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5"/>
  </p:notesMasterIdLst>
  <p:sldIdLst>
    <p:sldId id="257" r:id="rId2"/>
    <p:sldId id="258" r:id="rId3"/>
    <p:sldId id="259" r:id="rId4"/>
    <p:sldId id="260" r:id="rId5"/>
    <p:sldId id="261" r:id="rId6"/>
    <p:sldId id="263" r:id="rId7"/>
    <p:sldId id="264" r:id="rId8"/>
    <p:sldId id="265" r:id="rId9"/>
    <p:sldId id="266" r:id="rId10"/>
    <p:sldId id="267" r:id="rId11"/>
    <p:sldId id="381" r:id="rId12"/>
    <p:sldId id="382" r:id="rId13"/>
    <p:sldId id="271" r:id="rId14"/>
    <p:sldId id="272" r:id="rId15"/>
    <p:sldId id="273" r:id="rId16"/>
    <p:sldId id="268" r:id="rId17"/>
    <p:sldId id="269" r:id="rId18"/>
    <p:sldId id="270"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6" r:id="rId36"/>
    <p:sldId id="290" r:id="rId37"/>
    <p:sldId id="291" r:id="rId38"/>
    <p:sldId id="292" r:id="rId39"/>
    <p:sldId id="293" r:id="rId40"/>
    <p:sldId id="294" r:id="rId41"/>
    <p:sldId id="295" r:id="rId42"/>
    <p:sldId id="297" r:id="rId43"/>
    <p:sldId id="298" r:id="rId44"/>
    <p:sldId id="299" r:id="rId45"/>
    <p:sldId id="300" r:id="rId46"/>
    <p:sldId id="301"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34" r:id="rId64"/>
    <p:sldId id="335" r:id="rId65"/>
    <p:sldId id="319" r:id="rId66"/>
    <p:sldId id="320" r:id="rId67"/>
    <p:sldId id="321" r:id="rId68"/>
    <p:sldId id="322" r:id="rId69"/>
    <p:sldId id="323" r:id="rId70"/>
    <p:sldId id="324" r:id="rId71"/>
    <p:sldId id="325" r:id="rId72"/>
    <p:sldId id="336" r:id="rId73"/>
    <p:sldId id="337" r:id="rId74"/>
    <p:sldId id="326" r:id="rId75"/>
    <p:sldId id="327" r:id="rId76"/>
    <p:sldId id="338" r:id="rId77"/>
    <p:sldId id="339" r:id="rId78"/>
    <p:sldId id="328" r:id="rId79"/>
    <p:sldId id="329" r:id="rId80"/>
    <p:sldId id="330" r:id="rId81"/>
    <p:sldId id="331" r:id="rId82"/>
    <p:sldId id="332" r:id="rId83"/>
    <p:sldId id="333" r:id="rId84"/>
    <p:sldId id="340" r:id="rId85"/>
    <p:sldId id="342" r:id="rId86"/>
    <p:sldId id="343" r:id="rId87"/>
    <p:sldId id="345" r:id="rId88"/>
    <p:sldId id="352" r:id="rId89"/>
    <p:sldId id="344" r:id="rId90"/>
    <p:sldId id="346" r:id="rId91"/>
    <p:sldId id="347" r:id="rId92"/>
    <p:sldId id="341" r:id="rId93"/>
    <p:sldId id="348" r:id="rId94"/>
    <p:sldId id="349" r:id="rId95"/>
    <p:sldId id="350" r:id="rId96"/>
    <p:sldId id="351" r:id="rId97"/>
    <p:sldId id="353" r:id="rId98"/>
    <p:sldId id="354" r:id="rId99"/>
    <p:sldId id="355" r:id="rId100"/>
    <p:sldId id="356" r:id="rId101"/>
    <p:sldId id="357" r:id="rId102"/>
    <p:sldId id="358" r:id="rId103"/>
    <p:sldId id="359" r:id="rId104"/>
    <p:sldId id="360" r:id="rId105"/>
    <p:sldId id="361" r:id="rId106"/>
    <p:sldId id="362" r:id="rId107"/>
    <p:sldId id="363" r:id="rId108"/>
    <p:sldId id="372" r:id="rId109"/>
    <p:sldId id="373" r:id="rId110"/>
    <p:sldId id="364" r:id="rId111"/>
    <p:sldId id="365" r:id="rId112"/>
    <p:sldId id="366" r:id="rId113"/>
    <p:sldId id="375" r:id="rId114"/>
    <p:sldId id="378" r:id="rId115"/>
    <p:sldId id="379" r:id="rId116"/>
    <p:sldId id="380" r:id="rId117"/>
    <p:sldId id="367" r:id="rId118"/>
    <p:sldId id="368" r:id="rId119"/>
    <p:sldId id="369" r:id="rId120"/>
    <p:sldId id="370" r:id="rId121"/>
    <p:sldId id="371" r:id="rId122"/>
    <p:sldId id="376" r:id="rId123"/>
    <p:sldId id="377" r:id="rId1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5A4702-BADA-46F4-85A0-13B99549316A}" type="datetimeFigureOut">
              <a:rPr lang="es-ES" smtClean="0"/>
              <a:t>26/03/2018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B32A20-360F-4366-B8BE-FEA073B1540D}" type="slidenum">
              <a:rPr lang="es-ES" smtClean="0"/>
              <a:t>‹Nº›</a:t>
            </a:fld>
            <a:endParaRPr lang="es-ES" dirty="0"/>
          </a:p>
        </p:txBody>
      </p:sp>
    </p:spTree>
    <p:extLst>
      <p:ext uri="{BB962C8B-B14F-4D97-AF65-F5344CB8AC3E}">
        <p14:creationId xmlns:p14="http://schemas.microsoft.com/office/powerpoint/2010/main" val="2270813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Wisteria chinensis</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13</a:t>
            </a:fld>
            <a:endParaRPr lang="es-ES" dirty="0"/>
          </a:p>
        </p:txBody>
      </p:sp>
    </p:spTree>
    <p:extLst>
      <p:ext uri="{BB962C8B-B14F-4D97-AF65-F5344CB8AC3E}">
        <p14:creationId xmlns:p14="http://schemas.microsoft.com/office/powerpoint/2010/main" val="4092652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Wisteria chinensis</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14</a:t>
            </a:fld>
            <a:endParaRPr lang="es-ES" dirty="0"/>
          </a:p>
        </p:txBody>
      </p:sp>
    </p:spTree>
    <p:extLst>
      <p:ext uri="{BB962C8B-B14F-4D97-AF65-F5344CB8AC3E}">
        <p14:creationId xmlns:p14="http://schemas.microsoft.com/office/powerpoint/2010/main" val="2237241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Wisteria chinensis</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15</a:t>
            </a:fld>
            <a:endParaRPr lang="es-ES" dirty="0"/>
          </a:p>
        </p:txBody>
      </p:sp>
    </p:spTree>
    <p:extLst>
      <p:ext uri="{BB962C8B-B14F-4D97-AF65-F5344CB8AC3E}">
        <p14:creationId xmlns:p14="http://schemas.microsoft.com/office/powerpoint/2010/main" val="3372359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Woisteria chinensis</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16</a:t>
            </a:fld>
            <a:endParaRPr lang="es-ES" dirty="0"/>
          </a:p>
        </p:txBody>
      </p:sp>
    </p:spTree>
    <p:extLst>
      <p:ext uri="{BB962C8B-B14F-4D97-AF65-F5344CB8AC3E}">
        <p14:creationId xmlns:p14="http://schemas.microsoft.com/office/powerpoint/2010/main" val="51029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Wisteria chinensis</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17</a:t>
            </a:fld>
            <a:endParaRPr lang="es-ES" dirty="0"/>
          </a:p>
        </p:txBody>
      </p:sp>
    </p:spTree>
    <p:extLst>
      <p:ext uri="{BB962C8B-B14F-4D97-AF65-F5344CB8AC3E}">
        <p14:creationId xmlns:p14="http://schemas.microsoft.com/office/powerpoint/2010/main" val="3024891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Wisteria floribunda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23</a:t>
            </a:fld>
            <a:endParaRPr lang="es-ES" dirty="0"/>
          </a:p>
        </p:txBody>
      </p:sp>
    </p:spTree>
    <p:extLst>
      <p:ext uri="{BB962C8B-B14F-4D97-AF65-F5344CB8AC3E}">
        <p14:creationId xmlns:p14="http://schemas.microsoft.com/office/powerpoint/2010/main" val="2119103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Wisreia floribunda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24</a:t>
            </a:fld>
            <a:endParaRPr lang="es-ES" dirty="0"/>
          </a:p>
        </p:txBody>
      </p:sp>
    </p:spTree>
    <p:extLst>
      <p:ext uri="{BB962C8B-B14F-4D97-AF65-F5344CB8AC3E}">
        <p14:creationId xmlns:p14="http://schemas.microsoft.com/office/powerpoint/2010/main" val="2975531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Wisteria floribunda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25</a:t>
            </a:fld>
            <a:endParaRPr lang="es-ES" dirty="0"/>
          </a:p>
        </p:txBody>
      </p:sp>
    </p:spTree>
    <p:extLst>
      <p:ext uri="{BB962C8B-B14F-4D97-AF65-F5344CB8AC3E}">
        <p14:creationId xmlns:p14="http://schemas.microsoft.com/office/powerpoint/2010/main" val="2572871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Wisteria floribunda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26</a:t>
            </a:fld>
            <a:endParaRPr lang="es-ES" dirty="0"/>
          </a:p>
        </p:txBody>
      </p:sp>
    </p:spTree>
    <p:extLst>
      <p:ext uri="{BB962C8B-B14F-4D97-AF65-F5344CB8AC3E}">
        <p14:creationId xmlns:p14="http://schemas.microsoft.com/office/powerpoint/2010/main" val="2821044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Wisteria floribunda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27</a:t>
            </a:fld>
            <a:endParaRPr lang="es-ES" dirty="0"/>
          </a:p>
        </p:txBody>
      </p:sp>
    </p:spTree>
    <p:extLst>
      <p:ext uri="{BB962C8B-B14F-4D97-AF65-F5344CB8AC3E}">
        <p14:creationId xmlns:p14="http://schemas.microsoft.com/office/powerpoint/2010/main" val="989596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 nocturnum</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36</a:t>
            </a:fld>
            <a:endParaRPr lang="es-ES" dirty="0"/>
          </a:p>
        </p:txBody>
      </p:sp>
    </p:spTree>
    <p:extLst>
      <p:ext uri="{BB962C8B-B14F-4D97-AF65-F5344CB8AC3E}">
        <p14:creationId xmlns:p14="http://schemas.microsoft.com/office/powerpoint/2010/main" val="2543833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a:t>
            </a:r>
            <a:r>
              <a:rPr lang="es-ES" baseline="0" dirty="0"/>
              <a:t> nocturnum</a:t>
            </a:r>
            <a:endParaRPr lang="es-ES" dirty="0"/>
          </a:p>
        </p:txBody>
      </p:sp>
      <p:sp>
        <p:nvSpPr>
          <p:cNvPr id="4" name="3 Marcador de número de diapositiva"/>
          <p:cNvSpPr>
            <a:spLocks noGrp="1"/>
          </p:cNvSpPr>
          <p:nvPr>
            <p:ph type="sldNum" sz="quarter" idx="10"/>
          </p:nvPr>
        </p:nvSpPr>
        <p:spPr/>
        <p:txBody>
          <a:bodyPr/>
          <a:lstStyle/>
          <a:p>
            <a:fld id="{67B32A20-360F-4366-B8BE-FEA073B1540D}" type="slidenum">
              <a:rPr lang="es-ES" smtClean="0"/>
              <a:t>37</a:t>
            </a:fld>
            <a:endParaRPr lang="es-ES" dirty="0"/>
          </a:p>
        </p:txBody>
      </p:sp>
    </p:spTree>
    <p:extLst>
      <p:ext uri="{BB962C8B-B14F-4D97-AF65-F5344CB8AC3E}">
        <p14:creationId xmlns:p14="http://schemas.microsoft.com/office/powerpoint/2010/main" val="2967050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 nocturnum</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38</a:t>
            </a:fld>
            <a:endParaRPr lang="es-ES" dirty="0"/>
          </a:p>
        </p:txBody>
      </p:sp>
    </p:spTree>
    <p:extLst>
      <p:ext uri="{BB962C8B-B14F-4D97-AF65-F5344CB8AC3E}">
        <p14:creationId xmlns:p14="http://schemas.microsoft.com/office/powerpoint/2010/main" val="2610883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a:t>
            </a:r>
            <a:r>
              <a:rPr lang="es-ES" baseline="0" dirty="0"/>
              <a:t> elegans</a:t>
            </a:r>
            <a:endParaRPr lang="es-ES" dirty="0"/>
          </a:p>
        </p:txBody>
      </p:sp>
      <p:sp>
        <p:nvSpPr>
          <p:cNvPr id="4" name="3 Marcador de número de diapositiva"/>
          <p:cNvSpPr>
            <a:spLocks noGrp="1"/>
          </p:cNvSpPr>
          <p:nvPr>
            <p:ph type="sldNum" sz="quarter" idx="10"/>
          </p:nvPr>
        </p:nvSpPr>
        <p:spPr/>
        <p:txBody>
          <a:bodyPr/>
          <a:lstStyle/>
          <a:p>
            <a:fld id="{67B32A20-360F-4366-B8BE-FEA073B1540D}" type="slidenum">
              <a:rPr lang="es-ES" smtClean="0"/>
              <a:t>41</a:t>
            </a:fld>
            <a:endParaRPr lang="es-ES" dirty="0"/>
          </a:p>
        </p:txBody>
      </p:sp>
    </p:spTree>
    <p:extLst>
      <p:ext uri="{BB962C8B-B14F-4D97-AF65-F5344CB8AC3E}">
        <p14:creationId xmlns:p14="http://schemas.microsoft.com/office/powerpoint/2010/main" val="3442234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a:t>
            </a:r>
            <a:r>
              <a:rPr lang="es-ES" baseline="0" dirty="0"/>
              <a:t> elegans</a:t>
            </a:r>
            <a:endParaRPr lang="es-ES" dirty="0"/>
          </a:p>
        </p:txBody>
      </p:sp>
      <p:sp>
        <p:nvSpPr>
          <p:cNvPr id="4" name="3 Marcador de número de diapositiva"/>
          <p:cNvSpPr>
            <a:spLocks noGrp="1"/>
          </p:cNvSpPr>
          <p:nvPr>
            <p:ph type="sldNum" sz="quarter" idx="10"/>
          </p:nvPr>
        </p:nvSpPr>
        <p:spPr/>
        <p:txBody>
          <a:bodyPr/>
          <a:lstStyle/>
          <a:p>
            <a:fld id="{67B32A20-360F-4366-B8BE-FEA073B1540D}" type="slidenum">
              <a:rPr lang="es-ES" smtClean="0"/>
              <a:t>42</a:t>
            </a:fld>
            <a:endParaRPr lang="es-ES" dirty="0"/>
          </a:p>
        </p:txBody>
      </p:sp>
    </p:spTree>
    <p:extLst>
      <p:ext uri="{BB962C8B-B14F-4D97-AF65-F5344CB8AC3E}">
        <p14:creationId xmlns:p14="http://schemas.microsoft.com/office/powerpoint/2010/main" val="360667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 elegans</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43</a:t>
            </a:fld>
            <a:endParaRPr lang="es-ES" dirty="0"/>
          </a:p>
        </p:txBody>
      </p:sp>
    </p:spTree>
    <p:extLst>
      <p:ext uri="{BB962C8B-B14F-4D97-AF65-F5344CB8AC3E}">
        <p14:creationId xmlns:p14="http://schemas.microsoft.com/office/powerpoint/2010/main" val="136301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 aurantiacum</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46</a:t>
            </a:fld>
            <a:endParaRPr lang="es-ES" dirty="0"/>
          </a:p>
        </p:txBody>
      </p:sp>
    </p:spTree>
    <p:extLst>
      <p:ext uri="{BB962C8B-B14F-4D97-AF65-F5344CB8AC3E}">
        <p14:creationId xmlns:p14="http://schemas.microsoft.com/office/powerpoint/2010/main" val="16808509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 aurantiacum</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48</a:t>
            </a:fld>
            <a:endParaRPr lang="es-ES" dirty="0"/>
          </a:p>
        </p:txBody>
      </p:sp>
    </p:spTree>
    <p:extLst>
      <p:ext uri="{BB962C8B-B14F-4D97-AF65-F5344CB8AC3E}">
        <p14:creationId xmlns:p14="http://schemas.microsoft.com/office/powerpoint/2010/main" val="2852203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 parqui</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54</a:t>
            </a:fld>
            <a:endParaRPr lang="es-ES" dirty="0"/>
          </a:p>
        </p:txBody>
      </p:sp>
    </p:spTree>
    <p:extLst>
      <p:ext uri="{BB962C8B-B14F-4D97-AF65-F5344CB8AC3E}">
        <p14:creationId xmlns:p14="http://schemas.microsoft.com/office/powerpoint/2010/main" val="2751216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 parqui</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55</a:t>
            </a:fld>
            <a:endParaRPr lang="es-ES" dirty="0"/>
          </a:p>
        </p:txBody>
      </p:sp>
    </p:spTree>
    <p:extLst>
      <p:ext uri="{BB962C8B-B14F-4D97-AF65-F5344CB8AC3E}">
        <p14:creationId xmlns:p14="http://schemas.microsoft.com/office/powerpoint/2010/main" val="3750507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 parqui</a:t>
            </a:r>
            <a:r>
              <a:rPr lang="es-ES" baseline="0" dirty="0"/>
              <a:t> en Zahara de los Atunes</a:t>
            </a:r>
            <a:endParaRPr lang="es-ES" dirty="0"/>
          </a:p>
        </p:txBody>
      </p:sp>
      <p:sp>
        <p:nvSpPr>
          <p:cNvPr id="4" name="3 Marcador de número de diapositiva"/>
          <p:cNvSpPr>
            <a:spLocks noGrp="1"/>
          </p:cNvSpPr>
          <p:nvPr>
            <p:ph type="sldNum" sz="quarter" idx="10"/>
          </p:nvPr>
        </p:nvSpPr>
        <p:spPr/>
        <p:txBody>
          <a:bodyPr/>
          <a:lstStyle/>
          <a:p>
            <a:fld id="{67B32A20-360F-4366-B8BE-FEA073B1540D}" type="slidenum">
              <a:rPr lang="es-ES" smtClean="0"/>
              <a:t>56</a:t>
            </a:fld>
            <a:endParaRPr lang="es-ES" dirty="0"/>
          </a:p>
        </p:txBody>
      </p:sp>
    </p:spTree>
    <p:extLst>
      <p:ext uri="{BB962C8B-B14F-4D97-AF65-F5344CB8AC3E}">
        <p14:creationId xmlns:p14="http://schemas.microsoft.com/office/powerpoint/2010/main" val="9678929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Clivia miniata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63</a:t>
            </a:fld>
            <a:endParaRPr lang="es-ES" dirty="0"/>
          </a:p>
        </p:txBody>
      </p:sp>
    </p:spTree>
    <p:extLst>
      <p:ext uri="{BB962C8B-B14F-4D97-AF65-F5344CB8AC3E}">
        <p14:creationId xmlns:p14="http://schemas.microsoft.com/office/powerpoint/2010/main" val="758835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Cñlivia miniata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64</a:t>
            </a:fld>
            <a:endParaRPr lang="es-ES" dirty="0"/>
          </a:p>
        </p:txBody>
      </p:sp>
    </p:spTree>
    <p:extLst>
      <p:ext uri="{BB962C8B-B14F-4D97-AF65-F5344CB8AC3E}">
        <p14:creationId xmlns:p14="http://schemas.microsoft.com/office/powerpoint/2010/main" val="35641755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Clivia x citrina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72</a:t>
            </a:fld>
            <a:endParaRPr lang="es-ES" dirty="0"/>
          </a:p>
        </p:txBody>
      </p:sp>
    </p:spTree>
    <p:extLst>
      <p:ext uri="{BB962C8B-B14F-4D97-AF65-F5344CB8AC3E}">
        <p14:creationId xmlns:p14="http://schemas.microsoft.com/office/powerpoint/2010/main" val="3173577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Clivia</a:t>
            </a:r>
            <a:r>
              <a:rPr lang="es-ES" baseline="0" dirty="0"/>
              <a:t> x citrina</a:t>
            </a:r>
            <a:r>
              <a:rPr lang="es-ES" dirty="0"/>
              <a:t>.</a:t>
            </a:r>
          </a:p>
          <a:p>
            <a:endParaRPr lang="es-ES" dirty="0"/>
          </a:p>
        </p:txBody>
      </p:sp>
      <p:sp>
        <p:nvSpPr>
          <p:cNvPr id="4" name="3 Marcador de número de diapositiva"/>
          <p:cNvSpPr>
            <a:spLocks noGrp="1"/>
          </p:cNvSpPr>
          <p:nvPr>
            <p:ph type="sldNum" sz="quarter" idx="10"/>
          </p:nvPr>
        </p:nvSpPr>
        <p:spPr/>
        <p:txBody>
          <a:bodyPr/>
          <a:lstStyle/>
          <a:p>
            <a:fld id="{67B32A20-360F-4366-B8BE-FEA073B1540D}" type="slidenum">
              <a:rPr lang="es-ES" smtClean="0"/>
              <a:t>73</a:t>
            </a:fld>
            <a:endParaRPr lang="es-ES" dirty="0"/>
          </a:p>
        </p:txBody>
      </p:sp>
    </p:spTree>
    <p:extLst>
      <p:ext uri="{BB962C8B-B14F-4D97-AF65-F5344CB8AC3E}">
        <p14:creationId xmlns:p14="http://schemas.microsoft.com/office/powerpoint/2010/main" val="24196588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Clivia miniata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76</a:t>
            </a:fld>
            <a:endParaRPr lang="es-ES" dirty="0"/>
          </a:p>
        </p:txBody>
      </p:sp>
    </p:spTree>
    <p:extLst>
      <p:ext uri="{BB962C8B-B14F-4D97-AF65-F5344CB8AC3E}">
        <p14:creationId xmlns:p14="http://schemas.microsoft.com/office/powerpoint/2010/main" val="3555685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Clivia miniata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77</a:t>
            </a:fld>
            <a:endParaRPr lang="es-ES" dirty="0"/>
          </a:p>
        </p:txBody>
      </p:sp>
    </p:spTree>
    <p:extLst>
      <p:ext uri="{BB962C8B-B14F-4D97-AF65-F5344CB8AC3E}">
        <p14:creationId xmlns:p14="http://schemas.microsoft.com/office/powerpoint/2010/main" val="2605356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Clivia x caulescens</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84</a:t>
            </a:fld>
            <a:endParaRPr lang="es-ES" dirty="0"/>
          </a:p>
        </p:txBody>
      </p:sp>
    </p:spTree>
    <p:extLst>
      <p:ext uri="{BB962C8B-B14F-4D97-AF65-F5344CB8AC3E}">
        <p14:creationId xmlns:p14="http://schemas.microsoft.com/office/powerpoint/2010/main" val="28553870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Clivias</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85</a:t>
            </a:fld>
            <a:endParaRPr lang="es-ES" dirty="0"/>
          </a:p>
        </p:txBody>
      </p:sp>
    </p:spTree>
    <p:extLst>
      <p:ext uri="{BB962C8B-B14F-4D97-AF65-F5344CB8AC3E}">
        <p14:creationId xmlns:p14="http://schemas.microsoft.com/office/powerpoint/2010/main" val="40415372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Clivia miniata x</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86</a:t>
            </a:fld>
            <a:endParaRPr lang="es-ES" dirty="0"/>
          </a:p>
        </p:txBody>
      </p:sp>
    </p:spTree>
    <p:extLst>
      <p:ext uri="{BB962C8B-B14F-4D97-AF65-F5344CB8AC3E}">
        <p14:creationId xmlns:p14="http://schemas.microsoft.com/office/powerpoint/2010/main" val="36991635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Clivias</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87</a:t>
            </a:fld>
            <a:endParaRPr lang="es-ES" dirty="0"/>
          </a:p>
        </p:txBody>
      </p:sp>
    </p:spTree>
    <p:extLst>
      <p:ext uri="{BB962C8B-B14F-4D97-AF65-F5344CB8AC3E}">
        <p14:creationId xmlns:p14="http://schemas.microsoft.com/office/powerpoint/2010/main" val="4797501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Clivia nobilis</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89</a:t>
            </a:fld>
            <a:endParaRPr lang="es-ES" dirty="0"/>
          </a:p>
        </p:txBody>
      </p:sp>
    </p:spTree>
    <p:extLst>
      <p:ext uri="{BB962C8B-B14F-4D97-AF65-F5344CB8AC3E}">
        <p14:creationId xmlns:p14="http://schemas.microsoft.com/office/powerpoint/2010/main" val="39629343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Clivia x cirtanthiflora</a:t>
            </a:r>
          </a:p>
          <a:p>
            <a:endParaRPr lang="es-ES" dirty="0"/>
          </a:p>
        </p:txBody>
      </p:sp>
      <p:sp>
        <p:nvSpPr>
          <p:cNvPr id="4" name="3 Marcador de número de diapositiva"/>
          <p:cNvSpPr>
            <a:spLocks noGrp="1"/>
          </p:cNvSpPr>
          <p:nvPr>
            <p:ph type="sldNum" sz="quarter" idx="10"/>
          </p:nvPr>
        </p:nvSpPr>
        <p:spPr/>
        <p:txBody>
          <a:bodyPr/>
          <a:lstStyle/>
          <a:p>
            <a:fld id="{67B32A20-360F-4366-B8BE-FEA073B1540D}" type="slidenum">
              <a:rPr lang="es-ES" smtClean="0"/>
              <a:t>92</a:t>
            </a:fld>
            <a:endParaRPr lang="es-ES" dirty="0"/>
          </a:p>
        </p:txBody>
      </p:sp>
    </p:spTree>
    <p:extLst>
      <p:ext uri="{BB962C8B-B14F-4D97-AF65-F5344CB8AC3E}">
        <p14:creationId xmlns:p14="http://schemas.microsoft.com/office/powerpoint/2010/main" val="717009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Agapanthus africanus</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100</a:t>
            </a:fld>
            <a:endParaRPr lang="es-ES" dirty="0"/>
          </a:p>
        </p:txBody>
      </p:sp>
    </p:spTree>
    <p:extLst>
      <p:ext uri="{BB962C8B-B14F-4D97-AF65-F5344CB8AC3E}">
        <p14:creationId xmlns:p14="http://schemas.microsoft.com/office/powerpoint/2010/main" val="11247409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Agapanthus</a:t>
            </a:r>
            <a:r>
              <a:rPr lang="es-ES" baseline="0" dirty="0"/>
              <a:t> africanus</a:t>
            </a:r>
            <a:endParaRPr lang="es-ES" dirty="0"/>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101</a:t>
            </a:fld>
            <a:endParaRPr lang="es-ES" dirty="0"/>
          </a:p>
        </p:txBody>
      </p:sp>
    </p:spTree>
    <p:extLst>
      <p:ext uri="{BB962C8B-B14F-4D97-AF65-F5344CB8AC3E}">
        <p14:creationId xmlns:p14="http://schemas.microsoft.com/office/powerpoint/2010/main" val="7983188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Agapanthus</a:t>
            </a:r>
            <a:r>
              <a:rPr lang="es-ES" baseline="0" dirty="0"/>
              <a:t> africanus</a:t>
            </a:r>
            <a:endParaRPr lang="es-ES" dirty="0"/>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102</a:t>
            </a:fld>
            <a:endParaRPr lang="es-ES" dirty="0"/>
          </a:p>
        </p:txBody>
      </p:sp>
    </p:spTree>
    <p:extLst>
      <p:ext uri="{BB962C8B-B14F-4D97-AF65-F5344CB8AC3E}">
        <p14:creationId xmlns:p14="http://schemas.microsoft.com/office/powerpoint/2010/main" val="41803243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Agapanthus africanus alba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103</a:t>
            </a:fld>
            <a:endParaRPr lang="es-ES" dirty="0"/>
          </a:p>
        </p:txBody>
      </p:sp>
    </p:spTree>
    <p:extLst>
      <p:ext uri="{BB962C8B-B14F-4D97-AF65-F5344CB8AC3E}">
        <p14:creationId xmlns:p14="http://schemas.microsoft.com/office/powerpoint/2010/main" val="24354464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Agapanthus africanus</a:t>
            </a:r>
          </a:p>
          <a:p>
            <a:endParaRPr lang="es-ES" dirty="0"/>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104</a:t>
            </a:fld>
            <a:endParaRPr lang="es-ES" dirty="0"/>
          </a:p>
        </p:txBody>
      </p:sp>
    </p:spTree>
    <p:extLst>
      <p:ext uri="{BB962C8B-B14F-4D97-AF65-F5344CB8AC3E}">
        <p14:creationId xmlns:p14="http://schemas.microsoft.com/office/powerpoint/2010/main" val="3487417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Hemerocallys x spec.</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108</a:t>
            </a:fld>
            <a:endParaRPr lang="es-ES" dirty="0"/>
          </a:p>
        </p:txBody>
      </p:sp>
    </p:spTree>
    <p:extLst>
      <p:ext uri="{BB962C8B-B14F-4D97-AF65-F5344CB8AC3E}">
        <p14:creationId xmlns:p14="http://schemas.microsoft.com/office/powerpoint/2010/main" val="6170330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Hemerocallys x Spider</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109</a:t>
            </a:fld>
            <a:endParaRPr lang="es-ES" dirty="0"/>
          </a:p>
        </p:txBody>
      </p:sp>
    </p:spTree>
    <p:extLst>
      <p:ext uri="{BB962C8B-B14F-4D97-AF65-F5344CB8AC3E}">
        <p14:creationId xmlns:p14="http://schemas.microsoft.com/office/powerpoint/2010/main" val="20727251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Hemerocallys x hibrida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113</a:t>
            </a:fld>
            <a:endParaRPr lang="es-ES" dirty="0"/>
          </a:p>
        </p:txBody>
      </p:sp>
    </p:spTree>
    <p:extLst>
      <p:ext uri="{BB962C8B-B14F-4D97-AF65-F5344CB8AC3E}">
        <p14:creationId xmlns:p14="http://schemas.microsoft.com/office/powerpoint/2010/main" val="26720414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Hemerocallys x</a:t>
            </a:r>
            <a:r>
              <a:rPr lang="es-ES" baseline="0" dirty="0"/>
              <a:t> hibrida</a:t>
            </a:r>
            <a:endParaRPr lang="es-ES" dirty="0"/>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114</a:t>
            </a:fld>
            <a:endParaRPr lang="es-ES" dirty="0"/>
          </a:p>
        </p:txBody>
      </p:sp>
    </p:spTree>
    <p:extLst>
      <p:ext uri="{BB962C8B-B14F-4D97-AF65-F5344CB8AC3E}">
        <p14:creationId xmlns:p14="http://schemas.microsoft.com/office/powerpoint/2010/main" val="28162193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Hemerocallys Mikadola y Red Daylily</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115</a:t>
            </a:fld>
            <a:endParaRPr lang="es-ES" dirty="0"/>
          </a:p>
        </p:txBody>
      </p:sp>
    </p:spTree>
    <p:extLst>
      <p:ext uri="{BB962C8B-B14F-4D97-AF65-F5344CB8AC3E}">
        <p14:creationId xmlns:p14="http://schemas.microsoft.com/office/powerpoint/2010/main" val="24678542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Hemerocallys  fulva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116</a:t>
            </a:fld>
            <a:endParaRPr lang="es-ES" dirty="0"/>
          </a:p>
        </p:txBody>
      </p:sp>
    </p:spTree>
    <p:extLst>
      <p:ext uri="{BB962C8B-B14F-4D97-AF65-F5344CB8AC3E}">
        <p14:creationId xmlns:p14="http://schemas.microsoft.com/office/powerpoint/2010/main" val="27404227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Hemerocallys  fulva</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122</a:t>
            </a:fld>
            <a:endParaRPr lang="es-ES" dirty="0"/>
          </a:p>
        </p:txBody>
      </p:sp>
    </p:spTree>
    <p:extLst>
      <p:ext uri="{BB962C8B-B14F-4D97-AF65-F5344CB8AC3E}">
        <p14:creationId xmlns:p14="http://schemas.microsoft.com/office/powerpoint/2010/main" val="25842718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Hemerocallys x hibridos</a:t>
            </a:r>
          </a:p>
        </p:txBody>
      </p:sp>
      <p:sp>
        <p:nvSpPr>
          <p:cNvPr id="4" name="3 Marcador de número de diapositiva"/>
          <p:cNvSpPr>
            <a:spLocks noGrp="1"/>
          </p:cNvSpPr>
          <p:nvPr>
            <p:ph type="sldNum" sz="quarter" idx="10"/>
          </p:nvPr>
        </p:nvSpPr>
        <p:spPr/>
        <p:txBody>
          <a:bodyPr/>
          <a:lstStyle/>
          <a:p>
            <a:fld id="{67B32A20-360F-4366-B8BE-FEA073B1540D}" type="slidenum">
              <a:rPr lang="es-ES" smtClean="0"/>
              <a:t>123</a:t>
            </a:fld>
            <a:endParaRPr lang="es-ES" dirty="0"/>
          </a:p>
        </p:txBody>
      </p:sp>
    </p:spTree>
    <p:extLst>
      <p:ext uri="{BB962C8B-B14F-4D97-AF65-F5344CB8AC3E}">
        <p14:creationId xmlns:p14="http://schemas.microsoft.com/office/powerpoint/2010/main" val="794978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08030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14335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1911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31904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33881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78556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77950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39202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21468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84798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43882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161036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733909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754186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86997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283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3958999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7.jpg"/></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8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2.jpg"/><Relationship Id="rId4" Type="http://schemas.openxmlformats.org/officeDocument/2006/relationships/image" Target="../media/image41.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10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11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60.jpg"/><Relationship Id="rId4" Type="http://schemas.openxmlformats.org/officeDocument/2006/relationships/image" Target="../media/image5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916832"/>
            <a:ext cx="6172200" cy="1800200"/>
          </a:xfrm>
        </p:spPr>
        <p:txBody>
          <a:bodyPr>
            <a:normAutofit fontScale="90000"/>
          </a:bodyPr>
          <a:lstStyle/>
          <a:p>
            <a:r>
              <a:rPr lang="es-ES" dirty="0"/>
              <a:t>LAS 10 PLANTAS “TOP TEN “ DE LOS JARDINES SEVILLANOS.-B</a:t>
            </a:r>
          </a:p>
        </p:txBody>
      </p:sp>
      <p:sp>
        <p:nvSpPr>
          <p:cNvPr id="3" name="2 Subtítulo"/>
          <p:cNvSpPr>
            <a:spLocks noGrp="1"/>
          </p:cNvSpPr>
          <p:nvPr>
            <p:ph type="subTitle" idx="1"/>
          </p:nvPr>
        </p:nvSpPr>
        <p:spPr>
          <a:xfrm>
            <a:off x="2286000" y="4941168"/>
            <a:ext cx="5238328" cy="1433754"/>
          </a:xfrm>
        </p:spPr>
        <p:txBody>
          <a:bodyPr>
            <a:normAutofit/>
          </a:bodyPr>
          <a:lstStyle/>
          <a:p>
            <a:r>
              <a:rPr lang="es-ES" dirty="0"/>
              <a:t>Selección de textos y fotografías por </a:t>
            </a:r>
          </a:p>
          <a:p>
            <a:r>
              <a:rPr lang="es-ES" sz="2800" dirty="0"/>
              <a:t>JOSE ELIAS BONELLS</a:t>
            </a:r>
          </a:p>
          <a:p>
            <a:endParaRPr lang="es-ES" sz="2800" dirty="0"/>
          </a:p>
        </p:txBody>
      </p:sp>
    </p:spTree>
    <p:extLst>
      <p:ext uri="{BB962C8B-B14F-4D97-AF65-F5344CB8AC3E}">
        <p14:creationId xmlns:p14="http://schemas.microsoft.com/office/powerpoint/2010/main" val="250255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Wisteria sinensis o W.chinensis</a:t>
            </a:r>
          </a:p>
        </p:txBody>
      </p:sp>
      <p:sp>
        <p:nvSpPr>
          <p:cNvPr id="3" name="2 Marcador de contenido"/>
          <p:cNvSpPr>
            <a:spLocks noGrp="1"/>
          </p:cNvSpPr>
          <p:nvPr>
            <p:ph idx="1"/>
          </p:nvPr>
        </p:nvSpPr>
        <p:spPr/>
        <p:txBody>
          <a:bodyPr/>
          <a:lstStyle/>
          <a:p>
            <a:r>
              <a:rPr lang="es-ES" dirty="0"/>
              <a:t>Wisteria sinensis, visteria china o glicina es una especie botánica de planta leñosa, leguminosa, caducifolia, perenne, trepadora del genus Wisteria, endémica de China en las provincias de Guangxi, Guizhou, Hebei, Henan, Hubei, Shaanxi, Yunnan. Mientras esta planta es trepadora, puede dársele una forma arbórea, con un tronco ceroso, y extremo achatado.</a:t>
            </a:r>
          </a:p>
          <a:p>
            <a:r>
              <a:rPr lang="es-ES" dirty="0"/>
              <a:t>Alcanza 20-30 m de largo sobre árboles soporte, por ramas giratorias y abrazadoras en el sentido del reloj.</a:t>
            </a:r>
          </a:p>
          <a:p>
            <a:endParaRPr lang="es-ES" dirty="0"/>
          </a:p>
        </p:txBody>
      </p:sp>
    </p:spTree>
    <p:extLst>
      <p:ext uri="{BB962C8B-B14F-4D97-AF65-F5344CB8AC3E}">
        <p14:creationId xmlns:p14="http://schemas.microsoft.com/office/powerpoint/2010/main" val="743318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12776"/>
            <a:ext cx="6768752" cy="5014864"/>
          </a:xfrm>
        </p:spPr>
        <p:txBody>
          <a:bodyPr>
            <a:normAutofit/>
          </a:bodyPr>
          <a:lstStyle/>
          <a:p>
            <a:r>
              <a:rPr lang="es-ES" dirty="0"/>
              <a:t>Hojas</a:t>
            </a:r>
          </a:p>
          <a:p>
            <a:r>
              <a:rPr lang="es-ES" dirty="0"/>
              <a:t>Su follaje es denso, integrado por hojas verde brillantes, pinnadas, que alcanzan hasta los 25 cm de largo, con 9-13 foliolos oblongos c/u de 2-6 cm de largo.</a:t>
            </a:r>
          </a:p>
          <a:p>
            <a:r>
              <a:rPr lang="es-ES" dirty="0"/>
              <a:t>Sus flores son blancas, violetas, o azules, dispuestas en racimos colgantes de 15-20 cm de largo en primavera, usualmente alcanzando su pico a mediados de mayo. Las flores en cada racimo abren simultáneamente antes de la expansión del follaje, presentando una fragancia similar a la uva.</a:t>
            </a:r>
          </a:p>
          <a:p>
            <a:r>
              <a:rPr lang="es-ES" dirty="0"/>
              <a:t> Aunque tiene racimos más cortos que la Wisteria floribunda (visteria japonesa).</a:t>
            </a:r>
          </a:p>
          <a:p>
            <a:endParaRPr lang="es-ES" dirty="0"/>
          </a:p>
        </p:txBody>
      </p:sp>
    </p:spTree>
    <p:extLst>
      <p:ext uri="{BB962C8B-B14F-4D97-AF65-F5344CB8AC3E}">
        <p14:creationId xmlns:p14="http://schemas.microsoft.com/office/powerpoint/2010/main" val="2939330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268760"/>
            <a:ext cx="6665168" cy="5205192"/>
          </a:xfrm>
        </p:spPr>
        <p:txBody>
          <a:bodyPr/>
          <a:lstStyle/>
          <a:p>
            <a:r>
              <a:rPr lang="es-ES" dirty="0"/>
              <a:t>Frutos</a:t>
            </a:r>
          </a:p>
          <a:p>
            <a:r>
              <a:rPr lang="es-ES" dirty="0"/>
              <a:t>Son legumbres achatadas, pardas, aterciopelados, de 5-10 cm de largo, y semillas discoides de 1 cm de diámetro; madura en verano, y se rompe liberando las semillas; las vainas vacías persisten durante el invierno. La producción de semillas es baja, y mucho crecimiento regenerativo es por clonado. - Precaución con las semillas y las vainas de Glicinia, porque son muy venenosas sí se comen.</a:t>
            </a:r>
          </a:p>
          <a:p>
            <a:r>
              <a:rPr lang="es-ES" dirty="0"/>
              <a:t>Considerada tolerante a la sombra, pero solo florece expuesta a sol pleno o parcial. Y también debe pasar de organismo juvenil al estado adulto, una transición que puede llevarle muchos años. Puede vivir más de 100 años.</a:t>
            </a:r>
          </a:p>
          <a:p>
            <a:endParaRPr lang="es-ES" dirty="0"/>
          </a:p>
        </p:txBody>
      </p:sp>
    </p:spTree>
    <p:extLst>
      <p:ext uri="{BB962C8B-B14F-4D97-AF65-F5344CB8AC3E}">
        <p14:creationId xmlns:p14="http://schemas.microsoft.com/office/powerpoint/2010/main" val="2075141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84784"/>
            <a:ext cx="6521152" cy="4989168"/>
          </a:xfrm>
        </p:spPr>
        <p:txBody>
          <a:bodyPr/>
          <a:lstStyle/>
          <a:p>
            <a:r>
              <a:rPr lang="es-ES" dirty="0"/>
              <a:t>Todas las partes de la planta contienen el glicósido llamado wisterina el cual es tóxico y si se ingiere puede provocar náuseas, vómitos, dolores de estómago y diarrea en adultos y la muerte por envenenamiento en niños produciendo una gastroenteritis media a severa.</a:t>
            </a:r>
          </a:p>
          <a:p>
            <a:r>
              <a:rPr lang="es-ES" dirty="0"/>
              <a:t>Fue llevada de China a Europa y a Norteamérica en 1816, y se aseguró un lugar de popularidad en las trepadoras por su floración. </a:t>
            </a:r>
          </a:p>
          <a:p>
            <a:r>
              <a:rPr lang="es-ES" dirty="0"/>
              <a:t>Pero también es una especie invasora en algunas áreas  donde el clima es parecido al de China.</a:t>
            </a:r>
          </a:p>
          <a:p>
            <a:r>
              <a:rPr lang="es-ES" dirty="0"/>
              <a:t>Si tuviéramos que definir las condiciones de cultivo de Wisteria sinensis lo haríamos a través de estas tres ideas: resistente, fácil de cultivar y con gran capacidad de adaptación.</a:t>
            </a:r>
          </a:p>
          <a:p>
            <a:endParaRPr lang="es-ES" dirty="0"/>
          </a:p>
        </p:txBody>
      </p:sp>
    </p:spTree>
    <p:extLst>
      <p:ext uri="{BB962C8B-B14F-4D97-AF65-F5344CB8AC3E}">
        <p14:creationId xmlns:p14="http://schemas.microsoft.com/office/powerpoint/2010/main" val="2064773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84784"/>
            <a:ext cx="6521152" cy="4989168"/>
          </a:xfrm>
        </p:spPr>
        <p:txBody>
          <a:bodyPr/>
          <a:lstStyle/>
          <a:p>
            <a:r>
              <a:rPr lang="es-ES" dirty="0"/>
              <a:t>Es bastante resistente al frío y lo soportará a no ser que sucedan heladas muy intensas.</a:t>
            </a:r>
          </a:p>
          <a:p>
            <a:r>
              <a:rPr lang="es-ES" dirty="0"/>
              <a:t>En cuanto a la luz, se adapta a cualquier condición de pleno sol o sombra. Ten en cuenta que dado su crecimiento enérgico será imposible controlar, cuando la glicinia crezca bastante, la sombra que recibe.</a:t>
            </a:r>
          </a:p>
          <a:p>
            <a:r>
              <a:rPr lang="es-ES" dirty="0"/>
              <a:t>La elección de suelo para la glicina</a:t>
            </a:r>
          </a:p>
          <a:p>
            <a:r>
              <a:rPr lang="es-ES" dirty="0"/>
              <a:t>Si tuviéramos la opción de elegir un determinado suelo en nuestro jardín para la glicina o glicina, lo elegiríamos con buen contenido en materia orgánica, fresco, arcilloso y profundo. Decimos arcilloso porque a la wisteria sinensis le encanta las condiciones de retención de humedad en el suelo.</a:t>
            </a:r>
          </a:p>
        </p:txBody>
      </p:sp>
    </p:spTree>
    <p:extLst>
      <p:ext uri="{BB962C8B-B14F-4D97-AF65-F5344CB8AC3E}">
        <p14:creationId xmlns:p14="http://schemas.microsoft.com/office/powerpoint/2010/main" val="4149598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412776"/>
            <a:ext cx="6593160" cy="5061176"/>
          </a:xfrm>
        </p:spPr>
        <p:txBody>
          <a:bodyPr>
            <a:normAutofit/>
          </a:bodyPr>
          <a:lstStyle/>
          <a:p>
            <a:r>
              <a:rPr lang="es-ES" dirty="0"/>
              <a:t>Ojo, con esto no estamos diciendo que guste de suelos encharcados, en cuyo caso lo único que estarás produciendo es asfixia radicular. </a:t>
            </a:r>
          </a:p>
          <a:p>
            <a:r>
              <a:rPr lang="es-ES" dirty="0"/>
              <a:t>Si no dispones de un suelo arcilloso no pasa nada porque la glicinia se adapta a todo tipo de suelos, únicamente que tendrás que conseguir esa humedad constante a lo largo del cultivo.</a:t>
            </a:r>
          </a:p>
          <a:p>
            <a:r>
              <a:rPr lang="es-ES" dirty="0"/>
              <a:t>En cuanto a suelos profundos, es muy importante que permita un correcto desarrollo de sus raíces, que exploran terrenos profundos y se expanden con fuerza, ramificando por todos lados (parecido al eucalipto).</a:t>
            </a:r>
          </a:p>
          <a:p>
            <a:r>
              <a:rPr lang="es-ES" dirty="0"/>
              <a:t>En cuanto a la dosis de riego y la frecuencia, partiremos de la lógica sabiendo que la glicinia crece bien en entornos de suelo húmedo o con buena capacidad de retención de humedad.</a:t>
            </a:r>
          </a:p>
          <a:p>
            <a:endParaRPr lang="es-ES" dirty="0"/>
          </a:p>
        </p:txBody>
      </p:sp>
    </p:spTree>
    <p:extLst>
      <p:ext uri="{BB962C8B-B14F-4D97-AF65-F5344CB8AC3E}">
        <p14:creationId xmlns:p14="http://schemas.microsoft.com/office/powerpoint/2010/main" val="26674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340768"/>
            <a:ext cx="6449144" cy="5133184"/>
          </a:xfrm>
        </p:spPr>
        <p:txBody>
          <a:bodyPr>
            <a:normAutofit lnSpcReduction="10000"/>
          </a:bodyPr>
          <a:lstStyle/>
          <a:p>
            <a:r>
              <a:rPr lang="es-ES" dirty="0"/>
              <a:t>Regaremos de forma periódica, sin permitir etapas de sequía y mucho menos produciendo encharcamiento. Sobre todo incidir en el riego en su etapa de crecimiento (los primeros años).</a:t>
            </a:r>
          </a:p>
          <a:p>
            <a:r>
              <a:rPr lang="es-ES" dirty="0"/>
              <a:t>En cuanto al abonado, una planta como la wisteria sinensis que produce gran cantidad de flores y crece de forma enérgica durante largo tiempo (vive más de 100 años), necesita de una fuente constante de nutrientes, sobre todo en la etapa de floración. </a:t>
            </a:r>
          </a:p>
          <a:p>
            <a:r>
              <a:rPr lang="es-ES" dirty="0"/>
              <a:t>Podemos utilizar estiércol, compost o vermicompost equilibrado, o bien abonos minerales NPK. </a:t>
            </a:r>
          </a:p>
          <a:p>
            <a:r>
              <a:rPr lang="es-ES" dirty="0"/>
              <a:t>En cuanto a la forma de abonado hay que indiciar que dependiendo del suelo, por ejemplo, si es de pH básico, incidiremos en las mezclas de pH ácido. como la lombricomposta, ya que a menudo se presentan clorosis (como la clorosis férrica) por falta de movilidad de minerales en suelos calcáreos.</a:t>
            </a:r>
          </a:p>
          <a:p>
            <a:endParaRPr lang="es-ES" dirty="0"/>
          </a:p>
        </p:txBody>
      </p:sp>
    </p:spTree>
    <p:extLst>
      <p:ext uri="{BB962C8B-B14F-4D97-AF65-F5344CB8AC3E}">
        <p14:creationId xmlns:p14="http://schemas.microsoft.com/office/powerpoint/2010/main" val="1597099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484784"/>
            <a:ext cx="6737176" cy="4989168"/>
          </a:xfrm>
        </p:spPr>
        <p:txBody>
          <a:bodyPr>
            <a:normAutofit/>
          </a:bodyPr>
          <a:lstStyle/>
          <a:p>
            <a:r>
              <a:rPr lang="es-ES" dirty="0"/>
              <a:t> A menudo se presentan clorosis (como la clorosis férrica) por falta de movilidad de minerales en suelos calcáreos.</a:t>
            </a:r>
          </a:p>
          <a:p>
            <a:r>
              <a:rPr lang="es-ES" dirty="0"/>
              <a:t>A la hora de multiplicar la wisteria sinensis tenemos distintas opciones. Semilla, esquejes, acodos, etc. Por semillas aparece el principal problema y es que tarda mucho en crecer y sobre todo florecer. Tendremos que esperar muchos años hasta ver una glicinia bien formada y plantarla en nuestro jardín. La multiplicación por esquejes se ha convertido en una técnica muy útil y rápida para conseguir nuevas plantas en poco tiempo. En este caso tendremos que elegir una estaca leñosa en verano y cultivarla en condiciones controladas (invernadero o interior), y utilizando hormonas enraizantes como recomendación, pero no como obligación.</a:t>
            </a:r>
          </a:p>
          <a:p>
            <a:endParaRPr lang="es-ES" dirty="0"/>
          </a:p>
        </p:txBody>
      </p:sp>
    </p:spTree>
    <p:extLst>
      <p:ext uri="{BB962C8B-B14F-4D97-AF65-F5344CB8AC3E}">
        <p14:creationId xmlns:p14="http://schemas.microsoft.com/office/powerpoint/2010/main" val="3326470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844824"/>
            <a:ext cx="6665168" cy="4629128"/>
          </a:xfrm>
        </p:spPr>
        <p:txBody>
          <a:bodyPr/>
          <a:lstStyle/>
          <a:p>
            <a:r>
              <a:rPr lang="es-ES" dirty="0"/>
              <a:t>El acodo es otra técnica también muy útil (que por cierto la tenemos algo olvidada en Agromática) que básicamente es el esqueje de las raíces. </a:t>
            </a:r>
          </a:p>
          <a:p>
            <a:r>
              <a:rPr lang="es-ES" dirty="0"/>
              <a:t>Se suele realizar en otoño en la que se selecciona una acodo leñoso y se inserta con el corte hacia abajo y más tarde, tapando con tierra y regando de forma abundante.</a:t>
            </a:r>
          </a:p>
        </p:txBody>
      </p:sp>
    </p:spTree>
    <p:extLst>
      <p:ext uri="{BB962C8B-B14F-4D97-AF65-F5344CB8AC3E}">
        <p14:creationId xmlns:p14="http://schemas.microsoft.com/office/powerpoint/2010/main" val="1727264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E2F71C-C884-4E82-AA59-F9DAECADC76A}"/>
              </a:ext>
            </a:extLst>
          </p:cNvPr>
          <p:cNvSpPr>
            <a:spLocks noGrp="1"/>
          </p:cNvSpPr>
          <p:nvPr>
            <p:ph idx="1"/>
          </p:nvPr>
        </p:nvSpPr>
        <p:spPr>
          <a:xfrm>
            <a:off x="1979712" y="1340768"/>
            <a:ext cx="6591985" cy="4569710"/>
          </a:xfrm>
        </p:spPr>
        <p:txBody>
          <a:bodyPr>
            <a:normAutofit lnSpcReduction="10000"/>
          </a:bodyPr>
          <a:lstStyle/>
          <a:p>
            <a:r>
              <a:rPr lang="es-ES" dirty="0"/>
              <a:t>Necesita poda para que florezca con éxito y florezca bien</a:t>
            </a:r>
          </a:p>
          <a:p>
            <a:r>
              <a:rPr lang="es-ES" dirty="0"/>
              <a:t>- Florece sobre los ramos crecidos el año anterior.</a:t>
            </a:r>
          </a:p>
          <a:p>
            <a:r>
              <a:rPr lang="es-ES" dirty="0"/>
              <a:t>- La Poda de Floración hay que hacerla en invierno (una única intervención) y en verano podas en verde</a:t>
            </a:r>
          </a:p>
          <a:p>
            <a:r>
              <a:rPr lang="es-ES" dirty="0"/>
              <a:t>. Las ramas principales, originan 2 tipos de formaciones:</a:t>
            </a:r>
          </a:p>
          <a:p>
            <a:r>
              <a:rPr lang="es-ES" dirty="0"/>
              <a:t>- Ramos cortos, llamados bridillas coronadas, llevan en el extremo una yema de flor que dará lugar a una inflorescencia. Se respetan todas.</a:t>
            </a:r>
          </a:p>
          <a:p>
            <a:r>
              <a:rPr lang="es-ES" dirty="0"/>
              <a:t>- Ramas largas de varios metros, de las que sólo las yemas de la base dan flores.</a:t>
            </a:r>
          </a:p>
          <a:p>
            <a:r>
              <a:rPr lang="es-ES" dirty="0"/>
              <a:t>- La poda consiste en cortar estas ramas a unos 30-40 centímetros de la base.</a:t>
            </a:r>
          </a:p>
        </p:txBody>
      </p:sp>
    </p:spTree>
    <p:extLst>
      <p:ext uri="{BB962C8B-B14F-4D97-AF65-F5344CB8AC3E}">
        <p14:creationId xmlns:p14="http://schemas.microsoft.com/office/powerpoint/2010/main" val="837787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D0134AC-258F-4734-AA7B-0B99280E9366}"/>
              </a:ext>
            </a:extLst>
          </p:cNvPr>
          <p:cNvSpPr>
            <a:spLocks noGrp="1"/>
          </p:cNvSpPr>
          <p:nvPr>
            <p:ph idx="1"/>
          </p:nvPr>
        </p:nvSpPr>
        <p:spPr>
          <a:xfrm>
            <a:off x="1942415" y="1556792"/>
            <a:ext cx="6591985" cy="4354430"/>
          </a:xfrm>
        </p:spPr>
        <p:txBody>
          <a:bodyPr>
            <a:normAutofit lnSpcReduction="10000"/>
          </a:bodyPr>
          <a:lstStyle/>
          <a:p>
            <a:r>
              <a:rPr lang="es-ES" dirty="0"/>
              <a:t>En verano:</a:t>
            </a:r>
          </a:p>
          <a:p>
            <a:r>
              <a:rPr lang="es-ES" dirty="0"/>
              <a:t>- No es suficiente con la poda de finales de invierno que se puede hacer en un día; durante el verano, poda las ramas largas dejándolas con unos 40 cm de longitud.</a:t>
            </a:r>
          </a:p>
          <a:p>
            <a:r>
              <a:rPr lang="es-ES" dirty="0"/>
              <a:t>- Supone mucho trabajo, porque hay que repetir, pero es como se consiguen los mejores resultados.</a:t>
            </a:r>
          </a:p>
          <a:p>
            <a:r>
              <a:rPr lang="es-ES" dirty="0"/>
              <a:t>- No obstante, lo más habitual es hacer 1 ó 2 podas de estas en verano.</a:t>
            </a:r>
          </a:p>
          <a:p>
            <a:r>
              <a:rPr lang="es-ES" dirty="0"/>
              <a:t>- Mínimo 1 sí se debe hacer, si no, se convertirá en una masa grande, enredada y con pocas flores el año próximo.</a:t>
            </a:r>
          </a:p>
          <a:p>
            <a:r>
              <a:rPr lang="es-ES" dirty="0"/>
              <a:t>- En verano también ve eliminando las inflorescencias pasadas.</a:t>
            </a:r>
          </a:p>
          <a:p>
            <a:endParaRPr lang="es-ES" dirty="0"/>
          </a:p>
        </p:txBody>
      </p:sp>
    </p:spTree>
    <p:extLst>
      <p:ext uri="{BB962C8B-B14F-4D97-AF65-F5344CB8AC3E}">
        <p14:creationId xmlns:p14="http://schemas.microsoft.com/office/powerpoint/2010/main" val="1103463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858511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2948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41" y="0"/>
            <a:ext cx="9144000" cy="6858000"/>
          </a:xfrm>
          <a:prstGeom prst="rect">
            <a:avLst/>
          </a:prstGeom>
        </p:spPr>
      </p:pic>
    </p:spTree>
    <p:extLst>
      <p:ext uri="{BB962C8B-B14F-4D97-AF65-F5344CB8AC3E}">
        <p14:creationId xmlns:p14="http://schemas.microsoft.com/office/powerpoint/2010/main" val="295273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845325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27011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Wisteria floribunda</a:t>
            </a:r>
          </a:p>
        </p:txBody>
      </p:sp>
      <p:sp>
        <p:nvSpPr>
          <p:cNvPr id="3" name="2 Marcador de contenido"/>
          <p:cNvSpPr>
            <a:spLocks noGrp="1"/>
          </p:cNvSpPr>
          <p:nvPr>
            <p:ph idx="1"/>
          </p:nvPr>
        </p:nvSpPr>
        <p:spPr/>
        <p:txBody>
          <a:bodyPr/>
          <a:lstStyle/>
          <a:p>
            <a:r>
              <a:rPr lang="es-ES" dirty="0"/>
              <a:t>La glicinia japonesa o wisteria japonesa (Wisteria floribunda) es una liana leñosa perteneciente a la familia de las fabáceas. Nativa de Japón, fue llevada a Estados Unidos en 1860 por George Rogers Hall. Desde entonces, se convirtió en una de las flores más románticas de la jardinería. Es muy común para realizar bonsái, junto con Wisteria sinensis Sweet.</a:t>
            </a:r>
          </a:p>
          <a:p>
            <a:r>
              <a:rPr lang="es-ES" dirty="0"/>
              <a:t>Su hábito de floración es quizás de los más espectaculares entre todas las glicinias. Soporta grandes racimos de flores que alcanzan hasta 50 cm de longitud.</a:t>
            </a:r>
          </a:p>
        </p:txBody>
      </p:sp>
    </p:spTree>
    <p:extLst>
      <p:ext uri="{BB962C8B-B14F-4D97-AF65-F5344CB8AC3E}">
        <p14:creationId xmlns:p14="http://schemas.microsoft.com/office/powerpoint/2010/main" val="3117158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476672"/>
            <a:ext cx="6377136" cy="5997280"/>
          </a:xfrm>
        </p:spPr>
        <p:txBody>
          <a:bodyPr/>
          <a:lstStyle/>
          <a:p>
            <a:r>
              <a:rPr lang="es-ES" dirty="0"/>
              <a:t>Esos racimos abren en grandes tramos de flores agrupadas de color blanco, violeta o azul hacia principios o mediados de primavera. Las flores tienen una fragancia similar a la de la uva. </a:t>
            </a:r>
          </a:p>
          <a:p>
            <a:r>
              <a:rPr lang="es-ES" dirty="0"/>
              <a:t>Su floración temprana puede ser un problema en climas templados, donde las heladas tempranas pueden destruir los pimpollos.</a:t>
            </a:r>
          </a:p>
          <a:p>
            <a:r>
              <a:rPr lang="es-ES" dirty="0"/>
              <a:t> El inicio de la floración de esta especie puede tardar varios años, tal como ocurre con su pariente Wisteria sinensis.</a:t>
            </a:r>
          </a:p>
          <a:p>
            <a:r>
              <a:rPr lang="es-ES" dirty="0"/>
              <a:t>Puede crecer más de 30 m de longitud, sobre múltiple apoyos, a través de potentes tallos que se van enroscando en el sentido de las agujas del reloj.</a:t>
            </a:r>
          </a:p>
        </p:txBody>
      </p:sp>
    </p:spTree>
    <p:extLst>
      <p:ext uri="{BB962C8B-B14F-4D97-AF65-F5344CB8AC3E}">
        <p14:creationId xmlns:p14="http://schemas.microsoft.com/office/powerpoint/2010/main" val="4053439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340768"/>
            <a:ext cx="6449144" cy="5133184"/>
          </a:xfrm>
        </p:spPr>
        <p:txBody>
          <a:bodyPr/>
          <a:lstStyle/>
          <a:p>
            <a:r>
              <a:rPr lang="es-ES" dirty="0"/>
              <a:t>El follaje está formado por hojas compuestas, de color verde oscuro, brillantes, pinnadas, de 10 a 30 cm de longitud; con 9 a 13 folíolos oblongos de 2 a 6 cm de largo. </a:t>
            </a:r>
          </a:p>
          <a:p>
            <a:r>
              <a:rPr lang="es-ES" dirty="0"/>
              <a:t>Los frutos son vainas venenosas, pardas, aterciopeladas, de 5 a 10 cm de longitud, que maduran en verano y persisten hasta el invierno. Prefiere suelos húmedos y pleno sol.1 Puede vivir más de cincuenta años</a:t>
            </a:r>
          </a:p>
          <a:p>
            <a:r>
              <a:rPr lang="es-ES" dirty="0"/>
              <a:t>Algunos de los cultivares de esta especie son:</a:t>
            </a:r>
          </a:p>
          <a:p>
            <a:r>
              <a:rPr lang="es-ES" b="1" dirty="0"/>
              <a:t>'Alba'</a:t>
            </a:r>
            <a:r>
              <a:rPr lang="es-ES" dirty="0"/>
              <a:t>, con flores blancas</a:t>
            </a:r>
          </a:p>
          <a:p>
            <a:r>
              <a:rPr lang="es-ES" b="1" dirty="0"/>
              <a:t>'Carnea'</a:t>
            </a:r>
            <a:r>
              <a:rPr lang="es-ES" dirty="0"/>
              <a:t>, con flores rojo-rosadas</a:t>
            </a:r>
          </a:p>
          <a:p>
            <a:r>
              <a:rPr lang="es-ES" b="1" dirty="0"/>
              <a:t>'Issai Perfect', </a:t>
            </a:r>
            <a:r>
              <a:rPr lang="es-ES" dirty="0"/>
              <a:t>con flores blancas y de floración precoz.</a:t>
            </a:r>
          </a:p>
          <a:p>
            <a:endParaRPr lang="es-ES" dirty="0"/>
          </a:p>
        </p:txBody>
      </p:sp>
    </p:spTree>
    <p:extLst>
      <p:ext uri="{BB962C8B-B14F-4D97-AF65-F5344CB8AC3E}">
        <p14:creationId xmlns:p14="http://schemas.microsoft.com/office/powerpoint/2010/main" val="1909428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404664"/>
            <a:ext cx="6449144" cy="6069288"/>
          </a:xfrm>
        </p:spPr>
        <p:txBody>
          <a:bodyPr>
            <a:normAutofit/>
          </a:bodyPr>
          <a:lstStyle/>
          <a:p>
            <a:r>
              <a:rPr lang="es-ES" b="1" dirty="0"/>
              <a:t>'Longissima'</a:t>
            </a:r>
            <a:r>
              <a:rPr lang="es-ES" dirty="0"/>
              <a:t>, con flores de color púrpura suave dispuestas en largos racimos.</a:t>
            </a:r>
          </a:p>
          <a:p>
            <a:r>
              <a:rPr lang="es-ES" b="1" dirty="0"/>
              <a:t>'Longissima Alba', </a:t>
            </a:r>
            <a:r>
              <a:rPr lang="es-ES" dirty="0"/>
              <a:t>con flores blancas en racimos de 50 cm de longitud.</a:t>
            </a:r>
          </a:p>
          <a:p>
            <a:r>
              <a:rPr lang="es-ES" b="1" dirty="0"/>
              <a:t>'Macrobotrys'</a:t>
            </a:r>
            <a:r>
              <a:rPr lang="es-ES" dirty="0"/>
              <a:t>, con flores rojo-violáceas en racimos de más de un metro de longitud.</a:t>
            </a:r>
          </a:p>
          <a:p>
            <a:r>
              <a:rPr lang="es-ES" b="1" dirty="0"/>
              <a:t>'Macrobotrys Cascade</a:t>
            </a:r>
            <a:r>
              <a:rPr lang="es-ES" dirty="0"/>
              <a:t>', blancas y rosa-púrpuras, de vigoroso crecimiento.</a:t>
            </a:r>
          </a:p>
          <a:p>
            <a:r>
              <a:rPr lang="es-ES" b="1" dirty="0"/>
              <a:t>'Plena', </a:t>
            </a:r>
            <a:r>
              <a:rPr lang="es-ES" dirty="0"/>
              <a:t>con flores "dobles", de color azul, en densos racimos.</a:t>
            </a:r>
          </a:p>
          <a:p>
            <a:r>
              <a:rPr lang="es-ES" b="1" dirty="0"/>
              <a:t>'Praecox'</a:t>
            </a:r>
            <a:r>
              <a:rPr lang="es-ES" dirty="0"/>
              <a:t>, con flores azul-purpúreas, es una variedad enana.</a:t>
            </a:r>
          </a:p>
          <a:p>
            <a:r>
              <a:rPr lang="es-ES" b="1" dirty="0"/>
              <a:t>'Purpurea'</a:t>
            </a:r>
            <a:r>
              <a:rPr lang="es-ES" dirty="0"/>
              <a:t>, de flores púrpuras.</a:t>
            </a:r>
          </a:p>
          <a:p>
            <a:r>
              <a:rPr lang="es-ES" b="1" dirty="0"/>
              <a:t>'Rosea', </a:t>
            </a:r>
            <a:r>
              <a:rPr lang="es-ES" dirty="0"/>
              <a:t>con flores rosa pálidas pintadas de púrpura y racimos de 50 cm de largo.</a:t>
            </a:r>
          </a:p>
        </p:txBody>
      </p:sp>
    </p:spTree>
    <p:extLst>
      <p:ext uri="{BB962C8B-B14F-4D97-AF65-F5344CB8AC3E}">
        <p14:creationId xmlns:p14="http://schemas.microsoft.com/office/powerpoint/2010/main" val="553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260648"/>
            <a:ext cx="6377136" cy="6213304"/>
          </a:xfrm>
        </p:spPr>
        <p:txBody>
          <a:bodyPr/>
          <a:lstStyle/>
          <a:p>
            <a:r>
              <a:rPr lang="es-ES" b="1" dirty="0"/>
              <a:t>'Royal Purple</a:t>
            </a:r>
            <a:r>
              <a:rPr lang="es-ES" dirty="0"/>
              <a:t>', de flores púrpuras.</a:t>
            </a:r>
          </a:p>
          <a:p>
            <a:r>
              <a:rPr lang="es-ES" b="1" dirty="0"/>
              <a:t>'Rubra'</a:t>
            </a:r>
            <a:r>
              <a:rPr lang="es-ES" dirty="0"/>
              <a:t>, con flores de color rosa profundo a rojo.</a:t>
            </a:r>
          </a:p>
          <a:p>
            <a:r>
              <a:rPr lang="es-ES" b="1" dirty="0"/>
              <a:t>'Snow Showers</a:t>
            </a:r>
            <a:r>
              <a:rPr lang="es-ES" dirty="0"/>
              <a:t>', con flores blancas con tinte lila.</a:t>
            </a:r>
          </a:p>
          <a:p>
            <a:r>
              <a:rPr lang="es-ES" b="1" dirty="0"/>
              <a:t>'Texas Purple', </a:t>
            </a:r>
            <a:r>
              <a:rPr lang="es-ES" dirty="0"/>
              <a:t>de color de flor púrpuras, es precoz para florecer.</a:t>
            </a:r>
          </a:p>
          <a:p>
            <a:r>
              <a:rPr lang="es-ES" b="1" dirty="0"/>
              <a:t>'Violacea Plena', </a:t>
            </a:r>
            <a:r>
              <a:rPr lang="es-ES" dirty="0"/>
              <a:t>con flores "dobles" de color violeta.</a:t>
            </a:r>
          </a:p>
          <a:p>
            <a:endParaRPr lang="es-ES" dirty="0"/>
          </a:p>
          <a:p>
            <a:endParaRPr lang="es-ES" dirty="0"/>
          </a:p>
        </p:txBody>
      </p:sp>
    </p:spTree>
    <p:extLst>
      <p:ext uri="{BB962C8B-B14F-4D97-AF65-F5344CB8AC3E}">
        <p14:creationId xmlns:p14="http://schemas.microsoft.com/office/powerpoint/2010/main" val="371488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5876" y="3571876"/>
            <a:ext cx="4048124" cy="3286124"/>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5875" y="0"/>
            <a:ext cx="4048125" cy="3571875"/>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5095876" cy="6857999"/>
          </a:xfrm>
          <a:prstGeom prst="rect">
            <a:avLst/>
          </a:prstGeom>
        </p:spPr>
      </p:pic>
    </p:spTree>
    <p:extLst>
      <p:ext uri="{BB962C8B-B14F-4D97-AF65-F5344CB8AC3E}">
        <p14:creationId xmlns:p14="http://schemas.microsoft.com/office/powerpoint/2010/main" val="3586968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1335417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824" r="1176"/>
          <a:stretch/>
        </p:blipFill>
        <p:spPr>
          <a:xfrm>
            <a:off x="0" y="0"/>
            <a:ext cx="9144000" cy="6858000"/>
          </a:xfrm>
          <a:prstGeom prst="rect">
            <a:avLst/>
          </a:prstGeom>
        </p:spPr>
      </p:pic>
    </p:spTree>
    <p:extLst>
      <p:ext uri="{BB962C8B-B14F-4D97-AF65-F5344CB8AC3E}">
        <p14:creationId xmlns:p14="http://schemas.microsoft.com/office/powerpoint/2010/main" val="2279506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148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1504" cy="6858000"/>
          </a:xfrm>
          <a:prstGeom prst="rect">
            <a:avLst/>
          </a:prstGeom>
        </p:spPr>
      </p:pic>
    </p:spTree>
    <p:extLst>
      <p:ext uri="{BB962C8B-B14F-4D97-AF65-F5344CB8AC3E}">
        <p14:creationId xmlns:p14="http://schemas.microsoft.com/office/powerpoint/2010/main" val="1586063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Cestrum nocturnum</a:t>
            </a:r>
          </a:p>
        </p:txBody>
      </p:sp>
      <p:sp>
        <p:nvSpPr>
          <p:cNvPr id="3" name="2 Marcador de contenido"/>
          <p:cNvSpPr>
            <a:spLocks noGrp="1"/>
          </p:cNvSpPr>
          <p:nvPr>
            <p:ph idx="1"/>
          </p:nvPr>
        </p:nvSpPr>
        <p:spPr/>
        <p:txBody>
          <a:bodyPr>
            <a:normAutofit/>
          </a:bodyPr>
          <a:lstStyle/>
          <a:p>
            <a:r>
              <a:rPr lang="es-ES" dirty="0"/>
              <a:t>La dama de noche, galán de noche, (Cestrum nocturnum) es una planta de la familia de las solanáceas.</a:t>
            </a:r>
          </a:p>
          <a:p>
            <a:r>
              <a:rPr lang="es-ES" dirty="0"/>
              <a:t>Es un arbusto o árbol que alcanza un tamaño de hasta 5 m de alto, con ramitas menudamente pubescentes, glabrescentes. Las hojas ovadas o elípticas, de 6–11 cm de largo, el ápice acuminado, la base obtusa, glabras cuando maduras; y con pecíolos de 1–2 cm de largo, glabros. Las inflorescencias se presentan en forma de racimos cortos con muchas flores, axilares o terminales, frecuentemente en las ramas frondosas, …</a:t>
            </a:r>
          </a:p>
        </p:txBody>
      </p:sp>
    </p:spTree>
    <p:extLst>
      <p:ext uri="{BB962C8B-B14F-4D97-AF65-F5344CB8AC3E}">
        <p14:creationId xmlns:p14="http://schemas.microsoft.com/office/powerpoint/2010/main" val="15212065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772816"/>
            <a:ext cx="6665168" cy="4701136"/>
          </a:xfrm>
        </p:spPr>
        <p:txBody>
          <a:bodyPr/>
          <a:lstStyle/>
          <a:p>
            <a:r>
              <a:rPr lang="es-ES" dirty="0"/>
              <a:t>…a menudo amontonadas o formando panículas, el raquis a veces puberulento, alargándose en el fruto, pedicelos subobsoletos, flores nocturnas y conspicuamente fragantes; cáliz cupuliforme, de 2–3 mm de largo, glabro, lobos angostamente deltoides, 0.4 (–1.5) mm de largo; la corola amarilla o verdosa, en forma de tubo delgado, de 14–19 mm de largo, expandiéndose en el 1/3 apical, piloso por dentro en el punto de inserción de los filamentos, glabro por fuera, los lobos de 3 mm de largo, purulentos; filamentos libres por 3–5 mm de su longitud, denticulados, glabros. El fruto es un baya globosa, de hasta 7–10 mm de largo, blanca; con semillas de 3–6 mm de largo.</a:t>
            </a:r>
          </a:p>
          <a:p>
            <a:endParaRPr lang="es-ES" dirty="0"/>
          </a:p>
          <a:p>
            <a:endParaRPr lang="es-ES" dirty="0"/>
          </a:p>
        </p:txBody>
      </p:sp>
    </p:spTree>
    <p:extLst>
      <p:ext uri="{BB962C8B-B14F-4D97-AF65-F5344CB8AC3E}">
        <p14:creationId xmlns:p14="http://schemas.microsoft.com/office/powerpoint/2010/main" val="28124757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12776"/>
            <a:ext cx="6449144" cy="5061176"/>
          </a:xfrm>
        </p:spPr>
        <p:txBody>
          <a:bodyPr>
            <a:normAutofit lnSpcReduction="10000"/>
          </a:bodyPr>
          <a:lstStyle/>
          <a:p>
            <a:r>
              <a:rPr lang="es-ES" dirty="0"/>
              <a:t>Distribución y hábitat</a:t>
            </a:r>
          </a:p>
          <a:p>
            <a:r>
              <a:rPr lang="es-ES" dirty="0"/>
              <a:t>Originaria del Continente Americano, se le encuentra desde el centro - sur de México hasta Sudamérica</a:t>
            </a:r>
          </a:p>
          <a:p>
            <a:r>
              <a:rPr lang="es-ES" dirty="0"/>
              <a:t>Usos</a:t>
            </a:r>
          </a:p>
          <a:p>
            <a:r>
              <a:rPr lang="es-ES" dirty="0"/>
              <a:t>En jardines, cerca de las viviendas, para disfrutar del profundo olor que se produce en las noches de verano; también en patios.</a:t>
            </a:r>
          </a:p>
          <a:p>
            <a:r>
              <a:rPr lang="es-ES" dirty="0"/>
              <a:t>Cultivo</a:t>
            </a:r>
          </a:p>
          <a:p>
            <a:r>
              <a:rPr lang="es-ES" dirty="0"/>
              <a:t>Suelo sano. Clima templado-cálido. Exposición a pleno sol o semisombra. Se les debe proporcionar una poda de rebaje en las ramas después de los fríos.</a:t>
            </a:r>
          </a:p>
          <a:p>
            <a:r>
              <a:rPr lang="es-ES" dirty="0"/>
              <a:t>Precauciones</a:t>
            </a:r>
          </a:p>
          <a:p>
            <a:r>
              <a:rPr lang="es-ES" dirty="0"/>
              <a:t>Todas las partes de la planta son altamente tóxicas. Clasificada en ciertos países como planta invasora.</a:t>
            </a:r>
          </a:p>
          <a:p>
            <a:endParaRPr lang="es-ES" dirty="0"/>
          </a:p>
        </p:txBody>
      </p:sp>
    </p:spTree>
    <p:extLst>
      <p:ext uri="{BB962C8B-B14F-4D97-AF65-F5344CB8AC3E}">
        <p14:creationId xmlns:p14="http://schemas.microsoft.com/office/powerpoint/2010/main" val="9138498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404664"/>
            <a:ext cx="6521152" cy="6069288"/>
          </a:xfrm>
        </p:spPr>
        <p:txBody>
          <a:bodyPr>
            <a:normAutofit/>
          </a:bodyPr>
          <a:lstStyle/>
          <a:p>
            <a:r>
              <a:rPr lang="es-ES" dirty="0"/>
              <a:t>Esta planta se indica con mayor frecuencia para el dolor de cabeza en Puebla, Oaxaca y Tabasco; y para el susto en Veracruz y Puebla. </a:t>
            </a:r>
          </a:p>
          <a:p>
            <a:r>
              <a:rPr lang="es-ES" dirty="0"/>
              <a:t>También en caso de dolor estomacal se recomienda un baño con el té de las hojas o las hojas restregadas en alcohol y colocadas como chiquiadores.</a:t>
            </a:r>
          </a:p>
          <a:p>
            <a:r>
              <a:rPr lang="es-ES" dirty="0"/>
              <a:t>Por otro lado, se le usa en padecimientos de la piel como son los granos y mezquinos y en el sarampión; además, tiene la cualidad desinfectante para heridas y se le recomienda como antinflamatorio y como anticrotálico.</a:t>
            </a:r>
          </a:p>
          <a:p>
            <a:r>
              <a:rPr lang="es-ES" dirty="0"/>
              <a:t> Incluso se le emplea para enfermedades de los pulmones y como antitusígeno; también para los niños enfermos del ombligo, para el sudor frío, para evitar la gangrena y curar la rabia. Se menciona su utilidad como desodorante.</a:t>
            </a:r>
          </a:p>
          <a:p>
            <a:endParaRPr lang="es-ES" dirty="0"/>
          </a:p>
        </p:txBody>
      </p:sp>
    </p:spTree>
    <p:extLst>
      <p:ext uri="{BB962C8B-B14F-4D97-AF65-F5344CB8AC3E}">
        <p14:creationId xmlns:p14="http://schemas.microsoft.com/office/powerpoint/2010/main" val="1275461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268760"/>
            <a:ext cx="6593160" cy="5205192"/>
          </a:xfrm>
        </p:spPr>
        <p:txBody>
          <a:bodyPr>
            <a:normAutofit/>
          </a:bodyPr>
          <a:lstStyle/>
          <a:p>
            <a:r>
              <a:rPr lang="es-ES" dirty="0"/>
              <a:t>Historia</a:t>
            </a:r>
          </a:p>
          <a:p>
            <a:r>
              <a:rPr lang="es-ES" dirty="0"/>
              <a:t>En el siglo XX Maximino Martínez refiere al huele de noche como antiepiléptico. Posteriormente la Sociedad Farmacéutica de México señala su uso también como antiepiléptico y como sedante</a:t>
            </a:r>
          </a:p>
          <a:p>
            <a:r>
              <a:rPr lang="es-ES" dirty="0"/>
              <a:t>Las hojas de C. nocturnum contienen las sapogeninas esteroidales trigogenina, smilagenina y yucagenina.son plantas autótrofas.</a:t>
            </a:r>
          </a:p>
          <a:p>
            <a:r>
              <a:rPr lang="es-ES" dirty="0"/>
              <a:t>Cestrum nocturnum fue descrita por Linneo y publicado en Species Plantarum 1: 191 en el año 1753.</a:t>
            </a:r>
          </a:p>
          <a:p>
            <a:r>
              <a:rPr lang="es-ES" dirty="0"/>
              <a:t>Cestrum: nombre genérico que deriva del griego kestron = "punto, picadura, buril", nombre utilizado por Dioscórides para algún miembro de la familia de la menta.</a:t>
            </a:r>
          </a:p>
          <a:p>
            <a:r>
              <a:rPr lang="es-ES" dirty="0"/>
              <a:t>nocturnum: epíteto latino que significa "nocturno".</a:t>
            </a:r>
          </a:p>
          <a:p>
            <a:endParaRPr lang="es-ES" dirty="0"/>
          </a:p>
        </p:txBody>
      </p:sp>
    </p:spTree>
    <p:extLst>
      <p:ext uri="{BB962C8B-B14F-4D97-AF65-F5344CB8AC3E}">
        <p14:creationId xmlns:p14="http://schemas.microsoft.com/office/powerpoint/2010/main" val="5151207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556792"/>
            <a:ext cx="6233120" cy="4917160"/>
          </a:xfrm>
        </p:spPr>
        <p:txBody>
          <a:bodyPr>
            <a:normAutofit/>
          </a:bodyPr>
          <a:lstStyle/>
          <a:p>
            <a:r>
              <a:rPr lang="es-ES" dirty="0"/>
              <a:t>El galán de noche es un cultivo que precisa buenos contenidos de humedad en el suelo. Considera la frecuencia de riego según la velocidad con la que la humedad del sustrato desaparece, puedes reducir las pérdidas de agua utilizando la técnica del acolchado.</a:t>
            </a:r>
          </a:p>
          <a:p>
            <a:r>
              <a:rPr lang="es-ES" dirty="0"/>
              <a:t>Dada la forma y el tipo de floración de esta planta, hay que tener en cuenta que es preciso aportar de forma periódica algún abono (cuanto más natural mejor) como compost, vermicompost o alguno de origen mineral. Sobre todo a la salida del invierno, cuando la dama de noche se despierta de su letargo invernal.</a:t>
            </a:r>
          </a:p>
          <a:p>
            <a:r>
              <a:rPr lang="es-ES" dirty="0"/>
              <a:t>Hay que controlar posibles clorosis, como la férrica  mediante la aplicación de quelatos de hierro.</a:t>
            </a:r>
          </a:p>
          <a:p>
            <a:endParaRPr lang="es-ES" dirty="0"/>
          </a:p>
        </p:txBody>
      </p:sp>
    </p:spTree>
    <p:extLst>
      <p:ext uri="{BB962C8B-B14F-4D97-AF65-F5344CB8AC3E}">
        <p14:creationId xmlns:p14="http://schemas.microsoft.com/office/powerpoint/2010/main" val="3857565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412776"/>
            <a:ext cx="6233120" cy="5061176"/>
          </a:xfrm>
        </p:spPr>
        <p:txBody>
          <a:bodyPr>
            <a:normAutofit/>
          </a:bodyPr>
          <a:lstStyle/>
          <a:p>
            <a:r>
              <a:rPr lang="es-ES" dirty="0"/>
              <a:t>La manera más cómoda para multiplicar el galán de noche es mediante estacas. </a:t>
            </a:r>
          </a:p>
          <a:p>
            <a:r>
              <a:rPr lang="es-ES" dirty="0"/>
              <a:t>Se elige una parte leñosa de la planta que contenga yemas y se traslada a una maceta. La operación es complicada a menos que usemos algún producto enraizante. Más o menos en 1 trimestre ya tendríamos las raíces bien formadas y una planta totalmente nueva.</a:t>
            </a:r>
          </a:p>
          <a:p>
            <a:r>
              <a:rPr lang="es-ES" dirty="0"/>
              <a:t>Otra forma de conseguir multiplicar esta planta es a través de semillas, cuyo poder de germinación y velocidad de crecimiento son bastante buenas. </a:t>
            </a:r>
          </a:p>
          <a:p>
            <a:r>
              <a:rPr lang="es-ES" dirty="0"/>
              <a:t>Se quita la pulpa blanca del fruto y se deja secar durante un tiempo.  Luego en el momento de plantar en maceta se puede ayudar a la germinación si se dejan el día de antes de su plantación sobre trapos o periódicos húmedos.</a:t>
            </a:r>
          </a:p>
          <a:p>
            <a:endParaRPr lang="es-ES" dirty="0"/>
          </a:p>
        </p:txBody>
      </p:sp>
    </p:spTree>
    <p:extLst>
      <p:ext uri="{BB962C8B-B14F-4D97-AF65-F5344CB8AC3E}">
        <p14:creationId xmlns:p14="http://schemas.microsoft.com/office/powerpoint/2010/main" val="8778325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051720" y="1484784"/>
            <a:ext cx="5873080" cy="4989168"/>
          </a:xfrm>
        </p:spPr>
        <p:txBody>
          <a:bodyPr/>
          <a:lstStyle/>
          <a:p>
            <a:r>
              <a:rPr lang="es-ES" dirty="0"/>
              <a:t>Normalmente no hay problemas a la hora de adaptarse a las diferentes estructuras que puede tener un suelo, pero sí que hay que tener en cuenta que nunca podemos disponer un suelo con mal drenaje.</a:t>
            </a:r>
          </a:p>
          <a:p>
            <a:r>
              <a:rPr lang="es-ES" dirty="0"/>
              <a:t>. Un suelo con buena permeabilidad, mullido y blando es el ideal para el crecimiento del galán de noche.</a:t>
            </a:r>
          </a:p>
        </p:txBody>
      </p:sp>
    </p:spTree>
    <p:extLst>
      <p:ext uri="{BB962C8B-B14F-4D97-AF65-F5344CB8AC3E}">
        <p14:creationId xmlns:p14="http://schemas.microsoft.com/office/powerpoint/2010/main" val="18693244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21588" cy="6858000"/>
          </a:xfrm>
          <a:prstGeom prst="rect">
            <a:avLst/>
          </a:prstGeom>
        </p:spPr>
      </p:pic>
    </p:spTree>
    <p:extLst>
      <p:ext uri="{BB962C8B-B14F-4D97-AF65-F5344CB8AC3E}">
        <p14:creationId xmlns:p14="http://schemas.microsoft.com/office/powerpoint/2010/main" val="424002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
            <a:ext cx="9144000" cy="6840855"/>
          </a:xfrm>
          <a:prstGeom prst="rect">
            <a:avLst/>
          </a:prstGeom>
        </p:spPr>
      </p:pic>
    </p:spTree>
    <p:extLst>
      <p:ext uri="{BB962C8B-B14F-4D97-AF65-F5344CB8AC3E}">
        <p14:creationId xmlns:p14="http://schemas.microsoft.com/office/powerpoint/2010/main" val="14701042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80196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Cestrum elegans</a:t>
            </a:r>
          </a:p>
        </p:txBody>
      </p:sp>
      <p:sp>
        <p:nvSpPr>
          <p:cNvPr id="3" name="2 Marcador de contenido"/>
          <p:cNvSpPr>
            <a:spLocks noGrp="1"/>
          </p:cNvSpPr>
          <p:nvPr>
            <p:ph idx="1"/>
          </p:nvPr>
        </p:nvSpPr>
        <p:spPr>
          <a:xfrm>
            <a:off x="1475656" y="1600200"/>
            <a:ext cx="6449144" cy="5141168"/>
          </a:xfrm>
        </p:spPr>
        <p:txBody>
          <a:bodyPr>
            <a:normAutofit/>
          </a:bodyPr>
          <a:lstStyle/>
          <a:p>
            <a:r>
              <a:rPr lang="es-ES" dirty="0"/>
              <a:t>Cestrum elegans es una especie de arbusto del género Cestrum perteneciente a la familia de las solanáceas.</a:t>
            </a:r>
          </a:p>
          <a:p>
            <a:r>
              <a:rPr lang="es-ES" dirty="0"/>
              <a:t>Es un arbusto con el tallo copiosamente pubescente. Pecíolo de 6-12 mm, ovadas o elípticas limbo, de 8 x 3 cm. Las inflorescencias erectas, terminales o axilares, en panículas racemosas congestionadas; con ovadas brácteas tomentosas, de 4-5 mm. Flores sin olor. Pedicelo de 1 mm. Cáliz estrechamente campanulado, 6-8 mm, glabro, sin acanalado; dientes de 3 mm, ciliadas. Corola de color rojo, rosa o violeta, de 2 cm, se expandió hacia arriba, abruptamente contraído en la garganta, glabras; lóbulos deltoides, de 2 mm.</a:t>
            </a:r>
          </a:p>
        </p:txBody>
      </p:sp>
    </p:spTree>
    <p:extLst>
      <p:ext uri="{BB962C8B-B14F-4D97-AF65-F5344CB8AC3E}">
        <p14:creationId xmlns:p14="http://schemas.microsoft.com/office/powerpoint/2010/main" val="10570596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628799"/>
            <a:ext cx="6305128" cy="4819273"/>
          </a:xfrm>
        </p:spPr>
        <p:txBody>
          <a:bodyPr>
            <a:normAutofit/>
          </a:bodyPr>
          <a:lstStyle/>
          <a:p>
            <a:r>
              <a:rPr lang="es-ES" dirty="0"/>
              <a:t>Los filamentos glabros, ligeramente doblados en el punto de inserción. </a:t>
            </a:r>
          </a:p>
          <a:p>
            <a:r>
              <a:rPr lang="es-ES" dirty="0"/>
              <a:t>El fruto es una drupa de color rosa oscuro, globosa, 0.8-1.3 cm. Semillas de 8 mm.</a:t>
            </a:r>
          </a:p>
          <a:p>
            <a:r>
              <a:rPr lang="es-ES" dirty="0"/>
              <a:t>Son nativas de México. Cultivado para ornamento en Yunnan. Se les conoce como Coralitos</a:t>
            </a:r>
          </a:p>
          <a:p>
            <a:r>
              <a:rPr lang="es-ES" dirty="0"/>
              <a:t>Cestrum elegans fue descrita por (Brongn. ex Neumann) Schltdl. y publicado en Linnaea 19: 261–262. 1847.</a:t>
            </a:r>
          </a:p>
          <a:p>
            <a:r>
              <a:rPr lang="es-ES" dirty="0"/>
              <a:t>Cestrum: nombre genérico que deriva del griego kestron = "punto, picadura, buril", nombre utilizado por Dioscórides para algún miembro de la familia de la menta.</a:t>
            </a:r>
          </a:p>
          <a:p>
            <a:r>
              <a:rPr lang="es-ES" dirty="0"/>
              <a:t>elegans: epíteto latino que significa "elegante".</a:t>
            </a:r>
          </a:p>
          <a:p>
            <a:endParaRPr lang="es-ES" dirty="0"/>
          </a:p>
          <a:p>
            <a:endParaRPr lang="es-ES" dirty="0"/>
          </a:p>
          <a:p>
            <a:endParaRPr lang="es-ES" dirty="0"/>
          </a:p>
        </p:txBody>
      </p:sp>
    </p:spTree>
    <p:extLst>
      <p:ext uri="{BB962C8B-B14F-4D97-AF65-F5344CB8AC3E}">
        <p14:creationId xmlns:p14="http://schemas.microsoft.com/office/powerpoint/2010/main" val="554514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40811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15416"/>
            <a:ext cx="9144000" cy="7173416"/>
          </a:xfrm>
          <a:prstGeom prst="rect">
            <a:avLst/>
          </a:prstGeom>
        </p:spPr>
      </p:pic>
    </p:spTree>
    <p:extLst>
      <p:ext uri="{BB962C8B-B14F-4D97-AF65-F5344CB8AC3E}">
        <p14:creationId xmlns:p14="http://schemas.microsoft.com/office/powerpoint/2010/main" val="33254783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2608174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Cestrum aurantiacum</a:t>
            </a:r>
          </a:p>
        </p:txBody>
      </p:sp>
      <p:sp>
        <p:nvSpPr>
          <p:cNvPr id="3" name="2 Marcador de contenido"/>
          <p:cNvSpPr>
            <a:spLocks noGrp="1"/>
          </p:cNvSpPr>
          <p:nvPr>
            <p:ph idx="1"/>
          </p:nvPr>
        </p:nvSpPr>
        <p:spPr/>
        <p:txBody>
          <a:bodyPr>
            <a:normAutofit/>
          </a:bodyPr>
          <a:lstStyle/>
          <a:p>
            <a:r>
              <a:rPr lang="es-ES" dirty="0"/>
              <a:t>Cestrum aurantiacum1 ('Cestrum naranja, jazmín naranja, ', Cestrum amarillo;2 3 ) es una especie invasora, nativa de Norteamérica y de Sudamérica. Es usada como planta ornamental, y es una planta venenosa.</a:t>
            </a:r>
          </a:p>
          <a:p>
            <a:r>
              <a:rPr lang="es-ES" dirty="0"/>
              <a:t>Es un arbusto, que alcanza un tamaño de 1 a 3 metros de altura, glabro o raramente pubescente; la raíz perenne, fibrosa, ramificada, con el tallo erecto, muy ramificado, con las ramas opuestas, bifurcadas o erectas, de color verdoso. Las hojas opuestas , lineales o lineal-lanceoladas, agudas, atenuadas en la base, sésiles o subsésiles, enteras, casi planas.</a:t>
            </a:r>
          </a:p>
        </p:txBody>
      </p:sp>
    </p:spTree>
    <p:extLst>
      <p:ext uri="{BB962C8B-B14F-4D97-AF65-F5344CB8AC3E}">
        <p14:creationId xmlns:p14="http://schemas.microsoft.com/office/powerpoint/2010/main" val="32399408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84783"/>
            <a:ext cx="6449144" cy="4971915"/>
          </a:xfrm>
        </p:spPr>
        <p:txBody>
          <a:bodyPr/>
          <a:lstStyle/>
          <a:p>
            <a:r>
              <a:rPr lang="es-ES" dirty="0"/>
              <a:t> Las inflorescencias en panículas de muchas flores, de 3-8 cm de largo, de color amarillo, la corola en forma de embudo, con un tubo subcilíndrico, blanco por debajo, por encima de color amarillo azafrán. El fruto es una cápsula.</a:t>
            </a:r>
          </a:p>
          <a:p>
            <a:r>
              <a:rPr lang="es-ES" dirty="0"/>
              <a:t>Cestrum aurantiacum fue descrita por John Lindley y publicado en Edwards's Botanical Register 30(Misc.): 71. 1844.</a:t>
            </a:r>
          </a:p>
          <a:p>
            <a:r>
              <a:rPr lang="es-ES" dirty="0"/>
              <a:t>Etimología</a:t>
            </a:r>
          </a:p>
          <a:p>
            <a:r>
              <a:rPr lang="es-ES" dirty="0"/>
              <a:t>Cestrum: nombre genérico que deriva del griego kestron = "punto, picadura, buril", nombre utilizado por Dioscórides para algún miembro de la familia de la menta.</a:t>
            </a:r>
          </a:p>
          <a:p>
            <a:r>
              <a:rPr lang="es-ES" dirty="0"/>
              <a:t>aurantiacum: epíteto latino que significa "dorado”.</a:t>
            </a:r>
          </a:p>
          <a:p>
            <a:endParaRPr lang="es-ES" dirty="0"/>
          </a:p>
        </p:txBody>
      </p:sp>
    </p:spTree>
    <p:extLst>
      <p:ext uri="{BB962C8B-B14F-4D97-AF65-F5344CB8AC3E}">
        <p14:creationId xmlns:p14="http://schemas.microsoft.com/office/powerpoint/2010/main" val="3334500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9220719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65916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656" y="32538"/>
            <a:ext cx="8128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436096" cy="6858000"/>
          </a:xfrm>
          <a:prstGeom prst="rect">
            <a:avLst/>
          </a:prstGeom>
        </p:spPr>
      </p:pic>
    </p:spTree>
    <p:extLst>
      <p:ext uri="{BB962C8B-B14F-4D97-AF65-F5344CB8AC3E}">
        <p14:creationId xmlns:p14="http://schemas.microsoft.com/office/powerpoint/2010/main" val="15668159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Cestrum parqui</a:t>
            </a:r>
          </a:p>
        </p:txBody>
      </p:sp>
      <p:sp>
        <p:nvSpPr>
          <p:cNvPr id="3" name="2 Marcador de contenido"/>
          <p:cNvSpPr>
            <a:spLocks noGrp="1"/>
          </p:cNvSpPr>
          <p:nvPr>
            <p:ph idx="1"/>
          </p:nvPr>
        </p:nvSpPr>
        <p:spPr/>
        <p:txBody>
          <a:bodyPr>
            <a:normAutofit/>
          </a:bodyPr>
          <a:lstStyle/>
          <a:p>
            <a:r>
              <a:rPr lang="es-ES" dirty="0"/>
              <a:t>Cestrum parqui, conocido comúnmente como duraznillo negro, cestrum verde o apestoso es una especie de la familia Solanaceae nativa de América Central y América del Sur.</a:t>
            </a:r>
          </a:p>
          <a:p>
            <a:r>
              <a:rPr lang="es-ES" dirty="0"/>
              <a:t>Cestrum parqui es un arbusto leñoso perenne que puede alcanzar 2-3 metros de altura con uno o más vástagos verdes frágiles. Las hojas son verde claras y brillantes, simples, enteras, cortamente pecioladas y lámina lanceolada, generalmente agudas en el ápice y atenuadas en la base, de unos 12 cm de longitud, emitiendo un olor desagradable parecido a la goma cuando son machacadas. </a:t>
            </a:r>
          </a:p>
        </p:txBody>
      </p:sp>
    </p:spTree>
    <p:extLst>
      <p:ext uri="{BB962C8B-B14F-4D97-AF65-F5344CB8AC3E}">
        <p14:creationId xmlns:p14="http://schemas.microsoft.com/office/powerpoint/2010/main" val="41204040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628800"/>
            <a:ext cx="6521152" cy="4845152"/>
          </a:xfrm>
        </p:spPr>
        <p:txBody>
          <a:bodyPr/>
          <a:lstStyle/>
          <a:p>
            <a:r>
              <a:rPr lang="es-ES" dirty="0"/>
              <a:t>Las flores reunidas en cimas o inflorescencias corimbiformes, las flores de color verde amarillento, tubulares, de aproximadamente 25 mm de largo en el extremo de tallos, floreciendo a partir de fines de primavera hasta el otoño.</a:t>
            </a:r>
          </a:p>
          <a:p>
            <a:r>
              <a:rPr lang="es-ES" dirty="0"/>
              <a:t> Estos producen clústeres de pequeñas bayas negras con forma de huevo con cáliz persistente, desde el verano hasta el otoño. </a:t>
            </a:r>
          </a:p>
          <a:p>
            <a:r>
              <a:rPr lang="es-ES" dirty="0"/>
              <a:t>Es diseminada por los pájaros y también por el agua, invade jardines, campos y arbustales. Tiene una raíz profunda y persistente.</a:t>
            </a:r>
          </a:p>
        </p:txBody>
      </p:sp>
    </p:spTree>
    <p:extLst>
      <p:ext uri="{BB962C8B-B14F-4D97-AF65-F5344CB8AC3E}">
        <p14:creationId xmlns:p14="http://schemas.microsoft.com/office/powerpoint/2010/main" val="9875170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340768"/>
            <a:ext cx="6408712" cy="5133184"/>
          </a:xfrm>
        </p:spPr>
        <p:txBody>
          <a:bodyPr>
            <a:normAutofit/>
          </a:bodyPr>
          <a:lstStyle/>
          <a:p>
            <a:r>
              <a:rPr lang="es-ES" dirty="0"/>
              <a:t>Esta maleza es considerada un problema mayor debido a su toxicidad para el ganado y aves de corral que la comen cuando hay carencia de otro alimento.</a:t>
            </a:r>
          </a:p>
          <a:p>
            <a:r>
              <a:rPr lang="es-ES" dirty="0"/>
              <a:t> Toda la planta es tóxica, tallos, hojas, bayas y aún las raíces parcialmente enterradas son un serio riesgo para el ganado.</a:t>
            </a:r>
          </a:p>
          <a:p>
            <a:r>
              <a:rPr lang="es-ES" dirty="0"/>
              <a:t> La planta aún seca mantiene la toxicidad. La muerte es usualmente rápida y dolorosa. La planta es también tóxica para los humanos. Cestrum parqui posee alcaloides denominados parquina y cestrina y el glucósido parquinosidol (hepatotóxicos),</a:t>
            </a:r>
          </a:p>
          <a:p>
            <a:r>
              <a:rPr lang="es-ES" dirty="0"/>
              <a:t> En la corteza contiene solanina y digitogenina; en los frutos se encuentran diversas saponinas y en las hojas esteroides apogeninas. los cuáles varían en concentración a lo largo del año.</a:t>
            </a:r>
          </a:p>
        </p:txBody>
      </p:sp>
    </p:spTree>
    <p:extLst>
      <p:ext uri="{BB962C8B-B14F-4D97-AF65-F5344CB8AC3E}">
        <p14:creationId xmlns:p14="http://schemas.microsoft.com/office/powerpoint/2010/main" val="30511614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268760"/>
            <a:ext cx="6089104" cy="5205192"/>
          </a:xfrm>
        </p:spPr>
        <p:txBody>
          <a:bodyPr>
            <a:normAutofit lnSpcReduction="10000"/>
          </a:bodyPr>
          <a:lstStyle/>
          <a:p>
            <a:r>
              <a:rPr lang="es-ES" dirty="0"/>
              <a:t>Los signos clínicos (que aparecen a las 24-48 h. de ingerida la planta) son causados por la insuficiencia hepática grave que se produce.</a:t>
            </a:r>
          </a:p>
          <a:p>
            <a:r>
              <a:rPr lang="es-ES" dirty="0"/>
              <a:t> Aparece dolor a la palpación en la zona hepática y un marcado embotamiento de la conciencia (mareo). Los animales dejan de comer en forma repentina.</a:t>
            </a:r>
          </a:p>
          <a:p>
            <a:r>
              <a:rPr lang="es-ES" dirty="0"/>
              <a:t> Aparecen signos nerviosos (cambios de la conducta, generalmente agresiva) con parálisis de los miembros traseros. </a:t>
            </a:r>
          </a:p>
          <a:p>
            <a:r>
              <a:rPr lang="es-ES" dirty="0"/>
              <a:t>También se observa depresión, salivación abundante y posterior postración. Una vez que adoptan el decúbito (se acuestan) la muerte se produce en 1 a 3 días.</a:t>
            </a:r>
          </a:p>
          <a:p>
            <a:r>
              <a:rPr lang="es-ES" dirty="0"/>
              <a:t>Cestrum parqui fue descrita por (Lam.) L'Hér. y publicado en Stirpes Novae aut Minus Cognitae 4: 73, pl. 36, en el año 1788.</a:t>
            </a:r>
          </a:p>
        </p:txBody>
      </p:sp>
    </p:spTree>
    <p:extLst>
      <p:ext uri="{BB962C8B-B14F-4D97-AF65-F5344CB8AC3E}">
        <p14:creationId xmlns:p14="http://schemas.microsoft.com/office/powerpoint/2010/main" val="6254223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700808"/>
            <a:ext cx="6233120" cy="4773144"/>
          </a:xfrm>
        </p:spPr>
        <p:txBody>
          <a:bodyPr/>
          <a:lstStyle/>
          <a:p>
            <a:r>
              <a:rPr lang="es-ES" dirty="0"/>
              <a:t>Cestrum: nombre genérico que deriva del griego kestron = "punto, picadura, buril", nombre utilizado por Dioscórides para algún miembro de la familia de la menta.</a:t>
            </a:r>
          </a:p>
          <a:p>
            <a:r>
              <a:rPr lang="es-ES" dirty="0"/>
              <a:t>parqui: epíteto</a:t>
            </a:r>
          </a:p>
          <a:p>
            <a:endParaRPr lang="es-ES" dirty="0"/>
          </a:p>
        </p:txBody>
      </p:sp>
    </p:spTree>
    <p:extLst>
      <p:ext uri="{BB962C8B-B14F-4D97-AF65-F5344CB8AC3E}">
        <p14:creationId xmlns:p14="http://schemas.microsoft.com/office/powerpoint/2010/main" val="33157113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176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320766" cy="357347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470"/>
            <a:ext cx="3320766" cy="328453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r="1940" b="11961"/>
          <a:stretch/>
        </p:blipFill>
        <p:spPr>
          <a:xfrm>
            <a:off x="3320766" y="0"/>
            <a:ext cx="5823233" cy="6858000"/>
          </a:xfrm>
          <a:prstGeom prst="rect">
            <a:avLst/>
          </a:prstGeom>
        </p:spPr>
      </p:pic>
    </p:spTree>
    <p:extLst>
      <p:ext uri="{BB962C8B-B14F-4D97-AF65-F5344CB8AC3E}">
        <p14:creationId xmlns:p14="http://schemas.microsoft.com/office/powerpoint/2010/main" val="33684297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48209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Clivia miniata</a:t>
            </a:r>
          </a:p>
        </p:txBody>
      </p:sp>
      <p:sp>
        <p:nvSpPr>
          <p:cNvPr id="3" name="2 Marcador de contenido"/>
          <p:cNvSpPr>
            <a:spLocks noGrp="1"/>
          </p:cNvSpPr>
          <p:nvPr>
            <p:ph idx="1"/>
          </p:nvPr>
        </p:nvSpPr>
        <p:spPr/>
        <p:txBody>
          <a:bodyPr>
            <a:normAutofit/>
          </a:bodyPr>
          <a:lstStyle/>
          <a:p>
            <a:r>
              <a:rPr lang="es-ES" dirty="0"/>
              <a:t>La Clivia miniata, o más comúnmente clivia, es una especie botánica de planta con flor de la género de las clivia, oriunda de Sudáfrica.</a:t>
            </a:r>
          </a:p>
          <a:p>
            <a:r>
              <a:rPr lang="es-ES" dirty="0"/>
              <a:t>Etimología</a:t>
            </a:r>
          </a:p>
          <a:p>
            <a:r>
              <a:rPr lang="es-ES" dirty="0"/>
              <a:t>El nombre genérico deriva del de Mrs. Charlotte Florentia Clive, duquesa de Northumberland.</a:t>
            </a:r>
          </a:p>
          <a:p>
            <a:r>
              <a:rPr lang="es-ES" dirty="0"/>
              <a:t>Alcanza 50 cm. a la sombra de árboles y de arbustos, hojas planas, gruesas y trenzadas; da flores rojas o anaranjadas, con un débil y muy dulce perfume; fruto baya verdes, que a su madurez da color rojo vivo, que adorna la planta todo el invierno.</a:t>
            </a:r>
          </a:p>
          <a:p>
            <a:endParaRPr lang="es-ES" dirty="0"/>
          </a:p>
        </p:txBody>
      </p:sp>
    </p:spTree>
    <p:extLst>
      <p:ext uri="{BB962C8B-B14F-4D97-AF65-F5344CB8AC3E}">
        <p14:creationId xmlns:p14="http://schemas.microsoft.com/office/powerpoint/2010/main" val="4447130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556792"/>
            <a:ext cx="6305128" cy="4917160"/>
          </a:xfrm>
        </p:spPr>
        <p:txBody>
          <a:bodyPr/>
          <a:lstStyle/>
          <a:p>
            <a:r>
              <a:rPr lang="es-ES" dirty="0"/>
              <a:t>Prof. y espaciamiento: planta con la corona arriba de la superficie del suelo y 3 dm entre si</a:t>
            </a:r>
          </a:p>
          <a:p>
            <a:r>
              <a:rPr lang="es-ES" dirty="0"/>
              <a:t>Riego: bueno en primavera y en verano, pero mantener seco en otoño y en invierno.</a:t>
            </a:r>
          </a:p>
          <a:p>
            <a:r>
              <a:rPr lang="es-ES" dirty="0"/>
              <a:t>Tolerancia a frío: debe protegerse de heladas – una cubierta, aleros de una casa, o densa canopia arbórea, son usualmente suficientes para –5 °C; pero pierde las hojas a -2 ºC, resiste hasta -7 ºC, y rebrota en primavera.</a:t>
            </a:r>
          </a:p>
          <a:p>
            <a:r>
              <a:rPr lang="es-ES" dirty="0"/>
              <a:t>Floración: primavera a verano, a parir del tercer año.</a:t>
            </a:r>
          </a:p>
          <a:p>
            <a:r>
              <a:rPr lang="es-ES" dirty="0"/>
              <a:t>Suelo: bien drenado, a pH 5,5-6,5 .</a:t>
            </a:r>
          </a:p>
          <a:p>
            <a:endParaRPr lang="es-ES" dirty="0"/>
          </a:p>
        </p:txBody>
      </p:sp>
    </p:spTree>
    <p:extLst>
      <p:ext uri="{BB962C8B-B14F-4D97-AF65-F5344CB8AC3E}">
        <p14:creationId xmlns:p14="http://schemas.microsoft.com/office/powerpoint/2010/main" val="4555360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196752"/>
            <a:ext cx="6233120" cy="5277200"/>
          </a:xfrm>
        </p:spPr>
        <p:txBody>
          <a:bodyPr>
            <a:normAutofit fontScale="92500" lnSpcReduction="20000"/>
          </a:bodyPr>
          <a:lstStyle/>
          <a:p>
            <a:r>
              <a:rPr lang="es-ES" dirty="0"/>
              <a:t>Soleado: parcial a plena sombra. Popular como planta de interior.</a:t>
            </a:r>
          </a:p>
          <a:p>
            <a:r>
              <a:rPr lang="es-ES" dirty="0"/>
              <a:t>Clima: fresco a subtropical.</a:t>
            </a:r>
          </a:p>
          <a:p>
            <a:r>
              <a:rPr lang="es-ES" dirty="0"/>
              <a:t>Poda: remover viejas hojas y ramas.</a:t>
            </a:r>
          </a:p>
          <a:p>
            <a:r>
              <a:rPr lang="es-ES" dirty="0"/>
              <a:t>Fertilizante: una generosa cantidad de fertilizante de lenta liberación, aplicado regularmente desde temprana primavera a mediados de verano, logra crecimiento máximo.</a:t>
            </a:r>
          </a:p>
          <a:p>
            <a:r>
              <a:rPr lang="es-ES" dirty="0"/>
              <a:t>Propagación: por semilla, o reproducción asexual con esquejes.</a:t>
            </a:r>
          </a:p>
          <a:p>
            <a:r>
              <a:rPr lang="es-ES" dirty="0"/>
              <a:t>Contiene pequeñas cantidades de licorina: tóxico.</a:t>
            </a:r>
          </a:p>
          <a:p>
            <a:r>
              <a:rPr lang="es-ES" dirty="0"/>
              <a:t>Luz y temperatura</a:t>
            </a:r>
          </a:p>
          <a:p>
            <a:r>
              <a:rPr lang="es-ES" dirty="0"/>
              <a:t>Las clivias necesitan luz brillante, pero la directa luz del sol puede quemar su follaje y reducir la producción de flores. Una ventana que esté en una dirección sur o este le da luz directa pero, colócala de manera que la luz directa del sol no le dé en las hojas. La temperatura ideal para ellas es entre 65 F a 75 F (18 C a 24 C), que es la temperatura interior común de cualquier casa. </a:t>
            </a:r>
          </a:p>
        </p:txBody>
      </p:sp>
    </p:spTree>
    <p:extLst>
      <p:ext uri="{BB962C8B-B14F-4D97-AF65-F5344CB8AC3E}">
        <p14:creationId xmlns:p14="http://schemas.microsoft.com/office/powerpoint/2010/main" val="22413448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628800"/>
            <a:ext cx="6377136" cy="4845152"/>
          </a:xfrm>
        </p:spPr>
        <p:txBody>
          <a:bodyPr>
            <a:normAutofit fontScale="92500" lnSpcReduction="10000"/>
          </a:bodyPr>
          <a:lstStyle/>
          <a:p>
            <a:r>
              <a:rPr lang="es-ES" dirty="0"/>
              <a:t>Colocar a estas plantas en un lugar externo protegido y sombreado en los cálidos meses del verano les permite beneficiarse con las temperaturas altas de la estación.</a:t>
            </a:r>
          </a:p>
          <a:p>
            <a:r>
              <a:rPr lang="es-ES" dirty="0"/>
              <a:t> La temperatura ideal para ellas es entre  (18º C a 24º C), que es la temperatura interior común de cualquier casa. </a:t>
            </a:r>
          </a:p>
          <a:p>
            <a:r>
              <a:rPr lang="es-ES" dirty="0"/>
              <a:t>Colocar a estas plantas en un lugar externo protegido y sombreado en los cálidos meses del verano les permite beneficiarse con las temperaturas altas de la estación.</a:t>
            </a:r>
          </a:p>
          <a:p>
            <a:r>
              <a:rPr lang="es-ES" dirty="0"/>
              <a:t>Agua</a:t>
            </a:r>
          </a:p>
          <a:p>
            <a:r>
              <a:rPr lang="es-ES" dirty="0"/>
              <a:t>La tierra seca durante el período de crecimiento puede debilitar o matar a las clivias. Prefieren que el suelo esté húmedo pero no demasiado. Las plantas requieren riego cuando la capa superior del suelo comienza a secarse, pero antes de que esté totalmente seca. </a:t>
            </a:r>
          </a:p>
          <a:p>
            <a:endParaRPr lang="es-ES" dirty="0"/>
          </a:p>
          <a:p>
            <a:endParaRPr lang="es-ES" dirty="0"/>
          </a:p>
        </p:txBody>
      </p:sp>
    </p:spTree>
    <p:extLst>
      <p:ext uri="{BB962C8B-B14F-4D97-AF65-F5344CB8AC3E}">
        <p14:creationId xmlns:p14="http://schemas.microsoft.com/office/powerpoint/2010/main" val="4064003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84784"/>
            <a:ext cx="6521152" cy="4989168"/>
          </a:xfrm>
        </p:spPr>
        <p:txBody>
          <a:bodyPr>
            <a:normAutofit/>
          </a:bodyPr>
          <a:lstStyle/>
          <a:p>
            <a:r>
              <a:rPr lang="es-ES" dirty="0"/>
              <a:t>Las macetas que están cubiertas de papel decorativo, deben ser descubiertas antes del riego para permitir que el agua drene libremente. No dejes agua en las bandejas luego de regarlas para que el suelo no se embarre y que las raíces se pudran.</a:t>
            </a:r>
          </a:p>
          <a:p>
            <a:r>
              <a:rPr lang="es-ES" dirty="0"/>
              <a:t>Fertilización</a:t>
            </a:r>
          </a:p>
          <a:p>
            <a:r>
              <a:rPr lang="es-ES" dirty="0"/>
              <a:t>Un fertilizante soluble y balanceado aplicado regularmente repone los nutrientes de la tierra de las macetas. Las clivias necesitan aplicaciones dos veces por mes en la primavera, el verano y el otoño cuando están activamente creciendo y floreciendo. La dosis depende del tipo de fertilizante que uses y del tamaño de la maceta.</a:t>
            </a:r>
          </a:p>
          <a:p>
            <a:r>
              <a:rPr lang="es-ES" dirty="0"/>
              <a:t> La cantidad recomendada en la etiqueta del fertilizante indica la cantidad necesaria.</a:t>
            </a:r>
          </a:p>
          <a:p>
            <a:endParaRPr lang="es-ES" dirty="0"/>
          </a:p>
          <a:p>
            <a:endParaRPr lang="es-ES" dirty="0"/>
          </a:p>
        </p:txBody>
      </p:sp>
    </p:spTree>
    <p:extLst>
      <p:ext uri="{BB962C8B-B14F-4D97-AF65-F5344CB8AC3E}">
        <p14:creationId xmlns:p14="http://schemas.microsoft.com/office/powerpoint/2010/main" val="25469930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556792"/>
            <a:ext cx="6624736" cy="4917160"/>
          </a:xfrm>
        </p:spPr>
        <p:txBody>
          <a:bodyPr/>
          <a:lstStyle/>
          <a:p>
            <a:r>
              <a:rPr lang="es-ES" dirty="0"/>
              <a:t>Período de descanso</a:t>
            </a:r>
          </a:p>
          <a:p>
            <a:r>
              <a:rPr lang="es-ES" dirty="0"/>
              <a:t>Las clivias pasan por un período de adormecimiento en invierno luego de florecer al final del otoño o al principio del invierno.</a:t>
            </a:r>
          </a:p>
          <a:p>
            <a:r>
              <a:rPr lang="es-ES" dirty="0"/>
              <a:t> El período de descanso comienza luego de que las últimas flores se apagan y cuando el follaje empieza a morirse. </a:t>
            </a:r>
          </a:p>
          <a:p>
            <a:r>
              <a:rPr lang="es-ES" dirty="0"/>
              <a:t>Las clivias  necesitan sólo el agua necesaria para que el terreno no se seque por completo durante este período de 6 semanas en las que no crecen activamente. </a:t>
            </a:r>
          </a:p>
          <a:p>
            <a:r>
              <a:rPr lang="es-ES" dirty="0"/>
              <a:t>Luego de que termina el descanso, la planta comienza a sacar tallos de hojas y flores, indicando que es el momento de resumir el regado y la fertilización..</a:t>
            </a:r>
          </a:p>
          <a:p>
            <a:endParaRPr lang="es-ES" dirty="0"/>
          </a:p>
        </p:txBody>
      </p:sp>
    </p:spTree>
    <p:extLst>
      <p:ext uri="{BB962C8B-B14F-4D97-AF65-F5344CB8AC3E}">
        <p14:creationId xmlns:p14="http://schemas.microsoft.com/office/powerpoint/2010/main" val="23726711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76704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89857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628800"/>
            <a:ext cx="6377136" cy="4845152"/>
          </a:xfrm>
        </p:spPr>
        <p:txBody>
          <a:bodyPr>
            <a:normAutofit/>
          </a:bodyPr>
          <a:lstStyle/>
          <a:p>
            <a:r>
              <a:rPr lang="es-ES" dirty="0"/>
              <a:t>Clivia es un género de monocotiledóneas oriundas de África meridional. </a:t>
            </a:r>
          </a:p>
          <a:p>
            <a:r>
              <a:rPr lang="es-ES" dirty="0"/>
              <a:t>Son perennes no leñosas, con hojas de color verde oscuro, largas y estrechas que producen racimos de flores acampanadas rojas o anaranjadas al final de un largo tallo, asemejándose a los lirios. </a:t>
            </a:r>
          </a:p>
          <a:p>
            <a:r>
              <a:rPr lang="es-ES" dirty="0"/>
              <a:t>De las 6 especies conocidas, Clivia miniata y sus variedades híbridas son las más ampliamente cultivadas, con flores que oscilan entre el rojo anaranjado oscuro al amarillo pálido.</a:t>
            </a:r>
          </a:p>
          <a:p>
            <a:r>
              <a:rPr lang="es-ES" dirty="0"/>
              <a:t>Se cultivan particularmente en Bélgica, Francia y China.</a:t>
            </a:r>
          </a:p>
          <a:p>
            <a:r>
              <a:rPr lang="es-ES" dirty="0"/>
              <a:t>Plantas herbáceas, imperfectamente bulbosas, provistas de gruesas raíces fasciculadas. </a:t>
            </a:r>
          </a:p>
        </p:txBody>
      </p:sp>
    </p:spTree>
    <p:extLst>
      <p:ext uri="{BB962C8B-B14F-4D97-AF65-F5344CB8AC3E}">
        <p14:creationId xmlns:p14="http://schemas.microsoft.com/office/powerpoint/2010/main" val="8370104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00808"/>
            <a:ext cx="6521152" cy="4773144"/>
          </a:xfrm>
        </p:spPr>
        <p:txBody>
          <a:bodyPr/>
          <a:lstStyle/>
          <a:p>
            <a:r>
              <a:rPr lang="es-ES" dirty="0"/>
              <a:t>Las hojas son perennes, en forma de cinta, lineal-oblongas, planas, coriáceas, más o menos anchas, de color verde oscuro, brillante; nacen desde abajo en dos grupos dispuestos a los lados del escapo floral y se separan hacia arriba.</a:t>
            </a:r>
          </a:p>
          <a:p>
            <a:r>
              <a:rPr lang="es-ES" dirty="0"/>
              <a:t>Las flores son hermafroditas, actinomorfas o ligeramente zigomorfas, con forma de embudo.</a:t>
            </a:r>
          </a:p>
          <a:p>
            <a:r>
              <a:rPr lang="es-ES" dirty="0"/>
              <a:t> El color varía desde el amarillo pálido hasta el naranja y el rojo. Las flores se disponen en umbelas plurifloras en la extremidad de un escapo central, plano, rígido, áfilo, algo más largo que las hojas. La floración puede tener lugar en primavera o en verano, pero también en invierno cuando se las fuerza en el invernadero. </a:t>
            </a:r>
          </a:p>
          <a:p>
            <a:endParaRPr lang="es-ES" dirty="0"/>
          </a:p>
          <a:p>
            <a:endParaRPr lang="es-ES" dirty="0"/>
          </a:p>
          <a:p>
            <a:endParaRPr lang="es-ES" dirty="0"/>
          </a:p>
        </p:txBody>
      </p:sp>
    </p:spTree>
    <p:extLst>
      <p:ext uri="{BB962C8B-B14F-4D97-AF65-F5344CB8AC3E}">
        <p14:creationId xmlns:p14="http://schemas.microsoft.com/office/powerpoint/2010/main" val="26338527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916832"/>
            <a:ext cx="6737176" cy="4557120"/>
          </a:xfrm>
        </p:spPr>
        <p:txBody>
          <a:bodyPr>
            <a:normAutofit/>
          </a:bodyPr>
          <a:lstStyle/>
          <a:p>
            <a:r>
              <a:rPr lang="es-ES" dirty="0"/>
              <a:t> El perigonio está compuesto por seis tépalos unidos en la base formando un corto tubo y los segmentos son extendidos o rectos. El androceo está formado por seis estambres, insertos en la garganta del perigonio, los filamentos son filiformes y las anteras son oblongas, dorsifijas. </a:t>
            </a:r>
          </a:p>
          <a:p>
            <a:r>
              <a:rPr lang="es-ES" dirty="0"/>
              <a:t>El ovario es ínfero, trilocular, con los lóculos provistos de tres a veinte óvulos. El estilo es filiforme y el estigma es tripartido.</a:t>
            </a:r>
          </a:p>
          <a:p>
            <a:r>
              <a:rPr lang="es-ES" dirty="0"/>
              <a:t>El fruto es una baya globosa que contiene de una a quince semillas, de acuerdo a cuántos de los óvulos dentro del ovario fueron fertilizados. </a:t>
            </a:r>
          </a:p>
          <a:p>
            <a:r>
              <a:rPr lang="es-ES" dirty="0"/>
              <a:t>Las semillas de Clivia son desnudas ya que no presentan episperma o cubierta de la semilla. </a:t>
            </a:r>
          </a:p>
        </p:txBody>
      </p:sp>
    </p:spTree>
    <p:extLst>
      <p:ext uri="{BB962C8B-B14F-4D97-AF65-F5344CB8AC3E}">
        <p14:creationId xmlns:p14="http://schemas.microsoft.com/office/powerpoint/2010/main" val="29818267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772816"/>
            <a:ext cx="6665168" cy="4701136"/>
          </a:xfrm>
        </p:spPr>
        <p:txBody>
          <a:bodyPr/>
          <a:lstStyle/>
          <a:p>
            <a:r>
              <a:rPr lang="es-ES" dirty="0"/>
              <a:t>También se dice que son «recalcitrantes» o «no ortodoxas» debido a que pueden germinar espontáneamente, hasta en el fruto maduro, pero sólo pueden ser almacenadas durante un período de tiempo limitado; además, pierden su viabilidad cuando se desecan más allá de ciertos límites.</a:t>
            </a:r>
          </a:p>
          <a:p>
            <a:r>
              <a:rPr lang="es-ES" dirty="0"/>
              <a:t>El número cromosómico básico del género es x=11, los estudios cariotípicos sobre estas especies indican que todas ellas tienen una morfología cromosómica similar.</a:t>
            </a:r>
          </a:p>
          <a:p>
            <a:r>
              <a:rPr lang="es-ES" dirty="0"/>
              <a:t>El naturalista inglés William Burchell fue la primera persona que realizó una colección de Clivia en la naturaleza, cerca de la boca del Gran Río Fish en la Provincia Oriental del Cabo en septiembre de 1815. </a:t>
            </a:r>
          </a:p>
          <a:p>
            <a:endParaRPr lang="es-ES" dirty="0"/>
          </a:p>
        </p:txBody>
      </p:sp>
    </p:spTree>
    <p:extLst>
      <p:ext uri="{BB962C8B-B14F-4D97-AF65-F5344CB8AC3E}">
        <p14:creationId xmlns:p14="http://schemas.microsoft.com/office/powerpoint/2010/main" val="4539300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556792"/>
            <a:ext cx="6449144" cy="4917160"/>
          </a:xfrm>
        </p:spPr>
        <p:txBody>
          <a:bodyPr>
            <a:normAutofit/>
          </a:bodyPr>
          <a:lstStyle/>
          <a:p>
            <a:r>
              <a:rPr lang="es-ES" dirty="0"/>
              <a:t>Durante principios de los años 1820, el coleccionista y botánico inglés, James Bowie, colectó también plantas de esta especie, y las envió a Inglaterra.</a:t>
            </a:r>
          </a:p>
          <a:p>
            <a:r>
              <a:rPr lang="es-ES" dirty="0"/>
              <a:t> En octubre de 1828, John Lindley, botánico y horticultor del Real Jardín Botánico de Kew, describió Clivia nobilis y la nombró en honor de Charlotte Florentine Clive, duquesa de Northumberland.</a:t>
            </a:r>
          </a:p>
          <a:p>
            <a:r>
              <a:rPr lang="es-ES" dirty="0"/>
              <a:t> La señora Clive había estado cultivando muchas de las plantas de Bowie en su invernadero en la Casa Syon, sobre el río Támesis en Kew. Es curiosa la coincidencia de que fuera en el mismo día de octubre de 1828 que John Lindley y William Hooker presentaran un nuevo género basado en la misma planta. El nombre que Hooker propuso para el género fue Imantophyllum.</a:t>
            </a:r>
          </a:p>
        </p:txBody>
      </p:sp>
    </p:spTree>
    <p:extLst>
      <p:ext uri="{BB962C8B-B14F-4D97-AF65-F5344CB8AC3E}">
        <p14:creationId xmlns:p14="http://schemas.microsoft.com/office/powerpoint/2010/main" val="32005965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916832"/>
            <a:ext cx="6377136" cy="4557120"/>
          </a:xfrm>
        </p:spPr>
        <p:txBody>
          <a:bodyPr/>
          <a:lstStyle/>
          <a:p>
            <a:r>
              <a:rPr lang="es-ES" dirty="0"/>
              <a:t>Una de las plantas bulbosas más llamativas de Sudáfrica, Clivia miniata, fue descubierta en KwaZulu-Natal a principios de la década de 1850, y ha estado en cultivo en Inglaterra durante más de un siglo y medio. </a:t>
            </a:r>
          </a:p>
          <a:p>
            <a:r>
              <a:rPr lang="es-ES" dirty="0"/>
              <a:t>Durante la era Victoriana se hizo muy popular como planta de interior.</a:t>
            </a:r>
          </a:p>
          <a:p>
            <a:r>
              <a:rPr lang="es-ES" dirty="0"/>
              <a:t> En 1856, el comandante Robert Garden coleccionó una especie de Clivia con flores péndulas en KwaZulu-Natal, fue enviada a los jardines de Kew, y más tarde fue descrita el botánico inglés William Jackson Hooker como Clivia gardenii en honor de su descubridor.</a:t>
            </a:r>
          </a:p>
        </p:txBody>
      </p:sp>
    </p:spTree>
    <p:extLst>
      <p:ext uri="{BB962C8B-B14F-4D97-AF65-F5344CB8AC3E}">
        <p14:creationId xmlns:p14="http://schemas.microsoft.com/office/powerpoint/2010/main" val="38069226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844824"/>
            <a:ext cx="6737176" cy="4629128"/>
          </a:xfrm>
        </p:spPr>
        <p:txBody>
          <a:bodyPr>
            <a:normAutofit/>
          </a:bodyPr>
          <a:lstStyle/>
          <a:p>
            <a:r>
              <a:rPr lang="es-ES" dirty="0"/>
              <a:t>El descubrimiento de la primera forma amarilla de Clivia miniata en Zululandia, aproximadamente en 1888 , proveyó a los jardineros y mejoradores de plantas de Inglaterra un material inestimable para sus colecciones. </a:t>
            </a:r>
          </a:p>
          <a:p>
            <a:r>
              <a:rPr lang="es-ES" dirty="0"/>
              <a:t>El primer informe publicado de una clivia amarilla fue realizado por William Watson en 1899 en la revista The Gardener's Chronicle, el cual fue completado más tarde con una descipción fomal de la variedad, a la que denomínó C. miniata var. citrina. </a:t>
            </a:r>
          </a:p>
          <a:p>
            <a:r>
              <a:rPr lang="es-ES" dirty="0"/>
              <a:t>Clivia caulescens, es otra clivia de flores péndulas que desarrolla un tallo aéreo curioso, se distribuye en el este de Mpumalanga y en Provincia Septentrional del Cabo.Fue descrita formalmente en 1943 por el botánico sudafricano Robert Allen Dyer.</a:t>
            </a:r>
          </a:p>
        </p:txBody>
      </p:sp>
    </p:spTree>
    <p:extLst>
      <p:ext uri="{BB962C8B-B14F-4D97-AF65-F5344CB8AC3E}">
        <p14:creationId xmlns:p14="http://schemas.microsoft.com/office/powerpoint/2010/main" val="35820467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20612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78596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916832"/>
            <a:ext cx="6521152" cy="4557120"/>
          </a:xfrm>
        </p:spPr>
        <p:txBody>
          <a:bodyPr/>
          <a:lstStyle/>
          <a:p>
            <a:r>
              <a:rPr lang="es-ES" dirty="0"/>
              <a:t>Recién para el año 2000 fue descrita la quinta especie del género, Clivia mirabilis, por el taxónomo sudafricano John Rourke.</a:t>
            </a:r>
          </a:p>
          <a:p>
            <a:r>
              <a:rPr lang="es-ES" dirty="0"/>
              <a:t> El descubrimiento de esta extraña especie de clivia en el área Nieuwoudtville de la Provincia Septentrional del Cabo, causó mucho entusiasmo en la comunidad botánica debido a que, contrariamente a las restantes especies del género conocidas hasta ese momento, esta nueva especie es capaz de tolerar condiciones de pleno sol y un clima mediterráneo semiárido con precipitaciones estrictamente invernales.</a:t>
            </a:r>
          </a:p>
        </p:txBody>
      </p:sp>
    </p:spTree>
    <p:extLst>
      <p:ext uri="{BB962C8B-B14F-4D97-AF65-F5344CB8AC3E}">
        <p14:creationId xmlns:p14="http://schemas.microsoft.com/office/powerpoint/2010/main" val="416721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700808"/>
            <a:ext cx="6593160" cy="4773144"/>
          </a:xfrm>
        </p:spPr>
        <p:txBody>
          <a:bodyPr>
            <a:normAutofit/>
          </a:bodyPr>
          <a:lstStyle/>
          <a:p>
            <a:r>
              <a:rPr lang="es-ES" dirty="0"/>
              <a:t>Las especies del género se listan a continuación. Para cada una de ellas se indica el nombre binomial seguido del autor, abreviado según las convenciones y usos, la publicación válida, y su distribución geográfica:</a:t>
            </a:r>
          </a:p>
          <a:p>
            <a:r>
              <a:rPr lang="es-ES" b="1" dirty="0"/>
              <a:t>Clivia caulescens </a:t>
            </a:r>
            <a:r>
              <a:rPr lang="es-ES" dirty="0"/>
              <a:t>R.A.Dyer, Fl. Pl. South Africa 23: t. 891 (1943). Limpopo a Suazilandia.</a:t>
            </a:r>
          </a:p>
          <a:p>
            <a:r>
              <a:rPr lang="es-ES" b="1" dirty="0"/>
              <a:t>Clivia gardenii </a:t>
            </a:r>
            <a:r>
              <a:rPr lang="es-ES" dirty="0"/>
              <a:t>Hook., Bot. Mag. 81: t. 4895 (1855). Provincia Oriental del Cabo a KwaZulu-Natal.</a:t>
            </a:r>
          </a:p>
          <a:p>
            <a:r>
              <a:rPr lang="es-ES" b="1" dirty="0"/>
              <a:t>Clivia miniata </a:t>
            </a:r>
            <a:r>
              <a:rPr lang="es-ES" dirty="0"/>
              <a:t>(Lindl.) Bosse, Vollst. Handb. Blumengart., ed. 3, 1: 768 (1859). Sudáfrica.</a:t>
            </a:r>
          </a:p>
          <a:p>
            <a:r>
              <a:rPr lang="es-ES" b="1" dirty="0"/>
              <a:t>Clivia mirabilis </a:t>
            </a:r>
            <a:r>
              <a:rPr lang="es-ES" dirty="0"/>
              <a:t>Rourke, Bothalia 32: 1 (2000). Provincia Occidental del Cabo.</a:t>
            </a:r>
          </a:p>
          <a:p>
            <a:endParaRPr lang="es-ES" dirty="0"/>
          </a:p>
        </p:txBody>
      </p:sp>
    </p:spTree>
    <p:extLst>
      <p:ext uri="{BB962C8B-B14F-4D97-AF65-F5344CB8AC3E}">
        <p14:creationId xmlns:p14="http://schemas.microsoft.com/office/powerpoint/2010/main" val="31312501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63931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7999"/>
          </a:xfrm>
          <a:prstGeom prst="rect">
            <a:avLst/>
          </a:prstGeom>
        </p:spPr>
      </p:pic>
    </p:spTree>
    <p:extLst>
      <p:ext uri="{BB962C8B-B14F-4D97-AF65-F5344CB8AC3E}">
        <p14:creationId xmlns:p14="http://schemas.microsoft.com/office/powerpoint/2010/main" val="41371190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772816"/>
            <a:ext cx="6809184" cy="4701136"/>
          </a:xfrm>
        </p:spPr>
        <p:txBody>
          <a:bodyPr/>
          <a:lstStyle/>
          <a:p>
            <a:r>
              <a:rPr lang="es-ES" b="1" dirty="0"/>
              <a:t>Clivia × nimbicola </a:t>
            </a:r>
            <a:r>
              <a:rPr lang="es-ES" dirty="0"/>
              <a:t>Swanev., Truter &amp; A.E.van Wyk, Bothalia 36: 78 (2006). Notoespecie originada del cruzamiento natural entre C. caulescens y C. miniata. Swazilandia.</a:t>
            </a:r>
          </a:p>
          <a:p>
            <a:r>
              <a:rPr lang="es-ES" b="1" dirty="0"/>
              <a:t>Clivia nobilis </a:t>
            </a:r>
            <a:r>
              <a:rPr lang="es-ES" dirty="0"/>
              <a:t>Lindl., Bot. Reg. 14: t. 1182 (1828). Provincia oriental del Cabo.</a:t>
            </a:r>
          </a:p>
          <a:p>
            <a:r>
              <a:rPr lang="es-ES" b="1" dirty="0"/>
              <a:t>Clivia robusta </a:t>
            </a:r>
            <a:r>
              <a:rPr lang="es-ES" dirty="0"/>
              <a:t>B.G.Murray &amp; al., Bot. J. Linn. Soc. 146: 370 (2004). Provincia oriental del Cabo a KwaZulu-Natal.</a:t>
            </a:r>
          </a:p>
          <a:p>
            <a:endParaRPr lang="es-ES" dirty="0"/>
          </a:p>
        </p:txBody>
      </p:sp>
    </p:spTree>
    <p:extLst>
      <p:ext uri="{BB962C8B-B14F-4D97-AF65-F5344CB8AC3E}">
        <p14:creationId xmlns:p14="http://schemas.microsoft.com/office/powerpoint/2010/main" val="24639907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700808"/>
            <a:ext cx="6593160" cy="4773144"/>
          </a:xfrm>
        </p:spPr>
        <p:txBody>
          <a:bodyPr/>
          <a:lstStyle/>
          <a:p>
            <a:r>
              <a:rPr lang="es-ES" dirty="0"/>
              <a:t>Importancia económica y cultural</a:t>
            </a:r>
          </a:p>
          <a:p>
            <a:r>
              <a:rPr lang="es-ES" dirty="0"/>
              <a:t>Tres de las especies fueron descubiertas y descritas en el siglo XIX y desde entonces se cultivan como plantas ornamentales, siendo C. miniata la más cultivada entre ellas.</a:t>
            </a:r>
          </a:p>
          <a:p>
            <a:r>
              <a:rPr lang="es-ES" dirty="0"/>
              <a:t>Como planta de interior, o bien para la formación de grupos o borduras al aire libre, en las zonas meridionales y de la costa mediterránea puede vivir al aire libre, incluso en invierno, y, por lo tanto, puede cultivarse en plena tierra, en las regiones frías deberá tenerse en invernadero frío o en un local luminoso y que no sea frío. </a:t>
            </a:r>
          </a:p>
          <a:p>
            <a:r>
              <a:rPr lang="es-ES" dirty="0"/>
              <a:t>Para florecer en un interior es imprescindible un cierto reposo invernal, que se logra limitando el riego y bajando la temperatura.</a:t>
            </a:r>
          </a:p>
          <a:p>
            <a:endParaRPr lang="es-ES" dirty="0"/>
          </a:p>
        </p:txBody>
      </p:sp>
    </p:spTree>
    <p:extLst>
      <p:ext uri="{BB962C8B-B14F-4D97-AF65-F5344CB8AC3E}">
        <p14:creationId xmlns:p14="http://schemas.microsoft.com/office/powerpoint/2010/main" val="14896346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628800"/>
            <a:ext cx="6809184" cy="4845152"/>
          </a:xfrm>
        </p:spPr>
        <p:txBody>
          <a:bodyPr>
            <a:normAutofit/>
          </a:bodyPr>
          <a:lstStyle/>
          <a:p>
            <a:r>
              <a:rPr lang="es-ES" dirty="0"/>
              <a:t>Cultivo</a:t>
            </a:r>
          </a:p>
          <a:p>
            <a:r>
              <a:rPr lang="es-ES" dirty="0"/>
              <a:t>Requiere mucha luz, pero lejos de los rayos del sol. En interiores, si la luz es insuficiente, las plantas no florecen, pierden vigor y quedan larguiruchas. Requieren un sustrato muy bien drenado, a base de turba gruesa mezclada con perlita y corteza triturada de pino. </a:t>
            </a:r>
          </a:p>
          <a:p>
            <a:r>
              <a:rPr lang="es-ES" dirty="0"/>
              <a:t>Es esencial que el agua no quede estancada. En la naturaleza, crecen sobre (y entre) rocas, y sus gruesas raíces carnosas "reptan" por la piedra buscando huecos y rendijas dónde se deposita la tierra y la hojarasca. </a:t>
            </a:r>
          </a:p>
          <a:p>
            <a:r>
              <a:rPr lang="es-ES" dirty="0"/>
              <a:t>La propagación se hace después de la floración, al mismo tiempo que el trasplante, dividiendo la planta, es decir, separando los retoños que nacen a los lados de la planta madre. </a:t>
            </a:r>
          </a:p>
        </p:txBody>
      </p:sp>
    </p:spTree>
    <p:extLst>
      <p:ext uri="{BB962C8B-B14F-4D97-AF65-F5344CB8AC3E}">
        <p14:creationId xmlns:p14="http://schemas.microsoft.com/office/powerpoint/2010/main" val="11008850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628800"/>
            <a:ext cx="6449144" cy="4845152"/>
          </a:xfrm>
        </p:spPr>
        <p:txBody>
          <a:bodyPr>
            <a:normAutofit/>
          </a:bodyPr>
          <a:lstStyle/>
          <a:p>
            <a:r>
              <a:rPr lang="es-ES" dirty="0"/>
              <a:t>También puede reproducirse por semilla, que se extrae de los frutos carnosos que se desarrollan sobre el tallo floral: una vez las drupas están maduras, se limpian las semillas de la pulpa, se secan y se siembran casi sin enterrar en un sustrato a base de 50% turba rubia y 50% perlita, manteniendo la maceta de siembra en un lugar muy luminoso (sin sol directo), con alta humedad (mejor ensacar la maceta en una bolsa de plástico transparente) y con un calor de fondo en torno a los 20/22 °C.</a:t>
            </a:r>
          </a:p>
          <a:p>
            <a:r>
              <a:rPr lang="es-ES" dirty="0"/>
              <a:t>Multiplicación</a:t>
            </a:r>
          </a:p>
          <a:p>
            <a:r>
              <a:rPr lang="es-ES" dirty="0"/>
              <a:t>La multiplicación de las clivias puede realizarse de tres modos: por semillas, por división de rizomas y por rebrotes. </a:t>
            </a:r>
          </a:p>
        </p:txBody>
      </p:sp>
    </p:spTree>
    <p:extLst>
      <p:ext uri="{BB962C8B-B14F-4D97-AF65-F5344CB8AC3E}">
        <p14:creationId xmlns:p14="http://schemas.microsoft.com/office/powerpoint/2010/main" val="12291917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268760"/>
            <a:ext cx="6593160" cy="5205192"/>
          </a:xfrm>
        </p:spPr>
        <p:txBody>
          <a:bodyPr/>
          <a:lstStyle/>
          <a:p>
            <a:r>
              <a:rPr lang="es-ES" dirty="0"/>
              <a:t>El primer método —el más utilizado escala comercial— presenta el inconveniente de que una vez recolectadas las semillas debe transcurrir un periodo de unos nueve meses para su maduración.</a:t>
            </a:r>
          </a:p>
          <a:p>
            <a:r>
              <a:rPr lang="es-ES" dirty="0"/>
              <a:t>Una vez maduras se deben sembrar rápidamente debido a que su poder germinativo disminuye rápidamente. </a:t>
            </a:r>
          </a:p>
          <a:p>
            <a:r>
              <a:rPr lang="es-ES" dirty="0"/>
              <a:t>La siembra se realiza en bandejas o en macetas de 6-7 cm, sobre un sustrato esterilizado compuesto por turba y arena. Las semillas se cubren ligeramente con sustrato y se coloca un cristal sobre la bandeja para mantener la humedad.</a:t>
            </a:r>
          </a:p>
          <a:p>
            <a:r>
              <a:rPr lang="es-ES" dirty="0"/>
              <a:t> La germinación se produce al mes o mes y medio a unos 20º de temperatura.</a:t>
            </a:r>
          </a:p>
          <a:p>
            <a:endParaRPr lang="es-ES" dirty="0"/>
          </a:p>
        </p:txBody>
      </p:sp>
    </p:spTree>
    <p:extLst>
      <p:ext uri="{BB962C8B-B14F-4D97-AF65-F5344CB8AC3E}">
        <p14:creationId xmlns:p14="http://schemas.microsoft.com/office/powerpoint/2010/main" val="4842705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484784"/>
            <a:ext cx="6233120" cy="4989168"/>
          </a:xfrm>
        </p:spPr>
        <p:txBody>
          <a:bodyPr/>
          <a:lstStyle/>
          <a:p>
            <a:r>
              <a:rPr lang="es-ES" dirty="0"/>
              <a:t>Sociedades internacionales</a:t>
            </a:r>
          </a:p>
          <a:p>
            <a:r>
              <a:rPr lang="es-ES" dirty="0"/>
              <a:t>The Clivia Society.15 Fundada en Sudáfrica en 1992 con el objeto de servir de guía a los entusiastas de las clivias de todo el mundo, sirviendo de nexo a los aficionados con independencia de idiomas o fronteras.</a:t>
            </a:r>
          </a:p>
          <a:p>
            <a:r>
              <a:rPr lang="es-ES" dirty="0"/>
              <a:t>North American Clivia Society.</a:t>
            </a:r>
          </a:p>
          <a:p>
            <a:r>
              <a:rPr lang="es-ES" dirty="0"/>
              <a:t>American Clivia Society.</a:t>
            </a:r>
          </a:p>
          <a:p>
            <a:r>
              <a:rPr lang="es-ES" dirty="0"/>
              <a:t>The New Zealand Clivia Club.</a:t>
            </a:r>
          </a:p>
          <a:p>
            <a:endParaRPr lang="es-ES" dirty="0"/>
          </a:p>
        </p:txBody>
      </p:sp>
    </p:spTree>
    <p:extLst>
      <p:ext uri="{BB962C8B-B14F-4D97-AF65-F5344CB8AC3E}">
        <p14:creationId xmlns:p14="http://schemas.microsoft.com/office/powerpoint/2010/main" val="760716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3204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6358" y="0"/>
            <a:ext cx="4197642" cy="6824591"/>
          </a:xfrm>
          <a:prstGeom prst="rect">
            <a:avLst/>
          </a:prstGeom>
        </p:spPr>
      </p:pic>
    </p:spTree>
    <p:extLst>
      <p:ext uri="{BB962C8B-B14F-4D97-AF65-F5344CB8AC3E}">
        <p14:creationId xmlns:p14="http://schemas.microsoft.com/office/powerpoint/2010/main" val="18560188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118"/>
            <a:ext cx="9144000" cy="6741763"/>
          </a:xfrm>
          <a:prstGeom prst="rect">
            <a:avLst/>
          </a:prstGeom>
        </p:spPr>
      </p:pic>
    </p:spTree>
    <p:extLst>
      <p:ext uri="{BB962C8B-B14F-4D97-AF65-F5344CB8AC3E}">
        <p14:creationId xmlns:p14="http://schemas.microsoft.com/office/powerpoint/2010/main" val="38436148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34842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46353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Clivia nobilis</a:t>
            </a:r>
          </a:p>
        </p:txBody>
      </p:sp>
      <p:sp>
        <p:nvSpPr>
          <p:cNvPr id="3" name="2 Marcador de contenido"/>
          <p:cNvSpPr>
            <a:spLocks noGrp="1"/>
          </p:cNvSpPr>
          <p:nvPr>
            <p:ph idx="1"/>
          </p:nvPr>
        </p:nvSpPr>
        <p:spPr/>
        <p:txBody>
          <a:bodyPr>
            <a:normAutofit lnSpcReduction="10000"/>
          </a:bodyPr>
          <a:lstStyle/>
          <a:p>
            <a:r>
              <a:rPr lang="es-ES" dirty="0"/>
              <a:t>Clivia nobilis, es una especie de planta herbácea perteneciente a la familia de las amarilidáceas. Es originaria de Sudáfrica.</a:t>
            </a:r>
          </a:p>
          <a:p>
            <a:r>
              <a:rPr lang="es-ES" dirty="0"/>
              <a:t>Descripción</a:t>
            </a:r>
          </a:p>
          <a:p>
            <a:r>
              <a:rPr lang="es-ES" dirty="0"/>
              <a:t>Alcanza un tamaño de hasta unos 38 cm de altura. Tiene las flores colgantes con color rojo y algunas verde.</a:t>
            </a:r>
          </a:p>
          <a:p>
            <a:r>
              <a:rPr lang="es-ES" dirty="0"/>
              <a:t>Taxonomía</a:t>
            </a:r>
          </a:p>
          <a:p>
            <a:r>
              <a:rPr lang="es-ES" dirty="0"/>
              <a:t>Clivia nobilis fue descrita por el paleontólogo, naturalista y botánico británico, John Lindley y publicado en Botanical Register; consisting of coloured </a:t>
            </a:r>
          </a:p>
          <a:p>
            <a:endParaRPr lang="es-ES" dirty="0"/>
          </a:p>
        </p:txBody>
      </p:sp>
    </p:spTree>
    <p:extLst>
      <p:ext uri="{BB962C8B-B14F-4D97-AF65-F5344CB8AC3E}">
        <p14:creationId xmlns:p14="http://schemas.microsoft.com/office/powerpoint/2010/main" val="22615987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8438644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Clivia x cyrtanthiflora</a:t>
            </a:r>
          </a:p>
        </p:txBody>
      </p:sp>
      <p:sp>
        <p:nvSpPr>
          <p:cNvPr id="3" name="2 Marcador de contenido"/>
          <p:cNvSpPr>
            <a:spLocks noGrp="1"/>
          </p:cNvSpPr>
          <p:nvPr>
            <p:ph idx="1"/>
          </p:nvPr>
        </p:nvSpPr>
        <p:spPr/>
        <p:txBody>
          <a:bodyPr>
            <a:normAutofit/>
          </a:bodyPr>
          <a:lstStyle/>
          <a:p>
            <a:r>
              <a:rPr lang="es-ES" dirty="0"/>
              <a:t>Clivia x cyrtanthiflora pertenece al grupo de las plantas bulbosas y tuberosas</a:t>
            </a:r>
          </a:p>
          <a:p>
            <a:r>
              <a:rPr lang="es-ES" dirty="0"/>
              <a:t>Taxonomía</a:t>
            </a:r>
          </a:p>
          <a:p>
            <a:r>
              <a:rPr lang="es-ES" dirty="0"/>
              <a:t>Clivia x cyrtanthiflora es una especie del género Clivia que contiene aproximadamente 8 a 9 especies y pertenece a la familia de las Amaryllidaceae (Amaryllis Familia).</a:t>
            </a:r>
          </a:p>
          <a:p>
            <a:r>
              <a:rPr lang="es-ES" dirty="0"/>
              <a:t>Crecimiento</a:t>
            </a:r>
          </a:p>
          <a:p>
            <a:r>
              <a:rPr lang="es-ES" dirty="0"/>
              <a:t>Las plantas alcanzan alturas de 30 a 40 centímetros.</a:t>
            </a:r>
          </a:p>
          <a:p>
            <a:endParaRPr lang="es-ES" dirty="0"/>
          </a:p>
        </p:txBody>
      </p:sp>
    </p:spTree>
    <p:extLst>
      <p:ext uri="{BB962C8B-B14F-4D97-AF65-F5344CB8AC3E}">
        <p14:creationId xmlns:p14="http://schemas.microsoft.com/office/powerpoint/2010/main" val="23851612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844824"/>
            <a:ext cx="6521152" cy="4629128"/>
          </a:xfrm>
        </p:spPr>
        <p:txBody>
          <a:bodyPr/>
          <a:lstStyle/>
          <a:p>
            <a:r>
              <a:rPr lang="es-ES" dirty="0"/>
              <a:t>Hojas</a:t>
            </a:r>
          </a:p>
          <a:p>
            <a:r>
              <a:rPr lang="es-ES" dirty="0"/>
              <a:t>Clivia x cyrtanthiflora es de hoja perenne. Las hojas verdes simples son basales. Son lanceoladas con los márgenes enteros.</a:t>
            </a:r>
          </a:p>
          <a:p>
            <a:r>
              <a:rPr lang="es-ES" dirty="0"/>
              <a:t>Flores y Frutos</a:t>
            </a:r>
          </a:p>
          <a:p>
            <a:r>
              <a:rPr lang="es-ES" dirty="0"/>
              <a:t>Clivia x cyrtanthiflora produce umbelas de flores de color naranja con forma de trompeta, de junio a noviembre.</a:t>
            </a:r>
          </a:p>
          <a:p>
            <a:r>
              <a:rPr lang="es-ES" dirty="0"/>
              <a:t>Las plantas prefieren una situación media-sombra en fresco a tierra húmeda. El sustrato debe ser franco arenoso. Toleran temperaturas de hasta -7 ° </a:t>
            </a:r>
          </a:p>
          <a:p>
            <a:r>
              <a:rPr lang="es-ES" dirty="0"/>
              <a:t>La Clivia x cyrtanthiflora es tóxica.</a:t>
            </a:r>
          </a:p>
          <a:p>
            <a:endParaRPr lang="es-ES" dirty="0"/>
          </a:p>
          <a:p>
            <a:endParaRPr lang="es-ES" dirty="0"/>
          </a:p>
        </p:txBody>
      </p:sp>
    </p:spTree>
    <p:extLst>
      <p:ext uri="{BB962C8B-B14F-4D97-AF65-F5344CB8AC3E}">
        <p14:creationId xmlns:p14="http://schemas.microsoft.com/office/powerpoint/2010/main" val="2770961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023360"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3360" y="0"/>
            <a:ext cx="512064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56992"/>
            <a:ext cx="4023360" cy="3501008"/>
          </a:xfrm>
          <a:prstGeom prst="rect">
            <a:avLst/>
          </a:prstGeom>
        </p:spPr>
      </p:pic>
    </p:spTree>
    <p:extLst>
      <p:ext uri="{BB962C8B-B14F-4D97-AF65-F5344CB8AC3E}">
        <p14:creationId xmlns:p14="http://schemas.microsoft.com/office/powerpoint/2010/main" val="36396740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Agapanthus africanus</a:t>
            </a:r>
          </a:p>
        </p:txBody>
      </p:sp>
      <p:sp>
        <p:nvSpPr>
          <p:cNvPr id="3" name="2 Marcador de contenido"/>
          <p:cNvSpPr>
            <a:spLocks noGrp="1"/>
          </p:cNvSpPr>
          <p:nvPr>
            <p:ph idx="1"/>
          </p:nvPr>
        </p:nvSpPr>
        <p:spPr/>
        <p:txBody>
          <a:bodyPr/>
          <a:lstStyle/>
          <a:p>
            <a:r>
              <a:rPr lang="es-ES" dirty="0"/>
              <a:t>Agapanthus africanus (L.) Hoffmanns. (sin. Agapanthus umbellatus), lirio africano o agapanto africano es una especie de la subfamilia Agapanthoideae de las amarilidáceas, aunque según el sistema de clasificación puede encontrarse incluida en la familia Alliaceae e, incluso, Liliaceae.</a:t>
            </a:r>
          </a:p>
          <a:p>
            <a:r>
              <a:rPr lang="es-ES" dirty="0"/>
              <a:t> Procede en origen de Sudáfrica, si bien se ha extendido mucho debido a que se utiliza como planta ornamental.</a:t>
            </a:r>
          </a:p>
        </p:txBody>
      </p:sp>
    </p:spTree>
    <p:extLst>
      <p:ext uri="{BB962C8B-B14F-4D97-AF65-F5344CB8AC3E}">
        <p14:creationId xmlns:p14="http://schemas.microsoft.com/office/powerpoint/2010/main" val="24711288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484784"/>
            <a:ext cx="6552728" cy="4989168"/>
          </a:xfrm>
        </p:spPr>
        <p:txBody>
          <a:bodyPr/>
          <a:lstStyle/>
          <a:p>
            <a:r>
              <a:rPr lang="es-ES" dirty="0"/>
              <a:t>Se trata de una planta herbácea, perennifolia, rizomatosa. </a:t>
            </a:r>
          </a:p>
          <a:p>
            <a:r>
              <a:rPr lang="es-ES" dirty="0"/>
              <a:t>Posee un tallo corto que porta varias hojas alargadas, arciformes, de 10 a 35 cm de longitud y de 1 a 2 de ancho, además de un estipe floral de 25 a 60 cm de longitud, que se ve coronado por una umbela de 20 a 30 flores de color azul brillante, cada flor, hermafrodita y actinomorfa, de 2,5 a 5 cm de diámetro.</a:t>
            </a:r>
          </a:p>
          <a:p>
            <a:r>
              <a:rPr lang="es-ES" dirty="0"/>
              <a:t>Cultivo</a:t>
            </a:r>
          </a:p>
          <a:p>
            <a:r>
              <a:rPr lang="es-ES" dirty="0"/>
              <a:t>En el siglo XVII fue introducido en Europa como planta ornamental de exterior, si bien en zonas en las que las heladas son comunes requiere enmiendas protectoras que eviten su marchitamiento por bajas temperaturas.</a:t>
            </a:r>
          </a:p>
          <a:p>
            <a:endParaRPr lang="es-ES" dirty="0"/>
          </a:p>
        </p:txBody>
      </p:sp>
    </p:spTree>
    <p:extLst>
      <p:ext uri="{BB962C8B-B14F-4D97-AF65-F5344CB8AC3E}">
        <p14:creationId xmlns:p14="http://schemas.microsoft.com/office/powerpoint/2010/main" val="25459069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72816"/>
            <a:ext cx="6521152" cy="4701136"/>
          </a:xfrm>
        </p:spPr>
        <p:txBody>
          <a:bodyPr>
            <a:normAutofit/>
          </a:bodyPr>
          <a:lstStyle/>
          <a:p>
            <a:r>
              <a:rPr lang="es-ES" dirty="0"/>
              <a:t>Posee varios cultivares, como: el 'Albus', de flores amarillas; el 'Shapphire', de flores azul oscuras; el 'Aureus', que las posee doradas; y el 'Variegatus', cuyas hojas blancas poseen bandas de un tono verdoso. </a:t>
            </a:r>
          </a:p>
          <a:p>
            <a:r>
              <a:rPr lang="es-ES" dirty="0"/>
              <a:t>Todas ellas son comunes en jardinería; existen variantes también que poseen dos estipes de la inflorescencia por pie y otras que poseen flores de mayor o menor tamaño.</a:t>
            </a:r>
          </a:p>
          <a:p>
            <a:r>
              <a:rPr lang="es-ES" dirty="0"/>
              <a:t>Durante el verano, requiere un riego abundante; su dependencia hídrica es tal que se cultiva principalmente en los márgenes de lagos y corrientes. En origen, se importó a Irlanda y a Inglaterra por esta razón, y no a latitudes más meridionales.</a:t>
            </a:r>
          </a:p>
          <a:p>
            <a:endParaRPr lang="es-ES" dirty="0"/>
          </a:p>
        </p:txBody>
      </p:sp>
    </p:spTree>
    <p:extLst>
      <p:ext uri="{BB962C8B-B14F-4D97-AF65-F5344CB8AC3E}">
        <p14:creationId xmlns:p14="http://schemas.microsoft.com/office/powerpoint/2010/main" val="51434412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340768"/>
            <a:ext cx="6233120" cy="5133184"/>
          </a:xfrm>
        </p:spPr>
        <p:txBody>
          <a:bodyPr>
            <a:normAutofit lnSpcReduction="10000"/>
          </a:bodyPr>
          <a:lstStyle/>
          <a:p>
            <a:r>
              <a:rPr lang="es-ES" dirty="0"/>
              <a:t>Se propaga vegetativamente mediante división mecánica del rizoma; este proceso debe realizarse recién iniciada la primavera o en otoño. También es posible la reproducción sexual mediante semillas.</a:t>
            </a:r>
          </a:p>
          <a:p>
            <a:r>
              <a:rPr lang="es-ES" dirty="0"/>
              <a:t>No posee marcadas preferencias edáficas; crece bien en cualquier suelo fértil, húmedo y bien drenado.</a:t>
            </a:r>
          </a:p>
          <a:p>
            <a:r>
              <a:rPr lang="es-ES" dirty="0"/>
              <a:t>Agapanthus africanus fue descrita por (L.) Hoffmanns. y publicado en Verzeichniss der Pflanzenkulturen 35. 1824.</a:t>
            </a:r>
          </a:p>
          <a:p>
            <a:r>
              <a:rPr lang="es-ES" dirty="0"/>
              <a:t>Comprende dos subespecies:</a:t>
            </a:r>
          </a:p>
          <a:p>
            <a:r>
              <a:rPr lang="es-ES" dirty="0"/>
              <a:t>Agapanthus africanus ssp. africanus.</a:t>
            </a:r>
          </a:p>
          <a:p>
            <a:r>
              <a:rPr lang="es-ES" dirty="0"/>
              <a:t>Agapanthus africanus subsp. walshii (Leighton) Zonn. &amp; Duncan (sin.: Agapanthus walshii L.Bolus, Ann. Bolus Herb. 3: 14 (1920)). Distribuida en el sudoeste de la Provincia occidental del Cabo.</a:t>
            </a:r>
          </a:p>
          <a:p>
            <a:endParaRPr lang="es-ES" dirty="0"/>
          </a:p>
        </p:txBody>
      </p:sp>
    </p:spTree>
    <p:extLst>
      <p:ext uri="{BB962C8B-B14F-4D97-AF65-F5344CB8AC3E}">
        <p14:creationId xmlns:p14="http://schemas.microsoft.com/office/powerpoint/2010/main" val="20185464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700808"/>
            <a:ext cx="6737176" cy="4773144"/>
          </a:xfrm>
        </p:spPr>
        <p:txBody>
          <a:bodyPr/>
          <a:lstStyle/>
          <a:p>
            <a:r>
              <a:rPr lang="es-ES" dirty="0"/>
              <a:t>Plantemos el Agapanto en una ubicación que tenga luz solar plena durante la mayor parte del día. El suelo no debe ser muy acído, sino que debe estar suelto y permitir un drenaje apropiado.</a:t>
            </a:r>
          </a:p>
          <a:p>
            <a:r>
              <a:rPr lang="es-ES" dirty="0"/>
              <a:t>Reguemos el Agapanto lo suficiente como para mantener el suelo húmedo. No permitamos que quede demasiado mojado o que se reseque durante un largo período de tiempo. Echémosle menos agua durante los meses más fríos.</a:t>
            </a:r>
          </a:p>
          <a:p>
            <a:r>
              <a:rPr lang="es-ES" dirty="0"/>
              <a:t>Fertilizar el Agapanto una vez al mes, durante la primavera y el verano. Utilizar un fertilizante de uso general y diluye con agua a la mitad de la dosis que se recomienda en el envase. Puedes usar un fertilizante de liberación lenta una vez al comenzar la primavera, si así lo preferimos.</a:t>
            </a:r>
          </a:p>
          <a:p>
            <a:endParaRPr lang="es-ES" dirty="0"/>
          </a:p>
        </p:txBody>
      </p:sp>
    </p:spTree>
    <p:extLst>
      <p:ext uri="{BB962C8B-B14F-4D97-AF65-F5344CB8AC3E}">
        <p14:creationId xmlns:p14="http://schemas.microsoft.com/office/powerpoint/2010/main" val="28954362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628800"/>
            <a:ext cx="6665168" cy="4845152"/>
          </a:xfrm>
        </p:spPr>
        <p:txBody>
          <a:bodyPr>
            <a:normAutofit/>
          </a:bodyPr>
          <a:lstStyle/>
          <a:p>
            <a:r>
              <a:rPr lang="es-ES" dirty="0"/>
              <a:t>Podemos todo el follaje dañado o muerto para permitir que crezcan hojas nuevas. Sólo debes cortar tu planta durante la primavera o el verano. No es necesario podar en forma regular; hazlo con moderación.</a:t>
            </a:r>
          </a:p>
          <a:p>
            <a:r>
              <a:rPr lang="es-ES" dirty="0"/>
              <a:t>Durante los meses de invierno deberías aplicarle una capa de mantillo para proteger a las raíces  si se prevén heladas. Quítala cuando el tiempo más cálido regrese.</a:t>
            </a:r>
          </a:p>
          <a:p>
            <a:r>
              <a:rPr lang="es-ES" dirty="0"/>
              <a:t>Agapanto (Agapanthus africanus): tóxica; si se ingieren partes de esta planta, pueden ocurrir mareos y diarreas. La savia suele ser irritante al tacto.</a:t>
            </a:r>
          </a:p>
          <a:p>
            <a:endParaRPr lang="es-ES" dirty="0"/>
          </a:p>
        </p:txBody>
      </p:sp>
    </p:spTree>
    <p:extLst>
      <p:ext uri="{BB962C8B-B14F-4D97-AF65-F5344CB8AC3E}">
        <p14:creationId xmlns:p14="http://schemas.microsoft.com/office/powerpoint/2010/main" val="22610133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879454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004897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650289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23520487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7852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83227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Hemerocallis</a:t>
            </a:r>
          </a:p>
        </p:txBody>
      </p:sp>
      <p:sp>
        <p:nvSpPr>
          <p:cNvPr id="3" name="2 Marcador de contenido"/>
          <p:cNvSpPr>
            <a:spLocks noGrp="1"/>
          </p:cNvSpPr>
          <p:nvPr>
            <p:ph idx="1"/>
          </p:nvPr>
        </p:nvSpPr>
        <p:spPr/>
        <p:txBody>
          <a:bodyPr>
            <a:normAutofit/>
          </a:bodyPr>
          <a:lstStyle/>
          <a:p>
            <a:r>
              <a:rPr lang="es-ES" dirty="0"/>
              <a:t>Hemerocallis es un género de plantas herbáceas, perennes y rizomatosas perteneciente a la familia Xanthorrhoeaceae que contiene alrededor de 15 especies originarias de Asia.</a:t>
            </a:r>
          </a:p>
          <a:p>
            <a:r>
              <a:rPr lang="es-ES" dirty="0"/>
              <a:t>"Lirio de día" es el nombre común más frecuente con el que se designa a las especies de Hemerocallis y a los cultivares obtenidos a partir de ellas. Ese nombre común hace alusión al hecho de que las flores de la mayoría de las especies de Hemerocallis abren sus pétalos al amanecer y se marchitan al atardecer, por lo que cada flor no dura más que un día. </a:t>
            </a:r>
          </a:p>
        </p:txBody>
      </p:sp>
    </p:spTree>
    <p:extLst>
      <p:ext uri="{BB962C8B-B14F-4D97-AF65-F5344CB8AC3E}">
        <p14:creationId xmlns:p14="http://schemas.microsoft.com/office/powerpoint/2010/main" val="32269704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484784"/>
            <a:ext cx="6593160" cy="4989168"/>
          </a:xfrm>
        </p:spPr>
        <p:txBody>
          <a:bodyPr/>
          <a:lstStyle/>
          <a:p>
            <a:r>
              <a:rPr lang="es-ES" dirty="0"/>
              <a:t>No obstante, una vez que se marchita, cada flor es reemplazada por otra en el mismo tallo al día siguiente, por lo que el período de floración de una misma planta es muy largo.</a:t>
            </a:r>
          </a:p>
          <a:p>
            <a:r>
              <a:rPr lang="es-ES" dirty="0"/>
              <a:t>Algunas especies abren sus flores por la noche, las que se marchitan al amanecer del día siguiente.</a:t>
            </a:r>
          </a:p>
          <a:p>
            <a:r>
              <a:rPr lang="es-ES" dirty="0"/>
              <a:t>Distribución</a:t>
            </a:r>
          </a:p>
          <a:p>
            <a:r>
              <a:rPr lang="es-ES" dirty="0"/>
              <a:t>El género Hemerocallis es originario de regiones templadas de Asia, particularmente de Japón, Siberia, Corea y China. </a:t>
            </a:r>
          </a:p>
          <a:p>
            <a:r>
              <a:rPr lang="es-ES" dirty="0"/>
              <a:t>Sus flores grandes y vistosas, las han hecho populares a lo largo de todo el mundo y, a través de su cultivo, varias de las especies del género se han diseminado e, incluso se han naturalizado, en muchos países de Europa y de América.</a:t>
            </a:r>
          </a:p>
          <a:p>
            <a:endParaRPr lang="es-ES" dirty="0"/>
          </a:p>
          <a:p>
            <a:endParaRPr lang="es-ES" dirty="0"/>
          </a:p>
        </p:txBody>
      </p:sp>
    </p:spTree>
    <p:extLst>
      <p:ext uri="{BB962C8B-B14F-4D97-AF65-F5344CB8AC3E}">
        <p14:creationId xmlns:p14="http://schemas.microsoft.com/office/powerpoint/2010/main" val="14161746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2060848"/>
            <a:ext cx="6603504" cy="4402796"/>
          </a:xfrm>
        </p:spPr>
        <p:txBody>
          <a:bodyPr>
            <a:normAutofit/>
          </a:bodyPr>
          <a:lstStyle/>
          <a:p>
            <a:r>
              <a:rPr lang="es-ES" dirty="0"/>
              <a:t>Etimología y nombres comunes</a:t>
            </a:r>
          </a:p>
          <a:p>
            <a:r>
              <a:rPr lang="es-ES" dirty="0"/>
              <a:t>El nombre Hemerocallis procede de las palabras griegas para día y belleza, que refleja el hecho que las flores individuales duran solamente un día.</a:t>
            </a:r>
          </a:p>
          <a:p>
            <a:r>
              <a:rPr lang="es-ES" dirty="0"/>
              <a:t> El nombre común en otros idiomas es: "Taglilie" (alemán), "hémérocalle" (francés) y "daylily" (inglés). </a:t>
            </a:r>
          </a:p>
          <a:p>
            <a:r>
              <a:rPr lang="es-ES" dirty="0"/>
              <a:t>En español, además de ser conocida como "lirio de día", también se la llama "lirio japonés", "lirio de la mañana" o, "lirio de San Juan", "azucena amarilla", "azucena turca" o, simplemente, "hemerocalis“.</a:t>
            </a:r>
          </a:p>
          <a:p>
            <a:r>
              <a:rPr lang="es-ES" dirty="0"/>
              <a:t>Son plantas herbáceas, perennes, rizomatosas, con raíces engrosadas. Las hojas son linear-lanceoladas y agudas.</a:t>
            </a:r>
          </a:p>
          <a:p>
            <a:endParaRPr lang="es-ES" dirty="0"/>
          </a:p>
        </p:txBody>
      </p:sp>
    </p:spTree>
    <p:extLst>
      <p:ext uri="{BB962C8B-B14F-4D97-AF65-F5344CB8AC3E}">
        <p14:creationId xmlns:p14="http://schemas.microsoft.com/office/powerpoint/2010/main" val="15713002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69274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82252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700808"/>
            <a:ext cx="6305128" cy="4773144"/>
          </a:xfrm>
        </p:spPr>
        <p:txBody>
          <a:bodyPr>
            <a:normAutofit/>
          </a:bodyPr>
          <a:lstStyle/>
          <a:p>
            <a:r>
              <a:rPr lang="es-ES" dirty="0"/>
              <a:t> Las flores son grandes y vistosas, actinomorfas y hermafroditas, dispuestas en inflorescencias paucifloras (de 2 a 5 flores), ramificadas, en el ápice de un largo escapo.</a:t>
            </a:r>
          </a:p>
          <a:p>
            <a:r>
              <a:rPr lang="es-ES" dirty="0"/>
              <a:t>El perigonio es infundibuliforme o acampanado y está compuesto por 6 tépalos dispuestos en dos verticilos, los cuales se hallan unidos en su base formando un coro tubo, cuya longitud es muy variable entre las diferentes especies del género. </a:t>
            </a:r>
          </a:p>
          <a:p>
            <a:r>
              <a:rPr lang="es-ES" dirty="0"/>
              <a:t>El androceo está formado por 6 estambres, dispuestos también en dos verticilos. Los filamentos son filiformes y curvos. Las anteras son lineal-oblongas, dorsifijas, bi-loculares y con dehiscencia longitudinal. </a:t>
            </a:r>
          </a:p>
        </p:txBody>
      </p:sp>
    </p:spTree>
    <p:extLst>
      <p:ext uri="{BB962C8B-B14F-4D97-AF65-F5344CB8AC3E}">
        <p14:creationId xmlns:p14="http://schemas.microsoft.com/office/powerpoint/2010/main" val="19983182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556792"/>
            <a:ext cx="6377136" cy="4917160"/>
          </a:xfrm>
        </p:spPr>
        <p:txBody>
          <a:bodyPr/>
          <a:lstStyle/>
          <a:p>
            <a:r>
              <a:rPr lang="es-ES" dirty="0"/>
              <a:t>El ovario es inferior, tricarpelar y trilocular, con numerosos óvulos por lóculo los cuales se disponen en dos hileras. </a:t>
            </a:r>
          </a:p>
          <a:p>
            <a:r>
              <a:rPr lang="es-ES" dirty="0"/>
              <a:t>La placentación es axilar. El estilo es filiforme y largo. El estigma es pequeño y ligeramente engrosado, capitado o 3-lobado.</a:t>
            </a:r>
          </a:p>
          <a:p>
            <a:r>
              <a:rPr lang="es-ES" dirty="0"/>
              <a:t>El fruto es una cápsula trivalva con ángulos redondeados y dehiscencia loculicida. </a:t>
            </a:r>
          </a:p>
          <a:p>
            <a:r>
              <a:rPr lang="es-ES" dirty="0"/>
              <a:t>En muchos casos los frutos no se forman o no se desarrollan debido a que la planta es estéril. </a:t>
            </a:r>
          </a:p>
          <a:p>
            <a:r>
              <a:rPr lang="es-ES" dirty="0"/>
              <a:t>Las semillas son redondeadas, de color negro y brillantes.</a:t>
            </a:r>
          </a:p>
          <a:p>
            <a:r>
              <a:rPr lang="es-ES" dirty="0"/>
              <a:t> El número cromosómico básico es x=11, existiendo especies diploides y triploides</a:t>
            </a:r>
          </a:p>
          <a:p>
            <a:endParaRPr lang="es-ES" dirty="0"/>
          </a:p>
        </p:txBody>
      </p:sp>
    </p:spTree>
    <p:extLst>
      <p:ext uri="{BB962C8B-B14F-4D97-AF65-F5344CB8AC3E}">
        <p14:creationId xmlns:p14="http://schemas.microsoft.com/office/powerpoint/2010/main" val="32500998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844824"/>
            <a:ext cx="6449144" cy="4629128"/>
          </a:xfrm>
        </p:spPr>
        <p:txBody>
          <a:bodyPr>
            <a:normAutofit lnSpcReduction="10000"/>
          </a:bodyPr>
          <a:lstStyle/>
          <a:p>
            <a:r>
              <a:rPr lang="es-ES" dirty="0"/>
              <a:t>Las plantas de este género se utilizan con gran profusión en jardinería sobre todo en la paisajista, para cubrir superficies relativamente grandes con un gran colorido y con un muy bajo mantenimiento debido a que se trata de especies rústicas. </a:t>
            </a:r>
          </a:p>
          <a:p>
            <a:r>
              <a:rPr lang="es-ES" dirty="0"/>
              <a:t>No se utilizan frecuentemente en arreglos florales por la escasa vida de cada flor, si bien una vez que una flor se marchita siguen abriendo nuevas flores en el mismo tallo cortado durante varios días.</a:t>
            </a:r>
          </a:p>
          <a:p>
            <a:r>
              <a:rPr lang="es-ES" dirty="0"/>
              <a:t>Las flores de algunas especies son comestibles y, de hecho, los hemerocalis se cultivan para este propósito en algunos países de Asia, como por ejemplo, en China.</a:t>
            </a:r>
          </a:p>
          <a:p>
            <a:r>
              <a:rPr lang="es-ES" dirty="0"/>
              <a:t> Las flores se venden en los mercados asiáticos tanto frescas como secas, denominándolas agujas doradas.</a:t>
            </a:r>
          </a:p>
        </p:txBody>
      </p:sp>
    </p:spTree>
    <p:extLst>
      <p:ext uri="{BB962C8B-B14F-4D97-AF65-F5344CB8AC3E}">
        <p14:creationId xmlns:p14="http://schemas.microsoft.com/office/powerpoint/2010/main" val="25454883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1750"/>
            <a:ext cx="9144000" cy="6794500"/>
          </a:xfrm>
          <a:prstGeom prst="rect">
            <a:avLst/>
          </a:prstGeom>
        </p:spPr>
      </p:pic>
    </p:spTree>
    <p:extLst>
      <p:ext uri="{BB962C8B-B14F-4D97-AF65-F5344CB8AC3E}">
        <p14:creationId xmlns:p14="http://schemas.microsoft.com/office/powerpoint/2010/main" val="183835197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24954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925"/>
            <a:ext cx="514551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5510" y="-171400"/>
            <a:ext cx="4107010" cy="7036333"/>
          </a:xfrm>
          <a:prstGeom prst="rect">
            <a:avLst/>
          </a:prstGeom>
        </p:spPr>
      </p:pic>
    </p:spTree>
    <p:extLst>
      <p:ext uri="{BB962C8B-B14F-4D97-AF65-F5344CB8AC3E}">
        <p14:creationId xmlns:p14="http://schemas.microsoft.com/office/powerpoint/2010/main" val="234038777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37584"/>
          </a:xfrm>
          <a:prstGeom prst="rect">
            <a:avLst/>
          </a:prstGeom>
        </p:spPr>
      </p:pic>
    </p:spTree>
    <p:extLst>
      <p:ext uri="{BB962C8B-B14F-4D97-AF65-F5344CB8AC3E}">
        <p14:creationId xmlns:p14="http://schemas.microsoft.com/office/powerpoint/2010/main" val="318224248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844824"/>
            <a:ext cx="6593160" cy="4629128"/>
          </a:xfrm>
        </p:spPr>
        <p:txBody>
          <a:bodyPr>
            <a:normAutofit lnSpcReduction="10000"/>
          </a:bodyPr>
          <a:lstStyle/>
          <a:p>
            <a:r>
              <a:rPr lang="es-ES" dirty="0"/>
              <a:t>Se usan en las sopas (sopa caliente y amarga) y en el cerdo moo shu. Los brotes de las hojas, hojas jóvenes y de los tubérculos de algunas especies (pero no todas) son comestibles.</a:t>
            </a:r>
          </a:p>
          <a:p>
            <a:r>
              <a:rPr lang="es-ES" dirty="0"/>
              <a:t>Los tépalos del lirio de día son deliciosos cuando se comen directamente después de la floración y son una muy buena fuente de hierro y vitamina A. Su gama de sabores varía de picante a afrutado como melocotón y su dulzura se debe a la presencia de néctar en la base del perigonio.</a:t>
            </a:r>
          </a:p>
          <a:p>
            <a:r>
              <a:rPr lang="es-ES" dirty="0"/>
              <a:t>Se debe tener absoluta certeza de que el hemerocalis o lirio de día que se pretende consumir no sea un lirio verdadero (los lirios o azucenas pertenecen al género Lilium, familia Liliaceae), pues las flores de esta última especie pueden ser muy tóxicas.</a:t>
            </a:r>
          </a:p>
          <a:p>
            <a:endParaRPr lang="es-ES" dirty="0"/>
          </a:p>
        </p:txBody>
      </p:sp>
    </p:spTree>
    <p:extLst>
      <p:ext uri="{BB962C8B-B14F-4D97-AF65-F5344CB8AC3E}">
        <p14:creationId xmlns:p14="http://schemas.microsoft.com/office/powerpoint/2010/main" val="40185984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556792"/>
            <a:ext cx="6305128" cy="4917160"/>
          </a:xfrm>
        </p:spPr>
        <p:txBody>
          <a:bodyPr>
            <a:normAutofit/>
          </a:bodyPr>
          <a:lstStyle/>
          <a:p>
            <a:pPr marL="0" indent="0">
              <a:buNone/>
            </a:pPr>
            <a:r>
              <a:rPr lang="es-ES" b="1" dirty="0"/>
              <a:t>   Medicina</a:t>
            </a:r>
          </a:p>
          <a:p>
            <a:r>
              <a:rPr lang="es-ES" dirty="0"/>
              <a:t>Compuestos antioxidantes aislados de Hemerocallis fulva: (izq) Flomurosido, (der) Roseosido, (abajo) Lariciresinol.</a:t>
            </a:r>
          </a:p>
          <a:p>
            <a:r>
              <a:rPr lang="es-ES" dirty="0"/>
              <a:t>Varias especies de Hemerocallis han sido utilizadas con propósitos medicinales desde hace siglos en el lejano oriente. </a:t>
            </a:r>
          </a:p>
          <a:p>
            <a:r>
              <a:rPr lang="es-ES" dirty="0"/>
              <a:t>En particular, los tallos y las raíces se han usado como analgésicos.</a:t>
            </a:r>
          </a:p>
          <a:p>
            <a:r>
              <a:rPr lang="es-ES" dirty="0"/>
              <a:t> Un libro de medicina compilado en la dinastía Zhou (ca. 1059 a. C.) explicaba que las raíces del Hemerocallis eran "refrescantes y no ponzoñosas" y aconsejaba su uso como diurético y para tratar la incontinencia. </a:t>
            </a:r>
          </a:p>
          <a:p>
            <a:endParaRPr lang="es-ES" dirty="0"/>
          </a:p>
        </p:txBody>
      </p:sp>
    </p:spTree>
    <p:extLst>
      <p:ext uri="{BB962C8B-B14F-4D97-AF65-F5344CB8AC3E}">
        <p14:creationId xmlns:p14="http://schemas.microsoft.com/office/powerpoint/2010/main" val="9481772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2060848"/>
            <a:ext cx="6521152" cy="4413104"/>
          </a:xfrm>
        </p:spPr>
        <p:txBody>
          <a:bodyPr/>
          <a:lstStyle/>
          <a:p>
            <a:r>
              <a:rPr lang="es-ES" dirty="0"/>
              <a:t>El jugo extraído de las raíces carnosas, como así también los tallos jóvenes hervidos, se suministraban para tratar a los pacientes con cirrosis.</a:t>
            </a:r>
          </a:p>
          <a:p>
            <a:r>
              <a:rPr lang="es-ES" dirty="0"/>
              <a:t>Las hojas de los hemerocalis también se han utilizado en la medicina tradicional china para el tratamiento de la inflamación.</a:t>
            </a:r>
          </a:p>
          <a:p>
            <a:r>
              <a:rPr lang="es-ES" dirty="0"/>
              <a:t>Además de la rica experiencia de uso de estas plantas a través de los siglos que nos aporta la medicina tradicional, los métodos modernos de análisis de compuestos han permitido entrever que el género Hemerocallis presenta un sinnúmero de moléculas con interesantes propiedades farmacológicas. </a:t>
            </a:r>
          </a:p>
          <a:p>
            <a:endParaRPr lang="es-ES" dirty="0"/>
          </a:p>
        </p:txBody>
      </p:sp>
    </p:spTree>
    <p:extLst>
      <p:ext uri="{BB962C8B-B14F-4D97-AF65-F5344CB8AC3E}">
        <p14:creationId xmlns:p14="http://schemas.microsoft.com/office/powerpoint/2010/main" val="18919917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628800"/>
            <a:ext cx="5945088" cy="4845152"/>
          </a:xfrm>
        </p:spPr>
        <p:txBody>
          <a:bodyPr/>
          <a:lstStyle/>
          <a:p>
            <a:r>
              <a:rPr lang="es-ES" dirty="0"/>
              <a:t>Así, a través del estudio de extractos de hojas frescas de Hemerocallis fulva se han aislado varios compuestos, tales como roseosidos, flomurosidos, lariciresinol y varios derivados de la quercetina, todos ellos con fuertes propiedades antoxidantes. Otro nuevo antioxidante denominado Stelladerol (un glicósido naftalénico) fue aislado y caracterizado a partir de las hojas de "Stella d'Oro", un cultivar de hemerocalis de flores pequeñas. Además de estos compuestos con actividad antioxidante, también se han aislado varias antraquinonas nuevas desde las flores y las raíces de hemerocalis, las cuales fueron denominadas "kwanzoquinonas" ya que fueron halladas en la variedad "Kwanzo" de Hemerocallis fulva. </a:t>
            </a:r>
          </a:p>
        </p:txBody>
      </p:sp>
    </p:spTree>
    <p:extLst>
      <p:ext uri="{BB962C8B-B14F-4D97-AF65-F5344CB8AC3E}">
        <p14:creationId xmlns:p14="http://schemas.microsoft.com/office/powerpoint/2010/main" val="342325073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2060848"/>
            <a:ext cx="6449144" cy="4413104"/>
          </a:xfrm>
        </p:spPr>
        <p:txBody>
          <a:bodyPr/>
          <a:lstStyle/>
          <a:p>
            <a:r>
              <a:rPr lang="es-ES" dirty="0"/>
              <a:t>Se ha comprobado que estas moléculas exhiben efectos antitumorales “in vitro” contra 4 líneas celulares humanas y se ha documentado, además, la actividad anti-proliferativa y la citotoxicidad de tales compuestos.</a:t>
            </a:r>
          </a:p>
        </p:txBody>
      </p:sp>
    </p:spTree>
    <p:extLst>
      <p:ext uri="{BB962C8B-B14F-4D97-AF65-F5344CB8AC3E}">
        <p14:creationId xmlns:p14="http://schemas.microsoft.com/office/powerpoint/2010/main" val="39218947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931052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78" y="-5190"/>
            <a:ext cx="5474804"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6160" y="-5190"/>
            <a:ext cx="3810000" cy="356870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44426" y="3563510"/>
            <a:ext cx="3699574" cy="3294490"/>
          </a:xfrm>
          <a:prstGeom prst="rect">
            <a:avLst/>
          </a:prstGeom>
        </p:spPr>
      </p:pic>
    </p:spTree>
    <p:extLst>
      <p:ext uri="{BB962C8B-B14F-4D97-AF65-F5344CB8AC3E}">
        <p14:creationId xmlns:p14="http://schemas.microsoft.com/office/powerpoint/2010/main" val="2343932885"/>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212</TotalTime>
  <Words>8237</Words>
  <Application>Microsoft Office PowerPoint</Application>
  <PresentationFormat>Presentación en pantalla (4:3)</PresentationFormat>
  <Paragraphs>396</Paragraphs>
  <Slides>123</Slides>
  <Notes>46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123</vt:i4>
      </vt:variant>
    </vt:vector>
  </HeadingPairs>
  <TitlesOfParts>
    <vt:vector size="128" baseType="lpstr">
      <vt:lpstr>Arial</vt:lpstr>
      <vt:lpstr>Calibri</vt:lpstr>
      <vt:lpstr>Century Gothic</vt:lpstr>
      <vt:lpstr>Wingdings 3</vt:lpstr>
      <vt:lpstr>Espiral</vt:lpstr>
      <vt:lpstr>LAS 10 PLANTAS “TOP TEN “ DE LOS JARDINES SEVILLANOS.-B</vt:lpstr>
      <vt:lpstr>Wisteria sinensis o W.chinensis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Wisteria floribunda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Cestrum nocturnum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Cestrum elegans</vt:lpstr>
      <vt:lpstr>Presentación de PowerPoint</vt:lpstr>
      <vt:lpstr>Presentación de PowerPoint</vt:lpstr>
      <vt:lpstr>Presentación de PowerPoint</vt:lpstr>
      <vt:lpstr>Presentación de PowerPoint</vt:lpstr>
      <vt:lpstr>Cestrum aurantiacum</vt:lpstr>
      <vt:lpstr>Presentación de PowerPoint</vt:lpstr>
      <vt:lpstr>Presentación de PowerPoint</vt:lpstr>
      <vt:lpstr>Presentación de PowerPoint</vt:lpstr>
      <vt:lpstr>Presentación de PowerPoint</vt:lpstr>
      <vt:lpstr>Cestrum parqui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Clivia miniata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Clivia nobilis</vt:lpstr>
      <vt:lpstr>Presentación de PowerPoint</vt:lpstr>
      <vt:lpstr>Clivia x cyrtanthiflora</vt:lpstr>
      <vt:lpstr>Presentación de PowerPoint</vt:lpstr>
      <vt:lpstr>Presentación de PowerPoint</vt:lpstr>
      <vt:lpstr>Agapanthus africanus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Hemerocallis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10 PLANTAS “TOP TEN “ DE LOS JARDINES SEVILLANOS.-B</dc:title>
  <dc:creator>Josep</dc:creator>
  <cp:lastModifiedBy>Usuario</cp:lastModifiedBy>
  <cp:revision>23</cp:revision>
  <dcterms:created xsi:type="dcterms:W3CDTF">2014-06-25T06:38:54Z</dcterms:created>
  <dcterms:modified xsi:type="dcterms:W3CDTF">2018-03-26T05:02:50Z</dcterms:modified>
</cp:coreProperties>
</file>