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2"/>
  </p:notesMasterIdLst>
  <p:sldIdLst>
    <p:sldId id="257" r:id="rId2"/>
    <p:sldId id="260" r:id="rId3"/>
    <p:sldId id="258" r:id="rId4"/>
    <p:sldId id="259" r:id="rId5"/>
    <p:sldId id="297" r:id="rId6"/>
    <p:sldId id="298" r:id="rId7"/>
    <p:sldId id="299" r:id="rId8"/>
    <p:sldId id="300" r:id="rId9"/>
    <p:sldId id="265" r:id="rId10"/>
    <p:sldId id="261" r:id="rId11"/>
    <p:sldId id="262" r:id="rId12"/>
    <p:sldId id="263" r:id="rId13"/>
    <p:sldId id="264" r:id="rId14"/>
    <p:sldId id="266" r:id="rId15"/>
    <p:sldId id="301" r:id="rId16"/>
    <p:sldId id="302" r:id="rId17"/>
    <p:sldId id="303" r:id="rId18"/>
    <p:sldId id="304" r:id="rId19"/>
    <p:sldId id="305" r:id="rId20"/>
    <p:sldId id="268" r:id="rId21"/>
    <p:sldId id="267" r:id="rId22"/>
    <p:sldId id="269" r:id="rId23"/>
    <p:sldId id="270" r:id="rId24"/>
    <p:sldId id="271" r:id="rId25"/>
    <p:sldId id="306" r:id="rId26"/>
    <p:sldId id="307" r:id="rId27"/>
    <p:sldId id="308" r:id="rId28"/>
    <p:sldId id="309" r:id="rId29"/>
    <p:sldId id="275" r:id="rId30"/>
    <p:sldId id="272" r:id="rId31"/>
    <p:sldId id="273" r:id="rId32"/>
    <p:sldId id="274" r:id="rId33"/>
    <p:sldId id="310" r:id="rId34"/>
    <p:sldId id="311" r:id="rId35"/>
    <p:sldId id="312" r:id="rId36"/>
    <p:sldId id="313" r:id="rId37"/>
    <p:sldId id="278" r:id="rId38"/>
    <p:sldId id="276" r:id="rId39"/>
    <p:sldId id="314" r:id="rId40"/>
    <p:sldId id="316" r:id="rId41"/>
    <p:sldId id="317" r:id="rId42"/>
    <p:sldId id="318" r:id="rId43"/>
    <p:sldId id="277" r:id="rId44"/>
    <p:sldId id="279" r:id="rId45"/>
    <p:sldId id="280" r:id="rId46"/>
    <p:sldId id="281" r:id="rId47"/>
    <p:sldId id="284" r:id="rId48"/>
    <p:sldId id="319" r:id="rId49"/>
    <p:sldId id="321" r:id="rId50"/>
    <p:sldId id="322" r:id="rId51"/>
    <p:sldId id="323" r:id="rId52"/>
    <p:sldId id="324" r:id="rId53"/>
    <p:sldId id="325" r:id="rId54"/>
    <p:sldId id="326" r:id="rId55"/>
    <p:sldId id="327" r:id="rId56"/>
    <p:sldId id="328" r:id="rId57"/>
    <p:sldId id="282" r:id="rId58"/>
    <p:sldId id="283" r:id="rId59"/>
    <p:sldId id="285" r:id="rId60"/>
    <p:sldId id="329" r:id="rId61"/>
    <p:sldId id="286" r:id="rId62"/>
    <p:sldId id="330" r:id="rId63"/>
    <p:sldId id="331" r:id="rId64"/>
    <p:sldId id="332" r:id="rId65"/>
    <p:sldId id="333" r:id="rId66"/>
    <p:sldId id="334" r:id="rId67"/>
    <p:sldId id="287" r:id="rId68"/>
    <p:sldId id="288" r:id="rId69"/>
    <p:sldId id="290" r:id="rId70"/>
    <p:sldId id="335" r:id="rId71"/>
    <p:sldId id="336" r:id="rId72"/>
    <p:sldId id="289" r:id="rId73"/>
    <p:sldId id="337" r:id="rId74"/>
    <p:sldId id="295" r:id="rId75"/>
    <p:sldId id="296" r:id="rId76"/>
    <p:sldId id="338" r:id="rId77"/>
    <p:sldId id="339" r:id="rId78"/>
    <p:sldId id="340" r:id="rId79"/>
    <p:sldId id="343" r:id="rId80"/>
    <p:sldId id="341" r:id="rId81"/>
    <p:sldId id="344" r:id="rId82"/>
    <p:sldId id="342" r:id="rId83"/>
    <p:sldId id="345" r:id="rId84"/>
    <p:sldId id="346" r:id="rId85"/>
    <p:sldId id="347" r:id="rId86"/>
    <p:sldId id="350" r:id="rId87"/>
    <p:sldId id="352" r:id="rId88"/>
    <p:sldId id="354" r:id="rId89"/>
    <p:sldId id="355" r:id="rId90"/>
    <p:sldId id="351" r:id="rId91"/>
    <p:sldId id="349" r:id="rId92"/>
    <p:sldId id="356" r:id="rId93"/>
    <p:sldId id="357" r:id="rId94"/>
    <p:sldId id="348" r:id="rId95"/>
    <p:sldId id="360" r:id="rId96"/>
    <p:sldId id="358" r:id="rId97"/>
    <p:sldId id="359" r:id="rId98"/>
    <p:sldId id="362" r:id="rId99"/>
    <p:sldId id="361" r:id="rId100"/>
    <p:sldId id="363" r:id="rId101"/>
    <p:sldId id="364" r:id="rId102"/>
    <p:sldId id="366" r:id="rId103"/>
    <p:sldId id="367" r:id="rId104"/>
    <p:sldId id="368" r:id="rId105"/>
    <p:sldId id="369" r:id="rId106"/>
    <p:sldId id="370" r:id="rId107"/>
    <p:sldId id="371" r:id="rId108"/>
    <p:sldId id="372" r:id="rId109"/>
    <p:sldId id="373" r:id="rId110"/>
    <p:sldId id="374" r:id="rId111"/>
    <p:sldId id="375" r:id="rId112"/>
    <p:sldId id="376" r:id="rId113"/>
    <p:sldId id="377" r:id="rId114"/>
    <p:sldId id="379" r:id="rId115"/>
    <p:sldId id="378" r:id="rId116"/>
    <p:sldId id="380" r:id="rId117"/>
    <p:sldId id="381" r:id="rId118"/>
    <p:sldId id="382" r:id="rId119"/>
    <p:sldId id="383" r:id="rId120"/>
    <p:sldId id="384" r:id="rId1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CBFF3D-382B-4211-A096-3335D4900EFB}" type="datetimeFigureOut">
              <a:rPr lang="es-ES" smtClean="0"/>
              <a:t>26/03/2018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29C7AF-18E2-467F-9CBD-70370E8A1703}" type="slidenum">
              <a:rPr lang="es-ES" smtClean="0"/>
              <a:t>‹Nº›</a:t>
            </a:fld>
            <a:endParaRPr lang="es-ES" dirty="0"/>
          </a:p>
        </p:txBody>
      </p:sp>
    </p:spTree>
    <p:extLst>
      <p:ext uri="{BB962C8B-B14F-4D97-AF65-F5344CB8AC3E}">
        <p14:creationId xmlns:p14="http://schemas.microsoft.com/office/powerpoint/2010/main" val="2092548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x hortorum.-Nano</a:t>
            </a:r>
            <a:r>
              <a:rPr lang="es-ES" baseline="0" dirty="0"/>
              <a:t> King</a:t>
            </a:r>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5</a:t>
            </a:fld>
            <a:endParaRPr lang="es-ES" dirty="0"/>
          </a:p>
        </p:txBody>
      </p:sp>
    </p:spTree>
    <p:extLst>
      <p:ext uri="{BB962C8B-B14F-4D97-AF65-F5344CB8AC3E}">
        <p14:creationId xmlns:p14="http://schemas.microsoft.com/office/powerpoint/2010/main" val="3976431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x hortorum.--Apache-</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6</a:t>
            </a:fld>
            <a:endParaRPr lang="es-ES" dirty="0"/>
          </a:p>
        </p:txBody>
      </p:sp>
    </p:spTree>
    <p:extLst>
      <p:ext uri="{BB962C8B-B14F-4D97-AF65-F5344CB8AC3E}">
        <p14:creationId xmlns:p14="http://schemas.microsoft.com/office/powerpoint/2010/main" val="3568414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x hortorum.-</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7</a:t>
            </a:fld>
            <a:endParaRPr lang="es-ES" dirty="0"/>
          </a:p>
        </p:txBody>
      </p:sp>
    </p:spTree>
    <p:extLst>
      <p:ext uri="{BB962C8B-B14F-4D97-AF65-F5344CB8AC3E}">
        <p14:creationId xmlns:p14="http://schemas.microsoft.com/office/powerpoint/2010/main" val="2077168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x hortorum.</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8</a:t>
            </a:fld>
            <a:endParaRPr lang="es-ES" dirty="0"/>
          </a:p>
        </p:txBody>
      </p:sp>
    </p:spTree>
    <p:extLst>
      <p:ext uri="{BB962C8B-B14F-4D97-AF65-F5344CB8AC3E}">
        <p14:creationId xmlns:p14="http://schemas.microsoft.com/office/powerpoint/2010/main" val="972269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Stellar Collection</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15</a:t>
            </a:fld>
            <a:endParaRPr lang="es-ES" dirty="0"/>
          </a:p>
        </p:txBody>
      </p:sp>
    </p:spTree>
    <p:extLst>
      <p:ext uri="{BB962C8B-B14F-4D97-AF65-F5344CB8AC3E}">
        <p14:creationId xmlns:p14="http://schemas.microsoft.com/office/powerpoint/2010/main" val="1500371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bicolor</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16</a:t>
            </a:fld>
            <a:endParaRPr lang="es-ES" dirty="0"/>
          </a:p>
        </p:txBody>
      </p:sp>
    </p:spTree>
    <p:extLst>
      <p:ext uri="{BB962C8B-B14F-4D97-AF65-F5344CB8AC3E}">
        <p14:creationId xmlns:p14="http://schemas.microsoft.com/office/powerpoint/2010/main" val="1375263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Pelargonium_Domesticum___Pink-Brown</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17</a:t>
            </a:fld>
            <a:endParaRPr lang="es-ES" dirty="0"/>
          </a:p>
        </p:txBody>
      </p:sp>
    </p:spTree>
    <p:extLst>
      <p:ext uri="{BB962C8B-B14F-4D97-AF65-F5344CB8AC3E}">
        <p14:creationId xmlns:p14="http://schemas.microsoft.com/office/powerpoint/2010/main" val="2501235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Pelargonium_peltatum_Amethist</a:t>
            </a:r>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18</a:t>
            </a:fld>
            <a:endParaRPr lang="es-ES" dirty="0"/>
          </a:p>
        </p:txBody>
      </p:sp>
    </p:spTree>
    <p:extLst>
      <p:ext uri="{BB962C8B-B14F-4D97-AF65-F5344CB8AC3E}">
        <p14:creationId xmlns:p14="http://schemas.microsoft.com/office/powerpoint/2010/main" val="2936424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spec.</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19</a:t>
            </a:fld>
            <a:endParaRPr lang="es-ES" dirty="0"/>
          </a:p>
        </p:txBody>
      </p:sp>
    </p:spTree>
    <p:extLst>
      <p:ext uri="{BB962C8B-B14F-4D97-AF65-F5344CB8AC3E}">
        <p14:creationId xmlns:p14="http://schemas.microsoft.com/office/powerpoint/2010/main" val="3287267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tricolor</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25</a:t>
            </a:fld>
            <a:endParaRPr lang="es-ES" dirty="0"/>
          </a:p>
        </p:txBody>
      </p:sp>
    </p:spTree>
    <p:extLst>
      <p:ext uri="{BB962C8B-B14F-4D97-AF65-F5344CB8AC3E}">
        <p14:creationId xmlns:p14="http://schemas.microsoft.com/office/powerpoint/2010/main" val="57447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peltatum.-Schar</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26</a:t>
            </a:fld>
            <a:endParaRPr lang="es-ES" dirty="0"/>
          </a:p>
        </p:txBody>
      </p:sp>
    </p:spTree>
    <p:extLst>
      <p:ext uri="{BB962C8B-B14F-4D97-AF65-F5344CB8AC3E}">
        <p14:creationId xmlns:p14="http://schemas.microsoft.com/office/powerpoint/2010/main" val="1733966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tricolor..-Mrs. Pollock.-a</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27</a:t>
            </a:fld>
            <a:endParaRPr lang="es-ES" dirty="0"/>
          </a:p>
        </p:txBody>
      </p:sp>
    </p:spTree>
    <p:extLst>
      <p:ext uri="{BB962C8B-B14F-4D97-AF65-F5344CB8AC3E}">
        <p14:creationId xmlns:p14="http://schemas.microsoft.com/office/powerpoint/2010/main" val="857531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tricolor..-</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28</a:t>
            </a:fld>
            <a:endParaRPr lang="es-ES" dirty="0"/>
          </a:p>
        </p:txBody>
      </p:sp>
    </p:spTree>
    <p:extLst>
      <p:ext uri="{BB962C8B-B14F-4D97-AF65-F5344CB8AC3E}">
        <p14:creationId xmlns:p14="http://schemas.microsoft.com/office/powerpoint/2010/main" val="2085718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Pelargonium_peltatum_Sneeuwkoningin</a:t>
            </a:r>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33</a:t>
            </a:fld>
            <a:endParaRPr lang="es-ES" dirty="0"/>
          </a:p>
        </p:txBody>
      </p:sp>
    </p:spTree>
    <p:extLst>
      <p:ext uri="{BB962C8B-B14F-4D97-AF65-F5344CB8AC3E}">
        <p14:creationId xmlns:p14="http://schemas.microsoft.com/office/powerpoint/2010/main" val="2320608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Pelargonium_peltatum</a:t>
            </a:r>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34</a:t>
            </a:fld>
            <a:endParaRPr lang="es-ES" dirty="0"/>
          </a:p>
        </p:txBody>
      </p:sp>
    </p:spTree>
    <p:extLst>
      <p:ext uri="{BB962C8B-B14F-4D97-AF65-F5344CB8AC3E}">
        <p14:creationId xmlns:p14="http://schemas.microsoft.com/office/powerpoint/2010/main" val="31486209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a:t>
            </a:r>
            <a:r>
              <a:rPr lang="es-ES" baseline="0" dirty="0"/>
              <a:t> tricolor.-Vancouver Centennial</a:t>
            </a:r>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35</a:t>
            </a:fld>
            <a:endParaRPr lang="es-ES" dirty="0"/>
          </a:p>
        </p:txBody>
      </p:sp>
    </p:spTree>
    <p:extLst>
      <p:ext uri="{BB962C8B-B14F-4D97-AF65-F5344CB8AC3E}">
        <p14:creationId xmlns:p14="http://schemas.microsoft.com/office/powerpoint/2010/main" val="13410289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variedad Wilhelm Langgut</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36</a:t>
            </a:fld>
            <a:endParaRPr lang="es-ES" dirty="0"/>
          </a:p>
        </p:txBody>
      </p:sp>
    </p:spTree>
    <p:extLst>
      <p:ext uri="{BB962C8B-B14F-4D97-AF65-F5344CB8AC3E}">
        <p14:creationId xmlns:p14="http://schemas.microsoft.com/office/powerpoint/2010/main" val="2216713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peltatum</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39</a:t>
            </a:fld>
            <a:endParaRPr lang="es-ES" dirty="0"/>
          </a:p>
        </p:txBody>
      </p:sp>
    </p:spTree>
    <p:extLst>
      <p:ext uri="{BB962C8B-B14F-4D97-AF65-F5344CB8AC3E}">
        <p14:creationId xmlns:p14="http://schemas.microsoft.com/office/powerpoint/2010/main" val="24980070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a:t>
            </a:r>
            <a:r>
              <a:rPr lang="es-ES" baseline="0" dirty="0"/>
              <a:t> peltatum.-</a:t>
            </a:r>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40</a:t>
            </a:fld>
            <a:endParaRPr lang="es-ES" dirty="0"/>
          </a:p>
        </p:txBody>
      </p:sp>
    </p:spTree>
    <p:extLst>
      <p:ext uri="{BB962C8B-B14F-4D97-AF65-F5344CB8AC3E}">
        <p14:creationId xmlns:p14="http://schemas.microsoft.com/office/powerpoint/2010/main" val="1666489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peltatum.-Mexicanen y Pelargonium  peltatum.-Rouletta</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41</a:t>
            </a:fld>
            <a:endParaRPr lang="es-ES" dirty="0"/>
          </a:p>
        </p:txBody>
      </p:sp>
    </p:spTree>
    <p:extLst>
      <p:ext uri="{BB962C8B-B14F-4D97-AF65-F5344CB8AC3E}">
        <p14:creationId xmlns:p14="http://schemas.microsoft.com/office/powerpoint/2010/main" val="26854876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Pelargonium_peltatum_Amethist_</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42</a:t>
            </a:fld>
            <a:endParaRPr lang="es-ES" dirty="0"/>
          </a:p>
        </p:txBody>
      </p:sp>
    </p:spTree>
    <p:extLst>
      <p:ext uri="{BB962C8B-B14F-4D97-AF65-F5344CB8AC3E}">
        <p14:creationId xmlns:p14="http://schemas.microsoft.com/office/powerpoint/2010/main" val="1273734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tomentosum</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48</a:t>
            </a:fld>
            <a:endParaRPr lang="es-ES" dirty="0"/>
          </a:p>
        </p:txBody>
      </p:sp>
    </p:spTree>
    <p:extLst>
      <p:ext uri="{BB962C8B-B14F-4D97-AF65-F5344CB8AC3E}">
        <p14:creationId xmlns:p14="http://schemas.microsoft.com/office/powerpoint/2010/main" val="35005570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a:t>
            </a:r>
            <a:r>
              <a:rPr lang="es-ES" baseline="0" dirty="0"/>
              <a:t> crispus</a:t>
            </a:r>
            <a:r>
              <a:rPr lang="es-ES" dirty="0"/>
              <a:t>_</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49</a:t>
            </a:fld>
            <a:endParaRPr lang="es-ES" dirty="0"/>
          </a:p>
        </p:txBody>
      </p:sp>
    </p:spTree>
    <p:extLst>
      <p:ext uri="{BB962C8B-B14F-4D97-AF65-F5344CB8AC3E}">
        <p14:creationId xmlns:p14="http://schemas.microsoft.com/office/powerpoint/2010/main" val="34970959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a:t>
            </a:r>
            <a:r>
              <a:rPr lang="es-ES" baseline="0" dirty="0"/>
              <a:t> oodoratissimum</a:t>
            </a:r>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50</a:t>
            </a:fld>
            <a:endParaRPr lang="es-ES" dirty="0"/>
          </a:p>
        </p:txBody>
      </p:sp>
    </p:spTree>
    <p:extLst>
      <p:ext uri="{BB962C8B-B14F-4D97-AF65-F5344CB8AC3E}">
        <p14:creationId xmlns:p14="http://schemas.microsoft.com/office/powerpoint/2010/main" val="10127447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a:t>
            </a:r>
            <a:r>
              <a:rPr lang="es-ES" baseline="0" dirty="0"/>
              <a:t> tomentosum</a:t>
            </a:r>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52</a:t>
            </a:fld>
            <a:endParaRPr lang="es-ES" dirty="0"/>
          </a:p>
        </p:txBody>
      </p:sp>
    </p:spTree>
    <p:extLst>
      <p:ext uri="{BB962C8B-B14F-4D97-AF65-F5344CB8AC3E}">
        <p14:creationId xmlns:p14="http://schemas.microsoft.com/office/powerpoint/2010/main" val="13584846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tomentosum</a:t>
            </a:r>
          </a:p>
          <a:p>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53</a:t>
            </a:fld>
            <a:endParaRPr lang="es-ES" dirty="0"/>
          </a:p>
        </p:txBody>
      </p:sp>
    </p:spTree>
    <p:extLst>
      <p:ext uri="{BB962C8B-B14F-4D97-AF65-F5344CB8AC3E}">
        <p14:creationId xmlns:p14="http://schemas.microsoft.com/office/powerpoint/2010/main" val="42012088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tomentosum</a:t>
            </a:r>
          </a:p>
          <a:p>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54</a:t>
            </a:fld>
            <a:endParaRPr lang="es-ES" dirty="0"/>
          </a:p>
        </p:txBody>
      </p:sp>
    </p:spTree>
    <p:extLst>
      <p:ext uri="{BB962C8B-B14F-4D97-AF65-F5344CB8AC3E}">
        <p14:creationId xmlns:p14="http://schemas.microsoft.com/office/powerpoint/2010/main" val="33170504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citronella</a:t>
            </a:r>
          </a:p>
          <a:p>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55</a:t>
            </a:fld>
            <a:endParaRPr lang="es-ES" dirty="0"/>
          </a:p>
        </p:txBody>
      </p:sp>
    </p:spTree>
    <p:extLst>
      <p:ext uri="{BB962C8B-B14F-4D97-AF65-F5344CB8AC3E}">
        <p14:creationId xmlns:p14="http://schemas.microsoft.com/office/powerpoint/2010/main" val="8908679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graveolens</a:t>
            </a:r>
          </a:p>
          <a:p>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56</a:t>
            </a:fld>
            <a:endParaRPr lang="es-ES" dirty="0"/>
          </a:p>
        </p:txBody>
      </p:sp>
    </p:spTree>
    <p:extLst>
      <p:ext uri="{BB962C8B-B14F-4D97-AF65-F5344CB8AC3E}">
        <p14:creationId xmlns:p14="http://schemas.microsoft.com/office/powerpoint/2010/main" val="37113241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a:t>
            </a:r>
            <a:r>
              <a:rPr lang="es-ES" baseline="0" dirty="0"/>
              <a:t> x hibrido</a:t>
            </a:r>
            <a:endParaRPr lang="es-ES" dirty="0"/>
          </a:p>
          <a:p>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62</a:t>
            </a:fld>
            <a:endParaRPr lang="es-ES" dirty="0"/>
          </a:p>
        </p:txBody>
      </p:sp>
    </p:spTree>
    <p:extLst>
      <p:ext uri="{BB962C8B-B14F-4D97-AF65-F5344CB8AC3E}">
        <p14:creationId xmlns:p14="http://schemas.microsoft.com/office/powerpoint/2010/main" val="3997487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x hibrido</a:t>
            </a:r>
          </a:p>
          <a:p>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63</a:t>
            </a:fld>
            <a:endParaRPr lang="es-ES" dirty="0"/>
          </a:p>
        </p:txBody>
      </p:sp>
    </p:spTree>
    <p:extLst>
      <p:ext uri="{BB962C8B-B14F-4D97-AF65-F5344CB8AC3E}">
        <p14:creationId xmlns:p14="http://schemas.microsoft.com/office/powerpoint/2010/main" val="11908121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x hibrido</a:t>
            </a:r>
          </a:p>
          <a:p>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64</a:t>
            </a:fld>
            <a:endParaRPr lang="es-ES" dirty="0"/>
          </a:p>
        </p:txBody>
      </p:sp>
    </p:spTree>
    <p:extLst>
      <p:ext uri="{BB962C8B-B14F-4D97-AF65-F5344CB8AC3E}">
        <p14:creationId xmlns:p14="http://schemas.microsoft.com/office/powerpoint/2010/main" val="28542821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x hibrido</a:t>
            </a:r>
          </a:p>
          <a:p>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65</a:t>
            </a:fld>
            <a:endParaRPr lang="es-ES" dirty="0"/>
          </a:p>
        </p:txBody>
      </p:sp>
    </p:spTree>
    <p:extLst>
      <p:ext uri="{BB962C8B-B14F-4D97-AF65-F5344CB8AC3E}">
        <p14:creationId xmlns:p14="http://schemas.microsoft.com/office/powerpoint/2010/main" val="496882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x hibrido</a:t>
            </a:r>
          </a:p>
          <a:p>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66</a:t>
            </a:fld>
            <a:endParaRPr lang="es-ES" dirty="0"/>
          </a:p>
        </p:txBody>
      </p:sp>
    </p:spTree>
    <p:extLst>
      <p:ext uri="{BB962C8B-B14F-4D97-AF65-F5344CB8AC3E}">
        <p14:creationId xmlns:p14="http://schemas.microsoft.com/office/powerpoint/2010/main" val="28759731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 Lagunaria afectada.-Paseo Rey Juan Carlos I</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70</a:t>
            </a:fld>
            <a:endParaRPr lang="es-ES" dirty="0"/>
          </a:p>
        </p:txBody>
      </p:sp>
    </p:spTree>
    <p:extLst>
      <p:ext uri="{BB962C8B-B14F-4D97-AF65-F5344CB8AC3E}">
        <p14:creationId xmlns:p14="http://schemas.microsoft.com/office/powerpoint/2010/main" val="18078408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Flores comestibles</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71</a:t>
            </a:fld>
            <a:endParaRPr lang="es-ES" dirty="0"/>
          </a:p>
        </p:txBody>
      </p:sp>
    </p:spTree>
    <p:extLst>
      <p:ext uri="{BB962C8B-B14F-4D97-AF65-F5344CB8AC3E}">
        <p14:creationId xmlns:p14="http://schemas.microsoft.com/office/powerpoint/2010/main" val="30700517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Aceites esenciales</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73</a:t>
            </a:fld>
            <a:endParaRPr lang="es-ES" dirty="0"/>
          </a:p>
        </p:txBody>
      </p:sp>
    </p:spTree>
    <p:extLst>
      <p:ext uri="{BB962C8B-B14F-4D97-AF65-F5344CB8AC3E}">
        <p14:creationId xmlns:p14="http://schemas.microsoft.com/office/powerpoint/2010/main" val="28453665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Aspidistra elatior</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87</a:t>
            </a:fld>
            <a:endParaRPr lang="es-ES" dirty="0"/>
          </a:p>
        </p:txBody>
      </p:sp>
    </p:spTree>
    <p:extLst>
      <p:ext uri="{BB962C8B-B14F-4D97-AF65-F5344CB8AC3E}">
        <p14:creationId xmlns:p14="http://schemas.microsoft.com/office/powerpoint/2010/main" val="26749192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Aspidistra elatior</a:t>
            </a:r>
          </a:p>
          <a:p>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88</a:t>
            </a:fld>
            <a:endParaRPr lang="es-ES" dirty="0"/>
          </a:p>
        </p:txBody>
      </p:sp>
    </p:spTree>
    <p:extLst>
      <p:ext uri="{BB962C8B-B14F-4D97-AF65-F5344CB8AC3E}">
        <p14:creationId xmlns:p14="http://schemas.microsoft.com/office/powerpoint/2010/main" val="20118253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Aspidistra</a:t>
            </a:r>
            <a:r>
              <a:rPr lang="es-ES" baseline="0" dirty="0"/>
              <a:t> </a:t>
            </a:r>
            <a:r>
              <a:rPr lang="es-ES" dirty="0"/>
              <a:t>elatior  variegata</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89</a:t>
            </a:fld>
            <a:endParaRPr lang="es-ES" dirty="0"/>
          </a:p>
        </p:txBody>
      </p:sp>
    </p:spTree>
    <p:extLst>
      <p:ext uri="{BB962C8B-B14F-4D97-AF65-F5344CB8AC3E}">
        <p14:creationId xmlns:p14="http://schemas.microsoft.com/office/powerpoint/2010/main" val="36252378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Aspidistra_elatior maculata</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90</a:t>
            </a:fld>
            <a:endParaRPr lang="es-ES" dirty="0"/>
          </a:p>
        </p:txBody>
      </p:sp>
    </p:spTree>
    <p:extLst>
      <p:ext uri="{BB962C8B-B14F-4D97-AF65-F5344CB8AC3E}">
        <p14:creationId xmlns:p14="http://schemas.microsoft.com/office/powerpoint/2010/main" val="26056575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Aspidistra elatior para venta</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91</a:t>
            </a:fld>
            <a:endParaRPr lang="es-ES" dirty="0"/>
          </a:p>
        </p:txBody>
      </p:sp>
    </p:spTree>
    <p:extLst>
      <p:ext uri="{BB962C8B-B14F-4D97-AF65-F5344CB8AC3E}">
        <p14:creationId xmlns:p14="http://schemas.microsoft.com/office/powerpoint/2010/main" val="23634141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Nephrolepis exaltata</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100</a:t>
            </a:fld>
            <a:endParaRPr lang="es-ES" dirty="0"/>
          </a:p>
        </p:txBody>
      </p:sp>
    </p:spTree>
    <p:extLst>
      <p:ext uri="{BB962C8B-B14F-4D97-AF65-F5344CB8AC3E}">
        <p14:creationId xmlns:p14="http://schemas.microsoft.com/office/powerpoint/2010/main" val="20952065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Nephrolepis exaltata</a:t>
            </a:r>
          </a:p>
          <a:p>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101</a:t>
            </a:fld>
            <a:endParaRPr lang="es-ES" dirty="0"/>
          </a:p>
        </p:txBody>
      </p:sp>
    </p:spTree>
    <p:extLst>
      <p:ext uri="{BB962C8B-B14F-4D97-AF65-F5344CB8AC3E}">
        <p14:creationId xmlns:p14="http://schemas.microsoft.com/office/powerpoint/2010/main" val="35247677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Nephrolepis exaltata</a:t>
            </a:r>
          </a:p>
          <a:p>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102</a:t>
            </a:fld>
            <a:endParaRPr lang="es-ES" dirty="0"/>
          </a:p>
        </p:txBody>
      </p:sp>
    </p:spTree>
    <p:extLst>
      <p:ext uri="{BB962C8B-B14F-4D97-AF65-F5344CB8AC3E}">
        <p14:creationId xmlns:p14="http://schemas.microsoft.com/office/powerpoint/2010/main" val="4142651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Nephrolepis exaltata</a:t>
            </a:r>
          </a:p>
          <a:p>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103</a:t>
            </a:fld>
            <a:endParaRPr lang="es-ES" dirty="0"/>
          </a:p>
        </p:txBody>
      </p:sp>
    </p:spTree>
    <p:extLst>
      <p:ext uri="{BB962C8B-B14F-4D97-AF65-F5344CB8AC3E}">
        <p14:creationId xmlns:p14="http://schemas.microsoft.com/office/powerpoint/2010/main" val="31400340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Nephrolepis exaltata</a:t>
            </a:r>
          </a:p>
          <a:p>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104</a:t>
            </a:fld>
            <a:endParaRPr lang="es-ES" dirty="0"/>
          </a:p>
        </p:txBody>
      </p:sp>
    </p:spTree>
    <p:extLst>
      <p:ext uri="{BB962C8B-B14F-4D97-AF65-F5344CB8AC3E}">
        <p14:creationId xmlns:p14="http://schemas.microsoft.com/office/powerpoint/2010/main" val="2722956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Myrtus communis</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113</a:t>
            </a:fld>
            <a:endParaRPr lang="es-ES" dirty="0"/>
          </a:p>
        </p:txBody>
      </p:sp>
    </p:spTree>
    <p:extLst>
      <p:ext uri="{BB962C8B-B14F-4D97-AF65-F5344CB8AC3E}">
        <p14:creationId xmlns:p14="http://schemas.microsoft.com/office/powerpoint/2010/main" val="31656582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Myrtus communis</a:t>
            </a:r>
          </a:p>
          <a:p>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114</a:t>
            </a:fld>
            <a:endParaRPr lang="es-ES" dirty="0"/>
          </a:p>
        </p:txBody>
      </p:sp>
    </p:spTree>
    <p:extLst>
      <p:ext uri="{BB962C8B-B14F-4D97-AF65-F5344CB8AC3E}">
        <p14:creationId xmlns:p14="http://schemas.microsoft.com/office/powerpoint/2010/main" val="15540438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Myrtus communis.-Frutos</a:t>
            </a:r>
          </a:p>
          <a:p>
            <a:endParaRPr lang="es-ES" dirty="0"/>
          </a:p>
        </p:txBody>
      </p:sp>
      <p:sp>
        <p:nvSpPr>
          <p:cNvPr id="4" name="3 Marcador de número de diapositiva"/>
          <p:cNvSpPr>
            <a:spLocks noGrp="1"/>
          </p:cNvSpPr>
          <p:nvPr>
            <p:ph type="sldNum" sz="quarter" idx="10"/>
          </p:nvPr>
        </p:nvSpPr>
        <p:spPr/>
        <p:txBody>
          <a:bodyPr/>
          <a:lstStyle/>
          <a:p>
            <a:fld id="{D229C7AF-18E2-467F-9CBD-70370E8A1703}" type="slidenum">
              <a:rPr lang="es-ES" smtClean="0"/>
              <a:t>115</a:t>
            </a:fld>
            <a:endParaRPr lang="es-ES" dirty="0"/>
          </a:p>
        </p:txBody>
      </p:sp>
    </p:spTree>
    <p:extLst>
      <p:ext uri="{BB962C8B-B14F-4D97-AF65-F5344CB8AC3E}">
        <p14:creationId xmlns:p14="http://schemas.microsoft.com/office/powerpoint/2010/main" val="39444862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Myrtus communis variegata.-</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116</a:t>
            </a:fld>
            <a:endParaRPr lang="es-ES" dirty="0"/>
          </a:p>
        </p:txBody>
      </p:sp>
    </p:spTree>
    <p:extLst>
      <p:ext uri="{BB962C8B-B14F-4D97-AF65-F5344CB8AC3E}">
        <p14:creationId xmlns:p14="http://schemas.microsoft.com/office/powerpoint/2010/main" val="8424763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Myrtus communis variegata.-</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117</a:t>
            </a:fld>
            <a:endParaRPr lang="es-ES" dirty="0"/>
          </a:p>
        </p:txBody>
      </p:sp>
    </p:spTree>
    <p:extLst>
      <p:ext uri="{BB962C8B-B14F-4D97-AF65-F5344CB8AC3E}">
        <p14:creationId xmlns:p14="http://schemas.microsoft.com/office/powerpoint/2010/main" val="3559736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Myrtus communis</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118</a:t>
            </a:fld>
            <a:endParaRPr lang="es-ES" dirty="0"/>
          </a:p>
        </p:txBody>
      </p:sp>
    </p:spTree>
    <p:extLst>
      <p:ext uri="{BB962C8B-B14F-4D97-AF65-F5344CB8AC3E}">
        <p14:creationId xmlns:p14="http://schemas.microsoft.com/office/powerpoint/2010/main" val="34696167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Myrtus communis</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119</a:t>
            </a:fld>
            <a:endParaRPr lang="es-ES" dirty="0"/>
          </a:p>
        </p:txBody>
      </p:sp>
    </p:spTree>
    <p:extLst>
      <p:ext uri="{BB962C8B-B14F-4D97-AF65-F5344CB8AC3E}">
        <p14:creationId xmlns:p14="http://schemas.microsoft.com/office/powerpoint/2010/main" val="42381638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Myrtus communis en cultivo</a:t>
            </a:r>
          </a:p>
        </p:txBody>
      </p:sp>
      <p:sp>
        <p:nvSpPr>
          <p:cNvPr id="4" name="3 Marcador de número de diapositiva"/>
          <p:cNvSpPr>
            <a:spLocks noGrp="1"/>
          </p:cNvSpPr>
          <p:nvPr>
            <p:ph type="sldNum" sz="quarter" idx="10"/>
          </p:nvPr>
        </p:nvSpPr>
        <p:spPr/>
        <p:txBody>
          <a:bodyPr/>
          <a:lstStyle/>
          <a:p>
            <a:fld id="{D229C7AF-18E2-467F-9CBD-70370E8A1703}" type="slidenum">
              <a:rPr lang="es-ES" smtClean="0"/>
              <a:t>120</a:t>
            </a:fld>
            <a:endParaRPr lang="es-ES" dirty="0"/>
          </a:p>
        </p:txBody>
      </p:sp>
    </p:spTree>
    <p:extLst>
      <p:ext uri="{BB962C8B-B14F-4D97-AF65-F5344CB8AC3E}">
        <p14:creationId xmlns:p14="http://schemas.microsoft.com/office/powerpoint/2010/main" val="1293148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51498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61294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78152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80463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6741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1096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46563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5283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26477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44693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BBB5E19-F10A-4C2F-BF6F-11C513378A2E}" type="slidenum">
              <a:rPr lang="en-US" smtClean="0"/>
              <a:pPr/>
              <a:t>‹Nº›</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90216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871485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BBB5E19-F10A-4C2F-BF6F-11C513378A2E}" type="slidenum">
              <a:rPr lang="en-US" smtClean="0"/>
              <a:pPr/>
              <a:t>‹Nº›</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323577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19883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640300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56706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5241434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50.jpg"/><Relationship Id="rId4" Type="http://schemas.openxmlformats.org/officeDocument/2006/relationships/image" Target="../media/image49.png"/></Relationships>
</file>

<file path=ppt/slides/_rels/slide10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61.jpg"/><Relationship Id="rId4" Type="http://schemas.openxmlformats.org/officeDocument/2006/relationships/image" Target="../media/image60.JPG"/></Relationships>
</file>

<file path=ppt/slides/_rels/slide11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916832"/>
            <a:ext cx="6172200" cy="1800200"/>
          </a:xfrm>
        </p:spPr>
        <p:txBody>
          <a:bodyPr>
            <a:noAutofit/>
          </a:bodyPr>
          <a:lstStyle/>
          <a:p>
            <a:r>
              <a:rPr lang="es-ES" sz="3200" dirty="0"/>
              <a:t>LAS 10 PLANTAS “TOP TEN “ DE LOS JARDINES SEVILLANOS.-C</a:t>
            </a:r>
          </a:p>
        </p:txBody>
      </p:sp>
      <p:sp>
        <p:nvSpPr>
          <p:cNvPr id="3" name="2 Subtítulo"/>
          <p:cNvSpPr>
            <a:spLocks noGrp="1"/>
          </p:cNvSpPr>
          <p:nvPr>
            <p:ph type="subTitle" idx="1"/>
          </p:nvPr>
        </p:nvSpPr>
        <p:spPr>
          <a:xfrm>
            <a:off x="2286000" y="4941168"/>
            <a:ext cx="5238328" cy="1433754"/>
          </a:xfrm>
        </p:spPr>
        <p:txBody>
          <a:bodyPr>
            <a:normAutofit/>
          </a:bodyPr>
          <a:lstStyle/>
          <a:p>
            <a:r>
              <a:rPr lang="es-ES" dirty="0"/>
              <a:t>Selección de textos y fotografías por </a:t>
            </a:r>
          </a:p>
          <a:p>
            <a:r>
              <a:rPr lang="es-ES" sz="2800" dirty="0"/>
              <a:t>JOSE ELIAS BONELLS</a:t>
            </a:r>
          </a:p>
        </p:txBody>
      </p:sp>
    </p:spTree>
    <p:extLst>
      <p:ext uri="{BB962C8B-B14F-4D97-AF65-F5344CB8AC3E}">
        <p14:creationId xmlns:p14="http://schemas.microsoft.com/office/powerpoint/2010/main" val="1078682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Pelargonium</a:t>
            </a:r>
          </a:p>
        </p:txBody>
      </p:sp>
      <p:sp>
        <p:nvSpPr>
          <p:cNvPr id="3" name="2 Marcador de contenido"/>
          <p:cNvSpPr>
            <a:spLocks noGrp="1"/>
          </p:cNvSpPr>
          <p:nvPr>
            <p:ph idx="1"/>
          </p:nvPr>
        </p:nvSpPr>
        <p:spPr/>
        <p:txBody>
          <a:bodyPr>
            <a:normAutofit/>
          </a:bodyPr>
          <a:lstStyle/>
          <a:p>
            <a:r>
              <a:rPr lang="es-ES" dirty="0"/>
              <a:t>Pelargonium L'Hér., es un género perteneciente a la familia Geraniaceae que incluye unas 200 especies de plantas herbáceas, arbustos perennes y suculentas.</a:t>
            </a:r>
          </a:p>
          <a:p>
            <a:r>
              <a:rPr lang="es-ES" dirty="0"/>
              <a:t> Linnaeus originalmente incluyó todas las especies en el género Geranium, pero posteriormente, en 1789, fue separado en dos géneros por Charles L’Héritier.</a:t>
            </a:r>
          </a:p>
          <a:p>
            <a:r>
              <a:rPr lang="es-ES" dirty="0"/>
              <a:t>La primera especie de Pelargonium de la que se conoce su cultivo fue Pelargonium triste, nativa de Sudáfrica. Probablemente fue traída al jardín botánico de Leiden antes de 1600 a bordo de barcos que atracaban en el Cabo de Buena Esperanza.</a:t>
            </a:r>
          </a:p>
        </p:txBody>
      </p:sp>
    </p:spTree>
    <p:extLst>
      <p:ext uri="{BB962C8B-B14F-4D97-AF65-F5344CB8AC3E}">
        <p14:creationId xmlns:p14="http://schemas.microsoft.com/office/powerpoint/2010/main" val="1393053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412776"/>
            <a:ext cx="6449144" cy="5061176"/>
          </a:xfrm>
        </p:spPr>
        <p:txBody>
          <a:bodyPr>
            <a:normAutofit/>
          </a:bodyPr>
          <a:lstStyle/>
          <a:p>
            <a:r>
              <a:rPr lang="es-ES" dirty="0"/>
              <a:t>En 1631, el jardinero inglés John Tradescant el viejo compró semillas a Rene Morin en París e introdujo la planta en Inglaterra. En 1738, Johannes Burman nombró el género Pelargonium (del griego πελαργός, pelargós cigüeña) debido a la semejanza de parte de la flor con esta ave.</a:t>
            </a:r>
          </a:p>
          <a:p>
            <a:r>
              <a:rPr lang="es-ES" dirty="0"/>
              <a:t>Usos</a:t>
            </a:r>
          </a:p>
          <a:p>
            <a:r>
              <a:rPr lang="es-ES" dirty="0"/>
              <a:t>Además de cultivarlos por su belleza, las especies de pelargonio, como P. graveolens se utilizan en la industria perfumera para destilar su esencia. Aunque existen especies con aromas cítricos, mentolados o frutales las variedades con aroma a rosa son las más comercializadas. Los destilados y absolutos de pelagonio, comúnmente conocidos como «aceite aromatizado de geranium» se utilizan en ocasiones como suplemento o adulterante de los costosos aceite de rosas.</a:t>
            </a:r>
          </a:p>
          <a:p>
            <a:endParaRPr lang="es-ES" dirty="0"/>
          </a:p>
        </p:txBody>
      </p:sp>
    </p:spTree>
    <p:extLst>
      <p:ext uri="{BB962C8B-B14F-4D97-AF65-F5344CB8AC3E}">
        <p14:creationId xmlns:p14="http://schemas.microsoft.com/office/powerpoint/2010/main" val="669858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556792"/>
            <a:ext cx="6665168" cy="4917160"/>
          </a:xfrm>
        </p:spPr>
        <p:txBody>
          <a:bodyPr/>
          <a:lstStyle/>
          <a:p>
            <a:r>
              <a:rPr lang="es-ES" dirty="0"/>
              <a:t>El geranio de jardín (P. x hortorum; syn P. zonale) es una de las plantas ornamentales más común de cultivo en maceta, con más de 200 variedades.</a:t>
            </a:r>
          </a:p>
          <a:p>
            <a:r>
              <a:rPr lang="es-ES" dirty="0"/>
              <a:t>En 1988, la ilustradora botánica Ellaphie Ward-Hilhorst junto con van der Walt and Vorster describieron e ilustraron la flor en una extensa obra de 3 volúmenes titulada Pelargonium of Southern África.</a:t>
            </a:r>
          </a:p>
          <a:p>
            <a:r>
              <a:rPr lang="es-ES" dirty="0"/>
              <a:t>Pelargonium odoratissimum, geranio malva, es una especie botánica de planta con flor de la familia de los geranios Geraniaceae. </a:t>
            </a:r>
          </a:p>
          <a:p>
            <a:r>
              <a:rPr lang="es-ES" dirty="0"/>
              <a:t>Es endémica de Sudáfrica</a:t>
            </a:r>
          </a:p>
          <a:p>
            <a:r>
              <a:rPr lang="es-ES" dirty="0"/>
              <a:t>Es una de las spp. de las que se extrae el aceite de geranio.</a:t>
            </a:r>
          </a:p>
          <a:p>
            <a:endParaRPr lang="es-ES" dirty="0"/>
          </a:p>
        </p:txBody>
      </p:sp>
    </p:spTree>
    <p:extLst>
      <p:ext uri="{BB962C8B-B14F-4D97-AF65-F5344CB8AC3E}">
        <p14:creationId xmlns:p14="http://schemas.microsoft.com/office/powerpoint/2010/main" val="1202614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087046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0671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2263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017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Pelargonium x domesticum</a:t>
            </a:r>
          </a:p>
        </p:txBody>
      </p:sp>
      <p:sp>
        <p:nvSpPr>
          <p:cNvPr id="3" name="2 Marcador de contenido"/>
          <p:cNvSpPr>
            <a:spLocks noGrp="1"/>
          </p:cNvSpPr>
          <p:nvPr>
            <p:ph idx="1"/>
          </p:nvPr>
        </p:nvSpPr>
        <p:spPr/>
        <p:txBody>
          <a:bodyPr>
            <a:normAutofit lnSpcReduction="10000"/>
          </a:bodyPr>
          <a:lstStyle/>
          <a:p>
            <a:r>
              <a:rPr lang="es-ES" dirty="0"/>
              <a:t>Pelargonium   es un género de plantas con flores que incluye alrededor de 200 especies de plantas perennes , plantas suculentas y arbustos , comúnmente conocidos como geranios  Equivocadamente, geranio es el nombre botánico correcto de un género separado de plantas relacionadas a menudo llamadas cranesbills o resistente geranios. </a:t>
            </a:r>
          </a:p>
          <a:p>
            <a:r>
              <a:rPr lang="es-ES" dirty="0"/>
              <a:t>Ambos géneros pertenecen a la familia Geraniaceae. </a:t>
            </a:r>
          </a:p>
          <a:p>
            <a:r>
              <a:rPr lang="es-ES" dirty="0"/>
              <a:t>Linneo incluyó originalmente todas las especies de un mismo género, Geranio, pero más tarde fueron separados en dos géneros por Charles L'Héritier en 1789.</a:t>
            </a:r>
          </a:p>
        </p:txBody>
      </p:sp>
    </p:spTree>
    <p:extLst>
      <p:ext uri="{BB962C8B-B14F-4D97-AF65-F5344CB8AC3E}">
        <p14:creationId xmlns:p14="http://schemas.microsoft.com/office/powerpoint/2010/main" val="3967505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628800"/>
            <a:ext cx="6912768" cy="4845152"/>
          </a:xfrm>
        </p:spPr>
        <p:txBody>
          <a:bodyPr/>
          <a:lstStyle/>
          <a:p>
            <a:r>
              <a:rPr lang="es-ES" dirty="0"/>
              <a:t>Especies de Pelargonium son perennes de hoja perenne indígenas del sur de África, y son la sequía y tolerantes al calor, pero pueden tolerar heladas menores. </a:t>
            </a:r>
          </a:p>
          <a:p>
            <a:r>
              <a:rPr lang="es-ES" dirty="0"/>
              <a:t>Son plantas de jardín muy populares, que se cultivan en parterres de plantas en regiones de clima templado.</a:t>
            </a:r>
          </a:p>
          <a:p>
            <a:r>
              <a:rPr lang="es-ES" dirty="0"/>
              <a:t>En 1631, el jardinero Inglés John Tradescant el anciano compró semillas de René Morin en París e introdujo la planta para Inglaterra. </a:t>
            </a:r>
          </a:p>
          <a:p>
            <a:r>
              <a:rPr lang="es-ES" dirty="0"/>
              <a:t>El nombre Pelargonium fue introducido por Johannes Burman en 1738, del griego πελαργός , Pelargos ( cigüeña ), debido a que la cabeza de la semilla se ve como el pico de una cigüeña.</a:t>
            </a:r>
          </a:p>
        </p:txBody>
      </p:sp>
    </p:spTree>
    <p:extLst>
      <p:ext uri="{BB962C8B-B14F-4D97-AF65-F5344CB8AC3E}">
        <p14:creationId xmlns:p14="http://schemas.microsoft.com/office/powerpoint/2010/main" val="2620424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484784"/>
            <a:ext cx="6696744" cy="4989168"/>
          </a:xfrm>
        </p:spPr>
        <p:txBody>
          <a:bodyPr>
            <a:normAutofit lnSpcReduction="10000"/>
          </a:bodyPr>
          <a:lstStyle/>
          <a:p>
            <a:r>
              <a:rPr lang="es-ES" dirty="0"/>
              <a:t> El químico, John Dalton , primero se dio cuenta de que era ciego de color cuando se enteró de que otros describen el color de las flores de la rosa (Pelargonium zonale), por tener color rosa o rojo, cuando le parecía color de rosa o azul, ninguna relación al rojo en absoluto.</a:t>
            </a:r>
          </a:p>
          <a:p>
            <a:r>
              <a:rPr lang="es-ES" dirty="0"/>
              <a:t>La hojas de Pelargonium suelen ser palmeadas lobuladas o pinnadas , a menudo en tallos largos, ya veces con la luz o patrones oscuros. Los tallos erectos llevan flores de cinco pétalos en umbela grupos-como los llamados pseudoumbels . </a:t>
            </a:r>
          </a:p>
          <a:p>
            <a:r>
              <a:rPr lang="es-ES" dirty="0"/>
              <a:t>La flor tiene un solo plano de simetría ( zygomorphic ), que la distingue de la flor del geranio, que tiene simetría radial ( actinomorfas ).</a:t>
            </a:r>
          </a:p>
          <a:p>
            <a:r>
              <a:rPr lang="es-ES" dirty="0"/>
              <a:t> Las hojas de Pelargonium peltatum, Geranio de hiedra de hoja, tienen una cutícula gruesa mejor adaptándolos para tolerancia a la sequía. </a:t>
            </a:r>
          </a:p>
        </p:txBody>
      </p:sp>
    </p:spTree>
    <p:extLst>
      <p:ext uri="{BB962C8B-B14F-4D97-AF65-F5344CB8AC3E}">
        <p14:creationId xmlns:p14="http://schemas.microsoft.com/office/powerpoint/2010/main" val="3326656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340768"/>
            <a:ext cx="6233120" cy="5133184"/>
          </a:xfrm>
        </p:spPr>
        <p:txBody>
          <a:bodyPr>
            <a:normAutofit/>
          </a:bodyPr>
          <a:lstStyle/>
          <a:p>
            <a:r>
              <a:rPr lang="es-ES" dirty="0"/>
              <a:t>Especies de Pelargonium son nativos del sur de África y Australia, y el norte de Nueva Zelanda. Otros son originaria del sur de Madagascar, África oriental, Yemen, Asia Menor y dos islas muy aisladas en el océano Atlántico sur ( Santa Elena y Tristán da Cunha ). </a:t>
            </a:r>
          </a:p>
          <a:p>
            <a:r>
              <a:rPr lang="es-ES" dirty="0"/>
              <a:t>La mayoría de las plantas de Pelargonium cultivadas en Europa y América del Norte tienen sus orígenes en África del Sur. </a:t>
            </a:r>
          </a:p>
          <a:p>
            <a:r>
              <a:rPr lang="es-ES" dirty="0"/>
              <a:t>A pesar de no resiste bien el frío, geranios son muy fáciles de cultivar y propagar. Como son de hoja perenne y se pueden mantener en flor a lo largo de los meses de invierno en un lugar suficientemente favorecida (o en el interior). Hay incluso una o dos especies totalmente resistentes procedentes de Turquía.</a:t>
            </a:r>
          </a:p>
        </p:txBody>
      </p:sp>
    </p:spTree>
    <p:extLst>
      <p:ext uri="{BB962C8B-B14F-4D97-AF65-F5344CB8AC3E}">
        <p14:creationId xmlns:p14="http://schemas.microsoft.com/office/powerpoint/2010/main" val="3431744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772816"/>
            <a:ext cx="6665168" cy="4701136"/>
          </a:xfrm>
        </p:spPr>
        <p:txBody>
          <a:bodyPr/>
          <a:lstStyle/>
          <a:p>
            <a:r>
              <a:rPr lang="es-ES" dirty="0"/>
              <a:t>Su principal requisito es un lugar soleado y cálido y protegido. </a:t>
            </a:r>
          </a:p>
          <a:p>
            <a:r>
              <a:rPr lang="es-ES" dirty="0"/>
              <a:t>Muchas variedades toleran condiciones de sequía durante períodos cortos. Son vistos comúnmente en esquemas de arriates en los parques y jardines, pero también pueden ser cultivadas en interior como plantas de interior si se les da suficiente luz. Más erectos y  compactos y variedades de arrastre son ideales para jardineras y macetas colgantes , en asociación con otras plantas de medio duro como Lobelias , petunias y begonias . </a:t>
            </a:r>
          </a:p>
          <a:p>
            <a:r>
              <a:rPr lang="es-ES" dirty="0"/>
              <a:t>Miles de variedades de Pelargonium están disponibles en centros de jardinería o proveedores especializados durante los meses de primavera y verano.</a:t>
            </a:r>
          </a:p>
        </p:txBody>
      </p:sp>
    </p:spTree>
    <p:extLst>
      <p:ext uri="{BB962C8B-B14F-4D97-AF65-F5344CB8AC3E}">
        <p14:creationId xmlns:p14="http://schemas.microsoft.com/office/powerpoint/2010/main" val="776034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124744"/>
            <a:ext cx="6449144" cy="5349208"/>
          </a:xfrm>
        </p:spPr>
        <p:txBody>
          <a:bodyPr/>
          <a:lstStyle/>
          <a:p>
            <a:r>
              <a:rPr lang="es-ES" dirty="0"/>
              <a:t>Son participantes regulares en ferias de flores y eventos competitivos, con numerosas sociedades dedicadas exclusivamente a su cultivo.  Son fáciles de propagar a partir de esquejes. </a:t>
            </a:r>
          </a:p>
          <a:p>
            <a:r>
              <a:rPr lang="es-ES" dirty="0"/>
              <a:t>Especies, variedades e híbridos </a:t>
            </a:r>
          </a:p>
          <a:p>
            <a:r>
              <a:rPr lang="es-ES" dirty="0"/>
              <a:t>Grupo Regal: Karl Offenstei</a:t>
            </a:r>
          </a:p>
          <a:p>
            <a:r>
              <a:rPr lang="es-ES" dirty="0"/>
              <a:t>Grupo con hojas de hiedra: Pelargonium peltatum</a:t>
            </a:r>
          </a:p>
          <a:p>
            <a:r>
              <a:rPr lang="es-ES" dirty="0"/>
              <a:t>Grupo Zonal: Pelargonium x hortorum</a:t>
            </a:r>
          </a:p>
          <a:p>
            <a:r>
              <a:rPr lang="es-ES" dirty="0"/>
              <a:t>Existe una gran confusión en cuanto a qué Pelargonium son especies verdaderas, y que son cultivares o híbridos. </a:t>
            </a:r>
          </a:p>
          <a:p>
            <a:r>
              <a:rPr lang="es-ES" dirty="0"/>
              <a:t>La nomenclatura ha cambiado considerablemente desde las primeras plantas fueron introducidas en Europa en el siglo XVII.</a:t>
            </a:r>
          </a:p>
          <a:p>
            <a:endParaRPr lang="es-ES" dirty="0"/>
          </a:p>
        </p:txBody>
      </p:sp>
    </p:spTree>
    <p:extLst>
      <p:ext uri="{BB962C8B-B14F-4D97-AF65-F5344CB8AC3E}">
        <p14:creationId xmlns:p14="http://schemas.microsoft.com/office/powerpoint/2010/main" val="663650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4042962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7017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2684208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2941" t="1961" r="2941" b="-1961"/>
          <a:stretch/>
        </p:blipFill>
        <p:spPr>
          <a:xfrm>
            <a:off x="-268942" y="0"/>
            <a:ext cx="9412941" cy="6992470"/>
          </a:xfrm>
          <a:prstGeom prst="rect">
            <a:avLst/>
          </a:prstGeom>
        </p:spPr>
      </p:pic>
    </p:spTree>
    <p:extLst>
      <p:ext uri="{BB962C8B-B14F-4D97-AF65-F5344CB8AC3E}">
        <p14:creationId xmlns:p14="http://schemas.microsoft.com/office/powerpoint/2010/main" val="1783004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923928" cy="3140968"/>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0" y="3209544"/>
            <a:ext cx="3919497" cy="3648456"/>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27013" y="0"/>
            <a:ext cx="5143500" cy="6858000"/>
          </a:xfrm>
          <a:prstGeom prst="rect">
            <a:avLst/>
          </a:prstGeom>
        </p:spPr>
      </p:pic>
    </p:spTree>
    <p:extLst>
      <p:ext uri="{BB962C8B-B14F-4D97-AF65-F5344CB8AC3E}">
        <p14:creationId xmlns:p14="http://schemas.microsoft.com/office/powerpoint/2010/main" val="1993078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pt-BR" dirty="0"/>
              <a:t>A. Pelargonium zonale  (Pelargonium x hortorum).</a:t>
            </a:r>
            <a:endParaRPr lang="es-ES" dirty="0"/>
          </a:p>
        </p:txBody>
      </p:sp>
      <p:sp>
        <p:nvSpPr>
          <p:cNvPr id="3" name="2 Marcador de contenido"/>
          <p:cNvSpPr>
            <a:spLocks noGrp="1"/>
          </p:cNvSpPr>
          <p:nvPr>
            <p:ph idx="1"/>
          </p:nvPr>
        </p:nvSpPr>
        <p:spPr/>
        <p:txBody>
          <a:bodyPr>
            <a:normAutofit fontScale="92500" lnSpcReduction="10000"/>
          </a:bodyPr>
          <a:lstStyle/>
          <a:p>
            <a:r>
              <a:rPr lang="es-ES" dirty="0"/>
              <a:t>Pelargonium zonale - en su mayoría plantas de tipo arbusto cultivadas por la belleza de sus flores ya menudo el más confundido al ser nombrado erróneamente 'Los geranios' en particular en los arreglos de parterres de verano, etc…</a:t>
            </a:r>
          </a:p>
          <a:p>
            <a:r>
              <a:rPr lang="es-ES" dirty="0"/>
              <a:t> Muchas veces empeora por el hecho de que los estadounidenses aún ampliamente utilizan esta incorrecta nomenclatura. </a:t>
            </a:r>
          </a:p>
          <a:p>
            <a:r>
              <a:rPr lang="es-ES" dirty="0"/>
              <a:t>Zonales incluyen los siguientes grupos de plantas: 'básicos', 'Enano', 'miniatura', 'microminiaturizado junto con híbridos genéticos tales como las secciones y variedades hibridas de hiedra de hoja ancha' Stellars 'que muestran características poco o nada de hojas de hiedra. es decir, el grupo de diáconos.</a:t>
            </a:r>
          </a:p>
        </p:txBody>
      </p:sp>
    </p:spTree>
    <p:extLst>
      <p:ext uri="{BB962C8B-B14F-4D97-AF65-F5344CB8AC3E}">
        <p14:creationId xmlns:p14="http://schemas.microsoft.com/office/powerpoint/2010/main" val="2843566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484784"/>
            <a:ext cx="6521152" cy="4989168"/>
          </a:xfrm>
        </p:spPr>
        <p:txBody>
          <a:bodyPr>
            <a:normAutofit lnSpcReduction="10000"/>
          </a:bodyPr>
          <a:lstStyle/>
          <a:p>
            <a:r>
              <a:rPr lang="es-ES" dirty="0"/>
              <a:t>(i)Las plantas básicas - plantas maduras con follaje normalmente superior a 7 "(180 mm) de altura por encima del borde de la maceta. Para su exhibición debe sembrarse en una maceta inferior a 4,75 "(120 mm) de diámetro, pero normalmente no superior a 6 ½" (165mm).</a:t>
            </a:r>
          </a:p>
          <a:p>
            <a:r>
              <a:rPr lang="es-ES" dirty="0"/>
              <a:t>(Ii) Las plantas enanas - plantas maduras con follaje más de 5 "(125 mm) por encima del borde de la maceta, pero normalmente no más de 7" (180 mm). Para la exposición deben ser cultivadas en una maceta superior a 3 ½ "(90 mm), pero inferior o igual a 4 ¾" (120mm).</a:t>
            </a:r>
          </a:p>
          <a:p>
            <a:r>
              <a:rPr lang="es-ES" dirty="0"/>
              <a:t>(Iii) Las plantas miniatura - plantas maduras con follaje normalmente menos de 5 "(125 mm) por encima del borde de la maceta. Para la exposición deben ser cultivadas en una maceta que no exceda de 3 ½ "(90mm).</a:t>
            </a:r>
          </a:p>
          <a:p>
            <a:endParaRPr lang="es-ES" dirty="0"/>
          </a:p>
        </p:txBody>
      </p:sp>
    </p:spTree>
    <p:extLst>
      <p:ext uri="{BB962C8B-B14F-4D97-AF65-F5344CB8AC3E}">
        <p14:creationId xmlns:p14="http://schemas.microsoft.com/office/powerpoint/2010/main" val="36533318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484784"/>
            <a:ext cx="6521152" cy="4989168"/>
          </a:xfrm>
        </p:spPr>
        <p:txBody>
          <a:bodyPr>
            <a:normAutofit/>
          </a:bodyPr>
          <a:lstStyle/>
          <a:p>
            <a:r>
              <a:rPr lang="es-ES" dirty="0"/>
              <a:t>(Iv) Las plantas micro-miniatura - plantas maduras con follaje normalmente menos de 4 "(100 mm) por encima del borde de la maceta. Usualmente no hay clases separadas para estos en exhibición y serán, por tanto, normalmente aparecen como Zonales miniatura.</a:t>
            </a:r>
          </a:p>
          <a:p>
            <a:r>
              <a:rPr lang="es-ES" dirty="0"/>
              <a:t>(V) las variedades de genética Deacon híbrido similar a un gran enano. Por exposición (cuando se muestra en una clase separada), por lo general crece en una maceta que no exceda de 5 "(125 mm), de lo contrario como para Zonales enanos.</a:t>
            </a:r>
          </a:p>
          <a:p>
            <a:r>
              <a:rPr lang="es-ES" dirty="0"/>
              <a:t>(Vi) Las variedades Estelares - Un híbrido genético relativamente moderno se origina en el trabajo realizado por el hibridador australiano Ted Tanto a finales de 1950 y 1960 de los cruces entre especies australianas y tipos de zona. </a:t>
            </a:r>
          </a:p>
        </p:txBody>
      </p:sp>
    </p:spTree>
    <p:extLst>
      <p:ext uri="{BB962C8B-B14F-4D97-AF65-F5344CB8AC3E}">
        <p14:creationId xmlns:p14="http://schemas.microsoft.com/office/powerpoint/2010/main" val="3140027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700808"/>
            <a:ext cx="6593160" cy="4773144"/>
          </a:xfrm>
        </p:spPr>
        <p:txBody>
          <a:bodyPr>
            <a:normAutofit lnSpcReduction="10000"/>
          </a:bodyPr>
          <a:lstStyle/>
          <a:p>
            <a:r>
              <a:rPr lang="es-ES" dirty="0"/>
              <a:t>Fácilmente identificable por sus hojas en forma de estrella y media flores pétalos delgados. Variedades individuales tienden a tener pétalos triangulares alargadas más grandes mientras que los dobles tienden a tener pétalos de plumas finas que están muy juntos entre sí.</a:t>
            </a:r>
          </a:p>
          <a:p>
            <a:r>
              <a:rPr lang="es-ES" dirty="0"/>
              <a:t>Para propósitos de la exposición hay una clase separada para las variedades estelares, pero está Zonales se pudo demostrar en una clase abierta para Basic, enano o Zonales miniatura (a menos que se indique otra cosa.</a:t>
            </a:r>
          </a:p>
          <a:p>
            <a:r>
              <a:rPr lang="es-ES" dirty="0"/>
              <a:t> Pelargonium zonales con fantasías de color - además de contar con hojas de color verde con o sin zonificación, este grupo también tienen follaje de color variable que se utiliza a veces en la clasificación para fines de exposición, es decir, 'bicolor', 'Tricolor', 'Bronze' o 'Gold' .</a:t>
            </a:r>
          </a:p>
          <a:p>
            <a:endParaRPr lang="es-ES" dirty="0"/>
          </a:p>
        </p:txBody>
      </p:sp>
    </p:spTree>
    <p:extLst>
      <p:ext uri="{BB962C8B-B14F-4D97-AF65-F5344CB8AC3E}">
        <p14:creationId xmlns:p14="http://schemas.microsoft.com/office/powerpoint/2010/main" val="4118088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00808"/>
            <a:ext cx="6521152" cy="4773144"/>
          </a:xfrm>
        </p:spPr>
        <p:txBody>
          <a:bodyPr>
            <a:normAutofit lnSpcReduction="10000"/>
          </a:bodyPr>
          <a:lstStyle/>
          <a:p>
            <a:r>
              <a:rPr lang="es-ES" dirty="0"/>
              <a:t>Otros tipos de follaje son: 'Negro' o 'Butterfly'. Hay un número creciente de estas plantas con flores impresionantes que añadir a su belleza.</a:t>
            </a:r>
          </a:p>
          <a:p>
            <a:r>
              <a:rPr lang="es-ES" dirty="0"/>
              <a:t>(A) Bicolor - incluye aquellos con hojas veteados de color blanco o crema o aquellos con dos colores distintos con bordes claramente definidos, distinta de la zona básica.</a:t>
            </a:r>
          </a:p>
          <a:p>
            <a:r>
              <a:rPr lang="es-ES" dirty="0"/>
              <a:t>(B) Tricolor - (Puede ser de plata Tricolor (generalmente llamado una hoja de plata) o de un Tricolor Oro).</a:t>
            </a:r>
          </a:p>
          <a:p>
            <a:r>
              <a:rPr lang="es-ES" dirty="0"/>
              <a:t>(I) Oro Tricolor - Hojas de muchos colores incluyendo rojo y oro, pero por lo general con bordes claramente definidos de oro amarillo y tiene una zona de hoja, generalmente de color rojo o bronce, que se superpone a dos o más de los otros colores de la hoja distintas, de manera que el zona en sí aparece como dos o más colores diferentes.</a:t>
            </a:r>
          </a:p>
          <a:p>
            <a:endParaRPr lang="es-ES" dirty="0"/>
          </a:p>
        </p:txBody>
      </p:sp>
    </p:spTree>
    <p:extLst>
      <p:ext uri="{BB962C8B-B14F-4D97-AF65-F5344CB8AC3E}">
        <p14:creationId xmlns:p14="http://schemas.microsoft.com/office/powerpoint/2010/main" val="2547477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30625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40805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46133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0" y="0"/>
            <a:ext cx="9144000" cy="6858000"/>
          </a:xfrm>
          <a:prstGeom prst="rect">
            <a:avLst/>
          </a:prstGeom>
        </p:spPr>
      </p:pic>
    </p:spTree>
    <p:extLst>
      <p:ext uri="{BB962C8B-B14F-4D97-AF65-F5344CB8AC3E}">
        <p14:creationId xmlns:p14="http://schemas.microsoft.com/office/powerpoint/2010/main" val="41304166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844824"/>
            <a:ext cx="6315472" cy="4464496"/>
          </a:xfrm>
        </p:spPr>
        <p:txBody>
          <a:bodyPr>
            <a:normAutofit lnSpcReduction="10000"/>
          </a:bodyPr>
          <a:lstStyle/>
          <a:p>
            <a:r>
              <a:rPr lang="es-ES" dirty="0"/>
              <a:t>(Ii) Plata tricolor o la hoja de plata - Estos tienden a parecerse a una planta de hoja bicolor normal con dos colores distintos por lo general de la crema verde y pálido o blanco; el tercer color se compone generalmente de zonificación de bronce. Cuando esta zonificación se superpone a la parte verde de la hoja se considera que representan un color plateado.</a:t>
            </a:r>
          </a:p>
          <a:p>
            <a:r>
              <a:rPr lang="es-ES" dirty="0"/>
              <a:t>(C) Bronce Con hojas - hojas de verde o de oro / verde con un bronce pesado o castaño zona central de color que se conoce como un medallón. Para fines de exposición, cuando se exhiben en una clase de 'Bronce' Leaf - Debe tener más de un 50% de la superficie de la hoja de bronce de color. La planta enana 'Overchurch' que tiene un medallón de bronce pesado.</a:t>
            </a:r>
          </a:p>
          <a:p>
            <a:endParaRPr lang="es-ES" dirty="0"/>
          </a:p>
        </p:txBody>
      </p:sp>
    </p:spTree>
    <p:extLst>
      <p:ext uri="{BB962C8B-B14F-4D97-AF65-F5344CB8AC3E}">
        <p14:creationId xmlns:p14="http://schemas.microsoft.com/office/powerpoint/2010/main" val="5487591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844824"/>
            <a:ext cx="6377136" cy="4629128"/>
          </a:xfrm>
        </p:spPr>
        <p:txBody>
          <a:bodyPr>
            <a:normAutofit/>
          </a:bodyPr>
          <a:lstStyle/>
          <a:p>
            <a:r>
              <a:rPr lang="es-ES" dirty="0"/>
              <a:t>D) Oro Con hojas - hojas de color dorado / amarillo o verde / amarillo, pero no muestra una tendencia a verde. Para fines de exposición, cuando se exhiben en una clase de 'Gold' Leaf – </a:t>
            </a:r>
          </a:p>
          <a:p>
            <a:r>
              <a:rPr lang="es-ES" dirty="0"/>
              <a:t>Debe tener más de un 50% de superficie de la hoja de oro de color.</a:t>
            </a:r>
          </a:p>
          <a:p>
            <a:r>
              <a:rPr lang="es-ES" dirty="0"/>
              <a:t>(E) Negro con hojas - hojas de color negro, púrpura-negro o con grandes zonas oscuras distintas o marcas de centro en verde.</a:t>
            </a:r>
          </a:p>
          <a:p>
            <a:r>
              <a:rPr lang="es-ES" dirty="0"/>
              <a:t>(F) de la mariposa con hojas - Hojas con una mariposa marcado de tono o tono distinto en el centro de la hoja.</a:t>
            </a:r>
          </a:p>
          <a:p>
            <a:r>
              <a:rPr lang="es-ES" dirty="0"/>
              <a:t> Esto puede ser abarcado en muchas de las variedades de color de la hoja.</a:t>
            </a:r>
          </a:p>
          <a:p>
            <a:endParaRPr lang="es-ES" dirty="0"/>
          </a:p>
        </p:txBody>
      </p:sp>
    </p:spTree>
    <p:extLst>
      <p:ext uri="{BB962C8B-B14F-4D97-AF65-F5344CB8AC3E}">
        <p14:creationId xmlns:p14="http://schemas.microsoft.com/office/powerpoint/2010/main" val="1767104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628800"/>
            <a:ext cx="6377136" cy="4845152"/>
          </a:xfrm>
        </p:spPr>
        <p:txBody>
          <a:bodyPr>
            <a:normAutofit/>
          </a:bodyPr>
          <a:lstStyle/>
          <a:p>
            <a:r>
              <a:rPr lang="es-ES" dirty="0"/>
              <a:t>3) Los Pelargonium zonale tienen muchos tipos de flores de la siguiente manera:</a:t>
            </a:r>
          </a:p>
          <a:p>
            <a:r>
              <a:rPr lang="es-ES" dirty="0"/>
              <a:t>(A) florecida Individual - cada pip flor que tiene normalmente no más de cinco pétalos. Este es el conjunto de flores estándar para todos los pelargonios.</a:t>
            </a:r>
          </a:p>
          <a:p>
            <a:r>
              <a:rPr lang="es-ES" dirty="0"/>
              <a:t>(B) Semi-doble florecida - cada pip flor normalmente tiene entre seis y nueve pétalos.</a:t>
            </a:r>
          </a:p>
          <a:p>
            <a:r>
              <a:rPr lang="es-ES" dirty="0"/>
              <a:t>(C) de flor doble - cada pip flor compuesta por más de nueve pétalos (es decir, el doble del conjunto de flores estándar) pero no 'pachuchos' al igual que el botón de una rosa. </a:t>
            </a:r>
          </a:p>
          <a:p>
            <a:r>
              <a:rPr lang="es-ES" dirty="0"/>
              <a:t>Abajo: el enano 'Dovepoint ", que tiene flores dobles completas.</a:t>
            </a:r>
          </a:p>
        </p:txBody>
      </p:sp>
    </p:spTree>
    <p:extLst>
      <p:ext uri="{BB962C8B-B14F-4D97-AF65-F5344CB8AC3E}">
        <p14:creationId xmlns:p14="http://schemas.microsoft.com/office/powerpoint/2010/main" val="36304998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72816"/>
            <a:ext cx="6521152" cy="4701136"/>
          </a:xfrm>
        </p:spPr>
        <p:txBody>
          <a:bodyPr/>
          <a:lstStyle/>
          <a:p>
            <a:r>
              <a:rPr lang="es-ES" dirty="0"/>
              <a:t>(D) Rosebud o Noisette Group - uno florecen plenamente de matrimonio y 'pachuchos'. Los pétalos medias son tan numerosos que permanecen sin abrir al igual que el botón de una rosa.</a:t>
            </a:r>
          </a:p>
          <a:p>
            <a:r>
              <a:rPr lang="es-ES" dirty="0"/>
              <a:t>(E) Tulip florecida - Vista semi-dobles flores que nunca completamente abierta. Los grandes pétalos en forma de copa abierta sólo lo suficiente como para parecerse a un tulipán en miniatura.</a:t>
            </a:r>
          </a:p>
          <a:p>
            <a:r>
              <a:rPr lang="es-ES" dirty="0"/>
              <a:t>(F) Grupo del Pájaro-Egg - tener flores con pétalos que tienen manchas en un tono más oscuro que el color base, como muchos huevos de aves.</a:t>
            </a:r>
          </a:p>
          <a:p>
            <a:r>
              <a:rPr lang="es-ES" dirty="0"/>
              <a:t>(G), moteado florecida Group - Vista pétalos que se marcan con salpicaduras y manchas de otro color. .</a:t>
            </a:r>
          </a:p>
          <a:p>
            <a:endParaRPr lang="es-ES" dirty="0"/>
          </a:p>
          <a:p>
            <a:endParaRPr lang="es-ES" dirty="0"/>
          </a:p>
          <a:p>
            <a:endParaRPr lang="es-ES" dirty="0"/>
          </a:p>
        </p:txBody>
      </p:sp>
    </p:spTree>
    <p:extLst>
      <p:ext uri="{BB962C8B-B14F-4D97-AF65-F5344CB8AC3E}">
        <p14:creationId xmlns:p14="http://schemas.microsoft.com/office/powerpoint/2010/main" val="33639529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438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56613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92548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396548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B. Pelargonium hoja de hiedra(derivado de P. peltatum).</a:t>
            </a:r>
          </a:p>
        </p:txBody>
      </p:sp>
      <p:sp>
        <p:nvSpPr>
          <p:cNvPr id="3" name="2 Marcador de contenido"/>
          <p:cNvSpPr>
            <a:spLocks noGrp="1"/>
          </p:cNvSpPr>
          <p:nvPr>
            <p:ph idx="1"/>
          </p:nvPr>
        </p:nvSpPr>
        <p:spPr>
          <a:xfrm>
            <a:off x="1942415" y="2492896"/>
            <a:ext cx="6591985" cy="3418326"/>
          </a:xfrm>
        </p:spPr>
        <p:txBody>
          <a:bodyPr>
            <a:normAutofit lnSpcReduction="10000"/>
          </a:bodyPr>
          <a:lstStyle/>
          <a:p>
            <a:r>
              <a:rPr lang="es-ES" dirty="0"/>
              <a:t>) Pelargonium hoja de  hiedra - Por lo general, de un crecimiento flojo, debido principalmente a la larga tallos delgados, con hojas gruesas, hiedra de cera en forma desarrolladas por la especie P. peltatum para retener la humedad durante los períodos de sequía. Muy utilizado para las ollas, tinas y cultivo cesta colgante. </a:t>
            </a:r>
          </a:p>
          <a:p>
            <a:r>
              <a:rPr lang="es-ES" dirty="0"/>
              <a:t>En el Reino Unido tienen la tendencia a preferir los tipos de dos cabezas bulbosas, mientras que en el continente Europeo tienden a preferir los tipos individuales de balcon de gran escala que cuelgan adornos florales.</a:t>
            </a:r>
          </a:p>
        </p:txBody>
      </p:sp>
    </p:spTree>
    <p:extLst>
      <p:ext uri="{BB962C8B-B14F-4D97-AF65-F5344CB8AC3E}">
        <p14:creationId xmlns:p14="http://schemas.microsoft.com/office/powerpoint/2010/main" val="27181646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556792"/>
            <a:ext cx="6593160" cy="4917160"/>
          </a:xfrm>
        </p:spPr>
        <p:txBody>
          <a:bodyPr>
            <a:normAutofit/>
          </a:bodyPr>
          <a:lstStyle/>
          <a:p>
            <a:r>
              <a:rPr lang="es-ES" dirty="0"/>
              <a:t>Los  Pelargonios de hoja hiedra abrazar todo tipo de tamaño de crecimiento  incluidas las pequeñas variedades de hojas y cruces híbridos genéticos, que muestran poco o nada de características zonales.</a:t>
            </a:r>
          </a:p>
          <a:p>
            <a:r>
              <a:rPr lang="es-ES" dirty="0"/>
              <a:t>Puede tener hojas bicolores y puede tener flores que son individuales, dobles o roseta.</a:t>
            </a:r>
          </a:p>
          <a:p>
            <a:r>
              <a:rPr lang="es-ES" dirty="0"/>
              <a:t>Pelargonium (Pelargonium x domesticum)</a:t>
            </a:r>
          </a:p>
          <a:p>
            <a:r>
              <a:rPr lang="es-ES" dirty="0"/>
              <a:t>Pelargoniums tipo arbusto muy floríferos cultivados por la riqueza y la belleza de sus grandes cabezas de flores. </a:t>
            </a:r>
          </a:p>
          <a:p>
            <a:r>
              <a:rPr lang="es-ES" dirty="0"/>
              <a:t>La mayoría de los que se cultivan hoy en día se han hibridado en los últimos 50 años y tienden a ser muy cortos  y compacto por lo tanto requiere poco trabajo para lograr una planta florífera muy completa. </a:t>
            </a:r>
          </a:p>
        </p:txBody>
      </p:sp>
    </p:spTree>
    <p:extLst>
      <p:ext uri="{BB962C8B-B14F-4D97-AF65-F5344CB8AC3E}">
        <p14:creationId xmlns:p14="http://schemas.microsoft.com/office/powerpoint/2010/main" val="25811965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44585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7"/>
            <a:ext cx="9144000" cy="6829425"/>
          </a:xfrm>
          <a:prstGeom prst="rect">
            <a:avLst/>
          </a:prstGeom>
        </p:spPr>
      </p:pic>
    </p:spTree>
    <p:extLst>
      <p:ext uri="{BB962C8B-B14F-4D97-AF65-F5344CB8AC3E}">
        <p14:creationId xmlns:p14="http://schemas.microsoft.com/office/powerpoint/2010/main" val="35181969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4968552"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032" y="0"/>
            <a:ext cx="4283968" cy="6957392"/>
          </a:xfrm>
          <a:prstGeom prst="rect">
            <a:avLst/>
          </a:prstGeom>
        </p:spPr>
      </p:pic>
    </p:spTree>
    <p:extLst>
      <p:ext uri="{BB962C8B-B14F-4D97-AF65-F5344CB8AC3E}">
        <p14:creationId xmlns:p14="http://schemas.microsoft.com/office/powerpoint/2010/main" val="35524935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03635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700808"/>
            <a:ext cx="6305128" cy="4773144"/>
          </a:xfrm>
        </p:spPr>
        <p:txBody>
          <a:bodyPr/>
          <a:lstStyle/>
          <a:p>
            <a:r>
              <a:rPr lang="es-ES" dirty="0"/>
              <a:t>Tienen hojas de sierra, a diferencia de los grupos zonales, sin ningún tipo de zonificación.</a:t>
            </a:r>
          </a:p>
          <a:p>
            <a:r>
              <a:rPr lang="es-ES" dirty="0"/>
              <a:t>El grupo Pelargonium Regal incluye tipos "decorativos", que son los descendientes de los mayores variedades más pequeñas y menos compactas, con flores que son más adecuadas para las condiciones al aire libre; y tipos de "orientales", que son el resultado de cruces entre Regals y miembros del grupo de Ángel </a:t>
            </a:r>
          </a:p>
          <a:p>
            <a:r>
              <a:rPr lang="es-ES" dirty="0"/>
              <a:t>. Algunos tienen follaje  bicolor.</a:t>
            </a:r>
          </a:p>
          <a:p>
            <a:r>
              <a:rPr lang="es-ES" dirty="0"/>
              <a:t> En los EE.UU., a menudo se les conoce como la "Martha Washington" o Pelargonium 'Lady Washington'.</a:t>
            </a:r>
          </a:p>
          <a:p>
            <a:endParaRPr lang="es-ES" dirty="0"/>
          </a:p>
        </p:txBody>
      </p:sp>
    </p:spTree>
    <p:extLst>
      <p:ext uri="{BB962C8B-B14F-4D97-AF65-F5344CB8AC3E}">
        <p14:creationId xmlns:p14="http://schemas.microsoft.com/office/powerpoint/2010/main" val="32032415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268760"/>
            <a:ext cx="6377136" cy="5205192"/>
          </a:xfrm>
        </p:spPr>
        <p:txBody>
          <a:bodyPr>
            <a:normAutofit/>
          </a:bodyPr>
          <a:lstStyle/>
          <a:p>
            <a:r>
              <a:rPr lang="es-ES" dirty="0"/>
              <a:t>D. Pelargoniums Angel</a:t>
            </a:r>
          </a:p>
          <a:p>
            <a:r>
              <a:rPr lang="es-ES" dirty="0"/>
              <a:t>Cultivares, la mayoría de los cuales, se originan a partir de un cruzamiento entre P. crispum y una variedad regal en la primera parte del siglo XX. </a:t>
            </a:r>
          </a:p>
          <a:p>
            <a:r>
              <a:rPr lang="es-ES" dirty="0"/>
              <a:t>Los ángeles han crecido en popularidad en los últimos 30 años más o menos, debido principalmente a una explosión de nuevas variedades de ser liberado por los viveros especializados resultantes del trabajo realizado por hibridadores  aficionados . </a:t>
            </a:r>
          </a:p>
          <a:p>
            <a:r>
              <a:rPr lang="es-ES" dirty="0"/>
              <a:t>Estos hibridadores  han logrado obtener muchas roturas de color nuevo de la flor y hábitos de crecimiento más estrictos que resultan en plantas adecuadas para todo tipo de situación sensacional. 'Angels' básicamente tienen la apariencia de un pequeño Regal con pequeñas hojas dentadas y flores mucho más pequeñas.</a:t>
            </a:r>
          </a:p>
        </p:txBody>
      </p:sp>
    </p:spTree>
    <p:extLst>
      <p:ext uri="{BB962C8B-B14F-4D97-AF65-F5344CB8AC3E}">
        <p14:creationId xmlns:p14="http://schemas.microsoft.com/office/powerpoint/2010/main" val="21013816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484784"/>
            <a:ext cx="6521152" cy="4989168"/>
          </a:xfrm>
        </p:spPr>
        <p:txBody>
          <a:bodyPr>
            <a:normAutofit/>
          </a:bodyPr>
          <a:lstStyle/>
          <a:p>
            <a:r>
              <a:rPr lang="es-ES" dirty="0"/>
              <a:t>El grupo se extiende para incluir a los pequeños tipos de hojas y de flores similares pero por lo general con P. crispum en su filiación.</a:t>
            </a:r>
          </a:p>
          <a:p>
            <a:r>
              <a:rPr lang="es-ES" dirty="0"/>
              <a:t> En su mayoría son plantas de tipo arbusto vertical, pero hay algunas variedades laxas que pueden ser utilizados para la compra o colgando el cultivo de marihuana.</a:t>
            </a:r>
          </a:p>
          <a:p>
            <a:r>
              <a:rPr lang="es-ES" dirty="0"/>
              <a:t> A menudo llamado "Pansy-Faced" en los EE.UU.. Algunas variedades tienen follaje bicolor follaje.</a:t>
            </a:r>
          </a:p>
          <a:p>
            <a:r>
              <a:rPr lang="es-ES" dirty="0"/>
              <a:t>E. Pelargonios únicos</a:t>
            </a:r>
          </a:p>
          <a:p>
            <a:r>
              <a:rPr lang="es-ES" dirty="0"/>
              <a:t>Cultivares Bushy originarios de mediados del siglo XIX, todas con P. fulgidum en su pedigree. Puede tener follaje bicolor. Algunos tipos, conocidos popularmente en la afición como "Uniques híbridos ', se han cruzado con geranios Regal y, como resultado de este cruce, son mucho más floríferas.</a:t>
            </a:r>
          </a:p>
          <a:p>
            <a:endParaRPr lang="es-ES" dirty="0"/>
          </a:p>
        </p:txBody>
      </p:sp>
    </p:spTree>
    <p:extLst>
      <p:ext uri="{BB962C8B-B14F-4D97-AF65-F5344CB8AC3E}">
        <p14:creationId xmlns:p14="http://schemas.microsoft.com/office/powerpoint/2010/main" val="24569092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772816"/>
            <a:ext cx="6449144" cy="4701136"/>
          </a:xfrm>
        </p:spPr>
        <p:txBody>
          <a:bodyPr>
            <a:normAutofit lnSpcReduction="10000"/>
          </a:bodyPr>
          <a:lstStyle/>
          <a:p>
            <a:r>
              <a:rPr lang="es-ES" dirty="0"/>
              <a:t>F.  Pelargonios con hojas perfumadas</a:t>
            </a:r>
          </a:p>
          <a:p>
            <a:r>
              <a:rPr lang="es-ES" dirty="0"/>
              <a:t>Cultivados principalmente por su fragancia, pueden ser especies o cultivares, pero todos deben tener un follaje perfumado claro y distinto. </a:t>
            </a:r>
          </a:p>
          <a:p>
            <a:r>
              <a:rPr lang="es-ES" dirty="0"/>
              <a:t>La fragancia  se emite cuando las hojas se tocan o magullados con algunas esencias aromáticas, otros picantes y en algunos casos, bastante desagradables.</a:t>
            </a:r>
          </a:p>
          <a:p>
            <a:r>
              <a:rPr lang="es-ES" dirty="0"/>
              <a:t> Varios de los geranios de hoja ancha aromáticas se cultivan para la 'geranol' aceite que se extrae de las hojas y es un aceite esencial muy utilizado comercialmente en perfumería.</a:t>
            </a:r>
          </a:p>
          <a:p>
            <a:r>
              <a:rPr lang="es-ES" dirty="0"/>
              <a:t> El olor de algunas especies que crecen en su hábitat natural, actúa como elemento disuasorio para los animales de pastoreo que se ven que no les gusta el olor emitido.</a:t>
            </a:r>
          </a:p>
        </p:txBody>
      </p:sp>
    </p:spTree>
    <p:extLst>
      <p:ext uri="{BB962C8B-B14F-4D97-AF65-F5344CB8AC3E}">
        <p14:creationId xmlns:p14="http://schemas.microsoft.com/office/powerpoint/2010/main" val="17268764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484784"/>
            <a:ext cx="6665168" cy="4989168"/>
          </a:xfrm>
        </p:spPr>
        <p:txBody>
          <a:bodyPr>
            <a:normAutofit/>
          </a:bodyPr>
          <a:lstStyle/>
          <a:p>
            <a:r>
              <a:rPr lang="es-ES" dirty="0"/>
              <a:t>A la inversa, también atrae a otras especies de insectos para visitar la floración y la polinización de la planta. </a:t>
            </a:r>
          </a:p>
          <a:p>
            <a:r>
              <a:rPr lang="es-ES" dirty="0"/>
              <a:t>Las hojas aromáticas se pueden utilizar para el popurrí y también tienen un uso como aromatizantes en la cocina. </a:t>
            </a:r>
          </a:p>
          <a:p>
            <a:r>
              <a:rPr lang="es-ES" dirty="0"/>
              <a:t>Tipos ocasionalmente perfumados se pueden encontrar en los algunos de los otros grupos mencionados es decir, los Angelinos tienen P. crispum en sus genes a menudo puede tener un fuerte olor cítrico.</a:t>
            </a:r>
          </a:p>
          <a:p>
            <a:r>
              <a:rPr lang="es-ES" dirty="0"/>
              <a:t>G. Especies Pelargonios</a:t>
            </a:r>
          </a:p>
          <a:p>
            <a:r>
              <a:rPr lang="es-ES" dirty="0"/>
              <a:t>Las especies son los antepasados de todos los grupos de cultivares mencionados anteriormente y que son, por supuesto, un miembro de la familia del genero Geraniaceae . </a:t>
            </a:r>
          </a:p>
        </p:txBody>
      </p:sp>
    </p:spTree>
    <p:extLst>
      <p:ext uri="{BB962C8B-B14F-4D97-AF65-F5344CB8AC3E}">
        <p14:creationId xmlns:p14="http://schemas.microsoft.com/office/powerpoint/2010/main" val="21549637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9967205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33576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769828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084168" cy="6957392"/>
          </a:xfrm>
          <a:prstGeom prst="rect">
            <a:avLst/>
          </a:prstGeom>
        </p:spPr>
      </p:pic>
    </p:spTree>
    <p:extLst>
      <p:ext uri="{BB962C8B-B14F-4D97-AF65-F5344CB8AC3E}">
        <p14:creationId xmlns:p14="http://schemas.microsoft.com/office/powerpoint/2010/main" val="34755564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4776280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02604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57151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0196"/>
          <a:stretch/>
        </p:blipFill>
        <p:spPr>
          <a:xfrm>
            <a:off x="0" y="0"/>
            <a:ext cx="9144000" cy="6857999"/>
          </a:xfrm>
          <a:prstGeom prst="rect">
            <a:avLst/>
          </a:prstGeom>
        </p:spPr>
      </p:pic>
    </p:spTree>
    <p:extLst>
      <p:ext uri="{BB962C8B-B14F-4D97-AF65-F5344CB8AC3E}">
        <p14:creationId xmlns:p14="http://schemas.microsoft.com/office/powerpoint/2010/main" val="36931561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48500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72816"/>
            <a:ext cx="6521152" cy="4701136"/>
          </a:xfrm>
        </p:spPr>
        <p:txBody>
          <a:bodyPr/>
          <a:lstStyle/>
          <a:p>
            <a:r>
              <a:rPr lang="es-ES" dirty="0"/>
              <a:t>La mayoría de las especies de Pelargonium se podrán encontrar en la República de África del Sur, sobre todo en la esquina sur-oeste. </a:t>
            </a:r>
          </a:p>
          <a:p>
            <a:r>
              <a:rPr lang="es-ES" dirty="0"/>
              <a:t>También existen alrededor de 20 especies en África del Este y algunos otros que se encuentran en Australia, Nueva Zelanda, Tasmania, Turquía, Irak, y las islas del Atlántico Sur de Santa Helena y Tristán da Cunha.</a:t>
            </a:r>
          </a:p>
          <a:p>
            <a:r>
              <a:rPr lang="es-ES" dirty="0"/>
              <a:t>Las especies  de pelargoniums tienen una increíble diversidad de características en hábito, forma, tamaño y color, lo que probablemente explica porque han conservado su popularidad desde hace más de 300 años.</a:t>
            </a:r>
          </a:p>
          <a:p>
            <a:endParaRPr lang="es-ES" dirty="0"/>
          </a:p>
        </p:txBody>
      </p:sp>
    </p:spTree>
    <p:extLst>
      <p:ext uri="{BB962C8B-B14F-4D97-AF65-F5344CB8AC3E}">
        <p14:creationId xmlns:p14="http://schemas.microsoft.com/office/powerpoint/2010/main" val="18688464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628800"/>
            <a:ext cx="6521152" cy="4845152"/>
          </a:xfrm>
        </p:spPr>
        <p:txBody>
          <a:bodyPr/>
          <a:lstStyle/>
          <a:p>
            <a:r>
              <a:rPr lang="es-ES" dirty="0"/>
              <a:t>H. Los híbridos primarios</a:t>
            </a:r>
          </a:p>
          <a:p>
            <a:r>
              <a:rPr lang="es-ES" dirty="0"/>
              <a:t>Un híbrido primario se reconoce como siendo la planta resultante de un cruce de primera vez entre dos especies diferentes conocidas.</a:t>
            </a:r>
          </a:p>
          <a:p>
            <a:r>
              <a:rPr lang="es-ES" dirty="0"/>
              <a:t> Ejemplos de ello son P x 'ardens' - de P. lobatum x P. fulgidum (1810). P x 'glauciifolium' - de P. gibbosum x P. lobatum (1822). </a:t>
            </a:r>
          </a:p>
          <a:p>
            <a:r>
              <a:rPr lang="es-ES" dirty="0"/>
              <a:t>Por lo general, pero no siempre, los híbridos primarios son estériles.</a:t>
            </a:r>
          </a:p>
          <a:p>
            <a:r>
              <a:rPr lang="es-ES" dirty="0"/>
              <a:t>Pelargoniums de hojas perfumadas. </a:t>
            </a:r>
          </a:p>
          <a:p>
            <a:r>
              <a:rPr lang="es-ES" dirty="0"/>
              <a:t>Los cultivares se derivan de un gran número de especies, entre otros P. graveolens. </a:t>
            </a:r>
          </a:p>
        </p:txBody>
      </p:sp>
    </p:spTree>
    <p:extLst>
      <p:ext uri="{BB962C8B-B14F-4D97-AF65-F5344CB8AC3E}">
        <p14:creationId xmlns:p14="http://schemas.microsoft.com/office/powerpoint/2010/main" val="21098395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412776"/>
            <a:ext cx="6233120" cy="5061176"/>
          </a:xfrm>
        </p:spPr>
        <p:txBody>
          <a:bodyPr>
            <a:normAutofit lnSpcReduction="10000"/>
          </a:bodyPr>
          <a:lstStyle/>
          <a:p>
            <a:r>
              <a:rPr lang="es-ES" dirty="0"/>
              <a:t>Estos incluyen: Especies</a:t>
            </a:r>
          </a:p>
          <a:p>
            <a:r>
              <a:rPr lang="es-ES" dirty="0"/>
              <a:t>Almendra - Pelargonium quercifolium</a:t>
            </a:r>
          </a:p>
          <a:p>
            <a:r>
              <a:rPr lang="es-ES" dirty="0"/>
              <a:t>Apple - Pelargonium odoratissimum</a:t>
            </a:r>
          </a:p>
          <a:p>
            <a:r>
              <a:rPr lang="es-ES" dirty="0"/>
              <a:t>Coconut - grossalarioides Pelargonium ( Pelargonium parriflorum )</a:t>
            </a:r>
          </a:p>
          <a:p>
            <a:r>
              <a:rPr lang="es-ES" dirty="0"/>
              <a:t>Limón - Pelargonium crispum</a:t>
            </a:r>
          </a:p>
          <a:p>
            <a:r>
              <a:rPr lang="es-ES" dirty="0"/>
              <a:t>Nuez moscada - fragrans Pelargonium (Pelargonium × fragrans)</a:t>
            </a:r>
          </a:p>
          <a:p>
            <a:r>
              <a:rPr lang="es-ES" dirty="0"/>
              <a:t>Old Spice - Pelargonium fragrans 'Logees'</a:t>
            </a:r>
          </a:p>
          <a:p>
            <a:r>
              <a:rPr lang="es-ES" dirty="0"/>
              <a:t>Menta - tomentosum Pelargonium</a:t>
            </a:r>
          </a:p>
          <a:p>
            <a:r>
              <a:rPr lang="es-ES" dirty="0"/>
              <a:t>Rose - Pelargonium graveolens ( Pelargonium roseum )</a:t>
            </a:r>
          </a:p>
          <a:p>
            <a:r>
              <a:rPr lang="es-ES" dirty="0"/>
              <a:t>Rose - Pelargonium capitatum</a:t>
            </a:r>
          </a:p>
          <a:p>
            <a:r>
              <a:rPr lang="es-ES" dirty="0"/>
              <a:t>Rose - radens Pelargonium</a:t>
            </a:r>
          </a:p>
          <a:p>
            <a:endParaRPr lang="es-ES" dirty="0"/>
          </a:p>
        </p:txBody>
      </p:sp>
    </p:spTree>
    <p:extLst>
      <p:ext uri="{BB962C8B-B14F-4D97-AF65-F5344CB8AC3E}">
        <p14:creationId xmlns:p14="http://schemas.microsoft.com/office/powerpoint/2010/main" val="25778463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844824"/>
            <a:ext cx="6233120" cy="4629128"/>
          </a:xfrm>
        </p:spPr>
        <p:txBody>
          <a:bodyPr/>
          <a:lstStyle/>
          <a:p>
            <a:r>
              <a:rPr lang="es-ES" dirty="0"/>
              <a:t>Limón perfumado - Pelargonium citronellum</a:t>
            </a:r>
          </a:p>
          <a:p>
            <a:r>
              <a:rPr lang="es-ES" dirty="0"/>
              <a:t>Southernwood - Pelargonium abrotanifolium</a:t>
            </a:r>
          </a:p>
          <a:p>
            <a:r>
              <a:rPr lang="es-ES" dirty="0"/>
              <a:t>Fresa - Pelargonium scarboroviae (Pelargonium × scarboroviae)</a:t>
            </a:r>
          </a:p>
          <a:p>
            <a:r>
              <a:rPr lang="es-ES" dirty="0"/>
              <a:t>Ionidiflorum Pelargonium</a:t>
            </a:r>
          </a:p>
          <a:p>
            <a:r>
              <a:rPr lang="es-ES" dirty="0"/>
              <a:t>Cicutaria Fiery de flores Pelargonium ignescens Scarlet Unique perfumado Geranio </a:t>
            </a:r>
          </a:p>
          <a:p>
            <a:r>
              <a:rPr lang="es-ES" dirty="0"/>
              <a:t>'Attar of Roses'</a:t>
            </a:r>
          </a:p>
          <a:p>
            <a:endParaRPr lang="es-ES" dirty="0"/>
          </a:p>
          <a:p>
            <a:endParaRPr lang="es-ES" dirty="0"/>
          </a:p>
        </p:txBody>
      </p:sp>
    </p:spTree>
    <p:extLst>
      <p:ext uri="{BB962C8B-B14F-4D97-AF65-F5344CB8AC3E}">
        <p14:creationId xmlns:p14="http://schemas.microsoft.com/office/powerpoint/2010/main" val="2919813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412776"/>
            <a:ext cx="6017096" cy="5061176"/>
          </a:xfrm>
        </p:spPr>
        <p:txBody>
          <a:bodyPr/>
          <a:lstStyle/>
          <a:p>
            <a:r>
              <a:rPr lang="es-ES" b="1" dirty="0"/>
              <a:t>Cultivares</a:t>
            </a:r>
          </a:p>
          <a:p>
            <a:r>
              <a:rPr lang="es-ES" dirty="0"/>
              <a:t>'Attar of Roses' - un cultivar de P. capitatum</a:t>
            </a:r>
          </a:p>
          <a:p>
            <a:r>
              <a:rPr lang="es-ES" dirty="0"/>
              <a:t>'Crowfoot Rose' - un cultivar de P. radens</a:t>
            </a:r>
          </a:p>
          <a:p>
            <a:r>
              <a:rPr lang="es-ES" dirty="0"/>
              <a:t>'Dr. Livingston '- un cultivar de P. radens</a:t>
            </a:r>
          </a:p>
          <a:p>
            <a:r>
              <a:rPr lang="es-ES" dirty="0"/>
              <a:t>«Dama Gris Plymouth '- un cultivar de P. graveolens</a:t>
            </a:r>
          </a:p>
          <a:p>
            <a:r>
              <a:rPr lang="es-ES" dirty="0"/>
              <a:t>'Prince Rupert' - un cultivar de P. crispum</a:t>
            </a:r>
          </a:p>
          <a:p>
            <a:pPr marL="0" indent="0">
              <a:buNone/>
            </a:pPr>
            <a:r>
              <a:rPr lang="es-ES" dirty="0"/>
              <a:t>   </a:t>
            </a:r>
            <a:r>
              <a:rPr lang="es-ES" b="1" dirty="0"/>
              <a:t>Híbridos</a:t>
            </a:r>
          </a:p>
          <a:p>
            <a:r>
              <a:rPr lang="es-ES" dirty="0"/>
              <a:t>'Ginger - P. × Torento</a:t>
            </a:r>
          </a:p>
          <a:p>
            <a:r>
              <a:rPr lang="es-ES" dirty="0"/>
              <a:t>'Lemon Balm' - un híbrido: P. × melissinum</a:t>
            </a:r>
          </a:p>
          <a:p>
            <a:r>
              <a:rPr lang="es-ES" dirty="0"/>
              <a:t>'Lime' - un híbrido: (P. × nervosum)</a:t>
            </a:r>
          </a:p>
          <a:p>
            <a:r>
              <a:rPr lang="es-ES" dirty="0"/>
              <a:t>'Príncipe de Orange' - un híbrido: P. × citrosum</a:t>
            </a:r>
          </a:p>
          <a:p>
            <a:endParaRPr lang="es-ES" dirty="0"/>
          </a:p>
        </p:txBody>
      </p:sp>
    </p:spTree>
    <p:extLst>
      <p:ext uri="{BB962C8B-B14F-4D97-AF65-F5344CB8AC3E}">
        <p14:creationId xmlns:p14="http://schemas.microsoft.com/office/powerpoint/2010/main" val="20161415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83300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8732596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20998234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95687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10048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332656"/>
            <a:ext cx="6809184" cy="6141296"/>
          </a:xfrm>
        </p:spPr>
        <p:txBody>
          <a:bodyPr>
            <a:normAutofit fontScale="92500" lnSpcReduction="20000"/>
          </a:bodyPr>
          <a:lstStyle/>
          <a:p>
            <a:r>
              <a:rPr lang="es-ES" dirty="0"/>
              <a:t>La siguiente es una selección de los pelargonios que han ganado la Royal Horticultural Society 's Award of Garden Merit :</a:t>
            </a:r>
          </a:p>
          <a:p>
            <a:r>
              <a:rPr lang="es-ES" dirty="0"/>
              <a:t>'Attar of Roses' (rosa hojas aromáticas, flores de color rosa) </a:t>
            </a:r>
          </a:p>
          <a:p>
            <a:r>
              <a:rPr lang="es-ES" dirty="0"/>
              <a:t>'Citridorum' (limón perfumado hojas, flores color de rosa de color rosa) </a:t>
            </a:r>
          </a:p>
          <a:p>
            <a:r>
              <a:rPr lang="es-ES" dirty="0"/>
              <a:t>'Dolly Varden' (hojas abigarradas, flores escarlata) </a:t>
            </a:r>
          </a:p>
          <a:p>
            <a:r>
              <a:rPr lang="es-ES" dirty="0"/>
              <a:t>'Frank Headley' (hojas vareigated crema, flores de color rosa salmón) </a:t>
            </a:r>
          </a:p>
          <a:p>
            <a:r>
              <a:rPr lang="es-ES" dirty="0"/>
              <a:t>'Aztec Flecos' (grupo regio - blancos y morados flores con flecos) </a:t>
            </a:r>
          </a:p>
          <a:p>
            <a:r>
              <a:rPr lang="es-ES" dirty="0"/>
              <a:t>'Gemstone' (hojas aromáticas, flores de color rosa) </a:t>
            </a:r>
          </a:p>
          <a:p>
            <a:r>
              <a:rPr lang="es-ES" dirty="0"/>
              <a:t>'Grace Thomas' (limón hojas aromáticas, flores de color rosa pálido) </a:t>
            </a:r>
          </a:p>
          <a:p>
            <a:r>
              <a:rPr lang="es-ES" dirty="0"/>
              <a:t>'Alegría' (flores con volantes de color rosa y blanco) </a:t>
            </a:r>
          </a:p>
          <a:p>
            <a:r>
              <a:rPr lang="es-ES" dirty="0"/>
              <a:t>'Lady Plymouth' (P. graveolens variegata - pequeñas flores de color malva) </a:t>
            </a:r>
          </a:p>
          <a:p>
            <a:r>
              <a:rPr lang="es-ES" dirty="0"/>
              <a:t>'Lara caramelo Dancer' (hojas aromáticas, flores de malva pálido) </a:t>
            </a:r>
          </a:p>
          <a:p>
            <a:r>
              <a:rPr lang="es-ES" dirty="0"/>
              <a:t>'Lara Starshine' (hojas aromáticas, flores de color lila) </a:t>
            </a:r>
          </a:p>
          <a:p>
            <a:endParaRPr lang="es-ES" dirty="0"/>
          </a:p>
        </p:txBody>
      </p:sp>
    </p:spTree>
    <p:extLst>
      <p:ext uri="{BB962C8B-B14F-4D97-AF65-F5344CB8AC3E}">
        <p14:creationId xmlns:p14="http://schemas.microsoft.com/office/powerpoint/2010/main" val="35237695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332656"/>
            <a:ext cx="6233120" cy="6141296"/>
          </a:xfrm>
        </p:spPr>
        <p:txBody>
          <a:bodyPr>
            <a:normAutofit/>
          </a:bodyPr>
          <a:lstStyle/>
          <a:p>
            <a:r>
              <a:rPr lang="es-ES" dirty="0"/>
              <a:t>'L'Elegante' (flores, hojas de hiedra, el arrastrarse, blanco y morado) </a:t>
            </a:r>
          </a:p>
          <a:p>
            <a:r>
              <a:rPr lang="es-ES" dirty="0"/>
              <a:t>'Mabel Grey' (hojas de limón con aroma, flores de malva) </a:t>
            </a:r>
          </a:p>
          <a:p>
            <a:r>
              <a:rPr lang="es-ES" dirty="0"/>
              <a:t>-La señora Quilter '(hojas de bronce, flores de color rosa salmón) </a:t>
            </a:r>
          </a:p>
          <a:p>
            <a:r>
              <a:rPr lang="es-ES" dirty="0"/>
              <a:t>'Radula' (limón y hojas de la rosa perfumados, rosa y flores de color púrpura) </a:t>
            </a:r>
          </a:p>
          <a:p>
            <a:r>
              <a:rPr lang="es-ES" dirty="0"/>
              <a:t>"Royal Oak" (bálsamo hojas aromáticas, flores de malva) </a:t>
            </a:r>
          </a:p>
          <a:p>
            <a:r>
              <a:rPr lang="es-ES" dirty="0"/>
              <a:t>'Angel español' (lila y flores de color magenta) </a:t>
            </a:r>
          </a:p>
          <a:p>
            <a:r>
              <a:rPr lang="es-ES" dirty="0"/>
              <a:t>'Sweet Mimosa' (hojas de bálsamo perfumado, flores de color rosa pálido) </a:t>
            </a:r>
          </a:p>
          <a:p>
            <a:r>
              <a:rPr lang="es-ES" dirty="0"/>
              <a:t>'Tip Top Dúo "(las flores de color rosa y rojo vino) </a:t>
            </a:r>
          </a:p>
          <a:p>
            <a:r>
              <a:rPr lang="es-ES" dirty="0"/>
              <a:t>P. tomentosum (hojas de menta perfumada, flores pequeñas de color blanco) </a:t>
            </a:r>
          </a:p>
          <a:p>
            <a:r>
              <a:rPr lang="es-ES" dirty="0"/>
              <a:t>'Voodoo' (carmesí y flores negras) </a:t>
            </a:r>
          </a:p>
          <a:p>
            <a:endParaRPr lang="es-ES" dirty="0"/>
          </a:p>
          <a:p>
            <a:endParaRPr lang="es-ES" dirty="0"/>
          </a:p>
        </p:txBody>
      </p:sp>
    </p:spTree>
    <p:extLst>
      <p:ext uri="{BB962C8B-B14F-4D97-AF65-F5344CB8AC3E}">
        <p14:creationId xmlns:p14="http://schemas.microsoft.com/office/powerpoint/2010/main" val="12773008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412776"/>
            <a:ext cx="6521152" cy="5061176"/>
          </a:xfrm>
        </p:spPr>
        <p:txBody>
          <a:bodyPr/>
          <a:lstStyle/>
          <a:p>
            <a:r>
              <a:rPr lang="es-ES" dirty="0"/>
              <a:t>Aparte de que se cultivan por su belleza, especies como P. graveolens son importantes en el perfume de la industria y se cultivan y destilaron por sus olores. </a:t>
            </a:r>
          </a:p>
          <a:p>
            <a:r>
              <a:rPr lang="es-ES" dirty="0"/>
              <a:t>Aunque existen pelargoniums perfumados que tienen olores de cítricos, menta, pino, especias o frutas diversas, las variedades con aromas de rosa son comercialmente más importante destilados Pelargonium y absolutos , comúnmente conocido como "aceite de geranio perfumado" se utilizan a veces para complementar o adulterar costosos aceites de rosa . </a:t>
            </a:r>
          </a:p>
          <a:p>
            <a:r>
              <a:rPr lang="es-ES" dirty="0"/>
              <a:t>Las hojas comestibles y flores también se utilizan como aromatizantes en los postres, pasteles, jaleas y tés.</a:t>
            </a:r>
          </a:p>
        </p:txBody>
      </p:sp>
    </p:spTree>
    <p:extLst>
      <p:ext uri="{BB962C8B-B14F-4D97-AF65-F5344CB8AC3E}">
        <p14:creationId xmlns:p14="http://schemas.microsoft.com/office/powerpoint/2010/main" val="8116078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9987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85913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772816"/>
            <a:ext cx="6665168" cy="4701136"/>
          </a:xfrm>
        </p:spPr>
        <p:txBody>
          <a:bodyPr/>
          <a:lstStyle/>
          <a:p>
            <a:r>
              <a:rPr lang="es-ES" dirty="0"/>
              <a:t>Geranios de hojas perfumadas se pueden utilizar para gelatinas de sabores, pasteles, cremas, helados, té helado y otros platos, son el limón-y menta-esencias de rosas, más comúnmente utilizados. </a:t>
            </a:r>
          </a:p>
          <a:p>
            <a:r>
              <a:rPr lang="es-ES" dirty="0"/>
              <a:t>También son los que tienen toques de melocotón, canela y naranja. Especies culinarias aroma de limón de uso general incluyen P. crispum y P. citronellum. Perfume de rosa incluyen P. graveolens y miembros de la P. Grupo del cultivar 'Graveolens'. </a:t>
            </a:r>
          </a:p>
          <a:p>
            <a:r>
              <a:rPr lang="es-ES" dirty="0"/>
              <a:t>Otras especies y cultivares con usos culinarios incluyen el P. lima con aroma 'Lime', el P. perfumado-bálsamo de limón 'Lemon Balm ", el P. olor a fresa y limón 'Lady Scarborough "y el P. menta con olor tomentosum.</a:t>
            </a:r>
          </a:p>
        </p:txBody>
      </p:sp>
    </p:spTree>
    <p:extLst>
      <p:ext uri="{BB962C8B-B14F-4D97-AF65-F5344CB8AC3E}">
        <p14:creationId xmlns:p14="http://schemas.microsoft.com/office/powerpoint/2010/main" val="10447660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1476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medicina herbaria </a:t>
            </a:r>
          </a:p>
        </p:txBody>
      </p:sp>
      <p:sp>
        <p:nvSpPr>
          <p:cNvPr id="3" name="2 Marcador de contenido"/>
          <p:cNvSpPr>
            <a:spLocks noGrp="1"/>
          </p:cNvSpPr>
          <p:nvPr>
            <p:ph idx="1"/>
          </p:nvPr>
        </p:nvSpPr>
        <p:spPr/>
        <p:txBody>
          <a:bodyPr>
            <a:normAutofit lnSpcReduction="10000"/>
          </a:bodyPr>
          <a:lstStyle/>
          <a:p>
            <a:pPr marL="0" indent="0">
              <a:buNone/>
            </a:pPr>
            <a:endParaRPr lang="es-ES" dirty="0"/>
          </a:p>
          <a:p>
            <a:r>
              <a:rPr lang="es-ES" dirty="0"/>
              <a:t>En la medicina herbaria , el Pelargonium se ha utilizado para los problemas intestinales, heridas y enfermedades respiratorias, pero las especies de Pelargonium también se han utilizado para las fiebres , los riñones quejas y otras condiciones. Geranio (Pelargonium) de aceite se considera un relajante de aromaterapia , y en los últimos años, remedios para el resfriado / respiratorias hechas a partir de P. sidoides y P. reniforme se han vendido en Europa y los Estados Unidos. </a:t>
            </a:r>
          </a:p>
          <a:p>
            <a:r>
              <a:rPr lang="es-ES" dirty="0"/>
              <a:t> P. sidoides junto con la equinácea se utiliza para la bronquitis.</a:t>
            </a:r>
          </a:p>
        </p:txBody>
      </p:sp>
    </p:spTree>
    <p:extLst>
      <p:ext uri="{BB962C8B-B14F-4D97-AF65-F5344CB8AC3E}">
        <p14:creationId xmlns:p14="http://schemas.microsoft.com/office/powerpoint/2010/main" val="23904552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556792"/>
            <a:ext cx="6377136" cy="4917160"/>
          </a:xfrm>
        </p:spPr>
        <p:txBody>
          <a:bodyPr/>
          <a:lstStyle/>
          <a:p>
            <a:r>
              <a:rPr lang="es-ES" dirty="0"/>
              <a:t>P. odoratissimum se utiliza para su astringente, tónico y efectos antisépticos. </a:t>
            </a:r>
          </a:p>
          <a:p>
            <a:r>
              <a:rPr lang="es-ES" dirty="0"/>
              <a:t>Se utiliza internamente para la debilidad, la gastroenteritis y la hemorragia y externamente para afecciones de la piel, lesiones y neuralgia y las infecciones de garganta . </a:t>
            </a:r>
          </a:p>
          <a:p>
            <a:r>
              <a:rPr lang="es-ES" dirty="0"/>
              <a:t>El aceite esencial se utiliza en la aromaterapia.  También se utiliza para equilibrar el sistema hormonal, el flujo menstrual, y limpiar el cuerpo de toxinas.</a:t>
            </a:r>
          </a:p>
        </p:txBody>
      </p:sp>
    </p:spTree>
    <p:extLst>
      <p:ext uri="{BB962C8B-B14F-4D97-AF65-F5344CB8AC3E}">
        <p14:creationId xmlns:p14="http://schemas.microsoft.com/office/powerpoint/2010/main" val="25282934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ASPIDISTRA ELATIOR</a:t>
            </a:r>
          </a:p>
        </p:txBody>
      </p:sp>
      <p:sp>
        <p:nvSpPr>
          <p:cNvPr id="3" name="2 Marcador de contenido"/>
          <p:cNvSpPr>
            <a:spLocks noGrp="1"/>
          </p:cNvSpPr>
          <p:nvPr>
            <p:ph idx="1"/>
          </p:nvPr>
        </p:nvSpPr>
        <p:spPr/>
        <p:txBody>
          <a:bodyPr>
            <a:normAutofit lnSpcReduction="10000"/>
          </a:bodyPr>
          <a:lstStyle/>
          <a:p>
            <a:r>
              <a:rPr lang="es-ES" dirty="0"/>
              <a:t>Aspidistra elatior es una especie de planta rizomatosa perteneciente a la familia de las asparagáceas. Es nativa de Japón y ampliamente cultivada como planta ornamental.</a:t>
            </a:r>
          </a:p>
          <a:p>
            <a:r>
              <a:rPr lang="es-ES" dirty="0"/>
              <a:t>Aspidistra elatior es una planta sin tallo que alcanza un tamaño de un metro de altura, con hojas de color verde oscuro.</a:t>
            </a:r>
          </a:p>
          <a:p>
            <a:r>
              <a:rPr lang="es-ES" dirty="0"/>
              <a:t> Las pequeñas y solitarias flores de color púrpura pueden aparecer en la base de la planta en primavera.1</a:t>
            </a:r>
          </a:p>
          <a:p>
            <a:r>
              <a:rPr lang="es-ES" dirty="0"/>
              <a:t>Aunque se piensa que es de origen chino, la especie es, de hecho, nativa de las islas en el sur de Japón, incluyendo Kuroshima, Suwanosejima4y las Islas Uji. </a:t>
            </a:r>
          </a:p>
          <a:p>
            <a:endParaRPr lang="es-ES" dirty="0"/>
          </a:p>
        </p:txBody>
      </p:sp>
    </p:spTree>
    <p:extLst>
      <p:ext uri="{BB962C8B-B14F-4D97-AF65-F5344CB8AC3E}">
        <p14:creationId xmlns:p14="http://schemas.microsoft.com/office/powerpoint/2010/main" val="38990948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556792"/>
            <a:ext cx="6305128" cy="4917160"/>
          </a:xfrm>
        </p:spPr>
        <p:txBody>
          <a:bodyPr>
            <a:normAutofit/>
          </a:bodyPr>
          <a:lstStyle/>
          <a:p>
            <a:r>
              <a:rPr lang="es-ES" dirty="0"/>
              <a:t>Aunque se piensa que es de origen chino, la especie es, de hecho, nativa de las islas en el sur de Japón, incluyendo Kuroshima, Suwanosejima y las Islas Uji. </a:t>
            </a:r>
          </a:p>
          <a:p>
            <a:r>
              <a:rPr lang="es-ES" dirty="0"/>
              <a:t>Aspidistra elatior es bien conocida en el cultivo y tiene una reputación de soportar el abandono.</a:t>
            </a:r>
          </a:p>
          <a:p>
            <a:r>
              <a:rPr lang="es-ES" dirty="0"/>
              <a:t> Es tolerante a condiciones de poca luz, baja humedad, a las fluctuaciones de temperatura y el riego irregular. Es el mejor situarla en una posición alejada del sol directo para evitar el blanqueo de la hoja. </a:t>
            </a:r>
          </a:p>
          <a:p>
            <a:r>
              <a:rPr lang="es-ES" dirty="0"/>
              <a:t>Un buen drenaje es también necesario para un crecimiento óptimo y para evitar la pudrición de la raíz. La especie no está seriamente amenazada por los insectos, sin embargo, los ácaros y las cochinillas pueden causar problemas de vez en cuando. </a:t>
            </a:r>
          </a:p>
        </p:txBody>
      </p:sp>
    </p:spTree>
    <p:extLst>
      <p:ext uri="{BB962C8B-B14F-4D97-AF65-F5344CB8AC3E}">
        <p14:creationId xmlns:p14="http://schemas.microsoft.com/office/powerpoint/2010/main" val="192104534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700808"/>
            <a:ext cx="6593160" cy="4773144"/>
          </a:xfrm>
        </p:spPr>
        <p:txBody>
          <a:bodyPr/>
          <a:lstStyle/>
          <a:p>
            <a:r>
              <a:rPr lang="es-ES" dirty="0"/>
              <a:t>La Aspidistra elatior fue descrita por Carl Ludwig Blume y publicado en Tijdschrift voor Natuurlijke Geschiedenis en Physiologie 1: 76, pl. 4, en el año 1834.</a:t>
            </a:r>
          </a:p>
          <a:p>
            <a:r>
              <a:rPr lang="es-ES" dirty="0"/>
              <a:t>Variedades aceptadas</a:t>
            </a:r>
          </a:p>
          <a:p>
            <a:pPr marL="0" indent="0">
              <a:buNone/>
            </a:pPr>
            <a:r>
              <a:rPr lang="es-ES" dirty="0"/>
              <a:t>   Aspidistra elatior var. attenuata (Hayata) S.S.Ying</a:t>
            </a:r>
          </a:p>
          <a:p>
            <a:pPr marL="0" indent="0">
              <a:buNone/>
            </a:pPr>
            <a:r>
              <a:rPr lang="es-ES" dirty="0"/>
              <a:t>   Aspidistra elatior var. elatior</a:t>
            </a:r>
          </a:p>
          <a:p>
            <a:endParaRPr lang="es-ES" dirty="0"/>
          </a:p>
        </p:txBody>
      </p:sp>
    </p:spTree>
    <p:extLst>
      <p:ext uri="{BB962C8B-B14F-4D97-AF65-F5344CB8AC3E}">
        <p14:creationId xmlns:p14="http://schemas.microsoft.com/office/powerpoint/2010/main" val="14398375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Origen y fama de la Aspidistra elatior</a:t>
            </a:r>
          </a:p>
        </p:txBody>
      </p:sp>
      <p:sp>
        <p:nvSpPr>
          <p:cNvPr id="3" name="2 Marcador de contenido"/>
          <p:cNvSpPr>
            <a:spLocks noGrp="1"/>
          </p:cNvSpPr>
          <p:nvPr>
            <p:ph idx="1"/>
          </p:nvPr>
        </p:nvSpPr>
        <p:spPr/>
        <p:txBody>
          <a:bodyPr>
            <a:normAutofit lnSpcReduction="10000"/>
          </a:bodyPr>
          <a:lstStyle/>
          <a:p>
            <a:r>
              <a:rPr lang="es-ES" dirty="0"/>
              <a:t>Conocida como Aspidistra, hojas de salón, hojalata o pilistra, esta fabulosa planta de interior de origen asiático (China y Japón principalmente) ha cautivado a millones de hogares en todo el mundo. Es una planta perenne con gran densidad, hojas anchas y puntiagudas en sus extremos.</a:t>
            </a:r>
          </a:p>
          <a:p>
            <a:r>
              <a:rPr lang="es-ES" dirty="0"/>
              <a:t> Es muy frondosa y el volumen que adquiere es muy notable aun siendo de porte medio. Las hojas nacen directamente de los rizomas dándole casi aspecto arbustivo tropical. </a:t>
            </a:r>
          </a:p>
          <a:p>
            <a:r>
              <a:rPr lang="es-ES" dirty="0"/>
              <a:t>Necesita climas suaves para ser cultivada en exterior. Crece en zonas boscosas protegidas por las copas de los árboles.</a:t>
            </a:r>
          </a:p>
        </p:txBody>
      </p:sp>
    </p:spTree>
    <p:extLst>
      <p:ext uri="{BB962C8B-B14F-4D97-AF65-F5344CB8AC3E}">
        <p14:creationId xmlns:p14="http://schemas.microsoft.com/office/powerpoint/2010/main" val="42304839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412776"/>
            <a:ext cx="6593160" cy="5061176"/>
          </a:xfrm>
        </p:spPr>
        <p:txBody>
          <a:bodyPr/>
          <a:lstStyle/>
          <a:p>
            <a:r>
              <a:rPr lang="es-ES" dirty="0"/>
              <a:t>Es una planta típica de patio o salón, que viste mucho por su porte medio y su gran volumen. Como hemos comentado en el título tuvo su época de gloria en Inglaterra y sus colonias a finales del S. XIX y principios del S. XX.</a:t>
            </a:r>
          </a:p>
          <a:p>
            <a:r>
              <a:rPr lang="es-ES" dirty="0"/>
              <a:t> Era una elegante planta que siempre formaba parte de las casas lujosas y estaba considerada un símbolo de distinción. </a:t>
            </a:r>
          </a:p>
          <a:p>
            <a:r>
              <a:rPr lang="es-ES" dirty="0"/>
              <a:t>Tal fue la fama de esta planta que el escritor George Orwell la plasmó en el título de su hilarante novela “Keep the Aspidistra Flying” (Que no muera la Aspidistra).</a:t>
            </a:r>
          </a:p>
          <a:p>
            <a:r>
              <a:rPr lang="es-ES" dirty="0"/>
              <a:t>Actualmente existen otras variedades y una de las más populares es la Aspidistra elatior variegata, con hojas con vetas de color blanco crema.</a:t>
            </a:r>
          </a:p>
          <a:p>
            <a:endParaRPr lang="es-ES" dirty="0"/>
          </a:p>
        </p:txBody>
      </p:sp>
    </p:spTree>
    <p:extLst>
      <p:ext uri="{BB962C8B-B14F-4D97-AF65-F5344CB8AC3E}">
        <p14:creationId xmlns:p14="http://schemas.microsoft.com/office/powerpoint/2010/main" val="1821785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Cuidados de la Aspidistra en interior</a:t>
            </a:r>
          </a:p>
        </p:txBody>
      </p:sp>
      <p:sp>
        <p:nvSpPr>
          <p:cNvPr id="3" name="2 Marcador de contenido"/>
          <p:cNvSpPr>
            <a:spLocks noGrp="1"/>
          </p:cNvSpPr>
          <p:nvPr>
            <p:ph idx="1"/>
          </p:nvPr>
        </p:nvSpPr>
        <p:spPr/>
        <p:txBody>
          <a:bodyPr>
            <a:normAutofit fontScale="92500" lnSpcReduction="10000"/>
          </a:bodyPr>
          <a:lstStyle/>
          <a:p>
            <a:r>
              <a:rPr lang="es-ES" dirty="0"/>
              <a:t>Temperaturas</a:t>
            </a:r>
          </a:p>
          <a:p>
            <a:r>
              <a:rPr lang="es-ES" dirty="0"/>
              <a:t>Sus temperaturas habituales son más bien frescas, sin llegar a las heladas, por supuesto, pero tolera las temperaturas de interior que dependiendo de zonas de la casa y climas variará entre 16 y 21ºC. </a:t>
            </a:r>
          </a:p>
          <a:p>
            <a:r>
              <a:rPr lang="es-ES" dirty="0"/>
              <a:t>Temperaturas superiores no son muy recomendables. A temperaturas inferiores también sobrevive pero para interiores no nos compete.</a:t>
            </a:r>
          </a:p>
          <a:p>
            <a:r>
              <a:rPr lang="es-ES" dirty="0"/>
              <a:t>Luz</a:t>
            </a:r>
          </a:p>
          <a:p>
            <a:r>
              <a:rPr lang="es-ES" dirty="0"/>
              <a:t>Una de las razones por la cual se ha hecho tan famosa en hogares ingleses, es su tolerancia a la falta de luz, aspecto que en la Inglaterra nubosa y lluviosa, es bien conocido. </a:t>
            </a:r>
          </a:p>
        </p:txBody>
      </p:sp>
    </p:spTree>
    <p:extLst>
      <p:ext uri="{BB962C8B-B14F-4D97-AF65-F5344CB8AC3E}">
        <p14:creationId xmlns:p14="http://schemas.microsoft.com/office/powerpoint/2010/main" val="222810320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556792"/>
            <a:ext cx="6449144" cy="4917160"/>
          </a:xfrm>
        </p:spPr>
        <p:txBody>
          <a:bodyPr/>
          <a:lstStyle/>
          <a:p>
            <a:r>
              <a:rPr lang="es-ES" dirty="0"/>
              <a:t>Esto resulta interesante para ubicar la planta en cualquier sitio de la casa sin preocuparse demasiado de su orientación. </a:t>
            </a:r>
          </a:p>
          <a:p>
            <a:r>
              <a:rPr lang="es-ES" dirty="0"/>
              <a:t>Una iluminación adecuada (siempre indirecta) aumentará su velocidad de desarrollo y frondosidad.</a:t>
            </a:r>
          </a:p>
          <a:p>
            <a:r>
              <a:rPr lang="es-ES" dirty="0"/>
              <a:t>Riegos</a:t>
            </a:r>
          </a:p>
          <a:p>
            <a:r>
              <a:rPr lang="es-ES" dirty="0"/>
              <a:t>Bajo. Otra razón que le ha reportado su fama. </a:t>
            </a:r>
          </a:p>
          <a:p>
            <a:r>
              <a:rPr lang="es-ES" dirty="0"/>
              <a:t>Poca luz, poco riego y encima crece bien. Qué más queremos. </a:t>
            </a:r>
          </a:p>
          <a:p>
            <a:r>
              <a:rPr lang="es-ES" dirty="0"/>
              <a:t>En invierno con riegos cada 20 o 30 días será más que suficiente. Tener las precauciones normales de ubicación. No acercar a fuentes de calor directas como radiadores.</a:t>
            </a:r>
          </a:p>
          <a:p>
            <a:endParaRPr lang="es-ES" dirty="0"/>
          </a:p>
          <a:p>
            <a:endParaRPr lang="es-ES" dirty="0"/>
          </a:p>
        </p:txBody>
      </p:sp>
    </p:spTree>
    <p:extLst>
      <p:ext uri="{BB962C8B-B14F-4D97-AF65-F5344CB8AC3E}">
        <p14:creationId xmlns:p14="http://schemas.microsoft.com/office/powerpoint/2010/main" val="11405987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556792"/>
            <a:ext cx="6449144" cy="4917160"/>
          </a:xfrm>
        </p:spPr>
        <p:txBody>
          <a:bodyPr/>
          <a:lstStyle/>
          <a:p>
            <a:r>
              <a:rPr lang="es-ES" dirty="0"/>
              <a:t>Sustrato y abonado</a:t>
            </a:r>
          </a:p>
          <a:p>
            <a:r>
              <a:rPr lang="es-ES" dirty="0"/>
              <a:t>No requiere un sustrato especial. 1/3 o 1/4 de arena de río para proporcionar drenaje y el resto mezclas de tierra normal con algo de turba o mantillo. El abonado, si se desea,  durante la primavera y el verano cada 15 o 20 días diluido en el riego. Conseguiremos algo más de follaje y tamaño.</a:t>
            </a:r>
          </a:p>
          <a:p>
            <a:r>
              <a:rPr lang="es-ES" dirty="0"/>
              <a:t>Multiplicación de la Aspidistra</a:t>
            </a:r>
          </a:p>
          <a:p>
            <a:r>
              <a:rPr lang="es-ES" dirty="0"/>
              <a:t>El tener una estructura radicular rizomatosa, lo más sencillo es hacer una división de matas a principios de primavera.</a:t>
            </a:r>
          </a:p>
          <a:p>
            <a:r>
              <a:rPr lang="es-ES" dirty="0"/>
              <a:t> Hay que cuidar que la división tenga 2 o 3 hojas como mínimo para un correcto desarrollo después de la división.</a:t>
            </a:r>
          </a:p>
          <a:p>
            <a:endParaRPr lang="es-ES" dirty="0"/>
          </a:p>
        </p:txBody>
      </p:sp>
    </p:spTree>
    <p:extLst>
      <p:ext uri="{BB962C8B-B14F-4D97-AF65-F5344CB8AC3E}">
        <p14:creationId xmlns:p14="http://schemas.microsoft.com/office/powerpoint/2010/main" val="28216955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412776"/>
            <a:ext cx="6377136" cy="5061176"/>
          </a:xfrm>
        </p:spPr>
        <p:txBody>
          <a:bodyPr>
            <a:normAutofit/>
          </a:bodyPr>
          <a:lstStyle/>
          <a:p>
            <a:r>
              <a:rPr lang="es-ES" dirty="0"/>
              <a:t>Es una planta perenne, muy resistente y de porte medio. La planta se desarrolla a partir de unos tallos subterráneos carnosos que se denominan rizomas; de éstos nacen hojas cauliformes (hojas de extremos puntiagudos). Sobre un pecíolo largo se expanden limbos lanceolados de color verde oscuro que pueden adquirir tonos blanquecinos como ocurre en la “Variegata”. </a:t>
            </a:r>
          </a:p>
          <a:p>
            <a:r>
              <a:rPr lang="es-ES" dirty="0"/>
              <a:t>La flor es de color púrpura intenso, carnosa y cupuliforme; sólo aparece eventualmente, a nivel del suelo, sin apenas pedúnculo y dura aproximadamente un día.</a:t>
            </a:r>
          </a:p>
          <a:p>
            <a:r>
              <a:rPr lang="es-ES" dirty="0"/>
              <a:t>Desarrollo: es una planta de crecimiento lento. Puede desarrollar de 4 a 5 hojas anualmente. Dichas hojas miden aproximadamente 30-46 cm, dependiendo de la variedad. </a:t>
            </a:r>
          </a:p>
        </p:txBody>
      </p:sp>
    </p:spTree>
    <p:extLst>
      <p:ext uri="{BB962C8B-B14F-4D97-AF65-F5344CB8AC3E}">
        <p14:creationId xmlns:p14="http://schemas.microsoft.com/office/powerpoint/2010/main" val="40062566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340768"/>
            <a:ext cx="6912768" cy="5133184"/>
          </a:xfrm>
        </p:spPr>
        <p:txBody>
          <a:bodyPr>
            <a:normAutofit/>
          </a:bodyPr>
          <a:lstStyle/>
          <a:p>
            <a:r>
              <a:rPr lang="es-ES" dirty="0"/>
              <a:t>Longevidad: es una de las plantas de interior más longevas. </a:t>
            </a:r>
          </a:p>
          <a:p>
            <a:r>
              <a:rPr lang="es-ES" dirty="0"/>
              <a:t>Época de floración: florece irregularmente en los meses estivales.</a:t>
            </a:r>
          </a:p>
          <a:p>
            <a:r>
              <a:rPr lang="es-ES" dirty="0"/>
              <a:t>Esta planta, que produce grandes hojas lanceoladas que parten del suelo, puede cultivarse directamente en el exterior en climas favorables, si bien precisa situarse a la sombra o proporcionarle un sombreado artificial. </a:t>
            </a:r>
          </a:p>
          <a:p>
            <a:r>
              <a:rPr lang="es-ES" dirty="0"/>
              <a:t>En climas menos favorables hay que cultivarla en invernadero. Plantada en líneas, sus raíces forman una verdadera maraña, de la cual no dejan de nacer hojas a medida que se van cortando las adultas. Las hojas de aspidistra constituyen un verde extraordinario, que se emplea generalmente como fondo o base en centros y en composiciones florales.</a:t>
            </a:r>
          </a:p>
          <a:p>
            <a:endParaRPr lang="es-ES" dirty="0"/>
          </a:p>
        </p:txBody>
      </p:sp>
    </p:spTree>
    <p:extLst>
      <p:ext uri="{BB962C8B-B14F-4D97-AF65-F5344CB8AC3E}">
        <p14:creationId xmlns:p14="http://schemas.microsoft.com/office/powerpoint/2010/main" val="2105548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75656" y="274638"/>
            <a:ext cx="7128792" cy="418058"/>
          </a:xfrm>
        </p:spPr>
        <p:txBody>
          <a:bodyPr>
            <a:normAutofit fontScale="90000"/>
          </a:bodyPr>
          <a:lstStyle/>
          <a:p>
            <a:r>
              <a:rPr lang="es-ES" dirty="0"/>
              <a:t>PLAGAS, ENFERMEDADES Y FISIOPATIAS. </a:t>
            </a:r>
          </a:p>
        </p:txBody>
      </p:sp>
      <p:sp>
        <p:nvSpPr>
          <p:cNvPr id="3" name="2 Marcador de contenido"/>
          <p:cNvSpPr>
            <a:spLocks noGrp="1"/>
          </p:cNvSpPr>
          <p:nvPr>
            <p:ph idx="1"/>
          </p:nvPr>
        </p:nvSpPr>
        <p:spPr>
          <a:xfrm>
            <a:off x="1115616" y="1772816"/>
            <a:ext cx="6809184" cy="4896544"/>
          </a:xfrm>
        </p:spPr>
        <p:txBody>
          <a:bodyPr>
            <a:normAutofit/>
          </a:bodyPr>
          <a:lstStyle/>
          <a:p>
            <a:pPr marL="0" indent="0">
              <a:buNone/>
            </a:pPr>
            <a:r>
              <a:rPr lang="es-ES" dirty="0"/>
              <a:t>   </a:t>
            </a:r>
            <a:r>
              <a:rPr lang="es-ES" b="1" dirty="0"/>
              <a:t>Plagas</a:t>
            </a:r>
            <a:r>
              <a:rPr lang="es-ES" dirty="0"/>
              <a:t>.</a:t>
            </a:r>
          </a:p>
          <a:p>
            <a:r>
              <a:rPr lang="es-ES" dirty="0"/>
              <a:t>En cuanto a los parásitos que pueda albergar, es sensible a la presencia de la cochinilla algodonosa y a la araña roja, que aparecen en el envés de las hojas. </a:t>
            </a:r>
          </a:p>
          <a:p>
            <a:pPr marL="0" indent="0">
              <a:buNone/>
            </a:pPr>
            <a:r>
              <a:rPr lang="es-ES" dirty="0"/>
              <a:t>   </a:t>
            </a:r>
            <a:r>
              <a:rPr lang="es-ES" b="1" dirty="0"/>
              <a:t>Enfermedades</a:t>
            </a:r>
            <a:r>
              <a:rPr lang="es-ES" dirty="0"/>
              <a:t>. </a:t>
            </a:r>
          </a:p>
          <a:p>
            <a:r>
              <a:rPr lang="es-ES" dirty="0"/>
              <a:t>Las hojas pueden ser atacadas por los hongos Cercospora y Colletotrichum. </a:t>
            </a:r>
          </a:p>
          <a:p>
            <a:pPr marL="0" indent="0">
              <a:buNone/>
            </a:pPr>
            <a:r>
              <a:rPr lang="es-ES" b="1" dirty="0"/>
              <a:t>    Fisiopatías</a:t>
            </a:r>
            <a:r>
              <a:rPr lang="es-ES" dirty="0"/>
              <a:t>. </a:t>
            </a:r>
          </a:p>
          <a:p>
            <a:r>
              <a:rPr lang="es-ES" dirty="0"/>
              <a:t>Una excesiva sequedad en el ambiente produce unas manchas amarillentas que evolucionan a un color parduzco; por lo que en viveros o casas con calefacción conviene rociar las hojas con agua regularmente. Es una planta sensible al fluor, que puede producir quemaduras en las hojas</a:t>
            </a:r>
          </a:p>
          <a:p>
            <a:endParaRPr lang="es-ES" dirty="0"/>
          </a:p>
        </p:txBody>
      </p:sp>
    </p:spTree>
    <p:extLst>
      <p:ext uri="{BB962C8B-B14F-4D97-AF65-F5344CB8AC3E}">
        <p14:creationId xmlns:p14="http://schemas.microsoft.com/office/powerpoint/2010/main" val="280423393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1750"/>
            <a:ext cx="9144000" cy="6794500"/>
          </a:xfrm>
          <a:prstGeom prst="rect">
            <a:avLst/>
          </a:prstGeom>
        </p:spPr>
      </p:pic>
    </p:spTree>
    <p:extLst>
      <p:ext uri="{BB962C8B-B14F-4D97-AF65-F5344CB8AC3E}">
        <p14:creationId xmlns:p14="http://schemas.microsoft.com/office/powerpoint/2010/main" val="5838521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15400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9027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9"/>
            <a:ext cx="9144000" cy="6852621"/>
          </a:xfrm>
          <a:prstGeom prst="rect">
            <a:avLst/>
          </a:prstGeom>
        </p:spPr>
      </p:pic>
    </p:spTree>
    <p:extLst>
      <p:ext uri="{BB962C8B-B14F-4D97-AF65-F5344CB8AC3E}">
        <p14:creationId xmlns:p14="http://schemas.microsoft.com/office/powerpoint/2010/main" val="13768005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444832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624110"/>
            <a:ext cx="6589199" cy="932682"/>
          </a:xfrm>
        </p:spPr>
        <p:txBody>
          <a:bodyPr/>
          <a:lstStyle/>
          <a:p>
            <a:r>
              <a:rPr lang="es-ES" dirty="0"/>
              <a:t>NEPHROLEPIS EXALTATA </a:t>
            </a:r>
          </a:p>
        </p:txBody>
      </p:sp>
      <p:sp>
        <p:nvSpPr>
          <p:cNvPr id="3" name="2 Marcador de contenido"/>
          <p:cNvSpPr>
            <a:spLocks noGrp="1"/>
          </p:cNvSpPr>
          <p:nvPr>
            <p:ph idx="1"/>
          </p:nvPr>
        </p:nvSpPr>
        <p:spPr/>
        <p:txBody>
          <a:bodyPr>
            <a:normAutofit/>
          </a:bodyPr>
          <a:lstStyle/>
          <a:p>
            <a:r>
              <a:rPr lang="es-ES" dirty="0"/>
              <a:t>El Nephrolepis exaltata (helecho común, helecho doméstico o simplemente "Nephrolepis") es una especie de helecho de la familia Lomariopsidaceae, nativa en regiones tropicales de todo el mundo. Es común en los bosques húmedos y pantanos.</a:t>
            </a:r>
          </a:p>
          <a:p>
            <a:r>
              <a:rPr lang="es-ES" dirty="0"/>
              <a:t>Nombre común: helecho.</a:t>
            </a:r>
          </a:p>
          <a:p>
            <a:r>
              <a:rPr lang="es-ES" dirty="0"/>
              <a:t> Nombre científico: Nephrolepis Exaltata. </a:t>
            </a:r>
          </a:p>
          <a:p>
            <a:r>
              <a:rPr lang="es-ES" dirty="0"/>
              <a:t>Familia: Polipodiáceas. Características: El helecho es una planta tupida de 50 a 60 cm de altura. De hoja perenne. Las frondas son muy largas y penden con gran elegancia. Se componen de foliolos verdes, situados a uno y otro lado del tallo.</a:t>
            </a:r>
          </a:p>
          <a:p>
            <a:endParaRPr lang="es-ES" dirty="0"/>
          </a:p>
        </p:txBody>
      </p:sp>
    </p:spTree>
    <p:extLst>
      <p:ext uri="{BB962C8B-B14F-4D97-AF65-F5344CB8AC3E}">
        <p14:creationId xmlns:p14="http://schemas.microsoft.com/office/powerpoint/2010/main" val="30585320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556792"/>
            <a:ext cx="6521152" cy="4917160"/>
          </a:xfrm>
        </p:spPr>
        <p:txBody>
          <a:bodyPr/>
          <a:lstStyle/>
          <a:p>
            <a:r>
              <a:rPr lang="es-ES" dirty="0"/>
              <a:t>Ubicación: se adapta bien en un lugar claro sin sol directo, a una temperatura de 18 a 20 ºC que en invierno descienda por debajo de los 15 º C.</a:t>
            </a:r>
          </a:p>
          <a:p>
            <a:r>
              <a:rPr lang="es-ES" dirty="0"/>
              <a:t>Riego: Debe regarse con regularidad, empleando agua blanda.Debe mantenerse el suelo húmedo.</a:t>
            </a:r>
          </a:p>
          <a:p>
            <a:r>
              <a:rPr lang="es-ES" dirty="0"/>
              <a:t>Cuidados especiales: hay que vaporizar el follaje periódicamente con agua blanda.</a:t>
            </a:r>
          </a:p>
          <a:p>
            <a:r>
              <a:rPr lang="es-ES" dirty="0"/>
              <a:t>Parásitos y enfermedades: es sensible a las cochinillas y pulgones.</a:t>
            </a:r>
          </a:p>
          <a:p>
            <a:r>
              <a:rPr lang="es-ES" dirty="0"/>
              <a:t>Trasplante: en marzo-abril y cuando las raíces llenan la maceta; utilice un substrato ligero a base de turba. Si está sola, es conveniente que la meta en un macetero grande, lleno de turba, para mantener una atmósfera húmeda.</a:t>
            </a:r>
          </a:p>
          <a:p>
            <a:endParaRPr lang="es-ES" dirty="0"/>
          </a:p>
          <a:p>
            <a:endParaRPr lang="es-ES" dirty="0"/>
          </a:p>
        </p:txBody>
      </p:sp>
    </p:spTree>
    <p:extLst>
      <p:ext uri="{BB962C8B-B14F-4D97-AF65-F5344CB8AC3E}">
        <p14:creationId xmlns:p14="http://schemas.microsoft.com/office/powerpoint/2010/main" val="258037631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a:xfrm>
            <a:off x="1619672" y="1484784"/>
            <a:ext cx="6305128" cy="4989168"/>
          </a:xfrm>
        </p:spPr>
        <p:txBody>
          <a:bodyPr>
            <a:normAutofit/>
          </a:bodyPr>
          <a:lstStyle/>
          <a:p>
            <a:pPr marL="0" indent="0">
              <a:buNone/>
            </a:pPr>
            <a:endParaRPr lang="es-ES" dirty="0"/>
          </a:p>
          <a:p>
            <a:r>
              <a:rPr lang="es-ES" dirty="0"/>
              <a:t>Abono: Semanal de febrero a octubre.</a:t>
            </a:r>
          </a:p>
          <a:p>
            <a:r>
              <a:rPr lang="es-ES" dirty="0"/>
              <a:t>Multiplicación: al cabo de unos años, los helechos forman estolones sobre los que se desarrollan retoños. Estos pueden plantarse en un substrato ligero: pronto darán ejemplares muy vigorosos</a:t>
            </a:r>
          </a:p>
          <a:p>
            <a:r>
              <a:rPr lang="es-ES" dirty="0"/>
              <a:t>Poda: consiste en arrancar las hojas secas.</a:t>
            </a:r>
          </a:p>
          <a:p>
            <a:pPr marL="0" indent="0">
              <a:buNone/>
            </a:pPr>
            <a:r>
              <a:rPr lang="es-ES" dirty="0"/>
              <a:t>   Problemas y soluciones:</a:t>
            </a:r>
          </a:p>
          <a:p>
            <a:r>
              <a:rPr lang="es-ES" dirty="0"/>
              <a:t>Las hojas amarillean y caen; se retarda el crecimiento:</a:t>
            </a:r>
          </a:p>
          <a:p>
            <a:r>
              <a:rPr lang="es-ES" dirty="0"/>
              <a:t>-Falta de agua. Riegue copiosamente el mantillo y vaporice las hojas con agua dulce (no calcárea).</a:t>
            </a:r>
          </a:p>
          <a:p>
            <a:r>
              <a:rPr lang="es-ES" dirty="0"/>
              <a:t>Las hojas palidecen y cesa el crecimiento:</a:t>
            </a:r>
          </a:p>
          <a:p>
            <a:r>
              <a:rPr lang="es-ES" dirty="0"/>
              <a:t>- Falta de abono</a:t>
            </a:r>
          </a:p>
          <a:p>
            <a:endParaRPr lang="es-ES" dirty="0"/>
          </a:p>
          <a:p>
            <a:endParaRPr lang="es-ES" dirty="0"/>
          </a:p>
        </p:txBody>
      </p:sp>
    </p:spTree>
    <p:extLst>
      <p:ext uri="{BB962C8B-B14F-4D97-AF65-F5344CB8AC3E}">
        <p14:creationId xmlns:p14="http://schemas.microsoft.com/office/powerpoint/2010/main" val="15319798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700808"/>
            <a:ext cx="6449144" cy="4773144"/>
          </a:xfrm>
        </p:spPr>
        <p:txBody>
          <a:bodyPr>
            <a:normAutofit/>
          </a:bodyPr>
          <a:lstStyle/>
          <a:p>
            <a:r>
              <a:rPr lang="es-ES" dirty="0"/>
              <a:t> Los helechos son una clase del reino vegetal muy curiosa, única y que requiere estudio aparte. Todavía a día de hoy se estudia su filogenia para determinar exactamente su origen y evolución así como para ubicarlos correctamente dentro del reino vegetal. Sus formas reproductivas y vitales distan bastante del resto del reino vegetal tal y como lo conocemos.</a:t>
            </a:r>
          </a:p>
          <a:p>
            <a:r>
              <a:rPr lang="es-ES" dirty="0"/>
              <a:t>Estas particularidades convierten a los helechos en plantas que requieren de condiciones ambientales muy muy concretas para desarrollarse con cierta normalidad. De hecho, no todos se pueden cuidar en interiores. Entonces, ¿por qué es tan famoso el Helecho espada?</a:t>
            </a:r>
          </a:p>
          <a:p>
            <a:endParaRPr lang="es-ES" dirty="0"/>
          </a:p>
        </p:txBody>
      </p:sp>
    </p:spTree>
    <p:extLst>
      <p:ext uri="{BB962C8B-B14F-4D97-AF65-F5344CB8AC3E}">
        <p14:creationId xmlns:p14="http://schemas.microsoft.com/office/powerpoint/2010/main" val="418843661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700808"/>
            <a:ext cx="6233120" cy="4773144"/>
          </a:xfrm>
        </p:spPr>
        <p:txBody>
          <a:bodyPr/>
          <a:lstStyle/>
          <a:p>
            <a:r>
              <a:rPr lang="es-ES" dirty="0"/>
              <a:t>En primer lugar porque resulta un helecho considerado fácil de cultivar en interiores teniendo en cuenta la dificultad de sus parientes.</a:t>
            </a:r>
          </a:p>
          <a:p>
            <a:r>
              <a:rPr lang="es-ES" dirty="0"/>
              <a:t> Entre otras bondades es el más resistente a la sequía y eso es un punto muy a favor.</a:t>
            </a:r>
          </a:p>
          <a:p>
            <a:r>
              <a:rPr lang="es-ES" dirty="0"/>
              <a:t>En segundo lugar, porque dentro de esa facilidad, es un helecho verde, frondoso elegante y con aptitudes para ser cultivado como planta colgante, característica muy ornamental que es aprovechada muy bien en patios e  interiores.</a:t>
            </a:r>
          </a:p>
          <a:p>
            <a:r>
              <a:rPr lang="es-ES" dirty="0"/>
              <a:t>En tercer lugar, siempre se ha asociado el helecho a una planta que transmite buenas vibraciones en la habitación que la contenga y se recomienda para estudios, oficinas y lugares donde desarrollamos actividades mentales.</a:t>
            </a:r>
          </a:p>
          <a:p>
            <a:endParaRPr lang="es-ES" dirty="0"/>
          </a:p>
        </p:txBody>
      </p:sp>
    </p:spTree>
    <p:extLst>
      <p:ext uri="{BB962C8B-B14F-4D97-AF65-F5344CB8AC3E}">
        <p14:creationId xmlns:p14="http://schemas.microsoft.com/office/powerpoint/2010/main" val="19016918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628800"/>
            <a:ext cx="6665168" cy="4845152"/>
          </a:xfrm>
        </p:spPr>
        <p:txBody>
          <a:bodyPr>
            <a:normAutofit/>
          </a:bodyPr>
          <a:lstStyle/>
          <a:p>
            <a:r>
              <a:rPr lang="es-ES" dirty="0"/>
              <a:t>El Helecho espada forma una gran roseta de frondas largas con numerosos foliolos pudiendo, en ocasiones, superar el metro de longitud y rara vez los 2 metros en condiciones naturales óptimas, tratándose de ejemplares monstruosamente grandes.</a:t>
            </a:r>
          </a:p>
          <a:p>
            <a:r>
              <a:rPr lang="es-ES" dirty="0"/>
              <a:t>Es un Helecho que aunque está clasificado como resistente a temperaturas de unos 0ºC, no conviene llevarlo a esos extremos. Su rango ótimo de temperaturas son las del hogar. Alrededor de 19-21ºC. Los inviernos y las calefacciones no son buenas combinaciones. El calor del radiador reseca el ambiente y será necesario pulverizar el follaje y colocar una bandeja con guijarros mojados. Las habitaciones con mayor humedad como los baños (con luz natural) son un lugar recurrente para este helecho.</a:t>
            </a:r>
          </a:p>
        </p:txBody>
      </p:sp>
    </p:spTree>
    <p:extLst>
      <p:ext uri="{BB962C8B-B14F-4D97-AF65-F5344CB8AC3E}">
        <p14:creationId xmlns:p14="http://schemas.microsoft.com/office/powerpoint/2010/main" val="303661813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556792"/>
            <a:ext cx="6449144" cy="4917160"/>
          </a:xfrm>
        </p:spPr>
        <p:txBody>
          <a:bodyPr>
            <a:normAutofit/>
          </a:bodyPr>
          <a:lstStyle/>
          <a:p>
            <a:r>
              <a:rPr lang="es-ES" dirty="0"/>
              <a:t>Es un helecho que tolera ambientes sombríos pero su mejor crecimiento y desarrollo se obtendrá en lugares luminosos pero con una luz tamizada o indirecta. Nunca directa. Recordamos que por lo general, los helechos se desarrollan al abrigo de grandes bosques que tamizan la luz. Tenemos que imitar en lo posible estas condiciones.</a:t>
            </a:r>
          </a:p>
          <a:p>
            <a:r>
              <a:rPr lang="es-ES" dirty="0"/>
              <a:t>Sustrato</a:t>
            </a:r>
          </a:p>
          <a:p>
            <a:r>
              <a:rPr lang="es-ES" dirty="0"/>
              <a:t>Requiere un suelo muy rico en materia orgánica y con buen drenaje. El encharcamiento es fatal para esta planta. Debe tener una humedad constante</a:t>
            </a:r>
          </a:p>
          <a:p>
            <a:r>
              <a:rPr lang="es-ES" dirty="0"/>
              <a:t>Riego</a:t>
            </a:r>
          </a:p>
          <a:p>
            <a:r>
              <a:rPr lang="es-ES" dirty="0"/>
              <a:t>El riego nunca se ha de aplicar desde arriba. La mejor forma de regar un helecho es con un plato con agua debajo de la maceta. </a:t>
            </a:r>
          </a:p>
        </p:txBody>
      </p:sp>
    </p:spTree>
    <p:extLst>
      <p:ext uri="{BB962C8B-B14F-4D97-AF65-F5344CB8AC3E}">
        <p14:creationId xmlns:p14="http://schemas.microsoft.com/office/powerpoint/2010/main" val="110943311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772816"/>
            <a:ext cx="6377136" cy="4701136"/>
          </a:xfrm>
        </p:spPr>
        <p:txBody>
          <a:bodyPr/>
          <a:lstStyle/>
          <a:p>
            <a:r>
              <a:rPr lang="es-ES" dirty="0"/>
              <a:t>. De esta forma el agua irá empapando por capilaridad el sustrato, de forma que el helecho espada pueda asimilarla a su ritmo.</a:t>
            </a:r>
          </a:p>
          <a:p>
            <a:r>
              <a:rPr lang="es-ES" dirty="0"/>
              <a:t>Helecho espada en maceta</a:t>
            </a:r>
          </a:p>
          <a:p>
            <a:r>
              <a:rPr lang="es-ES" dirty="0"/>
              <a:t>Aunque se dice que es de los más resistentes a la sequía, hemos de tener en cuenta que hablamos de helechos, no de cactus.</a:t>
            </a:r>
          </a:p>
          <a:p>
            <a:r>
              <a:rPr lang="es-ES" dirty="0"/>
              <a:t> El término sequía se debe considerar con otros baremos. En verano requiere más riegos. En invierno los riegos disminuirán pero hemos de tener cuidado con la humedad ambiental.</a:t>
            </a:r>
          </a:p>
          <a:p>
            <a:r>
              <a:rPr lang="es-ES" dirty="0"/>
              <a:t> La calefacción reseca mucho el ambiente.</a:t>
            </a:r>
          </a:p>
          <a:p>
            <a:endParaRPr lang="es-ES" dirty="0"/>
          </a:p>
          <a:p>
            <a:endParaRPr lang="es-ES" dirty="0"/>
          </a:p>
          <a:p>
            <a:endParaRPr lang="es-ES" dirty="0"/>
          </a:p>
        </p:txBody>
      </p:sp>
    </p:spTree>
    <p:extLst>
      <p:ext uri="{BB962C8B-B14F-4D97-AF65-F5344CB8AC3E}">
        <p14:creationId xmlns:p14="http://schemas.microsoft.com/office/powerpoint/2010/main" val="178631349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018333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295644" cy="68580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5644" y="0"/>
            <a:ext cx="2848356" cy="3140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95645" y="4869160"/>
            <a:ext cx="2848356" cy="1988840"/>
          </a:xfrm>
          <a:prstGeom prst="rect">
            <a:avLst/>
          </a:prstGeom>
        </p:spPr>
      </p:pic>
      <p:pic>
        <p:nvPicPr>
          <p:cNvPr id="1028" name="Picture 4" descr="https://encrypted-tbn0.gstatic.com/images?q=tbn:ANd9GcRBMfkt33BcCi-ZAVwqGXP-ItuNEpR4h2d5iMz2rxzrSrTTIe7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95645" y="2906581"/>
            <a:ext cx="2848355" cy="1990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82936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33224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641574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459885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Myrtus communis</a:t>
            </a:r>
          </a:p>
        </p:txBody>
      </p:sp>
      <p:sp>
        <p:nvSpPr>
          <p:cNvPr id="3" name="2 Marcador de contenido"/>
          <p:cNvSpPr>
            <a:spLocks noGrp="1"/>
          </p:cNvSpPr>
          <p:nvPr>
            <p:ph idx="1"/>
          </p:nvPr>
        </p:nvSpPr>
        <p:spPr/>
        <p:txBody>
          <a:bodyPr/>
          <a:lstStyle/>
          <a:p>
            <a:r>
              <a:rPr lang="es-ES" dirty="0"/>
              <a:t>El mirto, arrayán o murta (Myrtus communis) es una planta de la familia de las Myrtaceae, nativa del sudeste de Europa y del norte de África.</a:t>
            </a:r>
          </a:p>
          <a:p>
            <a:r>
              <a:rPr lang="es-ES" dirty="0"/>
              <a:t>Arbusto siempre verde y aromático de hasta 5 m de fuste, de follaje compacto. Las hojas son opuestas, coriáceas, cortamente pecioladas, de borde entero, ovales o lanceoladas, de color verde oscuro por el haz y más claro por el envés, con glándulas oleíferas transparentes en el limbo foliar. </a:t>
            </a:r>
          </a:p>
          <a:p>
            <a:r>
              <a:rPr lang="es-ES" dirty="0"/>
              <a:t>Flores blancas, solitarias sobre largos pedúnculos axilares, con cinco pétalos y cinco sépalos, muy aromáticas de 1 a 2 cm de ancho. </a:t>
            </a:r>
          </a:p>
        </p:txBody>
      </p:sp>
    </p:spTree>
    <p:extLst>
      <p:ext uri="{BB962C8B-B14F-4D97-AF65-F5344CB8AC3E}">
        <p14:creationId xmlns:p14="http://schemas.microsoft.com/office/powerpoint/2010/main" val="308541337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2132856"/>
            <a:ext cx="6377136" cy="4341096"/>
          </a:xfrm>
        </p:spPr>
        <p:txBody>
          <a:bodyPr>
            <a:normAutofit/>
          </a:bodyPr>
          <a:lstStyle/>
          <a:p>
            <a:r>
              <a:rPr lang="es-ES" dirty="0"/>
              <a:t>Los estambres son amarillos. Florece en primavera. El fruto es una baya comestible redondeada de 1 a 1,5 cm de diámetro, de color azul oscuro pruinoso al madurar, acompañado del cáliz en la parte superior. Tiene muchas semillas, que son dispersadas por los pájaros que se alimentan de ello</a:t>
            </a:r>
          </a:p>
          <a:p>
            <a:r>
              <a:rPr lang="es-ES" dirty="0"/>
              <a:t>A menudo se cultiva como ornamental. Las hojas, flores y frutos son ricos en aceite aromático empleado en perfumería. Planta muy famosa en la antigüedad, cuando se consideraba símbolo del amor y la belleza. Con coronas de mirto se honraba a los campeones olímpicos</a:t>
            </a:r>
          </a:p>
          <a:p>
            <a:r>
              <a:rPr lang="es-ES" dirty="0"/>
              <a:t>También se emplea como anticatarral y antiséptico. </a:t>
            </a:r>
          </a:p>
        </p:txBody>
      </p:sp>
    </p:spTree>
    <p:extLst>
      <p:ext uri="{BB962C8B-B14F-4D97-AF65-F5344CB8AC3E}">
        <p14:creationId xmlns:p14="http://schemas.microsoft.com/office/powerpoint/2010/main" val="386986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700808"/>
            <a:ext cx="6675512" cy="4762836"/>
          </a:xfrm>
        </p:spPr>
        <p:txBody>
          <a:bodyPr>
            <a:normAutofit/>
          </a:bodyPr>
          <a:lstStyle/>
          <a:p>
            <a:r>
              <a:rPr lang="es-ES" dirty="0"/>
              <a:t>En las afecciones pulmonares y bronquiales se toma en forma de tisana, a razón de 1 onza de hojas por litro de agua; se endulza a gusto del paciente y se administran 3 tazas al día, después de las comidas, lo más calientes posible, y mejor recién preparada la infusión con la cantidad proporcional de hojas y agua.</a:t>
            </a:r>
          </a:p>
          <a:p>
            <a:r>
              <a:rPr lang="es-ES" dirty="0"/>
              <a:t>El mirto está muy expandido en la región mediterránea. La otra especies, el mirto del Sahara M. nivellei, se restringe a las montañas Tassili n'Ajjer en el sudeste de Argelia y las Montañas del Tibesti en Chad, con el estatus de especie amenazada. </a:t>
            </a:r>
          </a:p>
          <a:p>
            <a:r>
              <a:rPr lang="es-ES" dirty="0"/>
              <a:t>Algunos botánicos no están de acuerdo con que M. nivellei sea suficientemente distinta para ser tratado como otra especie.</a:t>
            </a:r>
          </a:p>
          <a:p>
            <a:endParaRPr lang="es-ES" dirty="0"/>
          </a:p>
          <a:p>
            <a:endParaRPr lang="es-ES" dirty="0"/>
          </a:p>
          <a:p>
            <a:endParaRPr lang="es-ES" dirty="0"/>
          </a:p>
        </p:txBody>
      </p:sp>
    </p:spTree>
    <p:extLst>
      <p:ext uri="{BB962C8B-B14F-4D97-AF65-F5344CB8AC3E}">
        <p14:creationId xmlns:p14="http://schemas.microsoft.com/office/powerpoint/2010/main" val="373117064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700808"/>
            <a:ext cx="6593160" cy="4773144"/>
          </a:xfrm>
        </p:spPr>
        <p:txBody>
          <a:bodyPr>
            <a:normAutofit/>
          </a:bodyPr>
          <a:lstStyle/>
          <a:p>
            <a:r>
              <a:rPr lang="es-ES" dirty="0"/>
              <a:t>Nombre común</a:t>
            </a:r>
          </a:p>
          <a:p>
            <a:r>
              <a:rPr lang="es-ES" dirty="0"/>
              <a:t>Castellano: abriján, arraiana, arraigan, arraigán, arraiganeras, arraigran, arraihan, arraiján, arrajian, arrayán, arrayán blanco, arrayán común, arrayán de Andalucía, arrayán granadino, arrayán morisco, arrayán poblado andaluz, arrayhan cultivado, arrayhan salvaje, arrejanes, arrian, arrijan, arriján, astruc, harrajian, mata gallinas, mirta, mirtilo, mirto, mirto común, mortera, murta, murtal, murta menuda, murta remendada de Granada, murtera, murtiñera, murto, murtón, murtonera, murtones, murtones (fruto), murtra, murtrón, myrta.</a:t>
            </a:r>
          </a:p>
          <a:p>
            <a:endParaRPr lang="es-ES" dirty="0"/>
          </a:p>
        </p:txBody>
      </p:sp>
    </p:spTree>
    <p:extLst>
      <p:ext uri="{BB962C8B-B14F-4D97-AF65-F5344CB8AC3E}">
        <p14:creationId xmlns:p14="http://schemas.microsoft.com/office/powerpoint/2010/main" val="288843054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Cuidados de la planta Myrtus communis, Mirto o Arrayán</a:t>
            </a:r>
          </a:p>
        </p:txBody>
      </p:sp>
      <p:sp>
        <p:nvSpPr>
          <p:cNvPr id="3" name="2 Marcador de contenido"/>
          <p:cNvSpPr>
            <a:spLocks noGrp="1"/>
          </p:cNvSpPr>
          <p:nvPr>
            <p:ph idx="1"/>
          </p:nvPr>
        </p:nvSpPr>
        <p:spPr/>
        <p:txBody>
          <a:bodyPr>
            <a:normAutofit/>
          </a:bodyPr>
          <a:lstStyle/>
          <a:p>
            <a:r>
              <a:rPr lang="es-ES" dirty="0"/>
              <a:t>Desde la antigua Grecia se utiliza el Mirto como símbolo de amor y virginidad, pues estaba consagrada a venus.</a:t>
            </a:r>
          </a:p>
          <a:p>
            <a:r>
              <a:rPr lang="es-ES" dirty="0"/>
              <a:t>El Myrtus communis es un arbusto originario de la cuenca Mediterránea . Vulgarmente recibe los nombres de Mirto, Arrayán o Murta.</a:t>
            </a:r>
          </a:p>
          <a:p>
            <a:r>
              <a:rPr lang="es-ES" dirty="0"/>
              <a:t> Existen algunas subespecies: Myrtus communis leucocarpa (mirto de frutos blancos) y Myrtus communis microphylla (mirto de hojas pequeñas).</a:t>
            </a:r>
          </a:p>
        </p:txBody>
      </p:sp>
    </p:spTree>
    <p:extLst>
      <p:ext uri="{BB962C8B-B14F-4D97-AF65-F5344CB8AC3E}">
        <p14:creationId xmlns:p14="http://schemas.microsoft.com/office/powerpoint/2010/main" val="226079275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628800"/>
            <a:ext cx="6449144" cy="4845152"/>
          </a:xfrm>
        </p:spPr>
        <p:txBody>
          <a:bodyPr>
            <a:normAutofit/>
          </a:bodyPr>
          <a:lstStyle/>
          <a:p>
            <a:r>
              <a:rPr lang="es-ES" dirty="0"/>
              <a:t>El Arrayán es un arbusto perennifolio que alcanza algo más de 4 metros de alto, con hojas opuestas, brillantes, coriáceas, puntiagudas, aromáticas y de forma ovada.</a:t>
            </a:r>
          </a:p>
          <a:p>
            <a:r>
              <a:rPr lang="es-ES" dirty="0"/>
              <a:t> Las abundantes flores blancas y perfumadas aparecen en largos pedúnculos y presentan 5 pétalos y vistosos estambres. </a:t>
            </a:r>
          </a:p>
          <a:p>
            <a:r>
              <a:rPr lang="es-ES" dirty="0"/>
              <a:t>Florecen de verano a mediados de otoño. Produce unas bayas comestibles llamadas murtones, de las que se elabora un licor.</a:t>
            </a:r>
          </a:p>
          <a:p>
            <a:r>
              <a:rPr lang="es-ES" dirty="0"/>
              <a:t>Se utiliza en jardines como ejemplar aislado o para formar setos y en terrazas plantados en grandes recipientes. También se emplea por su madera y sus propiedades medicinales: astringente, balsámico y anticatarral.</a:t>
            </a:r>
          </a:p>
          <a:p>
            <a:endParaRPr lang="es-ES" dirty="0"/>
          </a:p>
          <a:p>
            <a:endParaRPr lang="es-ES" dirty="0"/>
          </a:p>
          <a:p>
            <a:endParaRPr lang="es-ES" dirty="0"/>
          </a:p>
        </p:txBody>
      </p:sp>
    </p:spTree>
    <p:extLst>
      <p:ext uri="{BB962C8B-B14F-4D97-AF65-F5344CB8AC3E}">
        <p14:creationId xmlns:p14="http://schemas.microsoft.com/office/powerpoint/2010/main" val="150702333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628800"/>
            <a:ext cx="6305128" cy="4845152"/>
          </a:xfrm>
        </p:spPr>
        <p:txBody>
          <a:bodyPr/>
          <a:lstStyle/>
          <a:p>
            <a:r>
              <a:rPr lang="es-ES" dirty="0"/>
              <a:t>El Mirto necesita una exposición a pleno sol y protegido del viento, aunque tolera la semisombra. Es un arbusto mediterráneo que no tolera el frío; las temperaturas medias deben estar entre 15-25ºC.</a:t>
            </a:r>
          </a:p>
          <a:p>
            <a:r>
              <a:rPr lang="es-ES" dirty="0"/>
              <a:t>Le basta con un suelo normal de jardín con muy buen drenaje.</a:t>
            </a:r>
          </a:p>
          <a:p>
            <a:r>
              <a:rPr lang="es-ES" dirty="0"/>
              <a:t>Es una planta resistente a la sequía que precisa de riegos semanales (máximo un cubo de agua por ejemplar) en primavera y otoño, cada 3 días en verano y cada 2 semanas en invierno.</a:t>
            </a:r>
          </a:p>
          <a:p>
            <a:r>
              <a:rPr lang="es-ES" dirty="0"/>
              <a:t>Podemos podarlo para darle forma a finales de invierno.</a:t>
            </a:r>
          </a:p>
          <a:p>
            <a:endParaRPr lang="es-ES" dirty="0"/>
          </a:p>
        </p:txBody>
      </p:sp>
    </p:spTree>
    <p:extLst>
      <p:ext uri="{BB962C8B-B14F-4D97-AF65-F5344CB8AC3E}">
        <p14:creationId xmlns:p14="http://schemas.microsoft.com/office/powerpoint/2010/main" val="425706910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Usos medicinales</a:t>
            </a:r>
          </a:p>
        </p:txBody>
      </p:sp>
      <p:sp>
        <p:nvSpPr>
          <p:cNvPr id="3" name="2 Marcador de contenido"/>
          <p:cNvSpPr>
            <a:spLocks noGrp="1"/>
          </p:cNvSpPr>
          <p:nvPr>
            <p:ph idx="1"/>
          </p:nvPr>
        </p:nvSpPr>
        <p:spPr>
          <a:xfrm>
            <a:off x="1335600" y="1412776"/>
            <a:ext cx="6589200" cy="5061176"/>
          </a:xfrm>
        </p:spPr>
        <p:txBody>
          <a:bodyPr>
            <a:normAutofit/>
          </a:bodyPr>
          <a:lstStyle/>
          <a:p>
            <a:pPr marL="0" indent="0">
              <a:buNone/>
            </a:pPr>
            <a:endParaRPr lang="es-ES" dirty="0"/>
          </a:p>
          <a:p>
            <a:r>
              <a:rPr lang="es-ES" dirty="0"/>
              <a:t>El aceite esencial es antiséptico, y se utiliza para tratar afecciones respiratorias como bronquitis, enfisema.</a:t>
            </a:r>
          </a:p>
          <a:p>
            <a:r>
              <a:rPr lang="es-ES" dirty="0"/>
              <a:t>Tiene un efecto mucolítico.</a:t>
            </a:r>
          </a:p>
          <a:p>
            <a:r>
              <a:rPr lang="es-ES" dirty="0"/>
              <a:t>Estimula el estómago</a:t>
            </a:r>
          </a:p>
          <a:p>
            <a:r>
              <a:rPr lang="es-ES" dirty="0"/>
              <a:t>Infecciones urinarias simples.</a:t>
            </a:r>
          </a:p>
          <a:p>
            <a:r>
              <a:rPr lang="es-ES" dirty="0"/>
              <a:t>Afecciones de la piel: heridas supuradas, úlceras, eccema.</a:t>
            </a:r>
          </a:p>
          <a:p>
            <a:r>
              <a:rPr lang="es-ES" dirty="0"/>
              <a:t>Utilización</a:t>
            </a:r>
          </a:p>
          <a:p>
            <a:r>
              <a:rPr lang="es-ES" dirty="0"/>
              <a:t>Infusión: 15 gramos por litro.</a:t>
            </a:r>
          </a:p>
          <a:p>
            <a:r>
              <a:rPr lang="es-ES" dirty="0"/>
              <a:t>La dosis excesiva puede provocar náuseas y dolor de cabeza.</a:t>
            </a:r>
          </a:p>
          <a:p>
            <a:endParaRPr lang="es-ES" dirty="0"/>
          </a:p>
        </p:txBody>
      </p:sp>
    </p:spTree>
    <p:extLst>
      <p:ext uri="{BB962C8B-B14F-4D97-AF65-F5344CB8AC3E}">
        <p14:creationId xmlns:p14="http://schemas.microsoft.com/office/powerpoint/2010/main" val="867260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0669167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062714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59148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4509"/>
          <a:stretch/>
        </p:blipFill>
        <p:spPr>
          <a:xfrm>
            <a:off x="0" y="0"/>
            <a:ext cx="9144000" cy="6858000"/>
          </a:xfrm>
          <a:prstGeom prst="rect">
            <a:avLst/>
          </a:prstGeom>
        </p:spPr>
      </p:pic>
    </p:spTree>
    <p:extLst>
      <p:ext uri="{BB962C8B-B14F-4D97-AF65-F5344CB8AC3E}">
        <p14:creationId xmlns:p14="http://schemas.microsoft.com/office/powerpoint/2010/main" val="234358573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94"/>
            <a:ext cx="4389120" cy="32918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18734"/>
            <a:ext cx="4389120" cy="3539266"/>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r="2979" b="8235"/>
          <a:stretch/>
        </p:blipFill>
        <p:spPr>
          <a:xfrm>
            <a:off x="4389120" y="0"/>
            <a:ext cx="4754881" cy="6858000"/>
          </a:xfrm>
          <a:prstGeom prst="rect">
            <a:avLst/>
          </a:prstGeom>
        </p:spPr>
      </p:pic>
    </p:spTree>
    <p:extLst>
      <p:ext uri="{BB962C8B-B14F-4D97-AF65-F5344CB8AC3E}">
        <p14:creationId xmlns:p14="http://schemas.microsoft.com/office/powerpoint/2010/main" val="338106361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76111085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79627642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1808926772"/>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644</TotalTime>
  <Words>7344</Words>
  <Application>Microsoft Office PowerPoint</Application>
  <PresentationFormat>Presentación en pantalla (4:3)</PresentationFormat>
  <Paragraphs>413</Paragraphs>
  <Slides>120</Slides>
  <Notes>55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120</vt:i4>
      </vt:variant>
    </vt:vector>
  </HeadingPairs>
  <TitlesOfParts>
    <vt:vector size="125" baseType="lpstr">
      <vt:lpstr>Arial</vt:lpstr>
      <vt:lpstr>Calibri</vt:lpstr>
      <vt:lpstr>Century Gothic</vt:lpstr>
      <vt:lpstr>Wingdings 3</vt:lpstr>
      <vt:lpstr>Espiral</vt:lpstr>
      <vt:lpstr>LAS 10 PLANTAS “TOP TEN “ DE LOS JARDINES SEVILLANOS.-C</vt:lpstr>
      <vt:lpstr>Pelargonium</vt:lpstr>
      <vt:lpstr>Presentación de PowerPoint</vt:lpstr>
      <vt:lpstr>Presentación de PowerPoint</vt:lpstr>
      <vt:lpstr>Presentación de PowerPoint</vt:lpstr>
      <vt:lpstr>Presentación de PowerPoint</vt:lpstr>
      <vt:lpstr>Presentación de PowerPoint</vt:lpstr>
      <vt:lpstr>Presentación de PowerPoint</vt:lpstr>
      <vt:lpstr>Pelargonium x domesticum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 Pelargonium zonale  (Pelargonium x hortorum).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 Pelargonium hoja de hiedra(derivado de P. peltatum).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medicina herbaria </vt:lpstr>
      <vt:lpstr>Presentación de PowerPoint</vt:lpstr>
      <vt:lpstr>ASPIDISTRA ELATIOR</vt:lpstr>
      <vt:lpstr>Presentación de PowerPoint</vt:lpstr>
      <vt:lpstr>Presentación de PowerPoint</vt:lpstr>
      <vt:lpstr>Origen y fama de la Aspidistra elatior</vt:lpstr>
      <vt:lpstr>Presentación de PowerPoint</vt:lpstr>
      <vt:lpstr>Cuidados de la Aspidistra en interior</vt:lpstr>
      <vt:lpstr>Presentación de PowerPoint</vt:lpstr>
      <vt:lpstr>Presentación de PowerPoint</vt:lpstr>
      <vt:lpstr>Presentación de PowerPoint</vt:lpstr>
      <vt:lpstr>Presentación de PowerPoint</vt:lpstr>
      <vt:lpstr>PLAGAS, ENFERMEDADES Y FISIOPATIAS. </vt:lpstr>
      <vt:lpstr>Presentación de PowerPoint</vt:lpstr>
      <vt:lpstr>Presentación de PowerPoint</vt:lpstr>
      <vt:lpstr>Presentación de PowerPoint</vt:lpstr>
      <vt:lpstr>Presentación de PowerPoint</vt:lpstr>
      <vt:lpstr>Presentación de PowerPoint</vt:lpstr>
      <vt:lpstr>NEPHROLEPIS EXALTATA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Myrtus communis</vt:lpstr>
      <vt:lpstr>Presentación de PowerPoint</vt:lpstr>
      <vt:lpstr>Presentación de PowerPoint</vt:lpstr>
      <vt:lpstr>Presentación de PowerPoint</vt:lpstr>
      <vt:lpstr>Cuidados de la planta Myrtus communis, Mirto o Arrayán</vt:lpstr>
      <vt:lpstr>Presentación de PowerPoint</vt:lpstr>
      <vt:lpstr>Presentación de PowerPoint</vt:lpstr>
      <vt:lpstr>Usos medicinales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 10 PLANTAS “TOP TEN “ DE LOS JARDINES SEVILLANOS.-C</dc:title>
  <dc:creator>Josep</dc:creator>
  <cp:lastModifiedBy>Usuario</cp:lastModifiedBy>
  <cp:revision>29</cp:revision>
  <dcterms:created xsi:type="dcterms:W3CDTF">2014-06-25T15:13:31Z</dcterms:created>
  <dcterms:modified xsi:type="dcterms:W3CDTF">2018-03-26T05:22:44Z</dcterms:modified>
</cp:coreProperties>
</file>