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 id="2147483732" r:id="rId2"/>
    <p:sldMasterId id="2147483744" r:id="rId3"/>
  </p:sldMasterIdLst>
  <p:notesMasterIdLst>
    <p:notesMasterId r:id="rId129"/>
  </p:notesMasterIdLst>
  <p:sldIdLst>
    <p:sldId id="257" r:id="rId4"/>
    <p:sldId id="258" r:id="rId5"/>
    <p:sldId id="277" r:id="rId6"/>
    <p:sldId id="281" r:id="rId7"/>
    <p:sldId id="259" r:id="rId8"/>
    <p:sldId id="260" r:id="rId9"/>
    <p:sldId id="278" r:id="rId10"/>
    <p:sldId id="279" r:id="rId11"/>
    <p:sldId id="261" r:id="rId12"/>
    <p:sldId id="262" r:id="rId13"/>
    <p:sldId id="280" r:id="rId14"/>
    <p:sldId id="264" r:id="rId15"/>
    <p:sldId id="274" r:id="rId16"/>
    <p:sldId id="266" r:id="rId17"/>
    <p:sldId id="267" r:id="rId18"/>
    <p:sldId id="286" r:id="rId19"/>
    <p:sldId id="268" r:id="rId20"/>
    <p:sldId id="314" r:id="rId21"/>
    <p:sldId id="315" r:id="rId22"/>
    <p:sldId id="316" r:id="rId23"/>
    <p:sldId id="317" r:id="rId24"/>
    <p:sldId id="269" r:id="rId25"/>
    <p:sldId id="270" r:id="rId26"/>
    <p:sldId id="271" r:id="rId27"/>
    <p:sldId id="272" r:id="rId28"/>
    <p:sldId id="273" r:id="rId29"/>
    <p:sldId id="287" r:id="rId30"/>
    <p:sldId id="288" r:id="rId31"/>
    <p:sldId id="289" r:id="rId32"/>
    <p:sldId id="290" r:id="rId33"/>
    <p:sldId id="318" r:id="rId34"/>
    <p:sldId id="291" r:id="rId35"/>
    <p:sldId id="292" r:id="rId36"/>
    <p:sldId id="293" r:id="rId37"/>
    <p:sldId id="294" r:id="rId38"/>
    <p:sldId id="311" r:id="rId39"/>
    <p:sldId id="295" r:id="rId40"/>
    <p:sldId id="296" r:id="rId41"/>
    <p:sldId id="283" r:id="rId42"/>
    <p:sldId id="319" r:id="rId43"/>
    <p:sldId id="320" r:id="rId44"/>
    <p:sldId id="284" r:id="rId45"/>
    <p:sldId id="285" r:id="rId46"/>
    <p:sldId id="321" r:id="rId47"/>
    <p:sldId id="312" r:id="rId48"/>
    <p:sldId id="313" r:id="rId49"/>
    <p:sldId id="322" r:id="rId50"/>
    <p:sldId id="301" r:id="rId51"/>
    <p:sldId id="324" r:id="rId52"/>
    <p:sldId id="297" r:id="rId53"/>
    <p:sldId id="323" r:id="rId54"/>
    <p:sldId id="325" r:id="rId55"/>
    <p:sldId id="298" r:id="rId56"/>
    <p:sldId id="299" r:id="rId57"/>
    <p:sldId id="326" r:id="rId58"/>
    <p:sldId id="302" r:id="rId59"/>
    <p:sldId id="303" r:id="rId60"/>
    <p:sldId id="304" r:id="rId61"/>
    <p:sldId id="364" r:id="rId62"/>
    <p:sldId id="360" r:id="rId63"/>
    <p:sldId id="305" r:id="rId64"/>
    <p:sldId id="306" r:id="rId65"/>
    <p:sldId id="361" r:id="rId66"/>
    <p:sldId id="362" r:id="rId67"/>
    <p:sldId id="363" r:id="rId68"/>
    <p:sldId id="327" r:id="rId69"/>
    <p:sldId id="359" r:id="rId70"/>
    <p:sldId id="307" r:id="rId71"/>
    <p:sldId id="308" r:id="rId72"/>
    <p:sldId id="365" r:id="rId73"/>
    <p:sldId id="366" r:id="rId74"/>
    <p:sldId id="309" r:id="rId75"/>
    <p:sldId id="328" r:id="rId76"/>
    <p:sldId id="333" r:id="rId77"/>
    <p:sldId id="336" r:id="rId78"/>
    <p:sldId id="310" r:id="rId79"/>
    <p:sldId id="329" r:id="rId80"/>
    <p:sldId id="330" r:id="rId81"/>
    <p:sldId id="334" r:id="rId82"/>
    <p:sldId id="335" r:id="rId83"/>
    <p:sldId id="339" r:id="rId84"/>
    <p:sldId id="340" r:id="rId85"/>
    <p:sldId id="349" r:id="rId86"/>
    <p:sldId id="331" r:id="rId87"/>
    <p:sldId id="332" r:id="rId88"/>
    <p:sldId id="341" r:id="rId89"/>
    <p:sldId id="350" r:id="rId90"/>
    <p:sldId id="352" r:id="rId91"/>
    <p:sldId id="353" r:id="rId92"/>
    <p:sldId id="342" r:id="rId93"/>
    <p:sldId id="343" r:id="rId94"/>
    <p:sldId id="344" r:id="rId95"/>
    <p:sldId id="345" r:id="rId96"/>
    <p:sldId id="351" r:id="rId97"/>
    <p:sldId id="346" r:id="rId98"/>
    <p:sldId id="347" r:id="rId99"/>
    <p:sldId id="348" r:id="rId100"/>
    <p:sldId id="354" r:id="rId101"/>
    <p:sldId id="355" r:id="rId102"/>
    <p:sldId id="356" r:id="rId103"/>
    <p:sldId id="357" r:id="rId104"/>
    <p:sldId id="358" r:id="rId105"/>
    <p:sldId id="367" r:id="rId106"/>
    <p:sldId id="368" r:id="rId107"/>
    <p:sldId id="369" r:id="rId108"/>
    <p:sldId id="370" r:id="rId109"/>
    <p:sldId id="371" r:id="rId110"/>
    <p:sldId id="372" r:id="rId111"/>
    <p:sldId id="386" r:id="rId112"/>
    <p:sldId id="387" r:id="rId113"/>
    <p:sldId id="388" r:id="rId114"/>
    <p:sldId id="389" r:id="rId115"/>
    <p:sldId id="390" r:id="rId116"/>
    <p:sldId id="391" r:id="rId117"/>
    <p:sldId id="392" r:id="rId118"/>
    <p:sldId id="393" r:id="rId119"/>
    <p:sldId id="375" r:id="rId120"/>
    <p:sldId id="373" r:id="rId121"/>
    <p:sldId id="374" r:id="rId122"/>
    <p:sldId id="376" r:id="rId123"/>
    <p:sldId id="377" r:id="rId124"/>
    <p:sldId id="378" r:id="rId125"/>
    <p:sldId id="380" r:id="rId126"/>
    <p:sldId id="381" r:id="rId127"/>
    <p:sldId id="379" r:id="rId1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p:scale>
        <a:sx n="100" d="100"/>
        <a:sy n="100" d="100"/>
      </p:scale>
      <p:origin x="0" y="2101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slide" Target="slides/slide125.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notesMaster" Target="notesMasters/notesMaster1.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presProps" Target="presProps.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viewProps" Target="viewProp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theme" Target="theme/theme1.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F3D95D-2328-45AD-9A8E-C848AFEAA264}" type="datetimeFigureOut">
              <a:rPr lang="es-ES" smtClean="0"/>
              <a:t>26/03/2018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40A218-1B35-433F-B1A5-C02542961B25}" type="slidenum">
              <a:rPr lang="es-ES" smtClean="0"/>
              <a:t>‹Nº›</a:t>
            </a:fld>
            <a:endParaRPr lang="es-ES" dirty="0"/>
          </a:p>
        </p:txBody>
      </p:sp>
    </p:spTree>
    <p:extLst>
      <p:ext uri="{BB962C8B-B14F-4D97-AF65-F5344CB8AC3E}">
        <p14:creationId xmlns:p14="http://schemas.microsoft.com/office/powerpoint/2010/main" val="33372530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Erythrina crista galli</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solidFill>
                  <a:prstClr val="black"/>
                </a:solidFill>
              </a:rPr>
              <a:pPr/>
              <a:t>3</a:t>
            </a:fld>
            <a:endParaRPr lang="es-ES" dirty="0">
              <a:solidFill>
                <a:prstClr val="black"/>
              </a:solidFill>
            </a:endParaRPr>
          </a:p>
        </p:txBody>
      </p:sp>
    </p:spTree>
    <p:extLst>
      <p:ext uri="{BB962C8B-B14F-4D97-AF65-F5344CB8AC3E}">
        <p14:creationId xmlns:p14="http://schemas.microsoft.com/office/powerpoint/2010/main" val="2378912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Erythrina  crista galli en Hotel Alfonso XII</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solidFill>
                  <a:prstClr val="black"/>
                </a:solidFill>
              </a:rPr>
              <a:pPr/>
              <a:t>4</a:t>
            </a:fld>
            <a:endParaRPr lang="es-ES" dirty="0">
              <a:solidFill>
                <a:prstClr val="black"/>
              </a:solidFill>
            </a:endParaRPr>
          </a:p>
        </p:txBody>
      </p:sp>
    </p:spTree>
    <p:extLst>
      <p:ext uri="{BB962C8B-B14F-4D97-AF65-F5344CB8AC3E}">
        <p14:creationId xmlns:p14="http://schemas.microsoft.com/office/powerpoint/2010/main" val="2633256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74CECCBD-0A38-4F1A-9EAB-9CEEC649585D}"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1399253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Erythrina </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18339881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Erythrina speciosa</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35448991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Erythrina caffra</a:t>
            </a:r>
          </a:p>
        </p:txBody>
      </p:sp>
      <p:sp>
        <p:nvSpPr>
          <p:cNvPr id="4" name="3 Marcador de número de diapositiva"/>
          <p:cNvSpPr>
            <a:spLocks noGrp="1"/>
          </p:cNvSpPr>
          <p:nvPr>
            <p:ph type="sldNum" sz="quarter" idx="10"/>
          </p:nvPr>
        </p:nvSpPr>
        <p:spPr/>
        <p:txBody>
          <a:bodyPr/>
          <a:lstStyle/>
          <a:p>
            <a:fld id="{C540A218-1B35-433F-B1A5-C02542961B25}" type="slidenum">
              <a:rPr lang="es-ES" smtClean="0"/>
              <a:t>18</a:t>
            </a:fld>
            <a:endParaRPr lang="es-ES" dirty="0"/>
          </a:p>
        </p:txBody>
      </p:sp>
    </p:spTree>
    <p:extLst>
      <p:ext uri="{BB962C8B-B14F-4D97-AF65-F5344CB8AC3E}">
        <p14:creationId xmlns:p14="http://schemas.microsoft.com/office/powerpoint/2010/main" val="415359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Erythrina caffra</a:t>
            </a:r>
          </a:p>
        </p:txBody>
      </p:sp>
      <p:sp>
        <p:nvSpPr>
          <p:cNvPr id="4" name="3 Marcador de número de diapositiva"/>
          <p:cNvSpPr>
            <a:spLocks noGrp="1"/>
          </p:cNvSpPr>
          <p:nvPr>
            <p:ph type="sldNum" sz="quarter" idx="10"/>
          </p:nvPr>
        </p:nvSpPr>
        <p:spPr/>
        <p:txBody>
          <a:bodyPr/>
          <a:lstStyle/>
          <a:p>
            <a:fld id="{C540A218-1B35-433F-B1A5-C02542961B25}" type="slidenum">
              <a:rPr lang="es-ES" smtClean="0"/>
              <a:t>19</a:t>
            </a:fld>
            <a:endParaRPr lang="es-ES" dirty="0"/>
          </a:p>
        </p:txBody>
      </p:sp>
    </p:spTree>
    <p:extLst>
      <p:ext uri="{BB962C8B-B14F-4D97-AF65-F5344CB8AC3E}">
        <p14:creationId xmlns:p14="http://schemas.microsoft.com/office/powerpoint/2010/main" val="36119684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Erythrina caffra</a:t>
            </a:r>
          </a:p>
        </p:txBody>
      </p:sp>
      <p:sp>
        <p:nvSpPr>
          <p:cNvPr id="4" name="3 Marcador de número de diapositiva"/>
          <p:cNvSpPr>
            <a:spLocks noGrp="1"/>
          </p:cNvSpPr>
          <p:nvPr>
            <p:ph type="sldNum" sz="quarter" idx="10"/>
          </p:nvPr>
        </p:nvSpPr>
        <p:spPr/>
        <p:txBody>
          <a:bodyPr/>
          <a:lstStyle/>
          <a:p>
            <a:fld id="{C540A218-1B35-433F-B1A5-C02542961B25}" type="slidenum">
              <a:rPr lang="es-ES" smtClean="0"/>
              <a:t>20</a:t>
            </a:fld>
            <a:endParaRPr lang="es-ES" dirty="0"/>
          </a:p>
        </p:txBody>
      </p:sp>
    </p:spTree>
    <p:extLst>
      <p:ext uri="{BB962C8B-B14F-4D97-AF65-F5344CB8AC3E}">
        <p14:creationId xmlns:p14="http://schemas.microsoft.com/office/powerpoint/2010/main" val="3128013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Erytrina caffra</a:t>
            </a:r>
          </a:p>
        </p:txBody>
      </p:sp>
      <p:sp>
        <p:nvSpPr>
          <p:cNvPr id="4" name="3 Marcador de número de diapositiva"/>
          <p:cNvSpPr>
            <a:spLocks noGrp="1"/>
          </p:cNvSpPr>
          <p:nvPr>
            <p:ph type="sldNum" sz="quarter" idx="10"/>
          </p:nvPr>
        </p:nvSpPr>
        <p:spPr/>
        <p:txBody>
          <a:bodyPr/>
          <a:lstStyle/>
          <a:p>
            <a:fld id="{C540A218-1B35-433F-B1A5-C02542961B25}" type="slidenum">
              <a:rPr lang="es-ES" smtClean="0"/>
              <a:t>21</a:t>
            </a:fld>
            <a:endParaRPr lang="es-ES" dirty="0"/>
          </a:p>
        </p:txBody>
      </p:sp>
    </p:spTree>
    <p:extLst>
      <p:ext uri="{BB962C8B-B14F-4D97-AF65-F5344CB8AC3E}">
        <p14:creationId xmlns:p14="http://schemas.microsoft.com/office/powerpoint/2010/main" val="41632345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Erythina caffra</a:t>
            </a:r>
          </a:p>
        </p:txBody>
      </p:sp>
      <p:sp>
        <p:nvSpPr>
          <p:cNvPr id="4" name="3 Marcador de número de diapositiva"/>
          <p:cNvSpPr>
            <a:spLocks noGrp="1"/>
          </p:cNvSpPr>
          <p:nvPr>
            <p:ph type="sldNum" sz="quarter" idx="10"/>
          </p:nvPr>
        </p:nvSpPr>
        <p:spPr/>
        <p:txBody>
          <a:bodyPr/>
          <a:lstStyle/>
          <a:p>
            <a:fld id="{C540A218-1B35-433F-B1A5-C02542961B25}" type="slidenum">
              <a:rPr lang="es-ES" smtClean="0"/>
              <a:t>31</a:t>
            </a:fld>
            <a:endParaRPr lang="es-ES" dirty="0"/>
          </a:p>
        </p:txBody>
      </p:sp>
    </p:spTree>
    <p:extLst>
      <p:ext uri="{BB962C8B-B14F-4D97-AF65-F5344CB8AC3E}">
        <p14:creationId xmlns:p14="http://schemas.microsoft.com/office/powerpoint/2010/main" val="16248791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Erythrina falcata</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40472446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Erythrina falcata</a:t>
            </a:r>
          </a:p>
        </p:txBody>
      </p:sp>
      <p:sp>
        <p:nvSpPr>
          <p:cNvPr id="4" name="3 Marcador de número de diapositiva"/>
          <p:cNvSpPr>
            <a:spLocks noGrp="1"/>
          </p:cNvSpPr>
          <p:nvPr>
            <p:ph type="sldNum" sz="quarter" idx="10"/>
          </p:nvPr>
        </p:nvSpPr>
        <p:spPr/>
        <p:txBody>
          <a:bodyPr/>
          <a:lstStyle/>
          <a:p>
            <a:fld id="{C540A218-1B35-433F-B1A5-C02542961B25}" type="slidenum">
              <a:rPr lang="es-ES" smtClean="0"/>
              <a:t>40</a:t>
            </a:fld>
            <a:endParaRPr lang="es-ES" dirty="0"/>
          </a:p>
        </p:txBody>
      </p:sp>
    </p:spTree>
    <p:extLst>
      <p:ext uri="{BB962C8B-B14F-4D97-AF65-F5344CB8AC3E}">
        <p14:creationId xmlns:p14="http://schemas.microsoft.com/office/powerpoint/2010/main" val="1893693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Erythrina falcata</a:t>
            </a:r>
          </a:p>
        </p:txBody>
      </p:sp>
      <p:sp>
        <p:nvSpPr>
          <p:cNvPr id="4" name="3 Marcador de número de diapositiva"/>
          <p:cNvSpPr>
            <a:spLocks noGrp="1"/>
          </p:cNvSpPr>
          <p:nvPr>
            <p:ph type="sldNum" sz="quarter" idx="10"/>
          </p:nvPr>
        </p:nvSpPr>
        <p:spPr/>
        <p:txBody>
          <a:bodyPr/>
          <a:lstStyle/>
          <a:p>
            <a:fld id="{C540A218-1B35-433F-B1A5-C02542961B25}" type="slidenum">
              <a:rPr lang="es-ES" smtClean="0"/>
              <a:t>41</a:t>
            </a:fld>
            <a:endParaRPr lang="es-ES" dirty="0"/>
          </a:p>
        </p:txBody>
      </p:sp>
    </p:spTree>
    <p:extLst>
      <p:ext uri="{BB962C8B-B14F-4D97-AF65-F5344CB8AC3E}">
        <p14:creationId xmlns:p14="http://schemas.microsoft.com/office/powerpoint/2010/main" val="31467272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Erythrina lysistemon</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24077083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Erythrina lysistemon</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22593135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Erythrina corallodendron</a:t>
            </a:r>
          </a:p>
        </p:txBody>
      </p:sp>
      <p:sp>
        <p:nvSpPr>
          <p:cNvPr id="4" name="3 Marcador de número de diapositiva"/>
          <p:cNvSpPr>
            <a:spLocks noGrp="1"/>
          </p:cNvSpPr>
          <p:nvPr>
            <p:ph type="sldNum" sz="quarter" idx="10"/>
          </p:nvPr>
        </p:nvSpPr>
        <p:spPr/>
        <p:txBody>
          <a:bodyPr/>
          <a:lstStyle/>
          <a:p>
            <a:fld id="{C540A218-1B35-433F-B1A5-C02542961B25}" type="slidenum">
              <a:rPr lang="es-ES" smtClean="0"/>
              <a:t>45</a:t>
            </a:fld>
            <a:endParaRPr lang="es-ES" dirty="0"/>
          </a:p>
        </p:txBody>
      </p:sp>
    </p:spTree>
    <p:extLst>
      <p:ext uri="{BB962C8B-B14F-4D97-AF65-F5344CB8AC3E}">
        <p14:creationId xmlns:p14="http://schemas.microsoft.com/office/powerpoint/2010/main" val="35289694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Erythrina corallodendron</a:t>
            </a:r>
          </a:p>
        </p:txBody>
      </p:sp>
      <p:sp>
        <p:nvSpPr>
          <p:cNvPr id="4" name="3 Marcador de número de diapositiva"/>
          <p:cNvSpPr>
            <a:spLocks noGrp="1"/>
          </p:cNvSpPr>
          <p:nvPr>
            <p:ph type="sldNum" sz="quarter" idx="10"/>
          </p:nvPr>
        </p:nvSpPr>
        <p:spPr/>
        <p:txBody>
          <a:bodyPr/>
          <a:lstStyle/>
          <a:p>
            <a:fld id="{C540A218-1B35-433F-B1A5-C02542961B25}" type="slidenum">
              <a:rPr lang="es-ES" smtClean="0"/>
              <a:t>46</a:t>
            </a:fld>
            <a:endParaRPr lang="es-ES" dirty="0"/>
          </a:p>
        </p:txBody>
      </p:sp>
    </p:spTree>
    <p:extLst>
      <p:ext uri="{BB962C8B-B14F-4D97-AF65-F5344CB8AC3E}">
        <p14:creationId xmlns:p14="http://schemas.microsoft.com/office/powerpoint/2010/main" val="27702681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Parkinsonia aculeata</a:t>
            </a:r>
          </a:p>
        </p:txBody>
      </p:sp>
      <p:sp>
        <p:nvSpPr>
          <p:cNvPr id="4" name="3 Marcador de número de diapositiva"/>
          <p:cNvSpPr>
            <a:spLocks noGrp="1"/>
          </p:cNvSpPr>
          <p:nvPr>
            <p:ph type="sldNum" sz="quarter" idx="10"/>
          </p:nvPr>
        </p:nvSpPr>
        <p:spPr/>
        <p:txBody>
          <a:bodyPr/>
          <a:lstStyle/>
          <a:p>
            <a:fld id="{C540A218-1B35-433F-B1A5-C02542961B25}" type="slidenum">
              <a:rPr lang="es-ES" smtClean="0"/>
              <a:t>48</a:t>
            </a:fld>
            <a:endParaRPr lang="es-ES" dirty="0"/>
          </a:p>
        </p:txBody>
      </p:sp>
    </p:spTree>
    <p:extLst>
      <p:ext uri="{BB962C8B-B14F-4D97-AF65-F5344CB8AC3E}">
        <p14:creationId xmlns:p14="http://schemas.microsoft.com/office/powerpoint/2010/main" val="35778614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Parkinsonia aculeata</a:t>
            </a:r>
          </a:p>
          <a:p>
            <a:endParaRPr lang="es-ES" dirty="0"/>
          </a:p>
        </p:txBody>
      </p:sp>
      <p:sp>
        <p:nvSpPr>
          <p:cNvPr id="4" name="3 Marcador de número de diapositiva"/>
          <p:cNvSpPr>
            <a:spLocks noGrp="1"/>
          </p:cNvSpPr>
          <p:nvPr>
            <p:ph type="sldNum" sz="quarter" idx="10"/>
          </p:nvPr>
        </p:nvSpPr>
        <p:spPr/>
        <p:txBody>
          <a:bodyPr/>
          <a:lstStyle/>
          <a:p>
            <a:fld id="{C540A218-1B35-433F-B1A5-C02542961B25}" type="slidenum">
              <a:rPr lang="es-ES" smtClean="0"/>
              <a:t>49</a:t>
            </a:fld>
            <a:endParaRPr lang="es-ES" dirty="0"/>
          </a:p>
        </p:txBody>
      </p:sp>
    </p:spTree>
    <p:extLst>
      <p:ext uri="{BB962C8B-B14F-4D97-AF65-F5344CB8AC3E}">
        <p14:creationId xmlns:p14="http://schemas.microsoft.com/office/powerpoint/2010/main" val="10924323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Parkinsonia aculeata</a:t>
            </a:r>
          </a:p>
        </p:txBody>
      </p:sp>
      <p:sp>
        <p:nvSpPr>
          <p:cNvPr id="4" name="3 Marcador de número de diapositiva"/>
          <p:cNvSpPr>
            <a:spLocks noGrp="1"/>
          </p:cNvSpPr>
          <p:nvPr>
            <p:ph type="sldNum" sz="quarter" idx="10"/>
          </p:nvPr>
        </p:nvSpPr>
        <p:spPr/>
        <p:txBody>
          <a:bodyPr/>
          <a:lstStyle/>
          <a:p>
            <a:fld id="{C540A218-1B35-433F-B1A5-C02542961B25}" type="slidenum">
              <a:rPr lang="es-ES" smtClean="0"/>
              <a:t>51</a:t>
            </a:fld>
            <a:endParaRPr lang="es-ES" dirty="0"/>
          </a:p>
        </p:txBody>
      </p:sp>
    </p:spTree>
    <p:extLst>
      <p:ext uri="{BB962C8B-B14F-4D97-AF65-F5344CB8AC3E}">
        <p14:creationId xmlns:p14="http://schemas.microsoft.com/office/powerpoint/2010/main" val="39046556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Parkinsonia aculeata</a:t>
            </a:r>
          </a:p>
          <a:p>
            <a:endParaRPr lang="es-ES" dirty="0"/>
          </a:p>
        </p:txBody>
      </p:sp>
      <p:sp>
        <p:nvSpPr>
          <p:cNvPr id="4" name="3 Marcador de número de diapositiva"/>
          <p:cNvSpPr>
            <a:spLocks noGrp="1"/>
          </p:cNvSpPr>
          <p:nvPr>
            <p:ph type="sldNum" sz="quarter" idx="10"/>
          </p:nvPr>
        </p:nvSpPr>
        <p:spPr/>
        <p:txBody>
          <a:bodyPr/>
          <a:lstStyle/>
          <a:p>
            <a:fld id="{C540A218-1B35-433F-B1A5-C02542961B25}" type="slidenum">
              <a:rPr lang="es-ES" smtClean="0"/>
              <a:t>52</a:t>
            </a:fld>
            <a:endParaRPr lang="es-ES" dirty="0"/>
          </a:p>
        </p:txBody>
      </p:sp>
    </p:spTree>
    <p:extLst>
      <p:ext uri="{BB962C8B-B14F-4D97-AF65-F5344CB8AC3E}">
        <p14:creationId xmlns:p14="http://schemas.microsoft.com/office/powerpoint/2010/main" val="1993686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Parkinsonia aculeata</a:t>
            </a:r>
          </a:p>
          <a:p>
            <a:endParaRPr lang="es-ES" dirty="0"/>
          </a:p>
        </p:txBody>
      </p:sp>
      <p:sp>
        <p:nvSpPr>
          <p:cNvPr id="4" name="3 Marcador de número de diapositiva"/>
          <p:cNvSpPr>
            <a:spLocks noGrp="1"/>
          </p:cNvSpPr>
          <p:nvPr>
            <p:ph type="sldNum" sz="quarter" idx="10"/>
          </p:nvPr>
        </p:nvSpPr>
        <p:spPr/>
        <p:txBody>
          <a:bodyPr/>
          <a:lstStyle/>
          <a:p>
            <a:fld id="{C540A218-1B35-433F-B1A5-C02542961B25}" type="slidenum">
              <a:rPr lang="es-ES" smtClean="0"/>
              <a:t>55</a:t>
            </a:fld>
            <a:endParaRPr lang="es-ES" dirty="0"/>
          </a:p>
        </p:txBody>
      </p:sp>
    </p:spTree>
    <p:extLst>
      <p:ext uri="{BB962C8B-B14F-4D97-AF65-F5344CB8AC3E}">
        <p14:creationId xmlns:p14="http://schemas.microsoft.com/office/powerpoint/2010/main" val="21540817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Tabebuia hepthaphylla</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33805043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Tabebuia impetiginosa</a:t>
            </a:r>
          </a:p>
        </p:txBody>
      </p:sp>
      <p:sp>
        <p:nvSpPr>
          <p:cNvPr id="4" name="3 Marcador de número de diapositiva"/>
          <p:cNvSpPr>
            <a:spLocks noGrp="1"/>
          </p:cNvSpPr>
          <p:nvPr>
            <p:ph type="sldNum" sz="quarter" idx="10"/>
          </p:nvPr>
        </p:nvSpPr>
        <p:spPr/>
        <p:txBody>
          <a:bodyPr/>
          <a:lstStyle/>
          <a:p>
            <a:fld id="{C540A218-1B35-433F-B1A5-C02542961B25}" type="slidenum">
              <a:rPr lang="es-ES" smtClean="0"/>
              <a:t>60</a:t>
            </a:fld>
            <a:endParaRPr lang="es-ES" dirty="0"/>
          </a:p>
        </p:txBody>
      </p:sp>
    </p:spTree>
    <p:extLst>
      <p:ext uri="{BB962C8B-B14F-4D97-AF65-F5344CB8AC3E}">
        <p14:creationId xmlns:p14="http://schemas.microsoft.com/office/powerpoint/2010/main" val="27000851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Tabebuia impetiginosa</a:t>
            </a:r>
          </a:p>
        </p:txBody>
      </p:sp>
      <p:sp>
        <p:nvSpPr>
          <p:cNvPr id="4" name="3 Marcador de número de diapositiva"/>
          <p:cNvSpPr>
            <a:spLocks noGrp="1"/>
          </p:cNvSpPr>
          <p:nvPr>
            <p:ph type="sldNum" sz="quarter" idx="10"/>
          </p:nvPr>
        </p:nvSpPr>
        <p:spPr/>
        <p:txBody>
          <a:bodyPr/>
          <a:lstStyle/>
          <a:p>
            <a:fld id="{C540A218-1B35-433F-B1A5-C02542961B25}" type="slidenum">
              <a:rPr lang="es-ES" smtClean="0"/>
              <a:t>63</a:t>
            </a:fld>
            <a:endParaRPr lang="es-ES" dirty="0"/>
          </a:p>
        </p:txBody>
      </p:sp>
    </p:spTree>
    <p:extLst>
      <p:ext uri="{BB962C8B-B14F-4D97-AF65-F5344CB8AC3E}">
        <p14:creationId xmlns:p14="http://schemas.microsoft.com/office/powerpoint/2010/main" val="32578378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Tabebuia rosea alba</a:t>
            </a:r>
          </a:p>
        </p:txBody>
      </p:sp>
      <p:sp>
        <p:nvSpPr>
          <p:cNvPr id="4" name="3 Marcador de número de diapositiva"/>
          <p:cNvSpPr>
            <a:spLocks noGrp="1"/>
          </p:cNvSpPr>
          <p:nvPr>
            <p:ph type="sldNum" sz="quarter" idx="10"/>
          </p:nvPr>
        </p:nvSpPr>
        <p:spPr/>
        <p:txBody>
          <a:bodyPr/>
          <a:lstStyle/>
          <a:p>
            <a:fld id="{C540A218-1B35-433F-B1A5-C02542961B25}" type="slidenum">
              <a:rPr lang="es-ES" smtClean="0"/>
              <a:t>64</a:t>
            </a:fld>
            <a:endParaRPr lang="es-ES" dirty="0"/>
          </a:p>
        </p:txBody>
      </p:sp>
    </p:spTree>
    <p:extLst>
      <p:ext uri="{BB962C8B-B14F-4D97-AF65-F5344CB8AC3E}">
        <p14:creationId xmlns:p14="http://schemas.microsoft.com/office/powerpoint/2010/main" val="23182165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Tabebuia</a:t>
            </a:r>
            <a:r>
              <a:rPr lang="es-ES" baseline="0" dirty="0"/>
              <a:t> .-detalle de semillas</a:t>
            </a:r>
            <a:endParaRPr lang="es-ES" dirty="0"/>
          </a:p>
        </p:txBody>
      </p:sp>
      <p:sp>
        <p:nvSpPr>
          <p:cNvPr id="4" name="3 Marcador de número de diapositiva"/>
          <p:cNvSpPr>
            <a:spLocks noGrp="1"/>
          </p:cNvSpPr>
          <p:nvPr>
            <p:ph type="sldNum" sz="quarter" idx="10"/>
          </p:nvPr>
        </p:nvSpPr>
        <p:spPr/>
        <p:txBody>
          <a:bodyPr/>
          <a:lstStyle/>
          <a:p>
            <a:fld id="{C540A218-1B35-433F-B1A5-C02542961B25}" type="slidenum">
              <a:rPr lang="es-ES" smtClean="0"/>
              <a:t>65</a:t>
            </a:fld>
            <a:endParaRPr lang="es-ES" dirty="0"/>
          </a:p>
        </p:txBody>
      </p:sp>
    </p:spTree>
    <p:extLst>
      <p:ext uri="{BB962C8B-B14F-4D97-AF65-F5344CB8AC3E}">
        <p14:creationId xmlns:p14="http://schemas.microsoft.com/office/powerpoint/2010/main" val="29354328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Tabebuia chrysanta</a:t>
            </a:r>
          </a:p>
        </p:txBody>
      </p:sp>
      <p:sp>
        <p:nvSpPr>
          <p:cNvPr id="4" name="3 Marcador de número de diapositiva"/>
          <p:cNvSpPr>
            <a:spLocks noGrp="1"/>
          </p:cNvSpPr>
          <p:nvPr>
            <p:ph type="sldNum" sz="quarter" idx="10"/>
          </p:nvPr>
        </p:nvSpPr>
        <p:spPr/>
        <p:txBody>
          <a:bodyPr/>
          <a:lstStyle/>
          <a:p>
            <a:fld id="{C540A218-1B35-433F-B1A5-C02542961B25}" type="slidenum">
              <a:rPr lang="es-ES" smtClean="0"/>
              <a:t>67</a:t>
            </a:fld>
            <a:endParaRPr lang="es-ES" dirty="0"/>
          </a:p>
        </p:txBody>
      </p:sp>
    </p:spTree>
    <p:extLst>
      <p:ext uri="{BB962C8B-B14F-4D97-AF65-F5344CB8AC3E}">
        <p14:creationId xmlns:p14="http://schemas.microsoft.com/office/powerpoint/2010/main" val="25279461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Tabebuia chrysantha</a:t>
            </a:r>
          </a:p>
        </p:txBody>
      </p:sp>
      <p:sp>
        <p:nvSpPr>
          <p:cNvPr id="4" name="3 Marcador de número de diapositiva"/>
          <p:cNvSpPr>
            <a:spLocks noGrp="1"/>
          </p:cNvSpPr>
          <p:nvPr>
            <p:ph type="sldNum" sz="quarter" idx="10"/>
          </p:nvPr>
        </p:nvSpPr>
        <p:spPr/>
        <p:txBody>
          <a:bodyPr/>
          <a:lstStyle/>
          <a:p>
            <a:fld id="{C540A218-1B35-433F-B1A5-C02542961B25}" type="slidenum">
              <a:rPr lang="es-ES" smtClean="0"/>
              <a:t>70</a:t>
            </a:fld>
            <a:endParaRPr lang="es-ES" dirty="0"/>
          </a:p>
        </p:txBody>
      </p:sp>
    </p:spTree>
    <p:extLst>
      <p:ext uri="{BB962C8B-B14F-4D97-AF65-F5344CB8AC3E}">
        <p14:creationId xmlns:p14="http://schemas.microsoft.com/office/powerpoint/2010/main" val="30107166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Tabebuia chrysantha</a:t>
            </a:r>
          </a:p>
        </p:txBody>
      </p:sp>
      <p:sp>
        <p:nvSpPr>
          <p:cNvPr id="4" name="3 Marcador de número de diapositiva"/>
          <p:cNvSpPr>
            <a:spLocks noGrp="1"/>
          </p:cNvSpPr>
          <p:nvPr>
            <p:ph type="sldNum" sz="quarter" idx="10"/>
          </p:nvPr>
        </p:nvSpPr>
        <p:spPr/>
        <p:txBody>
          <a:bodyPr/>
          <a:lstStyle/>
          <a:p>
            <a:fld id="{C540A218-1B35-433F-B1A5-C02542961B25}" type="slidenum">
              <a:rPr lang="es-ES" smtClean="0"/>
              <a:t>71</a:t>
            </a:fld>
            <a:endParaRPr lang="es-ES" dirty="0"/>
          </a:p>
        </p:txBody>
      </p:sp>
    </p:spTree>
    <p:extLst>
      <p:ext uri="{BB962C8B-B14F-4D97-AF65-F5344CB8AC3E}">
        <p14:creationId xmlns:p14="http://schemas.microsoft.com/office/powerpoint/2010/main" val="28656647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Brachychiton acerifolia</a:t>
            </a:r>
          </a:p>
        </p:txBody>
      </p:sp>
      <p:sp>
        <p:nvSpPr>
          <p:cNvPr id="4" name="3 Marcador de número de diapositiva"/>
          <p:cNvSpPr>
            <a:spLocks noGrp="1"/>
          </p:cNvSpPr>
          <p:nvPr>
            <p:ph type="sldNum" sz="quarter" idx="10"/>
          </p:nvPr>
        </p:nvSpPr>
        <p:spPr/>
        <p:txBody>
          <a:bodyPr/>
          <a:lstStyle/>
          <a:p>
            <a:fld id="{C540A218-1B35-433F-B1A5-C02542961B25}" type="slidenum">
              <a:rPr lang="es-ES" smtClean="0"/>
              <a:t>74</a:t>
            </a:fld>
            <a:endParaRPr lang="es-ES" dirty="0"/>
          </a:p>
        </p:txBody>
      </p:sp>
    </p:spTree>
    <p:extLst>
      <p:ext uri="{BB962C8B-B14F-4D97-AF65-F5344CB8AC3E}">
        <p14:creationId xmlns:p14="http://schemas.microsoft.com/office/powerpoint/2010/main" val="23058207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Brachychiton acerifolia</a:t>
            </a:r>
          </a:p>
          <a:p>
            <a:endParaRPr lang="es-ES" dirty="0"/>
          </a:p>
        </p:txBody>
      </p:sp>
      <p:sp>
        <p:nvSpPr>
          <p:cNvPr id="4" name="3 Marcador de número de diapositiva"/>
          <p:cNvSpPr>
            <a:spLocks noGrp="1"/>
          </p:cNvSpPr>
          <p:nvPr>
            <p:ph type="sldNum" sz="quarter" idx="10"/>
          </p:nvPr>
        </p:nvSpPr>
        <p:spPr/>
        <p:txBody>
          <a:bodyPr/>
          <a:lstStyle/>
          <a:p>
            <a:fld id="{C540A218-1B35-433F-B1A5-C02542961B25}" type="slidenum">
              <a:rPr lang="es-ES" smtClean="0"/>
              <a:t>75</a:t>
            </a:fld>
            <a:endParaRPr lang="es-ES" dirty="0"/>
          </a:p>
        </p:txBody>
      </p:sp>
    </p:spTree>
    <p:extLst>
      <p:ext uri="{BB962C8B-B14F-4D97-AF65-F5344CB8AC3E}">
        <p14:creationId xmlns:p14="http://schemas.microsoft.com/office/powerpoint/2010/main" val="15098219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Brachychiton acerifolia en el antiguo Colegio del Valle y Brachychiton en flor</a:t>
            </a:r>
          </a:p>
          <a:p>
            <a:endParaRPr lang="es-ES" dirty="0"/>
          </a:p>
        </p:txBody>
      </p:sp>
      <p:sp>
        <p:nvSpPr>
          <p:cNvPr id="4" name="3 Marcador de número de diapositiva"/>
          <p:cNvSpPr>
            <a:spLocks noGrp="1"/>
          </p:cNvSpPr>
          <p:nvPr>
            <p:ph type="sldNum" sz="quarter" idx="10"/>
          </p:nvPr>
        </p:nvSpPr>
        <p:spPr/>
        <p:txBody>
          <a:bodyPr/>
          <a:lstStyle/>
          <a:p>
            <a:fld id="{C540A218-1B35-433F-B1A5-C02542961B25}" type="slidenum">
              <a:rPr lang="es-ES" smtClean="0"/>
              <a:t>79</a:t>
            </a:fld>
            <a:endParaRPr lang="es-ES" dirty="0"/>
          </a:p>
        </p:txBody>
      </p:sp>
    </p:spTree>
    <p:extLst>
      <p:ext uri="{BB962C8B-B14F-4D97-AF65-F5344CB8AC3E}">
        <p14:creationId xmlns:p14="http://schemas.microsoft.com/office/powerpoint/2010/main" val="41820272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Brachychiton y Jacaranda</a:t>
            </a:r>
          </a:p>
        </p:txBody>
      </p:sp>
      <p:sp>
        <p:nvSpPr>
          <p:cNvPr id="4" name="3 Marcador de número de diapositiva"/>
          <p:cNvSpPr>
            <a:spLocks noGrp="1"/>
          </p:cNvSpPr>
          <p:nvPr>
            <p:ph type="sldNum" sz="quarter" idx="10"/>
          </p:nvPr>
        </p:nvSpPr>
        <p:spPr/>
        <p:txBody>
          <a:bodyPr/>
          <a:lstStyle/>
          <a:p>
            <a:fld id="{C540A218-1B35-433F-B1A5-C02542961B25}" type="slidenum">
              <a:rPr lang="es-ES" smtClean="0"/>
              <a:t>80</a:t>
            </a:fld>
            <a:endParaRPr lang="es-ES" dirty="0"/>
          </a:p>
        </p:txBody>
      </p:sp>
    </p:spTree>
    <p:extLst>
      <p:ext uri="{BB962C8B-B14F-4D97-AF65-F5344CB8AC3E}">
        <p14:creationId xmlns:p14="http://schemas.microsoft.com/office/powerpoint/2010/main" val="7270574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Brachychitpn acerifolia.-Frutos</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24145984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Albizia julibrisin</a:t>
            </a:r>
          </a:p>
        </p:txBody>
      </p:sp>
      <p:sp>
        <p:nvSpPr>
          <p:cNvPr id="4" name="3 Marcador de número de diapositiva"/>
          <p:cNvSpPr>
            <a:spLocks noGrp="1"/>
          </p:cNvSpPr>
          <p:nvPr>
            <p:ph type="sldNum" sz="quarter" idx="10"/>
          </p:nvPr>
        </p:nvSpPr>
        <p:spPr/>
        <p:txBody>
          <a:bodyPr/>
          <a:lstStyle/>
          <a:p>
            <a:fld id="{C540A218-1B35-433F-B1A5-C02542961B25}" type="slidenum">
              <a:rPr lang="es-ES" smtClean="0"/>
              <a:t>83</a:t>
            </a:fld>
            <a:endParaRPr lang="es-ES" dirty="0"/>
          </a:p>
        </p:txBody>
      </p:sp>
    </p:spTree>
    <p:extLst>
      <p:ext uri="{BB962C8B-B14F-4D97-AF65-F5344CB8AC3E}">
        <p14:creationId xmlns:p14="http://schemas.microsoft.com/office/powerpoint/2010/main" val="26783125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Albizia julibrisin</a:t>
            </a:r>
          </a:p>
          <a:p>
            <a:endParaRPr lang="es-ES" dirty="0"/>
          </a:p>
        </p:txBody>
      </p:sp>
      <p:sp>
        <p:nvSpPr>
          <p:cNvPr id="4" name="3 Marcador de número de diapositiva"/>
          <p:cNvSpPr>
            <a:spLocks noGrp="1"/>
          </p:cNvSpPr>
          <p:nvPr>
            <p:ph type="sldNum" sz="quarter" idx="10"/>
          </p:nvPr>
        </p:nvSpPr>
        <p:spPr/>
        <p:txBody>
          <a:bodyPr/>
          <a:lstStyle/>
          <a:p>
            <a:fld id="{C540A218-1B35-433F-B1A5-C02542961B25}" type="slidenum">
              <a:rPr lang="es-ES" smtClean="0"/>
              <a:t>87</a:t>
            </a:fld>
            <a:endParaRPr lang="es-ES" dirty="0"/>
          </a:p>
        </p:txBody>
      </p:sp>
    </p:spTree>
    <p:extLst>
      <p:ext uri="{BB962C8B-B14F-4D97-AF65-F5344CB8AC3E}">
        <p14:creationId xmlns:p14="http://schemas.microsoft.com/office/powerpoint/2010/main" val="8210995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Albizia julibrisin.-Summer Chocolate</a:t>
            </a:r>
          </a:p>
        </p:txBody>
      </p:sp>
      <p:sp>
        <p:nvSpPr>
          <p:cNvPr id="4" name="3 Marcador de número de diapositiva"/>
          <p:cNvSpPr>
            <a:spLocks noGrp="1"/>
          </p:cNvSpPr>
          <p:nvPr>
            <p:ph type="sldNum" sz="quarter" idx="10"/>
          </p:nvPr>
        </p:nvSpPr>
        <p:spPr/>
        <p:txBody>
          <a:bodyPr/>
          <a:lstStyle/>
          <a:p>
            <a:fld id="{C540A218-1B35-433F-B1A5-C02542961B25}" type="slidenum">
              <a:rPr lang="es-ES" smtClean="0"/>
              <a:t>88</a:t>
            </a:fld>
            <a:endParaRPr lang="es-ES" dirty="0"/>
          </a:p>
        </p:txBody>
      </p:sp>
    </p:spTree>
    <p:extLst>
      <p:ext uri="{BB962C8B-B14F-4D97-AF65-F5344CB8AC3E}">
        <p14:creationId xmlns:p14="http://schemas.microsoft.com/office/powerpoint/2010/main" val="24053328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Albizia julibrisin.-Summer Chocolate</a:t>
            </a:r>
          </a:p>
          <a:p>
            <a:endParaRPr lang="es-ES" dirty="0"/>
          </a:p>
        </p:txBody>
      </p:sp>
      <p:sp>
        <p:nvSpPr>
          <p:cNvPr id="4" name="3 Marcador de número de diapositiva"/>
          <p:cNvSpPr>
            <a:spLocks noGrp="1"/>
          </p:cNvSpPr>
          <p:nvPr>
            <p:ph type="sldNum" sz="quarter" idx="10"/>
          </p:nvPr>
        </p:nvSpPr>
        <p:spPr/>
        <p:txBody>
          <a:bodyPr/>
          <a:lstStyle/>
          <a:p>
            <a:fld id="{C540A218-1B35-433F-B1A5-C02542961B25}" type="slidenum">
              <a:rPr lang="es-ES" smtClean="0"/>
              <a:t>89</a:t>
            </a:fld>
            <a:endParaRPr lang="es-ES" dirty="0"/>
          </a:p>
        </p:txBody>
      </p:sp>
    </p:spTree>
    <p:extLst>
      <p:ext uri="{BB962C8B-B14F-4D97-AF65-F5344CB8AC3E}">
        <p14:creationId xmlns:p14="http://schemas.microsoft.com/office/powerpoint/2010/main" val="31587696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Albizia julibrisin var, Ombrella</a:t>
            </a:r>
          </a:p>
        </p:txBody>
      </p:sp>
      <p:sp>
        <p:nvSpPr>
          <p:cNvPr id="4" name="3 Marcador de número de diapositiva"/>
          <p:cNvSpPr>
            <a:spLocks noGrp="1"/>
          </p:cNvSpPr>
          <p:nvPr>
            <p:ph type="sldNum" sz="quarter" idx="10"/>
          </p:nvPr>
        </p:nvSpPr>
        <p:spPr/>
        <p:txBody>
          <a:bodyPr/>
          <a:lstStyle/>
          <a:p>
            <a:fld id="{C540A218-1B35-433F-B1A5-C02542961B25}" type="slidenum">
              <a:rPr lang="es-ES" smtClean="0"/>
              <a:t>94</a:t>
            </a:fld>
            <a:endParaRPr lang="es-ES" dirty="0"/>
          </a:p>
        </p:txBody>
      </p:sp>
    </p:spTree>
    <p:extLst>
      <p:ext uri="{BB962C8B-B14F-4D97-AF65-F5344CB8AC3E}">
        <p14:creationId xmlns:p14="http://schemas.microsoft.com/office/powerpoint/2010/main" val="34084172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Albizia julibrisin var, Ombrella</a:t>
            </a:r>
          </a:p>
          <a:p>
            <a:endParaRPr lang="es-ES" dirty="0"/>
          </a:p>
        </p:txBody>
      </p:sp>
      <p:sp>
        <p:nvSpPr>
          <p:cNvPr id="4" name="3 Marcador de número de diapositiva"/>
          <p:cNvSpPr>
            <a:spLocks noGrp="1"/>
          </p:cNvSpPr>
          <p:nvPr>
            <p:ph type="sldNum" sz="quarter" idx="10"/>
          </p:nvPr>
        </p:nvSpPr>
        <p:spPr/>
        <p:txBody>
          <a:bodyPr/>
          <a:lstStyle/>
          <a:p>
            <a:fld id="{C540A218-1B35-433F-B1A5-C02542961B25}" type="slidenum">
              <a:rPr lang="es-ES" smtClean="0"/>
              <a:t>95</a:t>
            </a:fld>
            <a:endParaRPr lang="es-ES" dirty="0"/>
          </a:p>
        </p:txBody>
      </p:sp>
    </p:spTree>
    <p:extLst>
      <p:ext uri="{BB962C8B-B14F-4D97-AF65-F5344CB8AC3E}">
        <p14:creationId xmlns:p14="http://schemas.microsoft.com/office/powerpoint/2010/main" val="41836827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Albizia julibrisin var, Ombrella</a:t>
            </a:r>
          </a:p>
          <a:p>
            <a:endParaRPr lang="es-ES" dirty="0"/>
          </a:p>
        </p:txBody>
      </p:sp>
      <p:sp>
        <p:nvSpPr>
          <p:cNvPr id="4" name="3 Marcador de número de diapositiva"/>
          <p:cNvSpPr>
            <a:spLocks noGrp="1"/>
          </p:cNvSpPr>
          <p:nvPr>
            <p:ph type="sldNum" sz="quarter" idx="10"/>
          </p:nvPr>
        </p:nvSpPr>
        <p:spPr/>
        <p:txBody>
          <a:bodyPr/>
          <a:lstStyle/>
          <a:p>
            <a:fld id="{C540A218-1B35-433F-B1A5-C02542961B25}" type="slidenum">
              <a:rPr lang="es-ES" smtClean="0"/>
              <a:t>96</a:t>
            </a:fld>
            <a:endParaRPr lang="es-ES" dirty="0"/>
          </a:p>
        </p:txBody>
      </p:sp>
    </p:spTree>
    <p:extLst>
      <p:ext uri="{BB962C8B-B14F-4D97-AF65-F5344CB8AC3E}">
        <p14:creationId xmlns:p14="http://schemas.microsoft.com/office/powerpoint/2010/main" val="2681381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Albizia julibrisin var, Ombrella</a:t>
            </a:r>
          </a:p>
          <a:p>
            <a:endParaRPr lang="es-ES" dirty="0"/>
          </a:p>
        </p:txBody>
      </p:sp>
      <p:sp>
        <p:nvSpPr>
          <p:cNvPr id="4" name="3 Marcador de número de diapositiva"/>
          <p:cNvSpPr>
            <a:spLocks noGrp="1"/>
          </p:cNvSpPr>
          <p:nvPr>
            <p:ph type="sldNum" sz="quarter" idx="10"/>
          </p:nvPr>
        </p:nvSpPr>
        <p:spPr/>
        <p:txBody>
          <a:bodyPr/>
          <a:lstStyle/>
          <a:p>
            <a:fld id="{C540A218-1B35-433F-B1A5-C02542961B25}" type="slidenum">
              <a:rPr lang="es-ES" smtClean="0"/>
              <a:t>97</a:t>
            </a:fld>
            <a:endParaRPr lang="es-ES" dirty="0"/>
          </a:p>
        </p:txBody>
      </p:sp>
    </p:spTree>
    <p:extLst>
      <p:ext uri="{BB962C8B-B14F-4D97-AF65-F5344CB8AC3E}">
        <p14:creationId xmlns:p14="http://schemas.microsoft.com/office/powerpoint/2010/main" val="100491087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Chorisia</a:t>
            </a:r>
            <a:r>
              <a:rPr lang="es-ES" baseline="0" dirty="0"/>
              <a:t> speciosa</a:t>
            </a:r>
            <a:endParaRPr lang="es-ES" dirty="0"/>
          </a:p>
        </p:txBody>
      </p:sp>
      <p:sp>
        <p:nvSpPr>
          <p:cNvPr id="4" name="3 Marcador de número de diapositiva"/>
          <p:cNvSpPr>
            <a:spLocks noGrp="1"/>
          </p:cNvSpPr>
          <p:nvPr>
            <p:ph type="sldNum" sz="quarter" idx="10"/>
          </p:nvPr>
        </p:nvSpPr>
        <p:spPr/>
        <p:txBody>
          <a:bodyPr/>
          <a:lstStyle/>
          <a:p>
            <a:fld id="{74CECCBD-0A38-4F1A-9EAB-9CEEC649585D}"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38179948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Chorisia speciosa</a:t>
            </a:r>
          </a:p>
          <a:p>
            <a:endParaRPr lang="es-ES" dirty="0"/>
          </a:p>
        </p:txBody>
      </p:sp>
      <p:sp>
        <p:nvSpPr>
          <p:cNvPr id="4" name="3 Marcador de número de diapositiva"/>
          <p:cNvSpPr>
            <a:spLocks noGrp="1"/>
          </p:cNvSpPr>
          <p:nvPr>
            <p:ph type="sldNum" sz="quarter" idx="10"/>
          </p:nvPr>
        </p:nvSpPr>
        <p:spPr/>
        <p:txBody>
          <a:bodyPr/>
          <a:lstStyle/>
          <a:p>
            <a:fld id="{74CECCBD-0A38-4F1A-9EAB-9CEEC649585D}"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26201206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Chorisia speciosa var alba</a:t>
            </a:r>
          </a:p>
          <a:p>
            <a:endParaRPr lang="es-ES" dirty="0"/>
          </a:p>
        </p:txBody>
      </p:sp>
      <p:sp>
        <p:nvSpPr>
          <p:cNvPr id="4" name="3 Marcador de número de diapositiva"/>
          <p:cNvSpPr>
            <a:spLocks noGrp="1"/>
          </p:cNvSpPr>
          <p:nvPr>
            <p:ph type="sldNum" sz="quarter" idx="10"/>
          </p:nvPr>
        </p:nvSpPr>
        <p:spPr/>
        <p:txBody>
          <a:bodyPr/>
          <a:lstStyle/>
          <a:p>
            <a:fld id="{74CECCBD-0A38-4F1A-9EAB-9CEEC649585D}"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33105273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Chorisia speciosa..-Frutos</a:t>
            </a:r>
          </a:p>
          <a:p>
            <a:endParaRPr lang="es-ES" dirty="0"/>
          </a:p>
        </p:txBody>
      </p:sp>
      <p:sp>
        <p:nvSpPr>
          <p:cNvPr id="4" name="3 Marcador de número de diapositiva"/>
          <p:cNvSpPr>
            <a:spLocks noGrp="1"/>
          </p:cNvSpPr>
          <p:nvPr>
            <p:ph type="sldNum" sz="quarter" idx="10"/>
          </p:nvPr>
        </p:nvSpPr>
        <p:spPr/>
        <p:txBody>
          <a:bodyPr/>
          <a:lstStyle/>
          <a:p>
            <a:fld id="{74CECCBD-0A38-4F1A-9EAB-9CEEC649585D}"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30513302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Chorisia </a:t>
            </a:r>
            <a:r>
              <a:rPr lang="es-ES" baseline="0" dirty="0"/>
              <a:t> insignis</a:t>
            </a:r>
            <a:endParaRPr lang="es-ES" dirty="0"/>
          </a:p>
          <a:p>
            <a:endParaRPr lang="es-ES" dirty="0"/>
          </a:p>
        </p:txBody>
      </p:sp>
      <p:sp>
        <p:nvSpPr>
          <p:cNvPr id="4" name="3 Marcador de número de diapositiva"/>
          <p:cNvSpPr>
            <a:spLocks noGrp="1"/>
          </p:cNvSpPr>
          <p:nvPr>
            <p:ph type="sldNum" sz="quarter" idx="10"/>
          </p:nvPr>
        </p:nvSpPr>
        <p:spPr/>
        <p:txBody>
          <a:bodyPr/>
          <a:lstStyle/>
          <a:p>
            <a:fld id="{74CECCBD-0A38-4F1A-9EAB-9CEEC649585D}"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21692219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Chorisia insignis.-Frutos</a:t>
            </a:r>
          </a:p>
        </p:txBody>
      </p:sp>
      <p:sp>
        <p:nvSpPr>
          <p:cNvPr id="4" name="3 Marcador de número de diapositiva"/>
          <p:cNvSpPr>
            <a:spLocks noGrp="1"/>
          </p:cNvSpPr>
          <p:nvPr>
            <p:ph type="sldNum" sz="quarter" idx="10"/>
          </p:nvPr>
        </p:nvSpPr>
        <p:spPr/>
        <p:txBody>
          <a:bodyPr/>
          <a:lstStyle/>
          <a:p>
            <a:fld id="{74CECCBD-0A38-4F1A-9EAB-9CEEC649585D}"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7074165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Chorisia speciosa</a:t>
            </a:r>
          </a:p>
          <a:p>
            <a:endParaRPr lang="es-ES" dirty="0"/>
          </a:p>
        </p:txBody>
      </p:sp>
      <p:sp>
        <p:nvSpPr>
          <p:cNvPr id="4" name="3 Marcador de número de diapositiva"/>
          <p:cNvSpPr>
            <a:spLocks noGrp="1"/>
          </p:cNvSpPr>
          <p:nvPr>
            <p:ph type="sldNum" sz="quarter" idx="10"/>
          </p:nvPr>
        </p:nvSpPr>
        <p:spPr/>
        <p:txBody>
          <a:bodyPr/>
          <a:lstStyle/>
          <a:p>
            <a:fld id="{74CECCBD-0A38-4F1A-9EAB-9CEEC649585D}"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33297359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Chorisia speciosa</a:t>
            </a:r>
          </a:p>
          <a:p>
            <a:endParaRPr lang="es-ES" dirty="0"/>
          </a:p>
        </p:txBody>
      </p:sp>
      <p:sp>
        <p:nvSpPr>
          <p:cNvPr id="4" name="3 Marcador de número de diapositiva"/>
          <p:cNvSpPr>
            <a:spLocks noGrp="1"/>
          </p:cNvSpPr>
          <p:nvPr>
            <p:ph type="sldNum" sz="quarter" idx="10"/>
          </p:nvPr>
        </p:nvSpPr>
        <p:spPr/>
        <p:txBody>
          <a:bodyPr/>
          <a:lstStyle/>
          <a:p>
            <a:fld id="{74CECCBD-0A38-4F1A-9EAB-9CEEC649585D}"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25275237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Chprisia insignis</a:t>
            </a:r>
          </a:p>
        </p:txBody>
      </p:sp>
      <p:sp>
        <p:nvSpPr>
          <p:cNvPr id="4" name="3 Marcador de número de diapositiva"/>
          <p:cNvSpPr>
            <a:spLocks noGrp="1"/>
          </p:cNvSpPr>
          <p:nvPr>
            <p:ph type="sldNum" sz="quarter" idx="10"/>
          </p:nvPr>
        </p:nvSpPr>
        <p:spPr/>
        <p:txBody>
          <a:bodyPr/>
          <a:lstStyle/>
          <a:p>
            <a:fld id="{C540A218-1B35-433F-B1A5-C02542961B25}" type="slidenum">
              <a:rPr lang="es-ES" smtClean="0"/>
              <a:t>122</a:t>
            </a:fld>
            <a:endParaRPr lang="es-ES" dirty="0"/>
          </a:p>
        </p:txBody>
      </p:sp>
    </p:spTree>
    <p:extLst>
      <p:ext uri="{BB962C8B-B14F-4D97-AF65-F5344CB8AC3E}">
        <p14:creationId xmlns:p14="http://schemas.microsoft.com/office/powerpoint/2010/main" val="31517207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Chprisia insignis</a:t>
            </a:r>
          </a:p>
          <a:p>
            <a:endParaRPr lang="es-ES" dirty="0"/>
          </a:p>
        </p:txBody>
      </p:sp>
      <p:sp>
        <p:nvSpPr>
          <p:cNvPr id="4" name="3 Marcador de número de diapositiva"/>
          <p:cNvSpPr>
            <a:spLocks noGrp="1"/>
          </p:cNvSpPr>
          <p:nvPr>
            <p:ph type="sldNum" sz="quarter" idx="10"/>
          </p:nvPr>
        </p:nvSpPr>
        <p:spPr/>
        <p:txBody>
          <a:bodyPr/>
          <a:lstStyle/>
          <a:p>
            <a:fld id="{C540A218-1B35-433F-B1A5-C02542961B25}" type="slidenum">
              <a:rPr lang="es-ES" smtClean="0"/>
              <a:t>123</a:t>
            </a:fld>
            <a:endParaRPr lang="es-ES" dirty="0"/>
          </a:p>
        </p:txBody>
      </p:sp>
    </p:spTree>
    <p:extLst>
      <p:ext uri="{BB962C8B-B14F-4D97-AF65-F5344CB8AC3E}">
        <p14:creationId xmlns:p14="http://schemas.microsoft.com/office/powerpoint/2010/main" val="312533211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Chprisia insignis en Monaco</a:t>
            </a:r>
          </a:p>
          <a:p>
            <a:endParaRPr lang="es-ES" dirty="0"/>
          </a:p>
        </p:txBody>
      </p:sp>
      <p:sp>
        <p:nvSpPr>
          <p:cNvPr id="4" name="3 Marcador de número de diapositiva"/>
          <p:cNvSpPr>
            <a:spLocks noGrp="1"/>
          </p:cNvSpPr>
          <p:nvPr>
            <p:ph type="sldNum" sz="quarter" idx="10"/>
          </p:nvPr>
        </p:nvSpPr>
        <p:spPr/>
        <p:txBody>
          <a:bodyPr/>
          <a:lstStyle/>
          <a:p>
            <a:fld id="{C540A218-1B35-433F-B1A5-C02542961B25}" type="slidenum">
              <a:rPr lang="es-ES" smtClean="0"/>
              <a:t>124</a:t>
            </a:fld>
            <a:endParaRPr lang="es-ES" dirty="0"/>
          </a:p>
        </p:txBody>
      </p:sp>
    </p:spTree>
    <p:extLst>
      <p:ext uri="{BB962C8B-B14F-4D97-AF65-F5344CB8AC3E}">
        <p14:creationId xmlns:p14="http://schemas.microsoft.com/office/powerpoint/2010/main" val="3743397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575F6D"/>
                </a:solidFill>
              </a:rPr>
              <a:pPr/>
              <a:t>3/26/2018</a:t>
            </a:fld>
            <a:endParaRPr lang="en-US" dirty="0">
              <a:solidFill>
                <a:srgbClr val="575F6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575F6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9783503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575F6D"/>
                </a:solidFill>
              </a:rPr>
              <a:pPr/>
              <a:t>3/26/2018</a:t>
            </a:fld>
            <a:endParaRPr lang="en-US" dirty="0">
              <a:solidFill>
                <a:srgbClr val="575F6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28514991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2655205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575F6D"/>
                </a:solidFill>
              </a:rPr>
              <a:pPr/>
              <a:t>3/26/2018</a:t>
            </a:fld>
            <a:endParaRPr lang="en-US" dirty="0">
              <a:solidFill>
                <a:srgbClr val="575F6D"/>
              </a:solidFill>
            </a:endParaRPr>
          </a:p>
        </p:txBody>
      </p:sp>
      <p:sp>
        <p:nvSpPr>
          <p:cNvPr id="6" name="5 Marcador de pie de página"/>
          <p:cNvSpPr>
            <a:spLocks noGrp="1"/>
          </p:cNvSpPr>
          <p:nvPr>
            <p:ph type="ftr" sz="quarter" idx="11"/>
          </p:nvPr>
        </p:nvSpPr>
        <p:spPr/>
        <p:txBody>
          <a:bodyPr/>
          <a:lstStyle/>
          <a:p>
            <a:endParaRPr lang="en-US" dirty="0">
              <a:solidFill>
                <a:srgbClr val="575F6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297256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575F6D"/>
                </a:solidFill>
              </a:rPr>
              <a:pPr/>
              <a:t>3/26/2018</a:t>
            </a:fld>
            <a:endParaRPr lang="en-US" dirty="0">
              <a:solidFill>
                <a:srgbClr val="575F6D"/>
              </a:solidFill>
            </a:endParaRPr>
          </a:p>
        </p:txBody>
      </p:sp>
      <p:sp>
        <p:nvSpPr>
          <p:cNvPr id="8" name="7 Marcador de pie de página"/>
          <p:cNvSpPr>
            <a:spLocks noGrp="1"/>
          </p:cNvSpPr>
          <p:nvPr>
            <p:ph type="ftr" sz="quarter" idx="11"/>
          </p:nvPr>
        </p:nvSpPr>
        <p:spPr/>
        <p:txBody>
          <a:bodyPr/>
          <a:lstStyle/>
          <a:p>
            <a:endParaRPr lang="en-US" dirty="0">
              <a:solidFill>
                <a:srgbClr val="575F6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2142911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575F6D"/>
                </a:solidFill>
              </a:rPr>
              <a:pPr/>
              <a:t>3/26/2018</a:t>
            </a:fld>
            <a:endParaRPr lang="en-US" dirty="0">
              <a:solidFill>
                <a:srgbClr val="575F6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1389672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575F6D"/>
                </a:solidFill>
              </a:rPr>
              <a:pPr/>
              <a:t>3/26/2018</a:t>
            </a:fld>
            <a:endParaRPr lang="en-US" dirty="0">
              <a:solidFill>
                <a:srgbClr val="575F6D"/>
              </a:solidFill>
            </a:endParaRPr>
          </a:p>
        </p:txBody>
      </p:sp>
      <p:sp>
        <p:nvSpPr>
          <p:cNvPr id="3" name="2 Marcador de pie de página"/>
          <p:cNvSpPr>
            <a:spLocks noGrp="1"/>
          </p:cNvSpPr>
          <p:nvPr>
            <p:ph type="ftr" sz="quarter" idx="11"/>
          </p:nvPr>
        </p:nvSpPr>
        <p:spPr/>
        <p:txBody>
          <a:bodyPr/>
          <a:lstStyle/>
          <a:p>
            <a:endParaRPr lang="en-US" dirty="0">
              <a:solidFill>
                <a:srgbClr val="575F6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74868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1"/>
      </p:bgRef>
    </p:bg>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575F6D"/>
                </a:solidFill>
              </a:rPr>
              <a:pPr/>
              <a:t>3/26/2018</a:t>
            </a:fld>
            <a:endParaRPr lang="en-US" dirty="0">
              <a:solidFill>
                <a:srgbClr val="575F6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4228507885"/>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575F6D"/>
                </a:solidFill>
              </a:rPr>
              <a:pPr/>
              <a:t>3/26/2018</a:t>
            </a:fld>
            <a:endParaRPr lang="en-US" dirty="0">
              <a:solidFill>
                <a:srgbClr val="575F6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4253436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575F6D"/>
                </a:solidFill>
              </a:rPr>
              <a:pPr/>
              <a:t>3/26/2018</a:t>
            </a:fld>
            <a:endParaRPr lang="en-US" dirty="0">
              <a:solidFill>
                <a:srgbClr val="575F6D"/>
              </a:solidFill>
            </a:endParaRPr>
          </a:p>
        </p:txBody>
      </p:sp>
      <p:sp>
        <p:nvSpPr>
          <p:cNvPr id="5" name="4 Marcador de pie de página"/>
          <p:cNvSpPr>
            <a:spLocks noGrp="1"/>
          </p:cNvSpPr>
          <p:nvPr>
            <p:ph type="ftr" sz="quarter" idx="11"/>
          </p:nvPr>
        </p:nvSpPr>
        <p:spPr/>
        <p:txBody>
          <a:bodyPr/>
          <a:lstStyle/>
          <a:p>
            <a:endParaRPr lang="en-US" dirty="0">
              <a:solidFill>
                <a:srgbClr val="575F6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015951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575F6D"/>
                </a:solidFill>
              </a:rPr>
              <a:pPr/>
              <a:t>3/26/2018</a:t>
            </a:fld>
            <a:endParaRPr lang="en-US" dirty="0">
              <a:solidFill>
                <a:srgbClr val="575F6D"/>
              </a:solidFill>
            </a:endParaRPr>
          </a:p>
        </p:txBody>
      </p:sp>
      <p:sp>
        <p:nvSpPr>
          <p:cNvPr id="5" name="4 Marcador de pie de página"/>
          <p:cNvSpPr>
            <a:spLocks noGrp="1"/>
          </p:cNvSpPr>
          <p:nvPr>
            <p:ph type="ftr" sz="quarter" idx="11"/>
          </p:nvPr>
        </p:nvSpPr>
        <p:spPr/>
        <p:txBody>
          <a:bodyPr/>
          <a:lstStyle/>
          <a:p>
            <a:endParaRPr lang="en-US" dirty="0">
              <a:solidFill>
                <a:srgbClr val="575F6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04702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575F6D"/>
                </a:solidFill>
              </a:rPr>
              <a:pPr/>
              <a:t>3/26/2018</a:t>
            </a:fld>
            <a:endParaRPr lang="en-US" dirty="0">
              <a:solidFill>
                <a:srgbClr val="575F6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575F6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04288187"/>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575F6D"/>
                </a:solidFill>
              </a:rPr>
              <a:pPr/>
              <a:t>3/26/2018</a:t>
            </a:fld>
            <a:endParaRPr lang="en-US" dirty="0">
              <a:solidFill>
                <a:srgbClr val="575F6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22941068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26960259"/>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575F6D"/>
                </a:solidFill>
              </a:rPr>
              <a:pPr/>
              <a:t>3/26/2018</a:t>
            </a:fld>
            <a:endParaRPr lang="en-US" dirty="0">
              <a:solidFill>
                <a:srgbClr val="575F6D"/>
              </a:solidFill>
            </a:endParaRPr>
          </a:p>
        </p:txBody>
      </p:sp>
      <p:sp>
        <p:nvSpPr>
          <p:cNvPr id="6" name="5 Marcador de pie de página"/>
          <p:cNvSpPr>
            <a:spLocks noGrp="1"/>
          </p:cNvSpPr>
          <p:nvPr>
            <p:ph type="ftr" sz="quarter" idx="11"/>
          </p:nvPr>
        </p:nvSpPr>
        <p:spPr/>
        <p:txBody>
          <a:bodyPr/>
          <a:lstStyle/>
          <a:p>
            <a:endParaRPr lang="en-US" dirty="0">
              <a:solidFill>
                <a:srgbClr val="575F6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2526013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575F6D"/>
                </a:solidFill>
              </a:rPr>
              <a:pPr/>
              <a:t>3/26/2018</a:t>
            </a:fld>
            <a:endParaRPr lang="en-US" dirty="0">
              <a:solidFill>
                <a:srgbClr val="575F6D"/>
              </a:solidFill>
            </a:endParaRPr>
          </a:p>
        </p:txBody>
      </p:sp>
      <p:sp>
        <p:nvSpPr>
          <p:cNvPr id="8" name="7 Marcador de pie de página"/>
          <p:cNvSpPr>
            <a:spLocks noGrp="1"/>
          </p:cNvSpPr>
          <p:nvPr>
            <p:ph type="ftr" sz="quarter" idx="11"/>
          </p:nvPr>
        </p:nvSpPr>
        <p:spPr/>
        <p:txBody>
          <a:bodyPr/>
          <a:lstStyle/>
          <a:p>
            <a:endParaRPr lang="en-US" dirty="0">
              <a:solidFill>
                <a:srgbClr val="575F6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160870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575F6D"/>
                </a:solidFill>
              </a:rPr>
              <a:pPr/>
              <a:t>3/26/2018</a:t>
            </a:fld>
            <a:endParaRPr lang="en-US" dirty="0">
              <a:solidFill>
                <a:srgbClr val="575F6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9068766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575F6D"/>
                </a:solidFill>
              </a:rPr>
              <a:pPr/>
              <a:t>3/26/2018</a:t>
            </a:fld>
            <a:endParaRPr lang="en-US" dirty="0">
              <a:solidFill>
                <a:srgbClr val="575F6D"/>
              </a:solidFill>
            </a:endParaRPr>
          </a:p>
        </p:txBody>
      </p:sp>
      <p:sp>
        <p:nvSpPr>
          <p:cNvPr id="3" name="2 Marcador de pie de página"/>
          <p:cNvSpPr>
            <a:spLocks noGrp="1"/>
          </p:cNvSpPr>
          <p:nvPr>
            <p:ph type="ftr" sz="quarter" idx="11"/>
          </p:nvPr>
        </p:nvSpPr>
        <p:spPr/>
        <p:txBody>
          <a:bodyPr/>
          <a:lstStyle/>
          <a:p>
            <a:endParaRPr lang="en-US" dirty="0">
              <a:solidFill>
                <a:srgbClr val="575F6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25817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1"/>
      </p:bgRef>
    </p:bg>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575F6D"/>
                </a:solidFill>
              </a:rPr>
              <a:pPr/>
              <a:t>3/26/2018</a:t>
            </a:fld>
            <a:endParaRPr lang="en-US" dirty="0">
              <a:solidFill>
                <a:srgbClr val="575F6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3882159086"/>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575F6D"/>
                </a:solidFill>
              </a:rPr>
              <a:pPr/>
              <a:t>3/26/2018</a:t>
            </a:fld>
            <a:endParaRPr lang="en-US" dirty="0">
              <a:solidFill>
                <a:srgbClr val="575F6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42424176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575F6D"/>
                </a:solidFill>
              </a:rPr>
              <a:pPr/>
              <a:t>3/26/2018</a:t>
            </a:fld>
            <a:endParaRPr lang="en-US" dirty="0">
              <a:solidFill>
                <a:srgbClr val="575F6D"/>
              </a:solidFill>
            </a:endParaRPr>
          </a:p>
        </p:txBody>
      </p:sp>
      <p:sp>
        <p:nvSpPr>
          <p:cNvPr id="5" name="4 Marcador de pie de página"/>
          <p:cNvSpPr>
            <a:spLocks noGrp="1"/>
          </p:cNvSpPr>
          <p:nvPr>
            <p:ph type="ftr" sz="quarter" idx="11"/>
          </p:nvPr>
        </p:nvSpPr>
        <p:spPr/>
        <p:txBody>
          <a:bodyPr/>
          <a:lstStyle/>
          <a:p>
            <a:endParaRPr lang="en-US" dirty="0">
              <a:solidFill>
                <a:srgbClr val="575F6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959577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575F6D"/>
                </a:solidFill>
              </a:rPr>
              <a:pPr/>
              <a:t>3/26/2018</a:t>
            </a:fld>
            <a:endParaRPr lang="en-US" dirty="0">
              <a:solidFill>
                <a:srgbClr val="575F6D"/>
              </a:solidFill>
            </a:endParaRPr>
          </a:p>
        </p:txBody>
      </p:sp>
      <p:sp>
        <p:nvSpPr>
          <p:cNvPr id="5" name="4 Marcador de pie de página"/>
          <p:cNvSpPr>
            <a:spLocks noGrp="1"/>
          </p:cNvSpPr>
          <p:nvPr>
            <p:ph type="ftr" sz="quarter" idx="11"/>
          </p:nvPr>
        </p:nvSpPr>
        <p:spPr/>
        <p:txBody>
          <a:bodyPr/>
          <a:lstStyle/>
          <a:p>
            <a:endParaRPr lang="en-US" dirty="0">
              <a:solidFill>
                <a:srgbClr val="575F6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200186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778116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285212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321193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134575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8" name="Footer Placeholder 7"/>
          <p:cNvSpPr>
            <a:spLocks noGrp="1"/>
          </p:cNvSpPr>
          <p:nvPr>
            <p:ph type="ftr" sz="quarter" idx="11"/>
          </p:nvPr>
        </p:nvSpPr>
        <p:spPr/>
        <p:txBody>
          <a:bodyPr/>
          <a:lstStyle/>
          <a:p>
            <a:endParaRPr lang="en-US" dirty="0">
              <a:solidFill>
                <a:srgbClr val="FFF39D"/>
              </a:solidFill>
            </a:endParaRPr>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58196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4" name="Footer Placeholder 3"/>
          <p:cNvSpPr>
            <a:spLocks noGrp="1"/>
          </p:cNvSpPr>
          <p:nvPr>
            <p:ph type="ftr" sz="quarter" idx="11"/>
          </p:nvPr>
        </p:nvSpPr>
        <p:spPr/>
        <p:txBody>
          <a:bodyPr/>
          <a:lstStyle/>
          <a:p>
            <a:endParaRPr lang="en-US" dirty="0">
              <a:solidFill>
                <a:srgbClr val="FFF39D"/>
              </a:solidFill>
            </a:endParaRPr>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827275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3" name="Footer Placeholder 2"/>
          <p:cNvSpPr>
            <a:spLocks noGrp="1"/>
          </p:cNvSpPr>
          <p:nvPr>
            <p:ph type="ftr" sz="quarter" idx="11"/>
          </p:nvPr>
        </p:nvSpPr>
        <p:spPr/>
        <p:txBody>
          <a:bodyPr/>
          <a:lstStyle/>
          <a:p>
            <a:endParaRPr lang="en-US" dirty="0">
              <a:solidFill>
                <a:srgbClr val="FFF39D"/>
              </a:solidFill>
            </a:endParaRPr>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238304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106253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430687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856181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2BBB5E19-F10A-4C2F-BF6F-11C513378A2E}" type="slidenum">
              <a:rPr lang="en-US" smtClean="0"/>
              <a:pPr/>
              <a:t>‹Nº›</a:t>
            </a:fld>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266095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188304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2BBB5E19-F10A-4C2F-BF6F-11C513378A2E}" type="slidenum">
              <a:rPr lang="en-US" smtClean="0"/>
              <a:pPr/>
              <a:t>‹Nº›</a:t>
            </a:fld>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449517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813252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3318298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06134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theme" Target="../theme/theme3.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575F6D"/>
                </a:solidFill>
              </a:rPr>
              <a:pPr/>
              <a:t>3/26/2018</a:t>
            </a:fld>
            <a:endParaRPr lang="en-US" dirty="0">
              <a:solidFill>
                <a:srgbClr val="575F6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575F6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6596636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575F6D"/>
                </a:solidFill>
              </a:rPr>
              <a:pPr/>
              <a:t>3/26/2018</a:t>
            </a:fld>
            <a:endParaRPr lang="en-US" dirty="0">
              <a:solidFill>
                <a:srgbClr val="575F6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575F6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03508741"/>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solidFill>
                <a:srgbClr val="FFF39D"/>
              </a:solidFill>
            </a:endParaRPr>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17680815"/>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9.xml"/><Relationship Id="rId4" Type="http://schemas.openxmlformats.org/officeDocument/2006/relationships/image" Target="../media/image10.JPG"/></Relationships>
</file>

<file path=ppt/slides/_rels/slide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29.xml"/><Relationship Id="rId5" Type="http://schemas.openxmlformats.org/officeDocument/2006/relationships/image" Target="../media/image26.jpg"/><Relationship Id="rId4" Type="http://schemas.openxmlformats.org/officeDocument/2006/relationships/image" Target="../media/image25.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29.xml"/><Relationship Id="rId4" Type="http://schemas.openxmlformats.org/officeDocument/2006/relationships/image" Target="../media/image29.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6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29.xml"/><Relationship Id="rId4" Type="http://schemas.openxmlformats.org/officeDocument/2006/relationships/image" Target="../media/image33.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29.xml"/><Relationship Id="rId4" Type="http://schemas.openxmlformats.org/officeDocument/2006/relationships/image" Target="../media/image36.jpg"/></Relationships>
</file>

<file path=ppt/slides/_rels/slide7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7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3.xml"/><Relationship Id="rId1" Type="http://schemas.openxmlformats.org/officeDocument/2006/relationships/slideLayout" Target="../slideLayouts/slideLayout29.xml"/><Relationship Id="rId4" Type="http://schemas.openxmlformats.org/officeDocument/2006/relationships/image" Target="../media/image41.jpg"/></Relationships>
</file>

<file path=ppt/slides/_rels/slide8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4.xml"/><Relationship Id="rId1" Type="http://schemas.openxmlformats.org/officeDocument/2006/relationships/slideLayout" Target="../slideLayouts/slideLayout29.xml"/></Relationships>
</file>

<file path=ppt/slides/_rels/slide8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5.xml"/><Relationship Id="rId1" Type="http://schemas.openxmlformats.org/officeDocument/2006/relationships/slideLayout" Target="../slideLayouts/slideLayout29.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6.xml"/><Relationship Id="rId1" Type="http://schemas.openxmlformats.org/officeDocument/2006/relationships/slideLayout" Target="../slideLayouts/slideLayout29.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7.xml"/><Relationship Id="rId1" Type="http://schemas.openxmlformats.org/officeDocument/2006/relationships/slideLayout" Target="../slideLayouts/slideLayout29.xml"/></Relationships>
</file>

<file path=ppt/slides/_rels/slide8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8.xml"/><Relationship Id="rId1" Type="http://schemas.openxmlformats.org/officeDocument/2006/relationships/slideLayout" Target="../slideLayouts/slideLayout29.xml"/></Relationships>
</file>

<file path=ppt/slides/_rels/slide8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9.xml"/><Relationship Id="rId1" Type="http://schemas.openxmlformats.org/officeDocument/2006/relationships/slideLayout" Target="../slideLayouts/slideLayout2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0.xml"/><Relationship Id="rId1" Type="http://schemas.openxmlformats.org/officeDocument/2006/relationships/slideLayout" Target="../slideLayouts/slideLayout29.xml"/></Relationships>
</file>

<file path=ppt/slides/_rels/slide9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1.xml"/><Relationship Id="rId1" Type="http://schemas.openxmlformats.org/officeDocument/2006/relationships/slideLayout" Target="../slideLayouts/slideLayout24.xml"/></Relationships>
</file>

<file path=ppt/slides/_rels/slide9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2.xml"/><Relationship Id="rId1" Type="http://schemas.openxmlformats.org/officeDocument/2006/relationships/slideLayout" Target="../slideLayouts/slideLayout24.xml"/></Relationships>
</file>

<file path=ppt/slides/_rels/slide9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3.xml"/><Relationship Id="rId1" Type="http://schemas.openxmlformats.org/officeDocument/2006/relationships/slideLayout" Target="../slideLayouts/slideLayout29.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4.xml"/><Relationship Id="rId1" Type="http://schemas.openxmlformats.org/officeDocument/2006/relationships/slideLayout" Target="../slideLayouts/slideLayout18.xml"/><Relationship Id="rId4" Type="http://schemas.openxmlformats.org/officeDocument/2006/relationships/image" Target="../media/image53.jpeg"/></Relationships>
</file>

<file path=ppt/slides/_rels/slide11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5.xml"/><Relationship Id="rId1" Type="http://schemas.openxmlformats.org/officeDocument/2006/relationships/slideLayout" Target="../slideLayouts/slideLayout18.xml"/><Relationship Id="rId4" Type="http://schemas.openxmlformats.org/officeDocument/2006/relationships/image" Target="../media/image55.jpeg"/></Relationships>
</file>

<file path=ppt/slides/_rels/slide11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2.xml"/><Relationship Id="rId1" Type="http://schemas.openxmlformats.org/officeDocument/2006/relationships/slideLayout" Target="../slideLayouts/slideLayout29.xml"/></Relationships>
</file>

<file path=ppt/slides/_rels/slide12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3.xml"/><Relationship Id="rId1" Type="http://schemas.openxmlformats.org/officeDocument/2006/relationships/slideLayout" Target="../slideLayouts/slideLayout29.xml"/></Relationships>
</file>

<file path=ppt/slides/_rels/slide12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4.xml"/><Relationship Id="rId1" Type="http://schemas.openxmlformats.org/officeDocument/2006/relationships/slideLayout" Target="../slideLayouts/slideLayout29.xml"/><Relationship Id="rId4" Type="http://schemas.openxmlformats.org/officeDocument/2006/relationships/image" Target="../media/image65.jpg"/></Relationships>
</file>

<file path=ppt/slides/_rels/slide125.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916832"/>
            <a:ext cx="6172200" cy="1800200"/>
          </a:xfrm>
        </p:spPr>
        <p:txBody>
          <a:bodyPr>
            <a:normAutofit/>
          </a:bodyPr>
          <a:lstStyle/>
          <a:p>
            <a:r>
              <a:rPr lang="es-ES" sz="3200" dirty="0"/>
              <a:t>LOS 10 ARBOLES CON FLORACIONES “TOP TEN “ DE LOS JARDINES SEVILLANOS.-A</a:t>
            </a:r>
          </a:p>
        </p:txBody>
      </p:sp>
      <p:sp>
        <p:nvSpPr>
          <p:cNvPr id="3" name="2 Subtítulo"/>
          <p:cNvSpPr>
            <a:spLocks noGrp="1"/>
          </p:cNvSpPr>
          <p:nvPr>
            <p:ph type="subTitle" idx="1"/>
          </p:nvPr>
        </p:nvSpPr>
        <p:spPr>
          <a:xfrm>
            <a:off x="2286000" y="4941168"/>
            <a:ext cx="5238328" cy="1433754"/>
          </a:xfrm>
        </p:spPr>
        <p:txBody>
          <a:bodyPr>
            <a:normAutofit/>
          </a:bodyPr>
          <a:lstStyle/>
          <a:p>
            <a:r>
              <a:rPr lang="es-ES" dirty="0"/>
              <a:t>Selección de textos y fotografías por </a:t>
            </a:r>
          </a:p>
          <a:p>
            <a:r>
              <a:rPr lang="es-ES" sz="2800" dirty="0"/>
              <a:t>JOSE ELIAS BONELLS</a:t>
            </a:r>
          </a:p>
        </p:txBody>
      </p:sp>
    </p:spTree>
    <p:extLst>
      <p:ext uri="{BB962C8B-B14F-4D97-AF65-F5344CB8AC3E}">
        <p14:creationId xmlns:p14="http://schemas.microsoft.com/office/powerpoint/2010/main" val="3941809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ERYTHRINAS.-Erythrina crista-galli</a:t>
            </a:r>
            <a:br>
              <a:rPr lang="es-ES" dirty="0"/>
            </a:br>
            <a:endParaRPr lang="es-ES" dirty="0"/>
          </a:p>
        </p:txBody>
      </p:sp>
      <p:sp>
        <p:nvSpPr>
          <p:cNvPr id="3" name="2 Marcador de contenido"/>
          <p:cNvSpPr>
            <a:spLocks noGrp="1"/>
          </p:cNvSpPr>
          <p:nvPr>
            <p:ph idx="1"/>
          </p:nvPr>
        </p:nvSpPr>
        <p:spPr/>
        <p:txBody>
          <a:bodyPr>
            <a:normAutofit/>
          </a:bodyPr>
          <a:lstStyle/>
          <a:p>
            <a:pPr marL="0" indent="0">
              <a:buNone/>
            </a:pPr>
            <a:endParaRPr lang="es-ES" dirty="0"/>
          </a:p>
          <a:p>
            <a:r>
              <a:rPr lang="es-ES" dirty="0"/>
              <a:t>Erythrina crista-galli, llamado comúnmente ceibo, seibo o bucaré también se conoce con otros nombres como árbol del coral, flor de coral, pico de gallo, gallito, sananduva.</a:t>
            </a:r>
          </a:p>
          <a:p>
            <a:r>
              <a:rPr lang="es-ES" dirty="0"/>
              <a:t>El ceibo o seibo es el árbol y la flor nacional de Argentina y Uruguay.</a:t>
            </a:r>
          </a:p>
          <a:p>
            <a:r>
              <a:rPr lang="es-ES" dirty="0"/>
              <a:t>Es un árbol de la subfamilia Faboideae originario de Sudamérica, donde se encuentra en el noreste y centroeste de Argentina, al este de Bolivia y sur de Brasil, gran parte de Paraguay, y casi todo Uruguay.</a:t>
            </a:r>
          </a:p>
          <a:p>
            <a:endParaRPr lang="es-ES" dirty="0"/>
          </a:p>
        </p:txBody>
      </p:sp>
    </p:spTree>
    <p:extLst>
      <p:ext uri="{BB962C8B-B14F-4D97-AF65-F5344CB8AC3E}">
        <p14:creationId xmlns:p14="http://schemas.microsoft.com/office/powerpoint/2010/main" val="23317690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0884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1341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1988840"/>
            <a:ext cx="6737176" cy="4485112"/>
          </a:xfrm>
        </p:spPr>
        <p:txBody>
          <a:bodyPr>
            <a:normAutofit/>
          </a:bodyPr>
          <a:lstStyle/>
          <a:p>
            <a:r>
              <a:rPr lang="es-ES" dirty="0"/>
              <a:t>Es un árbol de porte mediano, con un diámetro de fuste que puede superar el metro, y alturas de entre 5 a 10 m, llegando raramente hasta los 20 m. Su raíz es pivotante, con nudosidades producidas por bacterias nitrificantes que viven en simbiosis, facilitando a ésta la absorción del nitrógeno que fijan y de la cual toman las sustancias orgánicas que elabora.</a:t>
            </a:r>
          </a:p>
          <a:p>
            <a:r>
              <a:rPr lang="es-ES" dirty="0"/>
              <a:t>El tallo es leñoso, tortuoso, irregular, de ramas con espinas que forman una capa sin forma definida y mueren tras la floración. Las flores, dispuestas en inflorescencia arracimadas, son pentámeras, completas y de simetría bilateral. Su color es rojo. Las plantas florecen de junio hasta julio. El cáliz es gamosépalo, como un pequeño dedal de color rojo. </a:t>
            </a:r>
          </a:p>
        </p:txBody>
      </p:sp>
    </p:spTree>
    <p:extLst>
      <p:ext uri="{BB962C8B-B14F-4D97-AF65-F5344CB8AC3E}">
        <p14:creationId xmlns:p14="http://schemas.microsoft.com/office/powerpoint/2010/main" val="632038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412776"/>
            <a:ext cx="6377136" cy="5061176"/>
          </a:xfrm>
        </p:spPr>
        <p:txBody>
          <a:bodyPr/>
          <a:lstStyle/>
          <a:p>
            <a:r>
              <a:rPr lang="es-ES" dirty="0"/>
              <a:t>Forma con la corola un perianto donde sépalos y pétalos son de color semejante, pero de forma distinta.</a:t>
            </a:r>
          </a:p>
          <a:p>
            <a:r>
              <a:rPr lang="es-ES" dirty="0"/>
              <a:t> Su borde se caracteriza por el color marrón que le da aspecto de marchito.</a:t>
            </a:r>
          </a:p>
          <a:p>
            <a:r>
              <a:rPr lang="es-ES" dirty="0"/>
              <a:t> La corola, semejante a la de Phaseolus vulgaris, es amariposada, pero se diferencia de ésta en que el estandarte, que es el pétalo más grande, se dispone en la parte inferior. </a:t>
            </a:r>
          </a:p>
          <a:p>
            <a:r>
              <a:rPr lang="es-ES" dirty="0"/>
              <a:t>Los pétalos llamados alas, son muy pequeños y están prácticamente escondidos dentro del cáliz. Los otros dos pétalos se sueldan a veces parcialmente y forman la quilla o carena, sirviendo de protección a los órganos de reproducción.</a:t>
            </a:r>
          </a:p>
        </p:txBody>
      </p:sp>
    </p:spTree>
    <p:extLst>
      <p:ext uri="{BB962C8B-B14F-4D97-AF65-F5344CB8AC3E}">
        <p14:creationId xmlns:p14="http://schemas.microsoft.com/office/powerpoint/2010/main" val="2556346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82771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3123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916832"/>
            <a:ext cx="6305128" cy="4557120"/>
          </a:xfrm>
        </p:spPr>
        <p:txBody>
          <a:bodyPr/>
          <a:lstStyle/>
          <a:p>
            <a:r>
              <a:rPr lang="es-ES" dirty="0"/>
              <a:t>El androceo consta de 10 estambres, uno libre y nueve unidos por sus filamentos (androceo gamostémono). </a:t>
            </a:r>
          </a:p>
          <a:p>
            <a:r>
              <a:rPr lang="es-ES" dirty="0"/>
              <a:t>El gineceo, unicarpelar, está entre los estambres soldados, a la manera de un cuchillo en su vaina. El fruto es una legumbre monocárpica, seca, de hasta 20 cm de longitud, de color pardo oscuro. Las semillas, de forma cilíndrica, se disponen espaciadamente en el interior de la vaina.</a:t>
            </a:r>
          </a:p>
          <a:p>
            <a:r>
              <a:rPr lang="es-ES" dirty="0"/>
              <a:t> Su color es castaño. </a:t>
            </a:r>
          </a:p>
          <a:p>
            <a:r>
              <a:rPr lang="es-ES" dirty="0"/>
              <a:t>El embrión que contienen posee cotiledones hipogeos, que al germinar quedan debajo de la tierra.</a:t>
            </a:r>
          </a:p>
        </p:txBody>
      </p:sp>
    </p:spTree>
    <p:extLst>
      <p:ext uri="{BB962C8B-B14F-4D97-AF65-F5344CB8AC3E}">
        <p14:creationId xmlns:p14="http://schemas.microsoft.com/office/powerpoint/2010/main" val="5496255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1484784"/>
            <a:ext cx="6408712" cy="4989168"/>
          </a:xfrm>
        </p:spPr>
        <p:txBody>
          <a:bodyPr/>
          <a:lstStyle/>
          <a:p>
            <a:r>
              <a:rPr lang="es-ES" dirty="0"/>
              <a:t>Usos</a:t>
            </a:r>
          </a:p>
          <a:p>
            <a:r>
              <a:rPr lang="es-ES" dirty="0"/>
              <a:t>Se usa como planta medicinal y ornamental. Resulta atractiva para las aves.</a:t>
            </a:r>
          </a:p>
          <a:p>
            <a:r>
              <a:rPr lang="es-ES" dirty="0"/>
              <a:t>Tiene madera débil y porosa, poco duradera; utilizándose en tallas y molduras. Peso específico de 0,2 g/cm³.</a:t>
            </a:r>
          </a:p>
          <a:p>
            <a:r>
              <a:rPr lang="es-ES" dirty="0"/>
              <a:t>Es apta para producción de pastas celulósicas. Es melífera. Se cultiva en países tropicales y subtropicales para uso ornamental.</a:t>
            </a:r>
          </a:p>
          <a:p>
            <a:r>
              <a:rPr lang="es-ES" dirty="0"/>
              <a:t>Su corteza se emplea como astringente en baños de asiento y baños de vapor para dolores reumáticos. Contiene el alcaloide eritrina con propiedades narcóticas y sedativas. En Argentina el casco del bombo legüero se hace preferentemente de ceibo.</a:t>
            </a:r>
          </a:p>
          <a:p>
            <a:endParaRPr lang="es-ES" dirty="0"/>
          </a:p>
        </p:txBody>
      </p:sp>
    </p:spTree>
    <p:extLst>
      <p:ext uri="{BB962C8B-B14F-4D97-AF65-F5344CB8AC3E}">
        <p14:creationId xmlns:p14="http://schemas.microsoft.com/office/powerpoint/2010/main" val="798396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0379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916832"/>
            <a:ext cx="6593160" cy="4557120"/>
          </a:xfrm>
        </p:spPr>
        <p:txBody>
          <a:bodyPr>
            <a:normAutofit lnSpcReduction="10000"/>
          </a:bodyPr>
          <a:lstStyle/>
          <a:p>
            <a:r>
              <a:rPr lang="es-ES" dirty="0"/>
              <a:t>Ecología</a:t>
            </a:r>
          </a:p>
          <a:p>
            <a:r>
              <a:rPr lang="es-ES" dirty="0"/>
              <a:t>Se halla en lugares bajos inundables, y a lo largo de los cursos de agua del Chaco y de la Región Oriental. No habita el bosque alto ni los sitios secos sin inundaciones. </a:t>
            </a:r>
          </a:p>
          <a:p>
            <a:r>
              <a:rPr lang="es-ES" dirty="0"/>
              <a:t>Tolera muy bien suelos saturados de agua; las semillas son transportadas por el agua germinando en sitios tales como bancos de arena, en donde ayudan a estabilizar la tierra y a formar islas nuevas. .</a:t>
            </a:r>
          </a:p>
          <a:p>
            <a:r>
              <a:rPr lang="es-ES" dirty="0"/>
              <a:t>Erythrina crista-galli fue descrita por Carlos Linneo y publicado en Mantissa Plantarum 1: 99–100. 1767</a:t>
            </a:r>
          </a:p>
          <a:p>
            <a:r>
              <a:rPr lang="es-ES" dirty="0"/>
              <a:t>Erythrina: nombre genérico que proviene del griego </a:t>
            </a:r>
            <a:r>
              <a:rPr lang="el-GR" dirty="0"/>
              <a:t>ερυθρος </a:t>
            </a:r>
            <a:r>
              <a:rPr lang="es-ES" dirty="0"/>
              <a:t>erythros = "rojo".</a:t>
            </a:r>
          </a:p>
          <a:p>
            <a:r>
              <a:rPr lang="es-ES" dirty="0"/>
              <a:t>crista galli: epíteto latino que significa, "cresta de gallo".</a:t>
            </a:r>
          </a:p>
        </p:txBody>
      </p:sp>
    </p:spTree>
    <p:extLst>
      <p:ext uri="{BB962C8B-B14F-4D97-AF65-F5344CB8AC3E}">
        <p14:creationId xmlns:p14="http://schemas.microsoft.com/office/powerpoint/2010/main" val="37193132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Cuidados de la planta Erythrina crista-galli o Árbol del coral</a:t>
            </a:r>
          </a:p>
        </p:txBody>
      </p:sp>
      <p:sp>
        <p:nvSpPr>
          <p:cNvPr id="3" name="2 Marcador de contenido"/>
          <p:cNvSpPr>
            <a:spLocks noGrp="1"/>
          </p:cNvSpPr>
          <p:nvPr>
            <p:ph idx="1"/>
          </p:nvPr>
        </p:nvSpPr>
        <p:spPr/>
        <p:txBody>
          <a:bodyPr>
            <a:normAutofit lnSpcReduction="10000"/>
          </a:bodyPr>
          <a:lstStyle/>
          <a:p>
            <a:r>
              <a:rPr lang="es-ES" dirty="0"/>
              <a:t>El nombre Erythrina procede de la palabra griega Erythros=rojo. El género Erythrina pertenece a la familia de la Leguminosas e incluye unas 100 especies originarias de zonas tropicales de todo el mundo. La especie Erythrina crista-galli es nativa de Brasil.</a:t>
            </a:r>
          </a:p>
          <a:p>
            <a:r>
              <a:rPr lang="es-ES" dirty="0"/>
              <a:t>Otras especies del género son: Erythrina crista-galli, Erythrina fulgens, Erythrina bildwillii, Erythrina caffra, Erythrina corallodendron, Erythrina pulcherrima, Erythrina lysistemon, Erythrina speciosa, Erythrina herbacea. </a:t>
            </a:r>
          </a:p>
          <a:p>
            <a:r>
              <a:rPr lang="es-ES" dirty="0"/>
              <a:t>Vulgarmente se conoce como Ceibo, Árbol del coral, Flor de coral, Pico de gallo, Colorín, Pito o Madre brava.</a:t>
            </a:r>
          </a:p>
          <a:p>
            <a:endParaRPr lang="es-ES" dirty="0"/>
          </a:p>
        </p:txBody>
      </p:sp>
    </p:spTree>
    <p:extLst>
      <p:ext uri="{BB962C8B-B14F-4D97-AF65-F5344CB8AC3E}">
        <p14:creationId xmlns:p14="http://schemas.microsoft.com/office/powerpoint/2010/main" val="1411756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556792"/>
            <a:ext cx="6233120" cy="4917160"/>
          </a:xfrm>
        </p:spPr>
        <p:txBody>
          <a:bodyPr>
            <a:normAutofit/>
          </a:bodyPr>
          <a:lstStyle/>
          <a:p>
            <a:r>
              <a:rPr lang="es-ES" dirty="0"/>
              <a:t>La exposición será soleada (orientación sur) y las temperaturas no pueden ser muy frías. Es conveniente proteger su base durante el invierno. No toleran los vientos constantes como por ejemplo junto al mar. Se puede cultivar en maceta.</a:t>
            </a:r>
          </a:p>
          <a:p>
            <a:r>
              <a:rPr lang="es-ES" dirty="0"/>
              <a:t>Al Árbol del coral le basta con un suelo a base de tierra de jardín con un poco de arcilla que retenga el agua. En caso de trasplante debe realizarse después del peligro de heladas.</a:t>
            </a:r>
          </a:p>
          <a:p>
            <a:r>
              <a:rPr lang="es-ES" dirty="0"/>
              <a:t>No debemos regar excesivamente, sólo para mantener el suelo un poco húmedo. En primavera abonaremos con estiércol y de marzo a julio cada 15 días con fertilizante mineral.</a:t>
            </a:r>
          </a:p>
          <a:p>
            <a:endParaRPr lang="es-ES" dirty="0"/>
          </a:p>
        </p:txBody>
      </p:sp>
    </p:spTree>
    <p:extLst>
      <p:ext uri="{BB962C8B-B14F-4D97-AF65-F5344CB8AC3E}">
        <p14:creationId xmlns:p14="http://schemas.microsoft.com/office/powerpoint/2010/main" val="41305903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835696" y="1556792"/>
            <a:ext cx="6089104" cy="4917160"/>
          </a:xfrm>
        </p:spPr>
        <p:txBody>
          <a:bodyPr/>
          <a:lstStyle/>
          <a:p>
            <a:r>
              <a:rPr lang="es-ES" dirty="0"/>
              <a:t>Podar en primavera las ramas y tallos secos producidos por el frio.</a:t>
            </a:r>
          </a:p>
          <a:p>
            <a:r>
              <a:rPr lang="es-ES" dirty="0"/>
              <a:t>En caso de humedad excesiva puede ser atacado por la araña roja.</a:t>
            </a:r>
          </a:p>
          <a:p>
            <a:r>
              <a:rPr lang="es-ES" dirty="0"/>
              <a:t>Podemos multiplicar el Ceibo con semillas en primavera, por esquejes en abril o por división de mata en primavera y otoño.</a:t>
            </a:r>
          </a:p>
          <a:p>
            <a:endParaRPr lang="es-ES" dirty="0"/>
          </a:p>
        </p:txBody>
      </p:sp>
    </p:spTree>
    <p:extLst>
      <p:ext uri="{BB962C8B-B14F-4D97-AF65-F5344CB8AC3E}">
        <p14:creationId xmlns:p14="http://schemas.microsoft.com/office/powerpoint/2010/main" val="26278070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Erythrina caffra</a:t>
            </a:r>
          </a:p>
        </p:txBody>
      </p:sp>
      <p:sp>
        <p:nvSpPr>
          <p:cNvPr id="3" name="2 Marcador de contenido"/>
          <p:cNvSpPr>
            <a:spLocks noGrp="1"/>
          </p:cNvSpPr>
          <p:nvPr>
            <p:ph idx="1"/>
          </p:nvPr>
        </p:nvSpPr>
        <p:spPr/>
        <p:txBody>
          <a:bodyPr>
            <a:normAutofit fontScale="92500" lnSpcReduction="10000"/>
          </a:bodyPr>
          <a:lstStyle/>
          <a:p>
            <a:r>
              <a:rPr lang="es-ES" dirty="0"/>
              <a:t>Erythrina caffra, es un árbol nativo del sudeste de África, el cual es cultivado y ha sido introducido en la India.</a:t>
            </a:r>
          </a:p>
          <a:p>
            <a:r>
              <a:rPr lang="es-ES" dirty="0"/>
              <a:t> Es el árbol oficial de Los Ángeles, California Estados Unidos.</a:t>
            </a:r>
          </a:p>
          <a:p>
            <a:r>
              <a:rPr lang="es-ES" dirty="0"/>
              <a:t>Descripción</a:t>
            </a:r>
          </a:p>
          <a:p>
            <a:r>
              <a:rPr lang="es-ES" dirty="0"/>
              <a:t>Es un árbol que alcanza de 3,5 a 7.18 m de altura; con las ramas con espinas. Se encuentra en los bosques costeros hasta una altura de 200 metros en Sudáfrica.</a:t>
            </a:r>
          </a:p>
          <a:p>
            <a:r>
              <a:rPr lang="es-ES" dirty="0"/>
              <a:t>Taxonomía</a:t>
            </a:r>
          </a:p>
          <a:p>
            <a:r>
              <a:rPr lang="es-ES" dirty="0"/>
              <a:t>Erythrina caffra fue descrita por Carl Peter Thunberg y publicado en Prodromus Plantarum Capensium, . . . 121. 1800.</a:t>
            </a:r>
          </a:p>
          <a:p>
            <a:endParaRPr lang="es-ES" dirty="0"/>
          </a:p>
        </p:txBody>
      </p:sp>
    </p:spTree>
    <p:extLst>
      <p:ext uri="{BB962C8B-B14F-4D97-AF65-F5344CB8AC3E}">
        <p14:creationId xmlns:p14="http://schemas.microsoft.com/office/powerpoint/2010/main" val="35373571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628800"/>
            <a:ext cx="6377136" cy="4845152"/>
          </a:xfrm>
        </p:spPr>
        <p:txBody>
          <a:bodyPr>
            <a:normAutofit lnSpcReduction="10000"/>
          </a:bodyPr>
          <a:lstStyle/>
          <a:p>
            <a:r>
              <a:rPr lang="es-ES" dirty="0"/>
              <a:t>Taxonomía</a:t>
            </a:r>
          </a:p>
          <a:p>
            <a:r>
              <a:rPr lang="es-ES" dirty="0"/>
              <a:t>Erythrina caffra fue descrita por Carl Peter Thunberg y publicado en Prodromus Plantarum Capensium, . . 121. 1800.</a:t>
            </a:r>
          </a:p>
          <a:p>
            <a:r>
              <a:rPr lang="es-ES" dirty="0"/>
              <a:t>Etimología</a:t>
            </a:r>
          </a:p>
          <a:p>
            <a:r>
              <a:rPr lang="es-ES" dirty="0"/>
              <a:t>Erythrina: nombre genérico que proviene del griego (erythros) = "rojo", en referencia al color rojo intenso de las flores de algunas especies representativas. caffra: epíteto geográfico que significa "de África".</a:t>
            </a:r>
          </a:p>
          <a:p>
            <a:r>
              <a:rPr lang="es-ES" dirty="0"/>
              <a:t>Sinonimia</a:t>
            </a:r>
          </a:p>
          <a:p>
            <a:r>
              <a:rPr lang="es-ES" dirty="0"/>
              <a:t>Erythrina constantiana Micheli</a:t>
            </a:r>
          </a:p>
          <a:p>
            <a:r>
              <a:rPr lang="es-ES" dirty="0"/>
              <a:t>Erythrina fissa C.Presl</a:t>
            </a:r>
          </a:p>
          <a:p>
            <a:r>
              <a:rPr lang="es-ES" dirty="0"/>
              <a:t>Erythrina insignis Tod.</a:t>
            </a:r>
          </a:p>
          <a:p>
            <a:r>
              <a:rPr lang="es-ES" dirty="0"/>
              <a:t>Erythrina viarum Tod.</a:t>
            </a:r>
          </a:p>
          <a:p>
            <a:endParaRPr lang="es-ES" dirty="0"/>
          </a:p>
          <a:p>
            <a:endParaRPr lang="es-ES" dirty="0"/>
          </a:p>
        </p:txBody>
      </p:sp>
    </p:spTree>
    <p:extLst>
      <p:ext uri="{BB962C8B-B14F-4D97-AF65-F5344CB8AC3E}">
        <p14:creationId xmlns:p14="http://schemas.microsoft.com/office/powerpoint/2010/main" val="9855650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2129565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7149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44"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27765"/>
            <a:ext cx="4283968" cy="6858000"/>
          </a:xfrm>
          <a:prstGeom prst="rect">
            <a:avLst/>
          </a:prstGeom>
        </p:spPr>
      </p:pic>
    </p:spTree>
    <p:extLst>
      <p:ext uri="{BB962C8B-B14F-4D97-AF65-F5344CB8AC3E}">
        <p14:creationId xmlns:p14="http://schemas.microsoft.com/office/powerpoint/2010/main" val="12157292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98"/>
          <a:stretch/>
        </p:blipFill>
        <p:spPr>
          <a:xfrm>
            <a:off x="0" y="0"/>
            <a:ext cx="9144000" cy="6858000"/>
          </a:xfrm>
          <a:prstGeom prst="rect">
            <a:avLst/>
          </a:prstGeom>
        </p:spPr>
      </p:pic>
    </p:spTree>
    <p:extLst>
      <p:ext uri="{BB962C8B-B14F-4D97-AF65-F5344CB8AC3E}">
        <p14:creationId xmlns:p14="http://schemas.microsoft.com/office/powerpoint/2010/main" val="28678100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412776"/>
            <a:ext cx="6521152" cy="5061176"/>
          </a:xfrm>
        </p:spPr>
        <p:txBody>
          <a:bodyPr>
            <a:normAutofit lnSpcReduction="10000"/>
          </a:bodyPr>
          <a:lstStyle/>
          <a:p>
            <a:r>
              <a:rPr lang="es-ES" dirty="0"/>
              <a:t>Erythrina se conoce como el género rojo y E. caffra es ampliamente apreciada por su cálido color rojo a flores de color escarlata, que aparecen a partir de los meses de primavera -verano. </a:t>
            </a:r>
          </a:p>
          <a:p>
            <a:r>
              <a:rPr lang="es-ES" dirty="0"/>
              <a:t>Su popularidad se puede atribuir a su facilidad de cultivo y el largo periodo de floración. El árbol de coral de la costa es una planta ideal jardín y, debido a su aspecto único, no ha dejado de llamar el interés de los botánicos, horticultor, amantes de la naturaleza y el público en general de la jardinería desde hace muchas décadas.</a:t>
            </a:r>
          </a:p>
          <a:p>
            <a:r>
              <a:rPr lang="es-ES" dirty="0"/>
              <a:t>Erythrina caffra se produce en los bosques protegidos de la costa ya lo largo de los ríos boscosas. Recluta muy rápidamente a partir de semillas que las aves llevan a través de grandes distancias. Aunque un árbol importante y bien utilizado en zonas rurales, el árbol de coral de la costa no está en peligro. Su facilidad en el cultivo de la hace disponible para el uso del jardín en todo el país.</a:t>
            </a:r>
          </a:p>
        </p:txBody>
      </p:sp>
    </p:spTree>
    <p:extLst>
      <p:ext uri="{BB962C8B-B14F-4D97-AF65-F5344CB8AC3E}">
        <p14:creationId xmlns:p14="http://schemas.microsoft.com/office/powerpoint/2010/main" val="15794171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628800"/>
            <a:ext cx="6521152" cy="4845152"/>
          </a:xfrm>
        </p:spPr>
        <p:txBody>
          <a:bodyPr>
            <a:normAutofit/>
          </a:bodyPr>
          <a:lstStyle/>
          <a:p>
            <a:r>
              <a:rPr lang="es-ES" dirty="0"/>
              <a:t>Recluta muy rápidamente a partir de semillas que las aves llevan a través de grandes distancias. Aunque un árbol importante y bien utilizado en zonas rurales, el árbol de coral de la costa no está en peligro. Su facilidad en el cultivo de la hace disponible para el uso del jardín en todo el país.</a:t>
            </a:r>
          </a:p>
          <a:p>
            <a:r>
              <a:rPr lang="es-ES" dirty="0"/>
              <a:t>Erythrina caffra es un árbol subtropical que se produce en las regiones costeras cálidas y libres de heladas de la helada luz del Cabo Oriental y el norte de KwaZulu-Natal. </a:t>
            </a:r>
          </a:p>
          <a:p>
            <a:r>
              <a:rPr lang="es-ES" dirty="0"/>
              <a:t>El nombre del género Erythrina, se origina del griego erythros palabra que significa rojo y alude a las flores de color rojo brillante y semillas. "Caffra" se deriva de la palabra árabe. </a:t>
            </a:r>
          </a:p>
        </p:txBody>
      </p:sp>
    </p:spTree>
    <p:extLst>
      <p:ext uri="{BB962C8B-B14F-4D97-AF65-F5344CB8AC3E}">
        <p14:creationId xmlns:p14="http://schemas.microsoft.com/office/powerpoint/2010/main" val="8702066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916832"/>
            <a:ext cx="6449144" cy="4557120"/>
          </a:xfrm>
        </p:spPr>
        <p:txBody>
          <a:bodyPr>
            <a:normAutofit lnSpcReduction="10000"/>
          </a:bodyPr>
          <a:lstStyle/>
          <a:p>
            <a:r>
              <a:rPr lang="es-ES" dirty="0"/>
              <a:t>Carl Thunberg, quien también es conocido como el padre de la Botánica de Sudáfrica, dio los nombres en 1770. </a:t>
            </a:r>
          </a:p>
          <a:p>
            <a:r>
              <a:rPr lang="es-ES" dirty="0"/>
              <a:t>El género Erythrina es un grupo de arbustos y árboles que tienen su origen no sólo en Sudáfrica, sino también las Antillas, Brasil y Australia. </a:t>
            </a:r>
          </a:p>
          <a:p>
            <a:r>
              <a:rPr lang="es-ES" dirty="0"/>
              <a:t>El género contiene poco más de 170 especies, de las cuales seis se encuentran naturalmente en Sudáfrica. Estos son Erythrina caffra, E. lysistemon , E. latissima, E. humeana , E. acanthocarpa y E. zeyheri . </a:t>
            </a:r>
          </a:p>
          <a:p>
            <a:r>
              <a:rPr lang="es-ES" dirty="0"/>
              <a:t>Todos erythrinas sudafricanos son notables y bien establecida en el cultivo principalmente por sus flores llamativas. La mayoría de las especies de este género han sido apreciadas por muchos pueblos desde los primeros días de la historia de Sudáfrica</a:t>
            </a:r>
          </a:p>
        </p:txBody>
      </p:sp>
    </p:spTree>
    <p:extLst>
      <p:ext uri="{BB962C8B-B14F-4D97-AF65-F5344CB8AC3E}">
        <p14:creationId xmlns:p14="http://schemas.microsoft.com/office/powerpoint/2010/main" val="7930440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1700808"/>
            <a:ext cx="6737176" cy="4773144"/>
          </a:xfrm>
        </p:spPr>
        <p:txBody>
          <a:bodyPr/>
          <a:lstStyle/>
          <a:p>
            <a:r>
              <a:rPr lang="es-ES" dirty="0"/>
              <a:t>Tanto las aves como insectos voladores polinizan los árboles de coral costeros. Las flores de Erythrina caffra no producen ningún olor, y solo color, en combinación con la recompensa de néctar, que el árbol produce en abundancia, se utiliza para atraer a los polinizadores.</a:t>
            </a:r>
          </a:p>
          <a:p>
            <a:r>
              <a:rPr lang="es-ES" dirty="0"/>
              <a:t>Las flores aparecen antes que las hojas y esto también puede ser una estrategia para la publicidad visible para atraer a la mayor cantidad de aves que se alimentan de néctar como sea posible.</a:t>
            </a:r>
          </a:p>
          <a:p>
            <a:r>
              <a:rPr lang="es-ES" dirty="0"/>
              <a:t> La forma y el diseño de cada flor es de tal manera que los estambres están expuestos y por lo tanto la transferencia de polen por las aves e insectos se lleva a cabo con facilidad. </a:t>
            </a:r>
          </a:p>
        </p:txBody>
      </p:sp>
    </p:spTree>
    <p:extLst>
      <p:ext uri="{BB962C8B-B14F-4D97-AF65-F5344CB8AC3E}">
        <p14:creationId xmlns:p14="http://schemas.microsoft.com/office/powerpoint/2010/main" val="30076472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988840"/>
            <a:ext cx="6593160" cy="4485112"/>
          </a:xfrm>
        </p:spPr>
        <p:txBody>
          <a:bodyPr>
            <a:normAutofit lnSpcReduction="10000"/>
          </a:bodyPr>
          <a:lstStyle/>
          <a:p>
            <a:r>
              <a:rPr lang="es-ES" dirty="0"/>
              <a:t>Las ramas están armados con espinas, que podría servir como una protección a los herbívoros, especialmente cuando los árboles son todavía jóvenes. Árboles adultos son bastante resistentes a la sequía y puede soportar varios grados bajo cero. En las zonas donde hay fuertes heladas, bien puede crecer, pero lo más probable es que no van a florecer.</a:t>
            </a:r>
          </a:p>
          <a:p>
            <a:r>
              <a:rPr lang="es-ES" dirty="0"/>
              <a:t>En Sudáfrica, Erythrina caffra es visto como un árbol real: es un árbol muy respetado y admirado en la cultura zulú y se cree que tiene propiedades mágicas. Las muestras han sido plantados en las tumbas de muchos jefes zulúes. En algunas partes de la Provincia Oriental del Cabo, los habitantes locales no se quema la madera de Erythrina caffra por temor a atraer los rayos</a:t>
            </a:r>
          </a:p>
        </p:txBody>
      </p:sp>
    </p:spTree>
    <p:extLst>
      <p:ext uri="{BB962C8B-B14F-4D97-AF65-F5344CB8AC3E}">
        <p14:creationId xmlns:p14="http://schemas.microsoft.com/office/powerpoint/2010/main" val="18884914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700808"/>
            <a:ext cx="6521152" cy="4773144"/>
          </a:xfrm>
        </p:spPr>
        <p:txBody>
          <a:bodyPr>
            <a:normAutofit lnSpcReduction="10000"/>
          </a:bodyPr>
          <a:lstStyle/>
          <a:p>
            <a:r>
              <a:rPr lang="es-ES" dirty="0"/>
              <a:t>La madera es muy suave y esponjosa y ligera. Troncos ahuecados fueron utilizados para hacer canoas y valles, y de los cubos de madera se utilizaron como flotadores para redes de pesca. Cuando asfaltada, la madera se hacían buenas tejas para techos. </a:t>
            </a:r>
          </a:p>
          <a:p>
            <a:r>
              <a:rPr lang="es-ES" dirty="0"/>
              <a:t>Las mujeres africanas de Sudáfrica hacen las semillas altamente decorativos de Erythrina caffra en forma de collares. Los niños también aman a su recogida, donde se les conoce como los granos de la suerte. Todos los árboles de coral producen un veneno con una acción como curar, y paralizante, que se utiliza con fines medicinales para relajar los músculos en el tratamiento de enfermedades nerviosas. Las semillas de todas erythrinas se dice que son venenosas y las hojas de Erythrina caffra se sabe que han envenenado el ganado</a:t>
            </a:r>
          </a:p>
        </p:txBody>
      </p:sp>
    </p:spTree>
    <p:extLst>
      <p:ext uri="{BB962C8B-B14F-4D97-AF65-F5344CB8AC3E}">
        <p14:creationId xmlns:p14="http://schemas.microsoft.com/office/powerpoint/2010/main" val="15737597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700807"/>
            <a:ext cx="6593160" cy="4755891"/>
          </a:xfrm>
        </p:spPr>
        <p:txBody>
          <a:bodyPr/>
          <a:lstStyle/>
          <a:p>
            <a:r>
              <a:rPr lang="es-ES" dirty="0"/>
              <a:t>Al igual que con todos los erythrinas, el árbol coral costa es fácilmente cultivada. Siembra las semillas de color rojo brillante, en octubre o noviembre. Es recomendable hacer una prueba de flotación primero determinar qué semillas son viables. </a:t>
            </a:r>
          </a:p>
          <a:p>
            <a:r>
              <a:rPr lang="es-ES" dirty="0"/>
              <a:t>A veces las semillas son parasitados por larvas de escarabajos y otros insectos. Simplemente remojar las semillas en agua, dejar toda la noche y seleccionar sólo aquellos que han hundido hasta el fondo.</a:t>
            </a:r>
          </a:p>
          <a:p>
            <a:r>
              <a:rPr lang="es-ES" dirty="0"/>
              <a:t> El agua también ayuda a ablandar la cubierta de la semilla duro para que la germinación tiene lugar más fácil. Otro método utilizado para ayudar a la germinación es de abrasión, lo que implica el uso de papel de lija o esmeril áspera para eliminar parte de la cubierta de la semilla. </a:t>
            </a:r>
          </a:p>
        </p:txBody>
      </p:sp>
    </p:spTree>
    <p:extLst>
      <p:ext uri="{BB962C8B-B14F-4D97-AF65-F5344CB8AC3E}">
        <p14:creationId xmlns:p14="http://schemas.microsoft.com/office/powerpoint/2010/main" val="11965509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484784"/>
            <a:ext cx="6315472" cy="4896544"/>
          </a:xfrm>
        </p:spPr>
        <p:txBody>
          <a:bodyPr/>
          <a:lstStyle/>
          <a:p>
            <a:r>
              <a:rPr lang="es-ES" dirty="0"/>
              <a:t>Otro método de propagación eficaz y más inmediato es hacer esquejes de madera gigantes llamadas porras. Estas son las ramas que miden al menos 40 mm de diámetro. Este método funciona muy bien y esquejes debe tomarse justo antes de que los árboles salen del letargo que es a finales del invierno o principios de primavera. Después de tomar el corte, permita que la herida se seque durante unos 1-2 días.</a:t>
            </a:r>
          </a:p>
          <a:p>
            <a:r>
              <a:rPr lang="es-ES" dirty="0"/>
              <a:t> Entonces enterrar un tercio de la porra en el suelo, mientras que deja las dos terceras partes expuestas para producir el nuevo crecimiento. Esquejes enraízan más pequeños igual de bien. Una vez más el mismo medio puede utilizarse como para la germinación de las semillas. Mantenga las bolsas o recipientes húmedos y almacenar en un lugar sombreado.</a:t>
            </a:r>
          </a:p>
        </p:txBody>
      </p:sp>
    </p:spTree>
    <p:extLst>
      <p:ext uri="{BB962C8B-B14F-4D97-AF65-F5344CB8AC3E}">
        <p14:creationId xmlns:p14="http://schemas.microsoft.com/office/powerpoint/2010/main" val="9405321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700808"/>
            <a:ext cx="6593160" cy="4773144"/>
          </a:xfrm>
        </p:spPr>
        <p:txBody>
          <a:bodyPr>
            <a:normAutofit/>
          </a:bodyPr>
          <a:lstStyle/>
          <a:p>
            <a:r>
              <a:rPr lang="es-ES" dirty="0"/>
              <a:t>Erythrina caffra se deben plantar en lugares soleados, en un suelo bien drenado.</a:t>
            </a:r>
          </a:p>
          <a:p>
            <a:r>
              <a:rPr lang="es-ES" dirty="0"/>
              <a:t> Puede tolerar suelos muy húmedos, ya que a menudo crece en las orillas de ríos y arroyos. Los árboles también van a tolerar la sequía y suelos pobres; sin embargo, no responden bien a las condiciones excesivamente fríos. </a:t>
            </a:r>
          </a:p>
          <a:p>
            <a:r>
              <a:rPr lang="es-ES" dirty="0"/>
              <a:t>Buenas bulbosas para plantar debajo son Crinum moorei , con flores grandes y blancas rosadas acampanadas en otoño, Clivia miniata con sus brillantes flores de color naranja en febrero -marzo , Dietes bicolor ha bicolor amarillo y las flores negras en verano, Crocosmia aurea tiene las flores de color naranja brillante en otoño, Kniphofia praecox, y K. bellamente uvaria con contrastantes flores amarillas y naranjas que aparecen en verano.</a:t>
            </a:r>
          </a:p>
        </p:txBody>
      </p:sp>
    </p:spTree>
    <p:extLst>
      <p:ext uri="{BB962C8B-B14F-4D97-AF65-F5344CB8AC3E}">
        <p14:creationId xmlns:p14="http://schemas.microsoft.com/office/powerpoint/2010/main" val="7066184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6805268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Erythrina lysistemon</a:t>
            </a:r>
          </a:p>
        </p:txBody>
      </p:sp>
      <p:sp>
        <p:nvSpPr>
          <p:cNvPr id="3" name="2 Marcador de contenido"/>
          <p:cNvSpPr>
            <a:spLocks noGrp="1"/>
          </p:cNvSpPr>
          <p:nvPr>
            <p:ph idx="1"/>
          </p:nvPr>
        </p:nvSpPr>
        <p:spPr/>
        <p:txBody>
          <a:bodyPr>
            <a:normAutofit/>
          </a:bodyPr>
          <a:lstStyle/>
          <a:p>
            <a:r>
              <a:rPr lang="es-ES" dirty="0"/>
              <a:t>Erythrina lysistemon (Hutch.), comúnmente conocido como "Árbol de coral" y "árbol de kaffir", es un árbol deciduo nativo de Sudáfrica. Se cultiva regularmente como un árbol para jardines y parques.</a:t>
            </a:r>
          </a:p>
          <a:p>
            <a:r>
              <a:rPr lang="es-ES" dirty="0"/>
              <a:t>Crecimiento</a:t>
            </a:r>
          </a:p>
          <a:p>
            <a:r>
              <a:rPr lang="es-ES" dirty="0"/>
              <a:t>El árbol de coral mide de 9 a 12 metros de alto con una corteza grisácea, no corchosa; espinas curveadas esparcidas en el tronco y las ramas; hojas con 3 foliolos, de hasta 17 cm de ancho, pecíolos y la vena central espinosa. El árbol se encuentra sin hojas hasta por 4 o 5 meses del año. </a:t>
            </a:r>
          </a:p>
        </p:txBody>
      </p:sp>
    </p:spTree>
    <p:extLst>
      <p:ext uri="{BB962C8B-B14F-4D97-AF65-F5344CB8AC3E}">
        <p14:creationId xmlns:p14="http://schemas.microsoft.com/office/powerpoint/2010/main" val="1558767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1772816"/>
            <a:ext cx="6161112" cy="4701136"/>
          </a:xfrm>
        </p:spPr>
        <p:txBody>
          <a:bodyPr>
            <a:normAutofit lnSpcReduction="10000"/>
          </a:bodyPr>
          <a:lstStyle/>
          <a:p>
            <a:r>
              <a:rPr lang="es-ES" dirty="0"/>
              <a:t>La adorable flor roja escarlata se produce en densos racimos antes de que aparezcan las hojas y atraen a numerosas aves e insectos al jardín.</a:t>
            </a:r>
          </a:p>
          <a:p>
            <a:r>
              <a:rPr lang="es-ES" dirty="0"/>
              <a:t>Usos</a:t>
            </a:r>
          </a:p>
          <a:p>
            <a:r>
              <a:rPr lang="es-ES" dirty="0"/>
              <a:t>Erythrina lysistemon es un árbol muy decorativo pero también es un importante componente del ecosistema, proveyendo comida y abrigo para una variedad de aves, animales e insectos.</a:t>
            </a:r>
          </a:p>
          <a:p>
            <a:r>
              <a:rPr lang="es-ES" dirty="0"/>
              <a:t>Es también ampliamente usado y disfrutado por los humanos. Han sido considerados como árboles reales, y fueron plantados en las tumbas de los jefes zulúes.</a:t>
            </a:r>
          </a:p>
          <a:p>
            <a:r>
              <a:rPr lang="es-ES" dirty="0"/>
              <a:t>La floración de los árboles ha sido, y todavía es, una buena señal para la gente de que es el tiempo para plantar sus cultivos.</a:t>
            </a:r>
          </a:p>
          <a:p>
            <a:endParaRPr lang="es-ES" dirty="0"/>
          </a:p>
        </p:txBody>
      </p:sp>
    </p:spTree>
    <p:extLst>
      <p:ext uri="{BB962C8B-B14F-4D97-AF65-F5344CB8AC3E}">
        <p14:creationId xmlns:p14="http://schemas.microsoft.com/office/powerpoint/2010/main" val="9639246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2276872"/>
            <a:ext cx="6696744" cy="4197080"/>
          </a:xfrm>
        </p:spPr>
        <p:txBody>
          <a:bodyPr/>
          <a:lstStyle/>
          <a:p>
            <a:r>
              <a:rPr lang="es-ES" dirty="0"/>
              <a:t>Mucha gente considera que E. lysistemon tiene tanto propiedades medicinales y mágicas. Hojas trituradas se colocan sobre heridas infestadas de gusanos y se dice que eliminan los gusanos.</a:t>
            </a:r>
          </a:p>
          <a:p>
            <a:r>
              <a:rPr lang="es-ES" dirty="0"/>
              <a:t>La corteza aplicada como una cataplasma es usada para tratar dolores, heridas, abscesos y artritis. Infusiones de las hojas son usadas como gotas de oídos para aliviar el dolor de oídos, y decocciones de las raíces son aplicadas a las torceduras. </a:t>
            </a:r>
          </a:p>
          <a:p>
            <a:r>
              <a:rPr lang="es-ES" dirty="0"/>
              <a:t>Contiene un gran número de alcaloides que se sabe que son altamente tóxicos, pero la medicina tradicional sugiere que tienen efectos antibacteriales, anti-inflamatorios y analgésicos.</a:t>
            </a:r>
          </a:p>
          <a:p>
            <a:endParaRPr lang="es-ES" dirty="0"/>
          </a:p>
        </p:txBody>
      </p:sp>
    </p:spTree>
    <p:extLst>
      <p:ext uri="{BB962C8B-B14F-4D97-AF65-F5344CB8AC3E}">
        <p14:creationId xmlns:p14="http://schemas.microsoft.com/office/powerpoint/2010/main" val="20892036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556792"/>
            <a:ext cx="6449144" cy="4917160"/>
          </a:xfrm>
        </p:spPr>
        <p:txBody>
          <a:bodyPr>
            <a:normAutofit/>
          </a:bodyPr>
          <a:lstStyle/>
          <a:p>
            <a:r>
              <a:rPr lang="es-ES" dirty="0"/>
              <a:t>Las semillas son usadas como amuletos de buena suerte. También contienen alcaloides tóxicos y substancias anti-coagulantes que pueden ser valiosas en el tratamiento de la trombosis.</a:t>
            </a:r>
          </a:p>
          <a:p>
            <a:r>
              <a:rPr lang="es-ES" dirty="0"/>
              <a:t>Taxonomía</a:t>
            </a:r>
          </a:p>
          <a:p>
            <a:r>
              <a:rPr lang="es-ES" dirty="0"/>
              <a:t>Erythrina lysistemon fue descrita por John Hutchinson y publicado en Bulletin of Miscellaneous Information Kew 1933(9): 422–423. 1933.</a:t>
            </a:r>
          </a:p>
          <a:p>
            <a:r>
              <a:rPr lang="es-ES" dirty="0"/>
              <a:t>Etimología</a:t>
            </a:r>
          </a:p>
          <a:p>
            <a:r>
              <a:rPr lang="es-ES" dirty="0"/>
              <a:t>Erythrina: nombre genérico que proviene del griego </a:t>
            </a:r>
            <a:r>
              <a:rPr lang="el-GR" dirty="0"/>
              <a:t>ερυθρ</a:t>
            </a:r>
            <a:r>
              <a:rPr lang="es-ES" dirty="0"/>
              <a:t>ó</a:t>
            </a:r>
            <a:r>
              <a:rPr lang="el-GR" dirty="0"/>
              <a:t>ς (</a:t>
            </a:r>
            <a:r>
              <a:rPr lang="es-ES" dirty="0"/>
              <a:t>erythros) = "rojo", en referencia al color rojo intenso de las flores de algunas especies representativas.</a:t>
            </a:r>
          </a:p>
          <a:p>
            <a:r>
              <a:rPr lang="es-ES" dirty="0"/>
              <a:t>Lysistemon; epiteto</a:t>
            </a:r>
          </a:p>
          <a:p>
            <a:endParaRPr lang="es-ES" dirty="0"/>
          </a:p>
        </p:txBody>
      </p:sp>
    </p:spTree>
    <p:extLst>
      <p:ext uri="{BB962C8B-B14F-4D97-AF65-F5344CB8AC3E}">
        <p14:creationId xmlns:p14="http://schemas.microsoft.com/office/powerpoint/2010/main" val="35389054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Erythrina falcata</a:t>
            </a:r>
          </a:p>
        </p:txBody>
      </p:sp>
      <p:sp>
        <p:nvSpPr>
          <p:cNvPr id="3" name="2 Marcador de contenido"/>
          <p:cNvSpPr>
            <a:spLocks noGrp="1"/>
          </p:cNvSpPr>
          <p:nvPr>
            <p:ph idx="1"/>
          </p:nvPr>
        </p:nvSpPr>
        <p:spPr/>
        <p:txBody>
          <a:bodyPr/>
          <a:lstStyle/>
          <a:p>
            <a:r>
              <a:rPr lang="es-ES" dirty="0"/>
              <a:t>Erythrina falcata, sui yva, ceibo de monte, cuñurí, sin. Corallodendron falcatum (Benth.) Kuntze, Erythrina crista-galli L. var. inermis Speg., Erythrina martii Colla) es una especie botánica de árbol maderable, nativo de la Mata Atlántica de Brasil. También es una especie usada como medicinal y ornamental, muy atractiva para las aves.</a:t>
            </a:r>
          </a:p>
          <a:p>
            <a:r>
              <a:rPr lang="es-ES" dirty="0"/>
              <a:t>Ecología</a:t>
            </a:r>
          </a:p>
          <a:p>
            <a:r>
              <a:rPr lang="es-ES" dirty="0"/>
              <a:t>Existe básicamente en la cuenca del río Paraná, y su distribución es irregular: abunda en algunos sitios y escasea en otros. Prefiere áreas húmedas y arcillosas.</a:t>
            </a:r>
          </a:p>
          <a:p>
            <a:endParaRPr lang="es-ES" dirty="0"/>
          </a:p>
        </p:txBody>
      </p:sp>
    </p:spTree>
    <p:extLst>
      <p:ext uri="{BB962C8B-B14F-4D97-AF65-F5344CB8AC3E}">
        <p14:creationId xmlns:p14="http://schemas.microsoft.com/office/powerpoint/2010/main" val="35073246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772816"/>
            <a:ext cx="6840760" cy="4701136"/>
          </a:xfrm>
        </p:spPr>
        <p:txBody>
          <a:bodyPr/>
          <a:lstStyle/>
          <a:p>
            <a:r>
              <a:rPr lang="es-ES" dirty="0"/>
              <a:t>Descripción</a:t>
            </a:r>
          </a:p>
          <a:p>
            <a:r>
              <a:rPr lang="es-ES" dirty="0"/>
              <a:t>Es un árbol que alcanza entre 10 y 30 m de altura; el tronco es cilíndrico, de 35 a 80 cm de diámetro, con corteza de color grisáceo. Hojas compuestas, alternas y trifolias; pecíolo de 7 a 15 cm de longitud; láminas de 3 a 15 cm de largo por 2 a 10 cm de ancho. Inflorescencia en racimos de 10 a 30 cm con 10 flores hermafroditas de 2 a 3,5 cm de ancho, con un pétalo grande y 4 angostos. Fruto en vaina, color marrón oscuro, de 10 a 25 cm de longitud por 2 a 3, 5 cm de ancho, con 3 a 15 semillas.</a:t>
            </a:r>
          </a:p>
          <a:p>
            <a:r>
              <a:rPr lang="es-ES" dirty="0"/>
              <a:t>La madera se usa poco en Argentina y en Paraguay. Corteza, ramitas y semillas son venenosas</a:t>
            </a:r>
          </a:p>
          <a:p>
            <a:endParaRPr lang="es-ES" dirty="0"/>
          </a:p>
        </p:txBody>
      </p:sp>
    </p:spTree>
    <p:extLst>
      <p:ext uri="{BB962C8B-B14F-4D97-AF65-F5344CB8AC3E}">
        <p14:creationId xmlns:p14="http://schemas.microsoft.com/office/powerpoint/2010/main" val="39549660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628800"/>
            <a:ext cx="6593160" cy="4845152"/>
          </a:xfrm>
        </p:spPr>
        <p:txBody>
          <a:bodyPr>
            <a:normAutofit lnSpcReduction="10000"/>
          </a:bodyPr>
          <a:lstStyle/>
          <a:p>
            <a:r>
              <a:rPr lang="es-ES" dirty="0"/>
              <a:t>Contienen el alcaloide hiporifina, que los originarios utilizaban como droga sedativa y para entorpecer a los peces.</a:t>
            </a:r>
          </a:p>
          <a:p>
            <a:r>
              <a:rPr lang="es-ES" dirty="0"/>
              <a:t> Sin embargo, sus flores son comestibles; son muy llamativas, con un alto valor ornamental. Se plantan en las calles.</a:t>
            </a:r>
          </a:p>
          <a:p>
            <a:r>
              <a:rPr lang="es-ES" dirty="0"/>
              <a:t>Taxonomía</a:t>
            </a:r>
          </a:p>
          <a:p>
            <a:r>
              <a:rPr lang="es-ES" dirty="0"/>
              <a:t>Erythrina falcata fue descrita por George Bentham y publicado en Flora Brasiliensis 15(1B): 172. 1859</a:t>
            </a:r>
          </a:p>
          <a:p>
            <a:r>
              <a:rPr lang="es-ES" dirty="0"/>
              <a:t>Etimología</a:t>
            </a:r>
          </a:p>
          <a:p>
            <a:r>
              <a:rPr lang="es-ES" dirty="0"/>
              <a:t>Erythrina: nombre genérico que proviene del griego ερυθρóς (erythros) = "rojo", en referencia al color rojo intenso de las flores de algunas especies representativas.</a:t>
            </a:r>
          </a:p>
          <a:p>
            <a:r>
              <a:rPr lang="es-ES" dirty="0"/>
              <a:t>falcata: epíteto latino que significa "con forma de hoz".</a:t>
            </a:r>
          </a:p>
          <a:p>
            <a:endParaRPr lang="es-ES" dirty="0"/>
          </a:p>
        </p:txBody>
      </p:sp>
    </p:spTree>
    <p:extLst>
      <p:ext uri="{BB962C8B-B14F-4D97-AF65-F5344CB8AC3E}">
        <p14:creationId xmlns:p14="http://schemas.microsoft.com/office/powerpoint/2010/main" val="42053463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3107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26992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50658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11458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23328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Erythrina corallodendron</a:t>
            </a:r>
          </a:p>
        </p:txBody>
      </p:sp>
      <p:sp>
        <p:nvSpPr>
          <p:cNvPr id="3" name="2 Marcador de contenido"/>
          <p:cNvSpPr>
            <a:spLocks noGrp="1"/>
          </p:cNvSpPr>
          <p:nvPr>
            <p:ph idx="1"/>
          </p:nvPr>
        </p:nvSpPr>
        <p:spPr/>
        <p:txBody>
          <a:bodyPr>
            <a:normAutofit/>
          </a:bodyPr>
          <a:lstStyle/>
          <a:p>
            <a:r>
              <a:rPr lang="es-ES" dirty="0"/>
              <a:t>Erythrina corallodendron es una especie de fanerógama perteneciente a la familia Fabácea. Es originaria del Caribe, principalmente en Haití y Jamaica.</a:t>
            </a:r>
          </a:p>
          <a:p>
            <a:r>
              <a:rPr lang="es-ES" dirty="0"/>
              <a:t>Erythrina corallodendron fue descrita por Carlos Linneo y publicado en Species Plantarum 2: 706. 1753.</a:t>
            </a:r>
          </a:p>
          <a:p>
            <a:r>
              <a:rPr lang="es-ES" dirty="0"/>
              <a:t>Erythrina: nombre genérico que proviene del griego ερυθρóς (erythros) = "rojo", en referencia al color rojo intenso de las flores de algunas especies representativas.</a:t>
            </a:r>
          </a:p>
          <a:p>
            <a:r>
              <a:rPr lang="es-ES" dirty="0"/>
              <a:t>corallodendron: epíteto latino que significa "árbol de coral".</a:t>
            </a:r>
          </a:p>
          <a:p>
            <a:endParaRPr lang="es-ES" dirty="0"/>
          </a:p>
        </p:txBody>
      </p:sp>
    </p:spTree>
    <p:extLst>
      <p:ext uri="{BB962C8B-B14F-4D97-AF65-F5344CB8AC3E}">
        <p14:creationId xmlns:p14="http://schemas.microsoft.com/office/powerpoint/2010/main" val="20569718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99392"/>
            <a:ext cx="9324528" cy="7128792"/>
          </a:xfrm>
          <a:prstGeom prst="rect">
            <a:avLst/>
          </a:prstGeom>
        </p:spPr>
      </p:pic>
    </p:spTree>
    <p:extLst>
      <p:ext uri="{BB962C8B-B14F-4D97-AF65-F5344CB8AC3E}">
        <p14:creationId xmlns:p14="http://schemas.microsoft.com/office/powerpoint/2010/main" val="29132584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7917087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Parkinsonia aculeata</a:t>
            </a:r>
          </a:p>
        </p:txBody>
      </p:sp>
      <p:sp>
        <p:nvSpPr>
          <p:cNvPr id="3" name="2 Marcador de contenido"/>
          <p:cNvSpPr>
            <a:spLocks noGrp="1"/>
          </p:cNvSpPr>
          <p:nvPr>
            <p:ph idx="1"/>
          </p:nvPr>
        </p:nvSpPr>
        <p:spPr/>
        <p:txBody>
          <a:bodyPr/>
          <a:lstStyle/>
          <a:p>
            <a:r>
              <a:rPr lang="es-ES" dirty="0"/>
              <a:t>El espinillo (Parkinsonia aculeata) es un árbol de la subfamilia Caesalpinioideae, dentro de la familia de las leguminosas. Es nativo del sudoeste de EE. UU. (oeste de Tejas y sur de Arizona), México, el Caribe, Sudamérica desde el sur al norte de Argentina, y las islas Galápagos.</a:t>
            </a:r>
          </a:p>
          <a:p>
            <a:r>
              <a:rPr lang="es-ES" dirty="0"/>
              <a:t>Descripción</a:t>
            </a:r>
          </a:p>
          <a:p>
            <a:r>
              <a:rPr lang="es-ES" dirty="0"/>
              <a:t>Alcanza de 2 a 8 m de altura. Las hojas y tallos tienen tricomas. La hoja, fina y achatada termina en dos filas de 25 a 30 folíolos ovales; los folíolos son rápidamente deciduos en sequías, dejando hojas, y demás partes verdes fotosintetizando. </a:t>
            </a:r>
          </a:p>
        </p:txBody>
      </p:sp>
    </p:spTree>
    <p:extLst>
      <p:ext uri="{BB962C8B-B14F-4D97-AF65-F5344CB8AC3E}">
        <p14:creationId xmlns:p14="http://schemas.microsoft.com/office/powerpoint/2010/main" val="13503450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rotWithShape="1">
          <a:blip r:embed="rId3">
            <a:extLst>
              <a:ext uri="{28A0092B-C50C-407E-A947-70E740481C1C}">
                <a14:useLocalDpi xmlns:a14="http://schemas.microsoft.com/office/drawing/2010/main" val="0"/>
              </a:ext>
            </a:extLst>
          </a:blip>
          <a:srcRect t="8627"/>
          <a:stretch/>
        </p:blipFill>
        <p:spPr>
          <a:xfrm>
            <a:off x="0" y="0"/>
            <a:ext cx="9144000" cy="6857999"/>
          </a:xfrm>
          <a:prstGeom prst="rect">
            <a:avLst/>
          </a:prstGeom>
        </p:spPr>
      </p:pic>
    </p:spTree>
    <p:extLst>
      <p:ext uri="{BB962C8B-B14F-4D97-AF65-F5344CB8AC3E}">
        <p14:creationId xmlns:p14="http://schemas.microsoft.com/office/powerpoint/2010/main" val="19339679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02561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988840"/>
            <a:ext cx="6840760" cy="4485112"/>
          </a:xfrm>
        </p:spPr>
        <p:txBody>
          <a:bodyPr/>
          <a:lstStyle/>
          <a:p>
            <a:r>
              <a:rPr lang="es-ES" dirty="0"/>
              <a:t>El tronco, agrietado longitudinalmente, tiene coloración grisáceo y las ramas, de color verde cuando jóvenes, tienen espinas sin filo de 7 a 12 mm de largo. </a:t>
            </a:r>
          </a:p>
          <a:p>
            <a:r>
              <a:rPr lang="es-ES" dirty="0"/>
              <a:t>Las flores son amarillas -con el estandarte punteado de manchas de color teja y que se torna luego totalmente a este color, al igual que la faz interna de los 5 sépalos - fragantes, de 20 mm de diámetro, con un largo pedúnculo en grupos de 8 a 10. Hay 10 estambres. </a:t>
            </a:r>
          </a:p>
          <a:p>
            <a:r>
              <a:rPr lang="es-ES" dirty="0"/>
              <a:t>El fruto es una legumbre no muy larga, coriácea, de color pardo al madurar. Sus semillas, poco numerosas (1-10), son de forma cuadrangular más o menos redondeada y aplanada de un tono chocolate.</a:t>
            </a:r>
          </a:p>
        </p:txBody>
      </p:sp>
    </p:spTree>
    <p:extLst>
      <p:ext uri="{BB962C8B-B14F-4D97-AF65-F5344CB8AC3E}">
        <p14:creationId xmlns:p14="http://schemas.microsoft.com/office/powerpoint/2010/main" val="13926071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43" y="0"/>
            <a:ext cx="9126313" cy="6858000"/>
          </a:xfrm>
          <a:prstGeom prst="rect">
            <a:avLst/>
          </a:prstGeom>
        </p:spPr>
      </p:pic>
    </p:spTree>
    <p:extLst>
      <p:ext uri="{BB962C8B-B14F-4D97-AF65-F5344CB8AC3E}">
        <p14:creationId xmlns:p14="http://schemas.microsoft.com/office/powerpoint/2010/main" val="8771453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93571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916832"/>
            <a:ext cx="6305128" cy="4557120"/>
          </a:xfrm>
        </p:spPr>
        <p:txBody>
          <a:bodyPr>
            <a:normAutofit lnSpcReduction="10000"/>
          </a:bodyPr>
          <a:lstStyle/>
          <a:p>
            <a:r>
              <a:rPr lang="es-ES" dirty="0"/>
              <a:t>P. aculeata es una especie invasora en Australia, África tropical, Hawái, y otras islas del océano Pacífico.</a:t>
            </a:r>
          </a:p>
          <a:p>
            <a:r>
              <a:rPr lang="es-ES" dirty="0"/>
              <a:t>Fue introducida en Australia como especie ornamental y para dar sombra en el año 1900. </a:t>
            </a:r>
          </a:p>
          <a:p>
            <a:r>
              <a:rPr lang="es-ES" dirty="0"/>
              <a:t>Con el tiempo se convirtió en una maleza importante, distribuida especialmente en la parte occidental, el norte y Queensland, en un área de aproximadamente 8.000 km².</a:t>
            </a:r>
          </a:p>
          <a:p>
            <a:r>
              <a:rPr lang="es-ES" dirty="0"/>
              <a:t> Tiene el potencial de expandirse aún más en áreas tropicales semiáridas a subhúmedas de Australia. Forma densísimos matorrales, inaccesibles para el ganado y para la fauna salvaje. Los frutos flotan, y llegan a grandes distancias cuando se producen inundaciones.</a:t>
            </a:r>
          </a:p>
          <a:p>
            <a:endParaRPr lang="es-ES" dirty="0"/>
          </a:p>
        </p:txBody>
      </p:sp>
    </p:spTree>
    <p:extLst>
      <p:ext uri="{BB962C8B-B14F-4D97-AF65-F5344CB8AC3E}">
        <p14:creationId xmlns:p14="http://schemas.microsoft.com/office/powerpoint/2010/main" val="3277059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1340768"/>
            <a:ext cx="6675512" cy="4968552"/>
          </a:xfrm>
        </p:spPr>
        <p:txBody>
          <a:bodyPr>
            <a:normAutofit lnSpcReduction="10000"/>
          </a:bodyPr>
          <a:lstStyle/>
          <a:p>
            <a:r>
              <a:rPr lang="es-ES" dirty="0"/>
              <a:t>Se están usando distintos métodos de control para reducir el tamaño de las poblaciones de esta especie en Australia. Entre ellos, el control biológico a través de insectos (tres especies de insectos se introdujeron a Australia con ese fin: los "escarabajos de la parkinsonia", Penthobruchus germaini y Mimosetes ulkei, cuyas larvas se alimentan de las semilas de parkinsonia, y el "gusano de la hoja de parkinsonia", Rhinacloa callicrates, que destruye tejidos fotosintéticos de la maleza). El fuego es otro método de control y es efectivo para plantas jóvenes; la remoción mecánica y los herbicidas también se están utilizando.</a:t>
            </a:r>
          </a:p>
          <a:p>
            <a:r>
              <a:rPr lang="es-ES" dirty="0"/>
              <a:t>Nombre común</a:t>
            </a:r>
          </a:p>
          <a:p>
            <a:r>
              <a:rPr lang="es-ES" dirty="0"/>
              <a:t>Castellano: palo verde mexicano, cina , palo de rayo, espinillo, espina de Jerusalén, bacaporo, huacaporo, parkinsonia, retaima, azote de Cristo.</a:t>
            </a:r>
          </a:p>
          <a:p>
            <a:endParaRPr lang="es-ES" dirty="0"/>
          </a:p>
        </p:txBody>
      </p:sp>
    </p:spTree>
    <p:extLst>
      <p:ext uri="{BB962C8B-B14F-4D97-AF65-F5344CB8AC3E}">
        <p14:creationId xmlns:p14="http://schemas.microsoft.com/office/powerpoint/2010/main" val="28873344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697"/>
            <a:ext cx="5105400" cy="42957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3246" y="34697"/>
            <a:ext cx="4637723" cy="6858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42" y="4077072"/>
            <a:ext cx="4645750" cy="2780928"/>
          </a:xfrm>
          <a:prstGeom prst="rect">
            <a:avLst/>
          </a:prstGeom>
        </p:spPr>
      </p:pic>
    </p:spTree>
    <p:extLst>
      <p:ext uri="{BB962C8B-B14F-4D97-AF65-F5344CB8AC3E}">
        <p14:creationId xmlns:p14="http://schemas.microsoft.com/office/powerpoint/2010/main" val="21810142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a:t>Tabebuia</a:t>
            </a:r>
          </a:p>
        </p:txBody>
      </p:sp>
      <p:sp>
        <p:nvSpPr>
          <p:cNvPr id="5" name="4 Marcador de contenido"/>
          <p:cNvSpPr>
            <a:spLocks noGrp="1"/>
          </p:cNvSpPr>
          <p:nvPr>
            <p:ph idx="1"/>
          </p:nvPr>
        </p:nvSpPr>
        <p:spPr/>
        <p:txBody>
          <a:bodyPr>
            <a:normAutofit/>
          </a:bodyPr>
          <a:lstStyle/>
          <a:p>
            <a:r>
              <a:rPr lang="es-ES" dirty="0"/>
              <a:t>Tabebuia es un género que comprende alrededor de un centenar de especies de árboles nativos de la zona intertropical de América, extendidas desde México y el Caribe —donde se encuentra la mayoría de las especies— hasta el centronorte de Argentina y Paraguay.</a:t>
            </a:r>
          </a:p>
          <a:p>
            <a:r>
              <a:rPr lang="es-ES" dirty="0"/>
              <a:t>Son arbustos o árboles emergentes. Hojas palmadamente 5–7-folioladas. Inflorescencia terminal, frecuentemente en el ápice de la dicotomía de una rama, generalmente paniculada, frecuentemente muy vistosa, flores blancas, amarillas, lilas, rojo purpúreas, o rojas; </a:t>
            </a:r>
          </a:p>
        </p:txBody>
      </p:sp>
    </p:spTree>
    <p:extLst>
      <p:ext uri="{BB962C8B-B14F-4D97-AF65-F5344CB8AC3E}">
        <p14:creationId xmlns:p14="http://schemas.microsoft.com/office/powerpoint/2010/main" val="30762204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1844824"/>
            <a:ext cx="6881192" cy="4629128"/>
          </a:xfrm>
        </p:spPr>
        <p:txBody>
          <a:bodyPr>
            <a:normAutofit/>
          </a:bodyPr>
          <a:lstStyle/>
          <a:p>
            <a:r>
              <a:rPr lang="es-ES" dirty="0"/>
              <a:t>Cáliz cupular, campanulado o tubular, truncado a bilabiado o levemente 5-lobado; corola tubular-infundibuliforme a tubular-campanulada (en Nicaragua), glabra o puberulenta por fuera; tecas rectas, divaricadas, glabras; ovario linear-oblongo; disco pulviniforme.</a:t>
            </a:r>
          </a:p>
          <a:p>
            <a:r>
              <a:rPr lang="es-ES" dirty="0"/>
              <a:t>Cápsula subterete, linear-alargada a corta y oblonga, dehiscencia más o menos perpendicular al septo, superficie lisa a irregularmente ondulado-muricada, glabra a lepidota o estrellado-pubescente; semillas delgadas y 2-aladas.</a:t>
            </a:r>
          </a:p>
          <a:p>
            <a:r>
              <a:rPr lang="es-ES" dirty="0"/>
              <a:t>Usos</a:t>
            </a:r>
          </a:p>
          <a:p>
            <a:r>
              <a:rPr lang="es-ES" dirty="0"/>
              <a:t>Muchas de las especies de Tabebuia se cultivan a efectos decorativos, ya que se caracterizan por florecer antes de que el follaje caduco vuelva a brotar. </a:t>
            </a:r>
          </a:p>
          <a:p>
            <a:endParaRPr lang="es-ES" dirty="0"/>
          </a:p>
        </p:txBody>
      </p:sp>
    </p:spTree>
    <p:extLst>
      <p:ext uri="{BB962C8B-B14F-4D97-AF65-F5344CB8AC3E}">
        <p14:creationId xmlns:p14="http://schemas.microsoft.com/office/powerpoint/2010/main" val="16688521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556792"/>
            <a:ext cx="6521152" cy="4917160"/>
          </a:xfrm>
        </p:spPr>
        <p:txBody>
          <a:bodyPr>
            <a:normAutofit lnSpcReduction="10000"/>
          </a:bodyPr>
          <a:lstStyle/>
          <a:p>
            <a:r>
              <a:rPr lang="es-ES" dirty="0"/>
              <a:t>Son valiosas también para la carpintería, que aprecia la dureza, peso y resistencia al agua y las pestes de su madera; aunque no se adaptan a trabajos delicados por la dificultad de su trato, son óptimos para material de exteriores. Algunas especies son además sumamente resistentes al fuego.</a:t>
            </a:r>
          </a:p>
          <a:p>
            <a:r>
              <a:rPr lang="es-ES" dirty="0"/>
              <a:t>Entre las especies de mayor valor se encuentran:</a:t>
            </a:r>
          </a:p>
          <a:p>
            <a:r>
              <a:rPr lang="es-ES" dirty="0"/>
              <a:t>Tabebuia chrysantha, conocida como araguaney, el árbol nacional de Venezuela, de flor amarilla;</a:t>
            </a:r>
          </a:p>
          <a:p>
            <a:r>
              <a:rPr lang="es-ES" dirty="0"/>
              <a:t>Tabebuia chrysotricha, conocido como ipê, originario del Brasil, de flor amarilla y excepcional en que florece dos veces al año;</a:t>
            </a:r>
          </a:p>
          <a:p>
            <a:r>
              <a:rPr lang="es-ES" dirty="0"/>
              <a:t>Tabebuia donnell-smithii, llamado primavera, nativo de México y Cuba, donde se lo cultiva para ornamentación por sus vistosos ramilletes de flores doradas;</a:t>
            </a:r>
          </a:p>
          <a:p>
            <a:endParaRPr lang="es-ES" dirty="0"/>
          </a:p>
          <a:p>
            <a:endParaRPr lang="es-ES" dirty="0"/>
          </a:p>
        </p:txBody>
      </p:sp>
    </p:spTree>
    <p:extLst>
      <p:ext uri="{BB962C8B-B14F-4D97-AF65-F5344CB8AC3E}">
        <p14:creationId xmlns:p14="http://schemas.microsoft.com/office/powerpoint/2010/main" val="14169868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225857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654301"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30067163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700808"/>
            <a:ext cx="6449144" cy="4773144"/>
          </a:xfrm>
        </p:spPr>
        <p:txBody>
          <a:bodyPr>
            <a:normAutofit/>
          </a:bodyPr>
          <a:lstStyle/>
          <a:p>
            <a:r>
              <a:rPr lang="es-ES" dirty="0"/>
              <a:t>Tabebuia impetiginosa, el lapacho rosado, nativo de Bolivia y el noroeste argentino, de flor rosada y excelente madera;</a:t>
            </a:r>
          </a:p>
          <a:p>
            <a:r>
              <a:rPr lang="es-ES" dirty="0"/>
              <a:t>Tabebuia ochracea, el árbol corteza amarilla, cortez amarillo (Costa Rica), de Centroamérica</a:t>
            </a:r>
          </a:p>
          <a:p>
            <a:r>
              <a:rPr lang="es-ES" dirty="0"/>
              <a:t>Tabebuia rosea, el apamate, palo de rosa o maquilishuat, empleado para ornamentación urbana por tener raíces profundas y tolerar bien el smog; de flor rosada o blanca, árbol nacional de El Salvador;</a:t>
            </a:r>
          </a:p>
          <a:p>
            <a:r>
              <a:rPr lang="es-ES" dirty="0"/>
              <a:t>Tabebuia serratifolia, el lapacho amarillo, cultivado por su madera sumamente resistente.</a:t>
            </a:r>
          </a:p>
          <a:p>
            <a:r>
              <a:rPr lang="es-ES" dirty="0"/>
              <a:t>Tabebuia heptaphylla o tajy, el árbol nacional del Paraguay.</a:t>
            </a:r>
          </a:p>
        </p:txBody>
      </p:sp>
    </p:spTree>
    <p:extLst>
      <p:ext uri="{BB962C8B-B14F-4D97-AF65-F5344CB8AC3E}">
        <p14:creationId xmlns:p14="http://schemas.microsoft.com/office/powerpoint/2010/main" val="289803185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484783"/>
            <a:ext cx="6521152" cy="4963289"/>
          </a:xfrm>
        </p:spPr>
        <p:txBody>
          <a:bodyPr>
            <a:normAutofit/>
          </a:bodyPr>
          <a:lstStyle/>
          <a:p>
            <a:r>
              <a:rPr lang="es-ES" dirty="0"/>
              <a:t>Además de esto, reciben varios nombres significativos como cañaguate, cañaguatillo, guayacan y taelo .</a:t>
            </a:r>
          </a:p>
          <a:p>
            <a:r>
              <a:rPr lang="es-ES" dirty="0"/>
              <a:t>La corteza de muchas de estas especies, conocidas genéricamente como lapacho en Argentina, como tajibo en Bolivia, como primavera en México y como trumpet tree en inglés,se emplea en infusión como fungicida y tratamiento renal. </a:t>
            </a:r>
          </a:p>
          <a:p>
            <a:r>
              <a:rPr lang="es-ES" dirty="0"/>
              <a:t>Las múltiples afirmaciones de que tiene efectos benéficos en el tratamiento del cáncer no han sido corroboradas científicamente.</a:t>
            </a:r>
          </a:p>
          <a:p>
            <a:r>
              <a:rPr lang="es-ES" dirty="0"/>
              <a:t>Taxonomía</a:t>
            </a:r>
          </a:p>
          <a:p>
            <a:r>
              <a:rPr lang="es-ES" dirty="0"/>
              <a:t>El género fue descrito por Gomes ex DC. y publicado en Bibliotheque Universelle de Geneve ser.  17: 130–131. 1838.1 La especie tipo es: Tabebuia uliginosa (Gomes) A. DC.</a:t>
            </a:r>
          </a:p>
          <a:p>
            <a:endParaRPr lang="es-ES" dirty="0"/>
          </a:p>
          <a:p>
            <a:endParaRPr lang="es-ES" dirty="0"/>
          </a:p>
        </p:txBody>
      </p:sp>
    </p:spTree>
    <p:extLst>
      <p:ext uri="{BB962C8B-B14F-4D97-AF65-F5344CB8AC3E}">
        <p14:creationId xmlns:p14="http://schemas.microsoft.com/office/powerpoint/2010/main" val="7084778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1983" r="2500"/>
          <a:stretch/>
        </p:blipFill>
        <p:spPr>
          <a:xfrm>
            <a:off x="0" y="0"/>
            <a:ext cx="9144000" cy="6957391"/>
          </a:xfrm>
          <a:prstGeom prst="rect">
            <a:avLst/>
          </a:prstGeom>
        </p:spPr>
      </p:pic>
    </p:spTree>
    <p:extLst>
      <p:ext uri="{BB962C8B-B14F-4D97-AF65-F5344CB8AC3E}">
        <p14:creationId xmlns:p14="http://schemas.microsoft.com/office/powerpoint/2010/main" val="8462226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59375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048" y="0"/>
            <a:ext cx="4286250" cy="6983760"/>
          </a:xfrm>
          <a:prstGeom prst="rect">
            <a:avLst/>
          </a:prstGeom>
        </p:spPr>
      </p:pic>
    </p:spTree>
    <p:extLst>
      <p:ext uri="{BB962C8B-B14F-4D97-AF65-F5344CB8AC3E}">
        <p14:creationId xmlns:p14="http://schemas.microsoft.com/office/powerpoint/2010/main" val="37425550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Tabebuia chrysantha</a:t>
            </a:r>
          </a:p>
        </p:txBody>
      </p:sp>
      <p:sp>
        <p:nvSpPr>
          <p:cNvPr id="3" name="2 Marcador de contenido"/>
          <p:cNvSpPr>
            <a:spLocks noGrp="1"/>
          </p:cNvSpPr>
          <p:nvPr>
            <p:ph idx="1"/>
          </p:nvPr>
        </p:nvSpPr>
        <p:spPr/>
        <p:txBody>
          <a:bodyPr>
            <a:normAutofit lnSpcReduction="10000"/>
          </a:bodyPr>
          <a:lstStyle/>
          <a:p>
            <a:r>
              <a:rPr lang="es-ES" dirty="0"/>
              <a:t>La Tabebuia chrysantha es un árbol mayormente conocido en Venezuela como araguaney y como apamate, acapro, curari, araguán, guayacán, tajibo, roble amarillo o cañada en otras localidades. </a:t>
            </a:r>
          </a:p>
          <a:p>
            <a:r>
              <a:rPr lang="es-ES" dirty="0"/>
              <a:t>Es originario de la zona intertropical de América, donde su distribución se extiende a la mayoría de los países del continente. Entre otras cosas por que el color amarillo de sus flores recuerda al de la bandera nacional y porque este color fue la divisa del ejército patriota durante la independencia, el araguaney fue declarado árbol nacional de Venezuela el 29 de mayo de 1945 durante el gobierno de Isaías Medina Angarita.</a:t>
            </a:r>
          </a:p>
        </p:txBody>
      </p:sp>
    </p:spTree>
    <p:extLst>
      <p:ext uri="{BB962C8B-B14F-4D97-AF65-F5344CB8AC3E}">
        <p14:creationId xmlns:p14="http://schemas.microsoft.com/office/powerpoint/2010/main" val="25617656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19981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1556792"/>
            <a:ext cx="6161112" cy="4917160"/>
          </a:xfrm>
        </p:spPr>
        <p:txBody>
          <a:bodyPr/>
          <a:lstStyle/>
          <a:p>
            <a:r>
              <a:rPr lang="es-ES" dirty="0"/>
              <a:t>Su nombre local proviene del caribe aravenei, ocurriendo su primera reseña etimológica en 1660 con la fundación de San Miguel de Areveneyenan (lugar de los aravenei o araguaneyes) en el actual estado Anzoátegui.</a:t>
            </a:r>
          </a:p>
          <a:p>
            <a:r>
              <a:rPr lang="es-ES" dirty="0"/>
              <a:t> Reseñas al nombre ocurrieron nuevamente en la Historia corográfica, natural y evangélica de la Nueva Andalucía de Antonio Caulín (1779) y en Viaje a la América de Iñigo Abbad (1781).</a:t>
            </a:r>
          </a:p>
          <a:p>
            <a:r>
              <a:rPr lang="es-ES" dirty="0"/>
              <a:t>Morfología</a:t>
            </a:r>
          </a:p>
          <a:p>
            <a:r>
              <a:rPr lang="es-ES" dirty="0"/>
              <a:t>Porte: Árbol mediano de 6 a 12 metros de altura, cuenta con un tronco fuerte, compacto, recto, cilíndrico y de aproximadamente 60 cm. de diámetro. </a:t>
            </a:r>
          </a:p>
          <a:p>
            <a:endParaRPr lang="es-ES" dirty="0"/>
          </a:p>
        </p:txBody>
      </p:sp>
    </p:spTree>
    <p:extLst>
      <p:ext uri="{BB962C8B-B14F-4D97-AF65-F5344CB8AC3E}">
        <p14:creationId xmlns:p14="http://schemas.microsoft.com/office/powerpoint/2010/main" val="10891899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700808"/>
            <a:ext cx="6449144" cy="4773144"/>
          </a:xfrm>
        </p:spPr>
        <p:txBody>
          <a:bodyPr>
            <a:normAutofit/>
          </a:bodyPr>
          <a:lstStyle/>
          <a:p>
            <a:r>
              <a:rPr lang="es-ES" dirty="0"/>
              <a:t>Es considerado como una de las maderas más duras y resistentes del continente americano.</a:t>
            </a:r>
          </a:p>
          <a:p>
            <a:r>
              <a:rPr lang="es-ES" dirty="0"/>
              <a:t>Copa: Medianamente extendida y globosa.</a:t>
            </a:r>
          </a:p>
          <a:p>
            <a:r>
              <a:rPr lang="es-ES" dirty="0"/>
              <a:t>Corteza: De color marrón negruzca y escamosa.</a:t>
            </a:r>
          </a:p>
          <a:p>
            <a:r>
              <a:rPr lang="es-ES" dirty="0"/>
              <a:t>Raíz: Sistema radicular grande y profundo.</a:t>
            </a:r>
          </a:p>
          <a:p>
            <a:r>
              <a:rPr lang="es-ES" dirty="0"/>
              <a:t>Floración: Ocurre entre los meses de enero y abril en su pais de origen. Durante el tiempo de su floración, es común observar a una alfombra de flores amarillas alrededor de su tronco.</a:t>
            </a:r>
          </a:p>
          <a:p>
            <a:r>
              <a:rPr lang="es-ES" dirty="0"/>
              <a:t>Fructificación: Ocurre entre los meses de febrero y junio, durante la época seca (de febrero a abril), de manera que las semillas de las legumbres puedan aprovechar las primeras lluvias. </a:t>
            </a:r>
          </a:p>
          <a:p>
            <a:endParaRPr lang="es-ES" dirty="0"/>
          </a:p>
        </p:txBody>
      </p:sp>
    </p:spTree>
    <p:extLst>
      <p:ext uri="{BB962C8B-B14F-4D97-AF65-F5344CB8AC3E}">
        <p14:creationId xmlns:p14="http://schemas.microsoft.com/office/powerpoint/2010/main" val="16858997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1" y="0"/>
            <a:ext cx="5143500" cy="6858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0"/>
            <a:ext cx="4356466" cy="6858000"/>
          </a:xfrm>
          <a:prstGeom prst="rect">
            <a:avLst/>
          </a:prstGeom>
        </p:spPr>
      </p:pic>
    </p:spTree>
    <p:extLst>
      <p:ext uri="{BB962C8B-B14F-4D97-AF65-F5344CB8AC3E}">
        <p14:creationId xmlns:p14="http://schemas.microsoft.com/office/powerpoint/2010/main" val="5918671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6510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772816"/>
            <a:ext cx="6305128" cy="4701136"/>
          </a:xfrm>
        </p:spPr>
        <p:txBody>
          <a:bodyPr>
            <a:normAutofit lnSpcReduction="10000"/>
          </a:bodyPr>
          <a:lstStyle/>
          <a:p>
            <a:r>
              <a:rPr lang="es-ES" dirty="0"/>
              <a:t> Si la época de lluvias se retrasan, el araguaney puede tener una segunda floración y fructificación de menor intensidad, con el fin de asegurar la reproducción de la especie.</a:t>
            </a:r>
          </a:p>
          <a:p>
            <a:r>
              <a:rPr lang="es-ES" dirty="0"/>
              <a:t>Propagación: Por semillas (sexual). Para el período de lluvias las semillas suelen estar maduras, y es en ese momento cuando ocurre la germinación.</a:t>
            </a:r>
          </a:p>
          <a:p>
            <a:r>
              <a:rPr lang="es-ES" dirty="0"/>
              <a:t>Crecimiento: Crecimiento lento, pero tiene una larga existencia.</a:t>
            </a:r>
          </a:p>
          <a:p>
            <a:r>
              <a:rPr lang="es-ES" dirty="0"/>
              <a:t>Caducifolia: Decíduo.</a:t>
            </a:r>
          </a:p>
          <a:p>
            <a:r>
              <a:rPr lang="es-ES" dirty="0"/>
              <a:t>Otras características: Por su belleza se utiliza como ornamento en parques, jardines, calles y plazas.</a:t>
            </a:r>
          </a:p>
          <a:p>
            <a:r>
              <a:rPr lang="es-ES" dirty="0"/>
              <a:t>Importancia económica: La madera es utilizada para trabajos de carpintería, fabricación de muebles, decoraciones interiores y construcción en general.</a:t>
            </a:r>
          </a:p>
          <a:p>
            <a:endParaRPr lang="es-ES" dirty="0"/>
          </a:p>
          <a:p>
            <a:endParaRPr lang="es-ES" dirty="0"/>
          </a:p>
        </p:txBody>
      </p:sp>
    </p:spTree>
    <p:extLst>
      <p:ext uri="{BB962C8B-B14F-4D97-AF65-F5344CB8AC3E}">
        <p14:creationId xmlns:p14="http://schemas.microsoft.com/office/powerpoint/2010/main" val="194904331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Brachychiton acerifolium</a:t>
            </a:r>
          </a:p>
        </p:txBody>
      </p:sp>
      <p:sp>
        <p:nvSpPr>
          <p:cNvPr id="3" name="2 Marcador de contenido"/>
          <p:cNvSpPr>
            <a:spLocks noGrp="1"/>
          </p:cNvSpPr>
          <p:nvPr>
            <p:ph idx="1"/>
          </p:nvPr>
        </p:nvSpPr>
        <p:spPr/>
        <p:txBody>
          <a:bodyPr>
            <a:normAutofit/>
          </a:bodyPr>
          <a:lstStyle/>
          <a:p>
            <a:r>
              <a:rPr lang="es-ES" dirty="0"/>
              <a:t>El árbol de fuego illawarra, (Illawarra Flame Tree) Brachychiton acerifolium, es una especie botánica de árbol grande nativo de regiones subtropicales de la costa este de Australia. Es famoso por sus brillantes flores rojas acampanadas, que con frecuencia cubren todo el árbol cuando aún está sin hojas.</a:t>
            </a:r>
          </a:p>
          <a:p>
            <a:r>
              <a:rPr lang="es-ES" dirty="0"/>
              <a:t>Descripción</a:t>
            </a:r>
          </a:p>
          <a:p>
            <a:r>
              <a:rPr lang="es-ES" dirty="0"/>
              <a:t>Es tolerante a climas templados, cultivado mundialmente por su belleza; con una altura de 8-15 m, aunque su altura máxima de 40 m solo la alcanza en su hábitat original, cálido. Crece rápidamente, y tiene larga longevidad.</a:t>
            </a:r>
          </a:p>
          <a:p>
            <a:endParaRPr lang="es-ES" dirty="0"/>
          </a:p>
        </p:txBody>
      </p:sp>
    </p:spTree>
    <p:extLst>
      <p:ext uri="{BB962C8B-B14F-4D97-AF65-F5344CB8AC3E}">
        <p14:creationId xmlns:p14="http://schemas.microsoft.com/office/powerpoint/2010/main" val="59409812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19422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750448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484784"/>
            <a:ext cx="6521152" cy="4989168"/>
          </a:xfrm>
        </p:spPr>
        <p:txBody>
          <a:bodyPr>
            <a:normAutofit/>
          </a:bodyPr>
          <a:lstStyle/>
          <a:p>
            <a:r>
              <a:rPr lang="es-ES" dirty="0"/>
              <a:t>Similarmente como con sus parientes kurrajong, presenta hojas variables, con hasta 7 lóbulos profundos; glabras. Es caducifolio, perdiendo las hojas después de la estación seca. La espectacular floración ocurre a finales de primavera y el nuevo follaje está listo para las lluvias de verano. En áreas donde el invierno no es particularmente seco, este ritmo natural puede llegar a ser algo errático, pudiendo florecer solo parcialmente</a:t>
            </a:r>
          </a:p>
          <a:p>
            <a:r>
              <a:rPr lang="es-ES" dirty="0"/>
              <a:t>Las flores son campanitas escarlatas con 5 pétalos parcialmente fusionados. Los frutos en forma de vaina (técnicamente conocidos como folículos) son anchos, pardo oscuros, forma de bote y de 1 dm de largo y 1 cm de diámetro. Contiene masas de cerdas que se pegan a la piel. Semllas amarillas, nutritivas y las comen los originarios australianos, después de tostarlas.</a:t>
            </a:r>
          </a:p>
          <a:p>
            <a:endParaRPr lang="es-ES" dirty="0"/>
          </a:p>
        </p:txBody>
      </p:sp>
    </p:spTree>
    <p:extLst>
      <p:ext uri="{BB962C8B-B14F-4D97-AF65-F5344CB8AC3E}">
        <p14:creationId xmlns:p14="http://schemas.microsoft.com/office/powerpoint/2010/main" val="6263018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700808"/>
            <a:ext cx="6377136" cy="4773144"/>
          </a:xfrm>
        </p:spPr>
        <p:txBody>
          <a:bodyPr>
            <a:normAutofit lnSpcReduction="10000"/>
          </a:bodyPr>
          <a:lstStyle/>
          <a:p>
            <a:r>
              <a:rPr lang="es-ES" dirty="0"/>
              <a:t>Taxonomía</a:t>
            </a:r>
          </a:p>
          <a:p>
            <a:r>
              <a:rPr lang="es-ES" dirty="0"/>
              <a:t>Brachychiton acerifolium fue descrita por A.Cunn. ex F.Muell. y publicado en The Gardeners Dictionary...Abridged...fourth edition 1754.</a:t>
            </a:r>
          </a:p>
          <a:p>
            <a:r>
              <a:rPr lang="es-ES" dirty="0"/>
              <a:t>Etimología</a:t>
            </a:r>
          </a:p>
          <a:p>
            <a:r>
              <a:rPr lang="es-ES" dirty="0"/>
              <a:t>Brachychiton: nombre genérico que deriva del idioma griego brachys = "corto", y chiton = "túnica", en referencia a sus semillas cubiertas.</a:t>
            </a:r>
          </a:p>
          <a:p>
            <a:r>
              <a:rPr lang="es-ES" dirty="0"/>
              <a:t>acerifolius: epíteto que procede de Acer, que es el nombre genérico del arce y folius, que significa "follaje", aludiendo a la semejanza foliar entre estas plantas.</a:t>
            </a:r>
          </a:p>
          <a:p>
            <a:r>
              <a:rPr lang="es-ES" dirty="0"/>
              <a:t>Sinonimia</a:t>
            </a:r>
          </a:p>
          <a:p>
            <a:r>
              <a:rPr lang="es-ES" dirty="0"/>
              <a:t>Sterculia acerifolia A.Cunn. ex G.Don. 1831</a:t>
            </a:r>
          </a:p>
          <a:p>
            <a:r>
              <a:rPr lang="es-ES" dirty="0"/>
              <a:t>Brachychiton acerifolius A.Cunn. ex F.Muell.3</a:t>
            </a:r>
          </a:p>
          <a:p>
            <a:endParaRPr lang="es-ES" dirty="0"/>
          </a:p>
        </p:txBody>
      </p:sp>
    </p:spTree>
    <p:extLst>
      <p:ext uri="{BB962C8B-B14F-4D97-AF65-F5344CB8AC3E}">
        <p14:creationId xmlns:p14="http://schemas.microsoft.com/office/powerpoint/2010/main" val="256963065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2132856"/>
            <a:ext cx="6305128" cy="4341096"/>
          </a:xfrm>
        </p:spPr>
        <p:txBody>
          <a:bodyPr/>
          <a:lstStyle/>
          <a:p>
            <a:r>
              <a:rPr lang="es-ES" dirty="0"/>
              <a:t>Nombres comúnes</a:t>
            </a:r>
          </a:p>
          <a:p>
            <a:r>
              <a:rPr lang="es-ES" dirty="0"/>
              <a:t>Junto con otros miembros del género comúnmente se le llama también kurrajong y también se lo ubica como "brachichito“.</a:t>
            </a:r>
          </a:p>
          <a:p>
            <a:r>
              <a:rPr lang="es-ES" dirty="0"/>
              <a:t>Árbol de fuego, árbol de la llama, braquiquito rojo, árbol de las llamas, árbol botella,en Holanda lo conoci como árbol de la Suerte y vendido como planta de interior en maceta..</a:t>
            </a:r>
          </a:p>
          <a:p>
            <a:endParaRPr lang="es-ES" dirty="0"/>
          </a:p>
        </p:txBody>
      </p:sp>
    </p:spTree>
    <p:extLst>
      <p:ext uri="{BB962C8B-B14F-4D97-AF65-F5344CB8AC3E}">
        <p14:creationId xmlns:p14="http://schemas.microsoft.com/office/powerpoint/2010/main" val="396300940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1742"/>
            <a:ext cx="4783460" cy="6858000"/>
          </a:xfrm>
          <a:prstGeom prst="rect">
            <a:avLst/>
          </a:prstGeom>
        </p:spPr>
      </p:pic>
    </p:spTree>
    <p:extLst>
      <p:ext uri="{BB962C8B-B14F-4D97-AF65-F5344CB8AC3E}">
        <p14:creationId xmlns:p14="http://schemas.microsoft.com/office/powerpoint/2010/main" val="170785308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24683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082966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Albizia julibrisin</a:t>
            </a:r>
          </a:p>
        </p:txBody>
      </p:sp>
      <p:sp>
        <p:nvSpPr>
          <p:cNvPr id="3" name="2 Marcador de contenido"/>
          <p:cNvSpPr>
            <a:spLocks noGrp="1"/>
          </p:cNvSpPr>
          <p:nvPr>
            <p:ph idx="1"/>
          </p:nvPr>
        </p:nvSpPr>
        <p:spPr/>
        <p:txBody>
          <a:bodyPr/>
          <a:lstStyle/>
          <a:p>
            <a:r>
              <a:rPr lang="es-ES" dirty="0"/>
              <a:t>Albizia julibrissin, en español Árbol de la seda1 o Acacia de Constantinopla, aunque no es una verdadera Acacia, sino una especie de un género próximo (Albizia) perteneciente a la misma subfamilia Mimosoideae, dentro de la familia Fabaceae.</a:t>
            </a:r>
          </a:p>
          <a:p>
            <a:r>
              <a:rPr lang="es-ES" dirty="0"/>
              <a:t>Descripción</a:t>
            </a:r>
          </a:p>
          <a:p>
            <a:r>
              <a:rPr lang="es-ES" dirty="0"/>
              <a:t>Árbol caducifolio que puede llegar a los 15 m de altura, con copa ancha y abierta y de ramitas, raquis y inflorescencia tomentosos. La corteza es de color gris oscuro y torna a color verdoso con rayas verticales a medida que envejece.</a:t>
            </a:r>
          </a:p>
        </p:txBody>
      </p:sp>
    </p:spTree>
    <p:extLst>
      <p:ext uri="{BB962C8B-B14F-4D97-AF65-F5344CB8AC3E}">
        <p14:creationId xmlns:p14="http://schemas.microsoft.com/office/powerpoint/2010/main" val="206109857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4111"/>
            <a:ext cx="9144000" cy="6829778"/>
          </a:xfrm>
          <a:prstGeom prst="rect">
            <a:avLst/>
          </a:prstGeom>
        </p:spPr>
      </p:pic>
    </p:spTree>
    <p:extLst>
      <p:ext uri="{BB962C8B-B14F-4D97-AF65-F5344CB8AC3E}">
        <p14:creationId xmlns:p14="http://schemas.microsoft.com/office/powerpoint/2010/main" val="3875668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772816"/>
            <a:ext cx="6696744" cy="4701136"/>
          </a:xfrm>
        </p:spPr>
        <p:txBody>
          <a:bodyPr/>
          <a:lstStyle/>
          <a:p>
            <a:r>
              <a:rPr lang="es-ES" dirty="0"/>
              <a:t>Las hojas, de estipulas caducas más pequeñas que los folíolos, son bipinnadas, de 20-45 cm de largo y 12-25 cm de ancho, dividida en 6-12 pares de pinnas, cada uno con 20-30 pares de folíolos oblongos, de 1-1,5 cm de largo y 2-4 mm ancho, con el nervio principal muy desplazado hacía arriba (casi confundido con el borde) y sus peciolulos implantados en la superficie superior del raquis secundario, para facilitar el cierre de dichos folíolos en ausencia de luz. Inflorescencias de cabezas globosas dispuestas en panículas terminales de flores, insertadas en un receptáculo subesférico, con cáliz tubular pubescente de unos 3 mm discretamente penta-lobulado, y con corola también pubescente sub-centimétrica con 5 lóbulos deltoides de 1,5 mm.</a:t>
            </a:r>
          </a:p>
        </p:txBody>
      </p:sp>
    </p:spTree>
    <p:extLst>
      <p:ext uri="{BB962C8B-B14F-4D97-AF65-F5344CB8AC3E}">
        <p14:creationId xmlns:p14="http://schemas.microsoft.com/office/powerpoint/2010/main" val="106491925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844824"/>
            <a:ext cx="6305128" cy="4629128"/>
          </a:xfrm>
        </p:spPr>
        <p:txBody>
          <a:bodyPr>
            <a:normAutofit/>
          </a:bodyPr>
          <a:lstStyle/>
          <a:p>
            <a:r>
              <a:rPr lang="es-ES" dirty="0"/>
              <a:t>. Una o más flores del centro de la cabezuela floral -generalmente solo una- tienen el cáliz y el tubo estaminal bastante más grandes, y sobresalen claramente de la inflorescencia; además su antesis es más precoz que la de las restantes. </a:t>
            </a:r>
          </a:p>
          <a:p>
            <a:r>
              <a:rPr lang="es-ES" dirty="0"/>
              <a:t>Los filamentos de los estambres, que son exertos y soldados en su base, son de color rosa-violáceo en su parte apical, de 2-3cm y con anteras diminutas. </a:t>
            </a:r>
          </a:p>
          <a:p>
            <a:r>
              <a:rPr lang="es-ES" dirty="0"/>
              <a:t>El fruto es una legumbre glabra y comprimida, sin tabiques, de 10-15 por 1-3 cm, verdes al principio y de color pardo y con textura membranácea al madurar, con dehiscencia elástica -lo cual hace que las semillas sean expulsadas a cierta distancia del árbol….</a:t>
            </a:r>
          </a:p>
        </p:txBody>
      </p:sp>
    </p:spTree>
    <p:extLst>
      <p:ext uri="{BB962C8B-B14F-4D97-AF65-F5344CB8AC3E}">
        <p14:creationId xmlns:p14="http://schemas.microsoft.com/office/powerpoint/2010/main" val="60445900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772816"/>
            <a:ext cx="6377136" cy="4701136"/>
          </a:xfrm>
        </p:spPr>
        <p:txBody>
          <a:bodyPr>
            <a:normAutofit/>
          </a:bodyPr>
          <a:lstStyle/>
          <a:p>
            <a:r>
              <a:rPr lang="es-ES" dirty="0"/>
              <a:t>….con semillas algo aplanadas de color marrón oscuro en la madurez, de forma ovoide, dispuestas de forma transversal perpendicular al eje de alargamiento de la legumbre, con funículo filiforme naciendo de la sutura externa del fruto, algo retorcido en su extremo distal, extremadamente frágil, de implantación algo desplazada lateralmente respecto al ápice de la semilla y con clara línea fisural.</a:t>
            </a:r>
          </a:p>
          <a:p>
            <a:r>
              <a:rPr lang="es-ES" dirty="0"/>
              <a:t>Dichas semillas pueden alcanzar un número de 35-40 en cada legumbre, aunque usualmente no pasan de 10-15.</a:t>
            </a:r>
          </a:p>
          <a:p>
            <a:r>
              <a:rPr lang="es-ES" dirty="0"/>
              <a:t>Es originaria del sureste y este de Asia, desde el este de Irán hasta China y Corea. Se introdujo en Europa a mediados del siglo XVIII.</a:t>
            </a:r>
          </a:p>
        </p:txBody>
      </p:sp>
    </p:spTree>
    <p:extLst>
      <p:ext uri="{BB962C8B-B14F-4D97-AF65-F5344CB8AC3E}">
        <p14:creationId xmlns:p14="http://schemas.microsoft.com/office/powerpoint/2010/main" val="135456938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9020"/>
          <a:stretch/>
        </p:blipFill>
        <p:spPr>
          <a:xfrm>
            <a:off x="0" y="0"/>
            <a:ext cx="9144000" cy="6858000"/>
          </a:xfrm>
          <a:prstGeom prst="rect">
            <a:avLst/>
          </a:prstGeom>
        </p:spPr>
      </p:pic>
    </p:spTree>
    <p:extLst>
      <p:ext uri="{BB962C8B-B14F-4D97-AF65-F5344CB8AC3E}">
        <p14:creationId xmlns:p14="http://schemas.microsoft.com/office/powerpoint/2010/main" val="336862102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948223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133647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1484784"/>
            <a:ext cx="6161112" cy="4989168"/>
          </a:xfrm>
        </p:spPr>
        <p:txBody>
          <a:bodyPr/>
          <a:lstStyle/>
          <a:p>
            <a:r>
              <a:rPr lang="es-ES" dirty="0"/>
              <a:t>En la naturaleza, el árbol tiende a crecer en llanuras secas, en los valles de arena, y las tierras altas. </a:t>
            </a:r>
          </a:p>
          <a:p>
            <a:r>
              <a:rPr lang="es-ES" dirty="0"/>
              <a:t>Se ha convertido en una especie invasoras en el Japón y los Estados Unidos, en este último muy extendido desde el sur de Nueva York, Nueva Jersey, y al oeste de Connecticut a Misuri e Illinois y al sur de la Florida y Texas, también se cultiva en California y Oregón, pero allí no son invasivas. También crece en Europa, por ejemplo, en Crimea.</a:t>
            </a:r>
          </a:p>
          <a:p>
            <a:r>
              <a:rPr lang="es-ES" dirty="0"/>
              <a:t>La corteza se usa para curar heridas y como antihelmíntica. Las semillas se usan como alimento para el ganado y la fauna silvestre, y las flores, dulcemente perfumadas, son una fuente de néctar para las abejas.</a:t>
            </a:r>
          </a:p>
          <a:p>
            <a:endParaRPr lang="es-ES" dirty="0"/>
          </a:p>
        </p:txBody>
      </p:sp>
    </p:spTree>
    <p:extLst>
      <p:ext uri="{BB962C8B-B14F-4D97-AF65-F5344CB8AC3E}">
        <p14:creationId xmlns:p14="http://schemas.microsoft.com/office/powerpoint/2010/main" val="374794947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268760"/>
            <a:ext cx="6305128" cy="5205192"/>
          </a:xfrm>
        </p:spPr>
        <p:txBody>
          <a:bodyPr>
            <a:normAutofit/>
          </a:bodyPr>
          <a:lstStyle/>
          <a:p>
            <a:r>
              <a:rPr lang="es-ES" dirty="0"/>
              <a:t>Los extractos en dosis altas de A. julibrissin se ha encontrado que poseen efectos antidepresivos en ratones, muy probablemente mediados por 5-HT1A receptores.</a:t>
            </a:r>
          </a:p>
          <a:p>
            <a:r>
              <a:rPr lang="es-ES" dirty="0"/>
              <a:t>En la medicina tradicional china Albizzia jublibrissin (</a:t>
            </a:r>
            <a:r>
              <a:rPr lang="ja-JP" altLang="es-ES" dirty="0"/>
              <a:t>合欢花</a:t>
            </a:r>
            <a:r>
              <a:rPr lang="es-ES" dirty="0"/>
              <a:t>He Huan Hua) se utiliza para alimentar el corazón y calmar el espíritu.</a:t>
            </a:r>
          </a:p>
          <a:p>
            <a:r>
              <a:rPr lang="es-ES" dirty="0"/>
              <a:t>Albizia julibrissin fue descrita por Antonio Durazzini y publicado en Magazzino toscano : 11, 1772.</a:t>
            </a:r>
          </a:p>
          <a:p>
            <a:r>
              <a:rPr lang="es-ES" dirty="0"/>
              <a:t>Albizia: nombre genérico dedicado a Filippo Degli Albizzi, naturalista italiano del siglo XVIII que fue el fue el primero en introducirla en Europa hacía los años 1740 desde Constantinopla.</a:t>
            </a:r>
          </a:p>
          <a:p>
            <a:r>
              <a:rPr lang="es-ES" dirty="0"/>
              <a:t>julibrissin: epíteto que es una corrupción del persa Gul-i Abrisha</a:t>
            </a:r>
            <a:r>
              <a:rPr lang="ar-AE" dirty="0"/>
              <a:t>گل </a:t>
            </a:r>
            <a:r>
              <a:rPr lang="es-ES" dirty="0"/>
              <a:t>significa "árbol de seda", por sus flores ("Gul" </a:t>
            </a:r>
            <a:r>
              <a:rPr lang="ar-AE" dirty="0"/>
              <a:t>گل</a:t>
            </a:r>
            <a:r>
              <a:rPr lang="es-ES" dirty="0"/>
              <a:t>es "flor" y "Abrisham" significa "seda".</a:t>
            </a:r>
          </a:p>
          <a:p>
            <a:endParaRPr lang="es-ES" dirty="0"/>
          </a:p>
        </p:txBody>
      </p:sp>
    </p:spTree>
    <p:extLst>
      <p:ext uri="{BB962C8B-B14F-4D97-AF65-F5344CB8AC3E}">
        <p14:creationId xmlns:p14="http://schemas.microsoft.com/office/powerpoint/2010/main" val="364757654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07704" y="1700807"/>
            <a:ext cx="6017096" cy="4755891"/>
          </a:xfrm>
        </p:spPr>
        <p:txBody>
          <a:bodyPr/>
          <a:lstStyle/>
          <a:p>
            <a:r>
              <a:rPr lang="es-ES" dirty="0"/>
              <a:t>Variedades</a:t>
            </a:r>
          </a:p>
          <a:p>
            <a:r>
              <a:rPr lang="es-ES" dirty="0"/>
              <a:t>Hay dos variedades aceptadas, los otros taxones intraespecíficos descritos son meras sinonimias de la especie, o bien de otras especies de Albizia:</a:t>
            </a:r>
          </a:p>
          <a:p>
            <a:r>
              <a:rPr lang="es-ES" dirty="0"/>
              <a:t>Albizia julibrissin var. julibrissin - La variedad típica, descrita anteriormente.</a:t>
            </a:r>
          </a:p>
          <a:p>
            <a:r>
              <a:rPr lang="es-ES" dirty="0"/>
              <a:t>Albizia julibrissin var. mollis. Difiere en los brotes que son densamente pubescentes.</a:t>
            </a:r>
          </a:p>
          <a:p>
            <a:r>
              <a:rPr lang="es-ES" dirty="0"/>
              <a:t>Nombre común</a:t>
            </a:r>
          </a:p>
          <a:p>
            <a:r>
              <a:rPr lang="es-ES" dirty="0"/>
              <a:t>Acacia de Constantinopla, Albizia, Árbol de la seda, Parasol de la China, Árbol de Constantinopla, Acacia de Persia, Acacia taperera.</a:t>
            </a:r>
          </a:p>
          <a:p>
            <a:endParaRPr lang="es-ES" dirty="0"/>
          </a:p>
        </p:txBody>
      </p:sp>
    </p:spTree>
    <p:extLst>
      <p:ext uri="{BB962C8B-B14F-4D97-AF65-F5344CB8AC3E}">
        <p14:creationId xmlns:p14="http://schemas.microsoft.com/office/powerpoint/2010/main" val="361202941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Albizia julibrisin var.ombrella.-Hort</a:t>
            </a:r>
          </a:p>
        </p:txBody>
      </p:sp>
      <p:sp>
        <p:nvSpPr>
          <p:cNvPr id="3" name="2 Marcador de contenido"/>
          <p:cNvSpPr>
            <a:spLocks noGrp="1"/>
          </p:cNvSpPr>
          <p:nvPr>
            <p:ph idx="1"/>
          </p:nvPr>
        </p:nvSpPr>
        <p:spPr/>
        <p:txBody>
          <a:bodyPr>
            <a:normAutofit fontScale="92500" lnSpcReduction="10000"/>
          </a:bodyPr>
          <a:lstStyle/>
          <a:p>
            <a:r>
              <a:rPr lang="es-ES" dirty="0"/>
              <a:t>- Su altura máxima son los 10m de altura, es habitual en las calles de las ciudades.</a:t>
            </a:r>
          </a:p>
          <a:p>
            <a:r>
              <a:rPr lang="es-ES" dirty="0"/>
              <a:t>- Tiene larguísimas ramificaciones a menudo combadas, follaje muy elegante similar al de los helechos.</a:t>
            </a:r>
          </a:p>
          <a:p>
            <a:r>
              <a:rPr lang="es-ES" dirty="0"/>
              <a:t>- En otoño pierde su delicadas hojas.</a:t>
            </a:r>
          </a:p>
          <a:p>
            <a:r>
              <a:rPr lang="es-ES" dirty="0"/>
              <a:t>- Florece en el verano y principios de verano.</a:t>
            </a:r>
          </a:p>
          <a:p>
            <a:r>
              <a:rPr lang="es-ES" dirty="0"/>
              <a:t>- Flores perfumadas, reunidas en mazos  de cretas de color rosa o carmín.</a:t>
            </a:r>
          </a:p>
          <a:p>
            <a:r>
              <a:rPr lang="es-ES" dirty="0"/>
              <a:t>- Da como fruto legumbres, su sombra es amplia pero ligera.</a:t>
            </a:r>
          </a:p>
          <a:p>
            <a:r>
              <a:rPr lang="es-ES" dirty="0"/>
              <a:t>- No es exigente en cuanto al suelo, aunque prefiere los alcalinos. Tolera bien la proximidad al mar.</a:t>
            </a:r>
          </a:p>
          <a:p>
            <a:endParaRPr lang="es-ES" dirty="0"/>
          </a:p>
        </p:txBody>
      </p:sp>
    </p:spTree>
    <p:extLst>
      <p:ext uri="{BB962C8B-B14F-4D97-AF65-F5344CB8AC3E}">
        <p14:creationId xmlns:p14="http://schemas.microsoft.com/office/powerpoint/2010/main" val="341479696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964194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257363272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957392"/>
          </a:xfrm>
        </p:spPr>
      </p:pic>
    </p:spTree>
    <p:extLst>
      <p:ext uri="{BB962C8B-B14F-4D97-AF65-F5344CB8AC3E}">
        <p14:creationId xmlns:p14="http://schemas.microsoft.com/office/powerpoint/2010/main" val="326352635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89386981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Ceiba speciosa</a:t>
            </a:r>
          </a:p>
        </p:txBody>
      </p:sp>
      <p:sp>
        <p:nvSpPr>
          <p:cNvPr id="3" name="2 Marcador de contenido"/>
          <p:cNvSpPr>
            <a:spLocks noGrp="1"/>
          </p:cNvSpPr>
          <p:nvPr>
            <p:ph idx="1"/>
          </p:nvPr>
        </p:nvSpPr>
        <p:spPr>
          <a:xfrm>
            <a:off x="1691680" y="1600200"/>
            <a:ext cx="6233120" cy="5069160"/>
          </a:xfrm>
        </p:spPr>
        <p:txBody>
          <a:bodyPr>
            <a:normAutofit/>
          </a:bodyPr>
          <a:lstStyle/>
          <a:p>
            <a:r>
              <a:rPr lang="es-ES" dirty="0"/>
              <a:t>Ceiba speciosa, popularmente llamado palo borracho, es un árbol de hoja caduca, nativo de las selvas tropical y subtropical de Sudamérica. </a:t>
            </a:r>
          </a:p>
          <a:p>
            <a:r>
              <a:rPr lang="es-ES" dirty="0"/>
              <a:t>Tiene varios nombres comunes locales: palo borracho, árbol botella, toborochi, árbol de la lana, palo rosado, samuhú.</a:t>
            </a:r>
          </a:p>
          <a:p>
            <a:r>
              <a:rPr lang="es-ES" dirty="0"/>
              <a:t> Pertenece a la misma familia del baobab y del kapok. Otra especie del género Ceiba, Ceiba chorato, también recibe el mismo nombre común.</a:t>
            </a:r>
          </a:p>
          <a:p>
            <a:r>
              <a:rPr lang="es-ES" dirty="0"/>
              <a:t>Descripción</a:t>
            </a:r>
          </a:p>
          <a:p>
            <a:r>
              <a:rPr lang="es-ES" dirty="0"/>
              <a:t>Puede alcanzar de 6-12 m, pero no es excepcional llegar a más de 25 m de altura. </a:t>
            </a:r>
          </a:p>
        </p:txBody>
      </p:sp>
    </p:spTree>
    <p:extLst>
      <p:ext uri="{BB962C8B-B14F-4D97-AF65-F5344CB8AC3E}">
        <p14:creationId xmlns:p14="http://schemas.microsoft.com/office/powerpoint/2010/main" val="249504544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700808"/>
            <a:ext cx="6233120" cy="4773144"/>
          </a:xfrm>
        </p:spPr>
        <p:txBody>
          <a:bodyPr>
            <a:normAutofit/>
          </a:bodyPr>
          <a:lstStyle/>
          <a:p>
            <a:r>
              <a:rPr lang="es-ES" dirty="0"/>
              <a:t>Su tronco es en forma de botella, generalmente ensancha en su tercio inferior, midiendo hasta 2 m de circunferencia, que le sirve para almacenar agua en tiempos de sequía.</a:t>
            </a:r>
          </a:p>
          <a:p>
            <a:r>
              <a:rPr lang="es-ES" dirty="0"/>
              <a:t>Está protegido por gruesos aguijones cónicos. </a:t>
            </a:r>
          </a:p>
          <a:p>
            <a:r>
              <a:rPr lang="es-ES" dirty="0"/>
              <a:t>En árboles jóvenes, el tronco es verde debido a su alto contenido en clorofila, capaz de realizar la fotosíntesis cuando faltan las hojas; con el tiempo se forman vetas rugosa y agrietada de color castaño grisáceo.1</a:t>
            </a:r>
          </a:p>
          <a:p>
            <a:r>
              <a:rPr lang="es-ES" dirty="0"/>
              <a:t>Las ramas tienden a ser horizontales y también están cubiertas de aguijones. </a:t>
            </a:r>
          </a:p>
          <a:p>
            <a:r>
              <a:rPr lang="es-ES" dirty="0"/>
              <a:t>Hojas caducifolias compuestas de 5-7 folíolos largos.</a:t>
            </a:r>
          </a:p>
        </p:txBody>
      </p:sp>
    </p:spTree>
    <p:extLst>
      <p:ext uri="{BB962C8B-B14F-4D97-AF65-F5344CB8AC3E}">
        <p14:creationId xmlns:p14="http://schemas.microsoft.com/office/powerpoint/2010/main" val="134930751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1916832"/>
            <a:ext cx="6161112" cy="4557120"/>
          </a:xfrm>
        </p:spPr>
        <p:txBody>
          <a:bodyPr/>
          <a:lstStyle/>
          <a:p>
            <a:r>
              <a:rPr lang="es-ES" dirty="0"/>
              <a:t>Flores blancuzcas cremosas en el centro y rosa hacia la periferia de sus 5-pétalos, miden 10-15 cm de diámetro y su forma recuerda al hibiscus. </a:t>
            </a:r>
          </a:p>
          <a:p>
            <a:r>
              <a:rPr lang="es-ES" dirty="0"/>
              <a:t>Su néctar es muy atractivo para los colibríes así como para las mariposas monarca que la polinizan</a:t>
            </a:r>
          </a:p>
          <a:p>
            <a:r>
              <a:rPr lang="es-ES" dirty="0"/>
              <a:t>Las flores de C. speciosa aparecen todo el año en latitudes menores, y de enero a junio en los árboles cultivados en latitudes mayores a 30°.</a:t>
            </a:r>
          </a:p>
          <a:p>
            <a:r>
              <a:rPr lang="es-ES" dirty="0"/>
              <a:t> Las flores de su pariente C. chodatii son similares en forma y en tamaño, pero su color es blanco cremoso con el centro amarillo.</a:t>
            </a:r>
          </a:p>
          <a:p>
            <a:endParaRPr lang="es-ES" dirty="0"/>
          </a:p>
        </p:txBody>
      </p:sp>
    </p:spTree>
    <p:extLst>
      <p:ext uri="{BB962C8B-B14F-4D97-AF65-F5344CB8AC3E}">
        <p14:creationId xmlns:p14="http://schemas.microsoft.com/office/powerpoint/2010/main" val="366409366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844824"/>
            <a:ext cx="6377136" cy="4629128"/>
          </a:xfrm>
        </p:spPr>
        <p:txBody>
          <a:bodyPr>
            <a:normAutofit/>
          </a:bodyPr>
          <a:lstStyle/>
          <a:p>
            <a:r>
              <a:rPr lang="es-ES" dirty="0"/>
              <a:t>El fruto es una vaina lignosa ovoide de 20 cm de largo, con semillas parecidas a garbanzos negros, rodeados de una masa de fibra algodonosa, floja, parecida al algodón o la seda.</a:t>
            </a:r>
          </a:p>
          <a:p>
            <a:r>
              <a:rPr lang="es-ES" dirty="0"/>
              <a:t>Ecología</a:t>
            </a:r>
          </a:p>
          <a:p>
            <a:r>
              <a:rPr lang="es-ES" dirty="0"/>
              <a:t>Su hábitat original es en el Perú, el este de Bolivia, el noreste de Argentina, Paraguay, y sur de Brasil. Es resistente a sequía y moderado frío. Crece rápido cuando no le falta agua.</a:t>
            </a:r>
          </a:p>
          <a:p>
            <a:r>
              <a:rPr lang="es-ES" dirty="0"/>
              <a:t>Etimología</a:t>
            </a:r>
          </a:p>
          <a:p>
            <a:r>
              <a:rPr lang="es-ES" dirty="0"/>
              <a:t>El género está dedicado a J.L.Choris, artista y viajero con el naturalista Kotzebue; speciosa significa bella, magnífica, alude a sus hermosas flores.</a:t>
            </a:r>
          </a:p>
          <a:p>
            <a:endParaRPr lang="es-ES" dirty="0"/>
          </a:p>
        </p:txBody>
      </p:sp>
    </p:spTree>
    <p:extLst>
      <p:ext uri="{BB962C8B-B14F-4D97-AF65-F5344CB8AC3E}">
        <p14:creationId xmlns:p14="http://schemas.microsoft.com/office/powerpoint/2010/main" val="28516561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412776"/>
            <a:ext cx="6449144" cy="5061176"/>
          </a:xfrm>
        </p:spPr>
        <p:txBody>
          <a:bodyPr/>
          <a:lstStyle/>
          <a:p>
            <a:r>
              <a:rPr lang="es-ES" dirty="0"/>
              <a:t>Usos</a:t>
            </a:r>
          </a:p>
          <a:p>
            <a:r>
              <a:rPr lang="es-ES" dirty="0"/>
              <a:t>El "algodón" dentro de sus frutos, aunque no de buena calidad como kapok, se usa para almohadas, y aislamiento térmico.</a:t>
            </a:r>
          </a:p>
          <a:p>
            <a:r>
              <a:rPr lang="es-ES" dirty="0"/>
              <a:t>Su madera es liviana (densidad = 0,27 g/cm³), suave y flexible, y se emplea en empaque, para hacer canoas, como pulpa de madera para hacer papel. De las semillas se extrae aceite vegetal (tanto comestible como uso industrial).</a:t>
            </a:r>
          </a:p>
          <a:p>
            <a:r>
              <a:rPr lang="es-ES" dirty="0"/>
              <a:t>Se cultiva mayormente para propósitos ornamentales, pero solo en amplias calles urbanas, por su tamaño.</a:t>
            </a:r>
          </a:p>
          <a:p>
            <a:r>
              <a:rPr lang="es-ES" dirty="0"/>
              <a:t>Es añadida a algunas versiones de la bebida alucinógena Ayahuasca</a:t>
            </a:r>
          </a:p>
          <a:p>
            <a:endParaRPr lang="es-ES" dirty="0"/>
          </a:p>
          <a:p>
            <a:endParaRPr lang="es-ES" dirty="0"/>
          </a:p>
        </p:txBody>
      </p:sp>
    </p:spTree>
    <p:extLst>
      <p:ext uri="{BB962C8B-B14F-4D97-AF65-F5344CB8AC3E}">
        <p14:creationId xmlns:p14="http://schemas.microsoft.com/office/powerpoint/2010/main" val="145705815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1772816"/>
            <a:ext cx="6161112" cy="4701136"/>
          </a:xfrm>
        </p:spPr>
        <p:txBody>
          <a:bodyPr/>
          <a:lstStyle/>
          <a:p>
            <a:r>
              <a:rPr lang="es-ES" dirty="0"/>
              <a:t>Taxonomía</a:t>
            </a:r>
          </a:p>
          <a:p>
            <a:r>
              <a:rPr lang="es-ES" dirty="0"/>
              <a:t>Ceiba speciosa fue descrita por (A.St.-Hil., A.Juss. &amp; Cambess.) Ravenna y publicado en Onira 3(15): 46. 1998. </a:t>
            </a:r>
          </a:p>
          <a:p>
            <a:r>
              <a:rPr lang="es-ES" dirty="0"/>
              <a:t>Etimología</a:t>
            </a:r>
          </a:p>
          <a:p>
            <a:r>
              <a:rPr lang="es-ES" dirty="0"/>
              <a:t>El género Chorisia está dedicado a J.L.Choris, artista y viajero con el naturalista Kotzebue</a:t>
            </a:r>
          </a:p>
          <a:p>
            <a:r>
              <a:rPr lang="es-ES" dirty="0"/>
              <a:t>speciosa: epíteto latino que significa "bella, magnífica", que alude a sus hermosas flores.</a:t>
            </a:r>
          </a:p>
          <a:p>
            <a:endParaRPr lang="es-ES" dirty="0"/>
          </a:p>
        </p:txBody>
      </p:sp>
    </p:spTree>
    <p:extLst>
      <p:ext uri="{BB962C8B-B14F-4D97-AF65-F5344CB8AC3E}">
        <p14:creationId xmlns:p14="http://schemas.microsoft.com/office/powerpoint/2010/main" val="120332781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700808"/>
            <a:ext cx="6521152" cy="4773144"/>
          </a:xfrm>
        </p:spPr>
        <p:txBody>
          <a:bodyPr/>
          <a:lstStyle/>
          <a:p>
            <a:r>
              <a:rPr lang="es-ES" dirty="0"/>
              <a:t>La Chorisia Speciosa, ahora llamado Ceiba Speciosa, es considerado por muchos un árbol debido a su grandeza Mature (puede alcanzar 15/29 metros de altura). </a:t>
            </a:r>
          </a:p>
          <a:p>
            <a:r>
              <a:rPr lang="es-ES" dirty="0"/>
              <a:t>En realidad es una planta suculenta que pertenece a la familia Bombacaceae, las plantas que absorben los líquidos y mantenerlos fuera de la tierra para sacar de esta reserva durante los períodos de sequía. </a:t>
            </a:r>
          </a:p>
          <a:p>
            <a:r>
              <a:rPr lang="es-ES" dirty="0"/>
              <a:t>En particular, la Chorisia Speciosa almacena los líquidos que se necesitan en las fibras del tallo de aquí su forma particular, grande y redondeado en la parte inferior del vástago, precisamente, con el fin de ser también llamado "árbol de botella".</a:t>
            </a:r>
          </a:p>
        </p:txBody>
      </p:sp>
    </p:spTree>
    <p:extLst>
      <p:ext uri="{BB962C8B-B14F-4D97-AF65-F5344CB8AC3E}">
        <p14:creationId xmlns:p14="http://schemas.microsoft.com/office/powerpoint/2010/main" val="94349083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1484784"/>
            <a:ext cx="6665168" cy="4989168"/>
          </a:xfrm>
        </p:spPr>
        <p:txBody>
          <a:bodyPr>
            <a:normAutofit lnSpcReduction="10000"/>
          </a:bodyPr>
          <a:lstStyle/>
          <a:p>
            <a:r>
              <a:rPr lang="es-ES" dirty="0"/>
              <a:t>La segunda peculiaridad de esta planta es que el tallo y las ramas completamente cubierto de espinas fuertes: una defensa natural de su propio depósito de agua.</a:t>
            </a:r>
          </a:p>
          <a:p>
            <a:r>
              <a:rPr lang="es-ES" dirty="0"/>
              <a:t>El hábitat natural de Chorisia Speciosa incluye la parte sur de América del Sur: Brasil, Paraguay y Argentina en particular, donde se ha generalizado y conocido como "palo borracho" (árbol de borracho). Es también cultiva en regiones tropicales y subtropicales del hemisferio norte, por lo que las Indias Occidentales y el sur de Estados Unidos. </a:t>
            </a:r>
          </a:p>
          <a:p>
            <a:r>
              <a:rPr lang="es-ES" dirty="0"/>
              <a:t>En Italia nos encontramos particularmente extendida en Sicilia, donde fue presentado a la 800, en los jardines botánicos de Palermo. Debido a su extraordinaria belleza durante la floración se ha convertido con el tiempo un elemento ornamental de plantas de la isla.</a:t>
            </a:r>
          </a:p>
          <a:p>
            <a:endParaRPr lang="es-ES" dirty="0"/>
          </a:p>
        </p:txBody>
      </p:sp>
    </p:spTree>
    <p:extLst>
      <p:ext uri="{BB962C8B-B14F-4D97-AF65-F5344CB8AC3E}">
        <p14:creationId xmlns:p14="http://schemas.microsoft.com/office/powerpoint/2010/main" val="94486394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628800"/>
            <a:ext cx="6305128" cy="4845152"/>
          </a:xfrm>
        </p:spPr>
        <p:txBody>
          <a:bodyPr>
            <a:normAutofit lnSpcReduction="10000"/>
          </a:bodyPr>
          <a:lstStyle/>
          <a:p>
            <a:r>
              <a:rPr lang="es-ES" dirty="0"/>
              <a:t>Las hojas de la Chorisia Speciosa tienen un color verde brillante, son irregulares y están compuestas de cinco folletos. La floración, que se produce en el verano, es particularmente abundante en las plantas maduran y se caracteriza por hermosas flores, que recuerda vagamente a las orquídeas y se pueden tomar todos los tonos de rosa, de pálido a más intenso.</a:t>
            </a:r>
          </a:p>
          <a:p>
            <a:r>
              <a:rPr lang="es-ES" dirty="0"/>
              <a:t>Como usted ya habrá adivinado, su cultivo se limita a las regiones más cálidas del sur de Italia. Se puede comenzar directamente de la semilla, que puede ser recuperado fácilmente dentro de la fruta de Chorisia Speciosa: una fruta que se compone de una cápsula ovoide de color verde oscuro grande que contiene en su interior las semillas envueltas en una pelusa blanca gruesa, lo suficientemente similar a algodón.</a:t>
            </a:r>
          </a:p>
          <a:p>
            <a:endParaRPr lang="es-ES" dirty="0"/>
          </a:p>
        </p:txBody>
      </p:sp>
    </p:spTree>
    <p:extLst>
      <p:ext uri="{BB962C8B-B14F-4D97-AF65-F5344CB8AC3E}">
        <p14:creationId xmlns:p14="http://schemas.microsoft.com/office/powerpoint/2010/main" val="372321123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2060848"/>
            <a:ext cx="6377136" cy="4413104"/>
          </a:xfrm>
        </p:spPr>
        <p:txBody>
          <a:bodyPr>
            <a:normAutofit/>
          </a:bodyPr>
          <a:lstStyle/>
          <a:p>
            <a:r>
              <a:rPr lang="es-ES" dirty="0"/>
              <a:t>Una vez que la semilla se ha recuperado lo suficiente como para mantenerlo en un paño húmedo (en lugar de húmedo) durante un día y luego plantarlo en un suelo de piedra pómez mezclada con turba y campo de tierra normal. </a:t>
            </a:r>
          </a:p>
          <a:p>
            <a:r>
              <a:rPr lang="es-ES" dirty="0"/>
              <a:t>La germinación es bastante rápido, mientras que el posterior crecimiento de la planta es muy lento. Por esta razón, se puede plantar la semilla en macetas, siempre y cuando una olla grande con un montón de tierra (terreno con pequeña planta no produce flores). </a:t>
            </a:r>
          </a:p>
          <a:p>
            <a:r>
              <a:rPr lang="es-ES" dirty="0"/>
              <a:t>Durante unos años, hasta que el tamaño no obligará planta en el suelo, le dará una gran satisfacción.</a:t>
            </a:r>
          </a:p>
          <a:p>
            <a:endParaRPr lang="es-ES" dirty="0"/>
          </a:p>
        </p:txBody>
      </p:sp>
    </p:spTree>
    <p:extLst>
      <p:ext uri="{BB962C8B-B14F-4D97-AF65-F5344CB8AC3E}">
        <p14:creationId xmlns:p14="http://schemas.microsoft.com/office/powerpoint/2010/main" val="393858654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835696" y="1772816"/>
            <a:ext cx="6089104" cy="4701136"/>
          </a:xfrm>
        </p:spPr>
        <p:txBody>
          <a:bodyPr/>
          <a:lstStyle/>
          <a:p>
            <a:r>
              <a:rPr lang="es-ES" dirty="0"/>
              <a:t>Cuando la plántula es pequeño necesita riego regular, al menos dos / tres veces a la semana, entonces el riego se puede diluir a dejar en manos de la naturaleza que se ocupará de las lluvias estacionales.</a:t>
            </a:r>
          </a:p>
          <a:p>
            <a:endParaRPr lang="es-ES" dirty="0"/>
          </a:p>
        </p:txBody>
      </p:sp>
    </p:spTree>
    <p:extLst>
      <p:ext uri="{BB962C8B-B14F-4D97-AF65-F5344CB8AC3E}">
        <p14:creationId xmlns:p14="http://schemas.microsoft.com/office/powerpoint/2010/main" val="355027784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35424" cy="682752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35424" y="0"/>
            <a:ext cx="4628538" cy="6827520"/>
          </a:xfrm>
          <a:prstGeom prst="rect">
            <a:avLst/>
          </a:prstGeom>
        </p:spPr>
      </p:pic>
    </p:spTree>
    <p:extLst>
      <p:ext uri="{BB962C8B-B14F-4D97-AF65-F5344CB8AC3E}">
        <p14:creationId xmlns:p14="http://schemas.microsoft.com/office/powerpoint/2010/main" val="213871354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0682"/>
            <a:ext cx="51435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05528" y="-99392"/>
            <a:ext cx="4538472" cy="7201272"/>
          </a:xfrm>
          <a:prstGeom prst="rect">
            <a:avLst/>
          </a:prstGeom>
        </p:spPr>
      </p:pic>
    </p:spTree>
    <p:extLst>
      <p:ext uri="{BB962C8B-B14F-4D97-AF65-F5344CB8AC3E}">
        <p14:creationId xmlns:p14="http://schemas.microsoft.com/office/powerpoint/2010/main" val="10474867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049105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05947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138388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5" y="0"/>
            <a:ext cx="9135070" cy="6858000"/>
          </a:xfrm>
          <a:prstGeom prst="rect">
            <a:avLst/>
          </a:prstGeom>
        </p:spPr>
      </p:pic>
    </p:spTree>
    <p:extLst>
      <p:ext uri="{BB962C8B-B14F-4D97-AF65-F5344CB8AC3E}">
        <p14:creationId xmlns:p14="http://schemas.microsoft.com/office/powerpoint/2010/main" val="206835886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65"/>
            <a:ext cx="9144000" cy="6849070"/>
          </a:xfrm>
          <a:prstGeom prst="rect">
            <a:avLst/>
          </a:prstGeom>
        </p:spPr>
      </p:pic>
    </p:spTree>
    <p:extLst>
      <p:ext uri="{BB962C8B-B14F-4D97-AF65-F5344CB8AC3E}">
        <p14:creationId xmlns:p14="http://schemas.microsoft.com/office/powerpoint/2010/main" val="262965430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67916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Ceiba insignis</a:t>
            </a:r>
          </a:p>
        </p:txBody>
      </p:sp>
      <p:sp>
        <p:nvSpPr>
          <p:cNvPr id="3" name="2 Marcador de contenido"/>
          <p:cNvSpPr>
            <a:spLocks noGrp="1"/>
          </p:cNvSpPr>
          <p:nvPr>
            <p:ph idx="1"/>
          </p:nvPr>
        </p:nvSpPr>
        <p:spPr/>
        <p:txBody>
          <a:bodyPr/>
          <a:lstStyle/>
          <a:p>
            <a:r>
              <a:rPr lang="es-ES" dirty="0"/>
              <a:t>Ceiba insignis es una especie de árbol de la familia Bombacaceae, endémica de Bolivia y del Perú. Erróneamente, durante décadas se conoció con este nombre un taxón que habita las yungas y el chaco seco de la Argentina, y el Paraguay, el cual en realidad se trata de otra especie: Ceiba chodatii.</a:t>
            </a:r>
          </a:p>
          <a:p>
            <a:r>
              <a:rPr lang="es-ES" dirty="0"/>
              <a:t>Descripción</a:t>
            </a:r>
          </a:p>
          <a:p>
            <a:r>
              <a:rPr lang="es-ES" dirty="0"/>
              <a:t>Árbol caducifolio, de 4-18 m de altura (hasta 30 m en su área nativa), tronco espinoso, fuera de su área nativa suele ensancharse hacia la base; corteza lisa, verde, con estrías longitudinales. </a:t>
            </a:r>
          </a:p>
        </p:txBody>
      </p:sp>
    </p:spTree>
    <p:extLst>
      <p:ext uri="{BB962C8B-B14F-4D97-AF65-F5344CB8AC3E}">
        <p14:creationId xmlns:p14="http://schemas.microsoft.com/office/powerpoint/2010/main" val="291244058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1700808"/>
            <a:ext cx="6161112" cy="4773144"/>
          </a:xfrm>
        </p:spPr>
        <p:txBody>
          <a:bodyPr>
            <a:normAutofit/>
          </a:bodyPr>
          <a:lstStyle/>
          <a:p>
            <a:r>
              <a:rPr lang="es-ES" dirty="0"/>
              <a:t>Hojas con pecíolo de 5-12 cm de largo y 5(-7) folíolos obovados, margen aserrado, acuminados, glabros, y peciólulos de 2 cm de largo, y limbo de 6-7 cm x 3,5-4 cm.</a:t>
            </a:r>
          </a:p>
          <a:p>
            <a:r>
              <a:rPr lang="es-ES" dirty="0"/>
              <a:t> Flores aisladas, en cortos y fuertes pedicelos; pétalos obovado-oblongos, blancos o cremosos, de 8-12 cm de largo, pilosos por el haz. fruto cápsulas oblongas de 10-12 cm x 5-7 cm, verdosas, lisas, abren en 5 valvas; semillas globosas de 8-11 mm de diámetro, con una lana blanca.</a:t>
            </a:r>
          </a:p>
          <a:p>
            <a:r>
              <a:rPr lang="es-ES" dirty="0"/>
              <a:t>Florece australmente, de octubre-noviembre, y fructifica de diciembre -enero .</a:t>
            </a:r>
          </a:p>
          <a:p>
            <a:endParaRPr lang="es-ES" dirty="0"/>
          </a:p>
        </p:txBody>
      </p:sp>
    </p:spTree>
    <p:extLst>
      <p:ext uri="{BB962C8B-B14F-4D97-AF65-F5344CB8AC3E}">
        <p14:creationId xmlns:p14="http://schemas.microsoft.com/office/powerpoint/2010/main" val="14391683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844824"/>
            <a:ext cx="6233120" cy="4629128"/>
          </a:xfrm>
        </p:spPr>
        <p:txBody>
          <a:bodyPr>
            <a:normAutofit fontScale="92500" lnSpcReduction="10000"/>
          </a:bodyPr>
          <a:lstStyle/>
          <a:p>
            <a:r>
              <a:rPr lang="es-ES" dirty="0"/>
              <a:t>Cultivo y usos</a:t>
            </a:r>
          </a:p>
          <a:p>
            <a:r>
              <a:rPr lang="es-ES" dirty="0"/>
              <a:t>Se multiplica por semillas, y por esqueje, con estacas de 2 a 30 cm. El fruto maduro comienza a abrirse y muy pronto las semillas se dispersan por el viento.</a:t>
            </a:r>
          </a:p>
          <a:p>
            <a:r>
              <a:rPr lang="es-ES" dirty="0"/>
              <a:t>Las semillas se siembran directamente, sin tratamientos previos y germinan con facilidad.</a:t>
            </a:r>
          </a:p>
          <a:p>
            <a:r>
              <a:rPr lang="es-ES" dirty="0"/>
              <a:t>Árbol resistente a sequía, de rápido crecimiento, poco exigente en suelos, soporta heladas ligeras. Prefiere sitios bien drenados.</a:t>
            </a:r>
          </a:p>
          <a:p>
            <a:r>
              <a:rPr lang="es-ES" dirty="0"/>
              <a:t>Se cultiva aislado, en grupos, en alineaciones con suficiente espacio para su copa redondeada. En lugares públicos se eliminan las espinas inferiores de su tronco. La lana de sus frutos es aprovechada localmente como relleno de almohadas, cojines, colchones, salvavidas, etc. y también como aislante térmico y acústico. </a:t>
            </a:r>
          </a:p>
          <a:p>
            <a:endParaRPr lang="es-ES" dirty="0"/>
          </a:p>
        </p:txBody>
      </p:sp>
    </p:spTree>
    <p:extLst>
      <p:ext uri="{BB962C8B-B14F-4D97-AF65-F5344CB8AC3E}">
        <p14:creationId xmlns:p14="http://schemas.microsoft.com/office/powerpoint/2010/main" val="429398531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988840"/>
            <a:ext cx="6305128" cy="4485112"/>
          </a:xfrm>
        </p:spPr>
        <p:txBody>
          <a:bodyPr/>
          <a:lstStyle/>
          <a:p>
            <a:r>
              <a:rPr lang="es-ES" dirty="0"/>
              <a:t>En algunos países de Sudamérica, también se usa como combustible o impregnada en grasa para fabricar velas.</a:t>
            </a:r>
          </a:p>
          <a:p>
            <a:r>
              <a:rPr lang="es-ES" dirty="0"/>
              <a:t>La madera es blanca, blanda y muy liviana. La madera esponjosa del tronco sirve para almacenar agua en épocas de sequías.</a:t>
            </a:r>
          </a:p>
          <a:p>
            <a:r>
              <a:rPr lang="es-ES" dirty="0"/>
              <a:t>Los indígenas hacían canoas de los troncos. Y debajo de la corteza extraían fibra para hacer sogas. En los huecos de los troncos, abiertos por los pájaros carpinteros o formados por las ramas quebradas, hay reservas de agua que los indios aprovechaban durante sus excursiones en el bosque.</a:t>
            </a:r>
          </a:p>
          <a:p>
            <a:endParaRPr lang="es-ES" dirty="0"/>
          </a:p>
        </p:txBody>
      </p:sp>
    </p:spTree>
    <p:extLst>
      <p:ext uri="{BB962C8B-B14F-4D97-AF65-F5344CB8AC3E}">
        <p14:creationId xmlns:p14="http://schemas.microsoft.com/office/powerpoint/2010/main" val="296274220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07704" y="1700808"/>
            <a:ext cx="6017096" cy="4773144"/>
          </a:xfrm>
        </p:spPr>
        <p:txBody>
          <a:bodyPr>
            <a:normAutofit fontScale="92500" lnSpcReduction="10000"/>
          </a:bodyPr>
          <a:lstStyle/>
          <a:p>
            <a:pPr marL="0" indent="0">
              <a:buNone/>
            </a:pPr>
            <a:endParaRPr lang="es-ES" dirty="0"/>
          </a:p>
          <a:p>
            <a:r>
              <a:rPr lang="es-ES" dirty="0"/>
              <a:t>Ceiba insignis fue descrita por (Kunth) P.E.Gibbs &amp; Semir y publicado en Notes from the Royal Botanic Garden, Edinburgh 45</a:t>
            </a:r>
          </a:p>
          <a:p>
            <a:r>
              <a:rPr lang="es-ES" dirty="0"/>
              <a:t>Ceiba: nombre genérico que fue otorgado a J. L. Choris (1795-1828), artista ruso y compañero de viaje del naturalista Kotzebue;</a:t>
            </a:r>
          </a:p>
          <a:p>
            <a:r>
              <a:rPr lang="es-ES" dirty="0"/>
              <a:t>insignis: epíteto del latín insignis-e, distinguido,que resalta</a:t>
            </a:r>
          </a:p>
          <a:p>
            <a:r>
              <a:rPr lang="es-ES" dirty="0"/>
              <a:t>Castellano: palo borracho, p. borracho blanco, árbol botella, chorisia, yuchán, yucán, algodón, algodonero, palo botella, palo barrigudo, árbol de la painera, painera de Corrientes, painero, peinera, árbol de lana, toborochi, toborochi blanco, paina de seda, árbol de la seda, ceiba de Brasil, kapok. En Bolivia: toborochi Guaraní: samohú, samu'u, mandiyú-rá, mandiyú</a:t>
            </a:r>
          </a:p>
          <a:p>
            <a:endParaRPr lang="es-ES" dirty="0"/>
          </a:p>
        </p:txBody>
      </p:sp>
    </p:spTree>
    <p:extLst>
      <p:ext uri="{BB962C8B-B14F-4D97-AF65-F5344CB8AC3E}">
        <p14:creationId xmlns:p14="http://schemas.microsoft.com/office/powerpoint/2010/main" val="340002704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301202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45766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6003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60570" cy="6858000"/>
          </a:xfrm>
          <a:prstGeom prst="rect">
            <a:avLst/>
          </a:prstGeom>
        </p:spPr>
      </p:pic>
    </p:spTree>
    <p:extLst>
      <p:ext uri="{BB962C8B-B14F-4D97-AF65-F5344CB8AC3E}">
        <p14:creationId xmlns:p14="http://schemas.microsoft.com/office/powerpoint/2010/main" val="281807359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433048" cy="6957392"/>
          </a:xfrm>
          <a:prstGeom prst="rect">
            <a:avLst/>
          </a:prstGeom>
        </p:spPr>
      </p:pic>
    </p:spTree>
    <p:extLst>
      <p:ext uri="{BB962C8B-B14F-4D97-AF65-F5344CB8AC3E}">
        <p14:creationId xmlns:p14="http://schemas.microsoft.com/office/powerpoint/2010/main" val="18946838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3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4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213</TotalTime>
  <Words>8003</Words>
  <Application>Microsoft Office PowerPoint</Application>
  <PresentationFormat>Presentación en pantalla (4:3)</PresentationFormat>
  <Paragraphs>391</Paragraphs>
  <Slides>125</Slides>
  <Notes>54</Notes>
  <HiddenSlides>0</HiddenSlides>
  <MMClips>0</MMClips>
  <ScaleCrop>false</ScaleCrop>
  <HeadingPairs>
    <vt:vector size="6" baseType="variant">
      <vt:variant>
        <vt:lpstr>Fuentes usadas</vt:lpstr>
      </vt:variant>
      <vt:variant>
        <vt:i4>9</vt:i4>
      </vt:variant>
      <vt:variant>
        <vt:lpstr>Tema</vt:lpstr>
      </vt:variant>
      <vt:variant>
        <vt:i4>3</vt:i4>
      </vt:variant>
      <vt:variant>
        <vt:lpstr>Títulos de diapositiva</vt:lpstr>
      </vt:variant>
      <vt:variant>
        <vt:i4>125</vt:i4>
      </vt:variant>
    </vt:vector>
  </HeadingPairs>
  <TitlesOfParts>
    <vt:vector size="137" baseType="lpstr">
      <vt:lpstr>メイリオ</vt:lpstr>
      <vt:lpstr>Arial</vt:lpstr>
      <vt:lpstr>Calibri</vt:lpstr>
      <vt:lpstr>Century Gothic</vt:lpstr>
      <vt:lpstr>Century Schoolbook</vt:lpstr>
      <vt:lpstr>Tahoma</vt:lpstr>
      <vt:lpstr>Wingdings</vt:lpstr>
      <vt:lpstr>Wingdings 2</vt:lpstr>
      <vt:lpstr>Wingdings 3</vt:lpstr>
      <vt:lpstr>3_Default Theme</vt:lpstr>
      <vt:lpstr>4_Default Theme</vt:lpstr>
      <vt:lpstr>Espiral</vt:lpstr>
      <vt:lpstr>LOS 10 ARBOLES CON FLORACIONES “TOP TEN “ DE LOS JARDINES SEVILLANOS.-A</vt:lpstr>
      <vt:lpstr>ERYTHRINAS.-Erythrina crista-galli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Cuidados de la planta Erythrina crista-galli o Árbol del coral</vt:lpstr>
      <vt:lpstr>Presentación de PowerPoint</vt:lpstr>
      <vt:lpstr>Presentación de PowerPoint</vt:lpstr>
      <vt:lpstr>Erythrina caffra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Erythrina lysistemon</vt:lpstr>
      <vt:lpstr>Presentación de PowerPoint</vt:lpstr>
      <vt:lpstr>Presentación de PowerPoint</vt:lpstr>
      <vt:lpstr>Presentación de PowerPoint</vt:lpstr>
      <vt:lpstr>Erythrina falcata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Erythrina corallodendron</vt:lpstr>
      <vt:lpstr>Presentación de PowerPoint</vt:lpstr>
      <vt:lpstr>Presentación de PowerPoint</vt:lpstr>
      <vt:lpstr>Parkinsonia aculeata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Tabebuia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Tabebuia chrysantha</vt:lpstr>
      <vt:lpstr>Presentación de PowerPoint</vt:lpstr>
      <vt:lpstr>Presentación de PowerPoint</vt:lpstr>
      <vt:lpstr>Presentación de PowerPoint</vt:lpstr>
      <vt:lpstr>Presentación de PowerPoint</vt:lpstr>
      <vt:lpstr>Presentación de PowerPoint</vt:lpstr>
      <vt:lpstr>Presentación de PowerPoint</vt:lpstr>
      <vt:lpstr>Brachychiton acerifolium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Albizia julibrisin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Albizia julibrisin var.ombrella.-Hort</vt:lpstr>
      <vt:lpstr>Presentación de PowerPoint</vt:lpstr>
      <vt:lpstr>Presentación de PowerPoint</vt:lpstr>
      <vt:lpstr>Presentación de PowerPoint</vt:lpstr>
      <vt:lpstr>Presentación de PowerPoint</vt:lpstr>
      <vt:lpstr>Ceiba speciosa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Ceiba insignis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LOS 10 ARBOLES CON FLORACIONES “TOP TEN “ DE LOS JARDINES SEVILLANOS.-A</dc:title>
  <dc:creator>Josep</dc:creator>
  <cp:lastModifiedBy>Usuario</cp:lastModifiedBy>
  <cp:revision>21</cp:revision>
  <dcterms:created xsi:type="dcterms:W3CDTF">2014-06-30T05:02:47Z</dcterms:created>
  <dcterms:modified xsi:type="dcterms:W3CDTF">2018-03-26T06:56:38Z</dcterms:modified>
</cp:coreProperties>
</file>