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6" r:id="rId2"/>
    <p:sldId id="338" r:id="rId3"/>
    <p:sldId id="339" r:id="rId4"/>
    <p:sldId id="427" r:id="rId5"/>
    <p:sldId id="429" r:id="rId6"/>
    <p:sldId id="430" r:id="rId7"/>
    <p:sldId id="431" r:id="rId8"/>
    <p:sldId id="340" r:id="rId9"/>
    <p:sldId id="341" r:id="rId10"/>
    <p:sldId id="342" r:id="rId11"/>
    <p:sldId id="343" r:id="rId12"/>
    <p:sldId id="344" r:id="rId13"/>
    <p:sldId id="350" r:id="rId14"/>
    <p:sldId id="257" r:id="rId15"/>
    <p:sldId id="432" r:id="rId16"/>
    <p:sldId id="345" r:id="rId17"/>
    <p:sldId id="351" r:id="rId18"/>
    <p:sldId id="346" r:id="rId19"/>
    <p:sldId id="347" r:id="rId20"/>
    <p:sldId id="348" r:id="rId21"/>
    <p:sldId id="349" r:id="rId22"/>
    <p:sldId id="433" r:id="rId23"/>
    <p:sldId id="438" r:id="rId24"/>
    <p:sldId id="439" r:id="rId25"/>
    <p:sldId id="352" r:id="rId26"/>
    <p:sldId id="353" r:id="rId27"/>
    <p:sldId id="354" r:id="rId28"/>
    <p:sldId id="379" r:id="rId29"/>
    <p:sldId id="355" r:id="rId30"/>
    <p:sldId id="356" r:id="rId31"/>
    <p:sldId id="357" r:id="rId32"/>
    <p:sldId id="358" r:id="rId33"/>
    <p:sldId id="360" r:id="rId34"/>
    <p:sldId id="380" r:id="rId35"/>
    <p:sldId id="436" r:id="rId36"/>
    <p:sldId id="445" r:id="rId37"/>
    <p:sldId id="361" r:id="rId38"/>
    <p:sldId id="362" r:id="rId39"/>
    <p:sldId id="381" r:id="rId40"/>
    <p:sldId id="292" r:id="rId41"/>
    <p:sldId id="440" r:id="rId42"/>
    <p:sldId id="441" r:id="rId43"/>
    <p:sldId id="442" r:id="rId44"/>
    <p:sldId id="443" r:id="rId45"/>
    <p:sldId id="363" r:id="rId46"/>
    <p:sldId id="382" r:id="rId47"/>
    <p:sldId id="305" r:id="rId48"/>
    <p:sldId id="293" r:id="rId49"/>
    <p:sldId id="306" r:id="rId50"/>
    <p:sldId id="435" r:id="rId51"/>
    <p:sldId id="437" r:id="rId52"/>
    <p:sldId id="364" r:id="rId53"/>
    <p:sldId id="365" r:id="rId54"/>
    <p:sldId id="366" r:id="rId55"/>
    <p:sldId id="367" r:id="rId56"/>
    <p:sldId id="368" r:id="rId57"/>
    <p:sldId id="369" r:id="rId58"/>
    <p:sldId id="370" r:id="rId59"/>
    <p:sldId id="371" r:id="rId60"/>
    <p:sldId id="372" r:id="rId61"/>
    <p:sldId id="383" r:id="rId62"/>
    <p:sldId id="258" r:id="rId63"/>
    <p:sldId id="446" r:id="rId64"/>
    <p:sldId id="447" r:id="rId65"/>
    <p:sldId id="448" r:id="rId66"/>
    <p:sldId id="373" r:id="rId67"/>
    <p:sldId id="374" r:id="rId68"/>
    <p:sldId id="375" r:id="rId69"/>
    <p:sldId id="376" r:id="rId70"/>
    <p:sldId id="384" r:id="rId71"/>
    <p:sldId id="377" r:id="rId72"/>
    <p:sldId id="378" r:id="rId73"/>
    <p:sldId id="451" r:id="rId74"/>
    <p:sldId id="452" r:id="rId75"/>
    <p:sldId id="331" r:id="rId76"/>
    <p:sldId id="332" r:id="rId77"/>
    <p:sldId id="406" r:id="rId78"/>
    <p:sldId id="449" r:id="rId79"/>
    <p:sldId id="450" r:id="rId80"/>
    <p:sldId id="453" r:id="rId81"/>
    <p:sldId id="385" r:id="rId82"/>
    <p:sldId id="386" r:id="rId83"/>
    <p:sldId id="387" r:id="rId84"/>
    <p:sldId id="388" r:id="rId85"/>
    <p:sldId id="407" r:id="rId86"/>
    <p:sldId id="307" r:id="rId87"/>
    <p:sldId id="308" r:id="rId88"/>
    <p:sldId id="309" r:id="rId89"/>
    <p:sldId id="311" r:id="rId90"/>
    <p:sldId id="310" r:id="rId91"/>
    <p:sldId id="312" r:id="rId92"/>
    <p:sldId id="313" r:id="rId93"/>
    <p:sldId id="389" r:id="rId94"/>
    <p:sldId id="390" r:id="rId95"/>
    <p:sldId id="391" r:id="rId96"/>
    <p:sldId id="392" r:id="rId97"/>
    <p:sldId id="393" r:id="rId98"/>
    <p:sldId id="394" r:id="rId99"/>
    <p:sldId id="408" r:id="rId100"/>
    <p:sldId id="276" r:id="rId101"/>
    <p:sldId id="277" r:id="rId102"/>
    <p:sldId id="395" r:id="rId103"/>
    <p:sldId id="396" r:id="rId104"/>
    <p:sldId id="397" r:id="rId105"/>
    <p:sldId id="398" r:id="rId106"/>
    <p:sldId id="399" r:id="rId107"/>
    <p:sldId id="278" r:id="rId108"/>
    <p:sldId id="279" r:id="rId109"/>
    <p:sldId id="400" r:id="rId110"/>
    <p:sldId id="401" r:id="rId111"/>
    <p:sldId id="402" r:id="rId112"/>
    <p:sldId id="403" r:id="rId1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148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542D71-6E64-4E54-B3B2-6CB3DC91C4FF}"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CECCBD-0A38-4F1A-9EAB-9CEEC649585D}" type="slidenum">
              <a:rPr lang="es-ES" smtClean="0"/>
              <a:t>‹Nº›</a:t>
            </a:fld>
            <a:endParaRPr lang="es-ES" dirty="0"/>
          </a:p>
        </p:txBody>
      </p:sp>
    </p:spTree>
    <p:extLst>
      <p:ext uri="{BB962C8B-B14F-4D97-AF65-F5344CB8AC3E}">
        <p14:creationId xmlns:p14="http://schemas.microsoft.com/office/powerpoint/2010/main" val="2355820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carica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a:t>
            </a:fld>
            <a:endParaRPr lang="es-ES" dirty="0"/>
          </a:p>
        </p:txBody>
      </p:sp>
    </p:spTree>
    <p:extLst>
      <p:ext uri="{BB962C8B-B14F-4D97-AF65-F5344CB8AC3E}">
        <p14:creationId xmlns:p14="http://schemas.microsoft.com/office/powerpoint/2010/main" val="310850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carica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5</a:t>
            </a:fld>
            <a:endParaRPr lang="es-ES" dirty="0"/>
          </a:p>
        </p:txBody>
      </p:sp>
    </p:spTree>
    <p:extLst>
      <p:ext uri="{BB962C8B-B14F-4D97-AF65-F5344CB8AC3E}">
        <p14:creationId xmlns:p14="http://schemas.microsoft.com/office/powerpoint/2010/main" val="339785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carica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6</a:t>
            </a:fld>
            <a:endParaRPr lang="es-ES" dirty="0"/>
          </a:p>
        </p:txBody>
      </p:sp>
    </p:spTree>
    <p:extLst>
      <p:ext uri="{BB962C8B-B14F-4D97-AF65-F5344CB8AC3E}">
        <p14:creationId xmlns:p14="http://schemas.microsoft.com/office/powerpoint/2010/main" val="4203875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carica Isleta de los Patos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7</a:t>
            </a:fld>
            <a:endParaRPr lang="es-ES" dirty="0"/>
          </a:p>
        </p:txBody>
      </p:sp>
    </p:spTree>
    <p:extLst>
      <p:ext uri="{BB962C8B-B14F-4D97-AF65-F5344CB8AC3E}">
        <p14:creationId xmlns:p14="http://schemas.microsoft.com/office/powerpoint/2010/main" val="518701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a:t>
            </a:r>
            <a:r>
              <a:rPr lang="es-ES" baseline="0" dirty="0"/>
              <a:t> elastica var.decora  en el Altozano</a:t>
            </a:r>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14</a:t>
            </a:fld>
            <a:endParaRPr lang="es-ES" dirty="0"/>
          </a:p>
        </p:txBody>
      </p:sp>
    </p:spTree>
    <p:extLst>
      <p:ext uri="{BB962C8B-B14F-4D97-AF65-F5344CB8AC3E}">
        <p14:creationId xmlns:p14="http://schemas.microsoft.com/office/powerpoint/2010/main" val="342496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Fiocus elastica y Ficus elastica var.decora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15</a:t>
            </a:fld>
            <a:endParaRPr lang="es-ES" dirty="0"/>
          </a:p>
        </p:txBody>
      </p:sp>
    </p:spTree>
    <p:extLst>
      <p:ext uri="{BB962C8B-B14F-4D97-AF65-F5344CB8AC3E}">
        <p14:creationId xmlns:p14="http://schemas.microsoft.com/office/powerpoint/2010/main" val="2813077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benjamina.-El Paraiso.-Punta Umbria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22</a:t>
            </a:fld>
            <a:endParaRPr lang="es-ES" dirty="0"/>
          </a:p>
        </p:txBody>
      </p:sp>
    </p:spTree>
    <p:extLst>
      <p:ext uri="{BB962C8B-B14F-4D97-AF65-F5344CB8AC3E}">
        <p14:creationId xmlns:p14="http://schemas.microsoft.com/office/powerpoint/2010/main" val="2163727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benjamina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23</a:t>
            </a:fld>
            <a:endParaRPr lang="es-ES" dirty="0"/>
          </a:p>
        </p:txBody>
      </p:sp>
    </p:spTree>
    <p:extLst>
      <p:ext uri="{BB962C8B-B14F-4D97-AF65-F5344CB8AC3E}">
        <p14:creationId xmlns:p14="http://schemas.microsoft.com/office/powerpoint/2010/main" val="3238407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benjamina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24</a:t>
            </a:fld>
            <a:endParaRPr lang="es-ES" dirty="0"/>
          </a:p>
        </p:txBody>
      </p:sp>
    </p:spTree>
    <p:extLst>
      <p:ext uri="{BB962C8B-B14F-4D97-AF65-F5344CB8AC3E}">
        <p14:creationId xmlns:p14="http://schemas.microsoft.com/office/powerpoint/2010/main" val="72613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microcarpa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35</a:t>
            </a:fld>
            <a:endParaRPr lang="es-ES" dirty="0"/>
          </a:p>
        </p:txBody>
      </p:sp>
    </p:spTree>
    <p:extLst>
      <p:ext uri="{BB962C8B-B14F-4D97-AF65-F5344CB8AC3E}">
        <p14:creationId xmlns:p14="http://schemas.microsoft.com/office/powerpoint/2010/main" val="2578885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microcarpa en Cadiz</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36</a:t>
            </a:fld>
            <a:endParaRPr lang="es-ES" dirty="0"/>
          </a:p>
        </p:txBody>
      </p:sp>
    </p:spTree>
    <p:extLst>
      <p:ext uri="{BB962C8B-B14F-4D97-AF65-F5344CB8AC3E}">
        <p14:creationId xmlns:p14="http://schemas.microsoft.com/office/powerpoint/2010/main" val="984893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lyrata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40</a:t>
            </a:fld>
            <a:endParaRPr lang="es-ES" dirty="0"/>
          </a:p>
        </p:txBody>
      </p:sp>
    </p:spTree>
    <p:extLst>
      <p:ext uri="{BB962C8B-B14F-4D97-AF65-F5344CB8AC3E}">
        <p14:creationId xmlns:p14="http://schemas.microsoft.com/office/powerpoint/2010/main" val="4113252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lyrata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41</a:t>
            </a:fld>
            <a:endParaRPr lang="es-ES" dirty="0"/>
          </a:p>
        </p:txBody>
      </p:sp>
    </p:spTree>
    <p:extLst>
      <p:ext uri="{BB962C8B-B14F-4D97-AF65-F5344CB8AC3E}">
        <p14:creationId xmlns:p14="http://schemas.microsoft.com/office/powerpoint/2010/main" val="3722425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Fycus lyrata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42</a:t>
            </a:fld>
            <a:endParaRPr lang="es-ES" dirty="0"/>
          </a:p>
        </p:txBody>
      </p:sp>
    </p:spTree>
    <p:extLst>
      <p:ext uri="{BB962C8B-B14F-4D97-AF65-F5344CB8AC3E}">
        <p14:creationId xmlns:p14="http://schemas.microsoft.com/office/powerpoint/2010/main" val="4183100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lyrata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43</a:t>
            </a:fld>
            <a:endParaRPr lang="es-ES" dirty="0"/>
          </a:p>
        </p:txBody>
      </p:sp>
    </p:spTree>
    <p:extLst>
      <p:ext uri="{BB962C8B-B14F-4D97-AF65-F5344CB8AC3E}">
        <p14:creationId xmlns:p14="http://schemas.microsoft.com/office/powerpoint/2010/main" val="22114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lyrata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44</a:t>
            </a:fld>
            <a:endParaRPr lang="es-ES" dirty="0"/>
          </a:p>
        </p:txBody>
      </p:sp>
    </p:spTree>
    <p:extLst>
      <p:ext uri="{BB962C8B-B14F-4D97-AF65-F5344CB8AC3E}">
        <p14:creationId xmlns:p14="http://schemas.microsoft.com/office/powerpoint/2010/main" val="3455032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macrophylla en calle Palos de Moguer</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47</a:t>
            </a:fld>
            <a:endParaRPr lang="es-ES" dirty="0"/>
          </a:p>
        </p:txBody>
      </p:sp>
    </p:spTree>
    <p:extLst>
      <p:ext uri="{BB962C8B-B14F-4D97-AF65-F5344CB8AC3E}">
        <p14:creationId xmlns:p14="http://schemas.microsoft.com/office/powerpoint/2010/main" val="399239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macrophyyla en Cadiz</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48</a:t>
            </a:fld>
            <a:endParaRPr lang="es-ES" dirty="0"/>
          </a:p>
        </p:txBody>
      </p:sp>
    </p:spTree>
    <p:extLst>
      <p:ext uri="{BB962C8B-B14F-4D97-AF65-F5344CB8AC3E}">
        <p14:creationId xmlns:p14="http://schemas.microsoft.com/office/powerpoint/2010/main" val="2043554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macrophylla en Palos de Moguer</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49</a:t>
            </a:fld>
            <a:endParaRPr lang="es-ES" dirty="0"/>
          </a:p>
        </p:txBody>
      </p:sp>
    </p:spTree>
    <p:extLst>
      <p:ext uri="{BB962C8B-B14F-4D97-AF65-F5344CB8AC3E}">
        <p14:creationId xmlns:p14="http://schemas.microsoft.com/office/powerpoint/2010/main" val="1990481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macrophylla.-Alameda de Apodaca en Cadiz</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50</a:t>
            </a:fld>
            <a:endParaRPr lang="es-ES" dirty="0"/>
          </a:p>
        </p:txBody>
      </p:sp>
    </p:spTree>
    <p:extLst>
      <p:ext uri="{BB962C8B-B14F-4D97-AF65-F5344CB8AC3E}">
        <p14:creationId xmlns:p14="http://schemas.microsoft.com/office/powerpoint/2010/main" val="368807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macrophylla.-Iglesia de San Jacinto</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51</a:t>
            </a:fld>
            <a:endParaRPr lang="es-ES" dirty="0"/>
          </a:p>
        </p:txBody>
      </p:sp>
    </p:spTree>
    <p:extLst>
      <p:ext uri="{BB962C8B-B14F-4D97-AF65-F5344CB8AC3E}">
        <p14:creationId xmlns:p14="http://schemas.microsoft.com/office/powerpoint/2010/main" val="2114448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rubiginosa var.australis-1</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62</a:t>
            </a:fld>
            <a:endParaRPr lang="es-ES" dirty="0"/>
          </a:p>
        </p:txBody>
      </p:sp>
    </p:spTree>
    <p:extLst>
      <p:ext uri="{BB962C8B-B14F-4D97-AF65-F5344CB8AC3E}">
        <p14:creationId xmlns:p14="http://schemas.microsoft.com/office/powerpoint/2010/main" val="2664932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rubiginosa var.australis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63</a:t>
            </a:fld>
            <a:endParaRPr lang="es-ES" dirty="0"/>
          </a:p>
        </p:txBody>
      </p:sp>
    </p:spTree>
    <p:extLst>
      <p:ext uri="{BB962C8B-B14F-4D97-AF65-F5344CB8AC3E}">
        <p14:creationId xmlns:p14="http://schemas.microsoft.com/office/powerpoint/2010/main" val="3264247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rubiginosa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64</a:t>
            </a:fld>
            <a:endParaRPr lang="es-ES" dirty="0"/>
          </a:p>
        </p:txBody>
      </p:sp>
    </p:spTree>
    <p:extLst>
      <p:ext uri="{BB962C8B-B14F-4D97-AF65-F5344CB8AC3E}">
        <p14:creationId xmlns:p14="http://schemas.microsoft.com/office/powerpoint/2010/main" val="2909055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rubiginosa.-Glorieta de las Cigarreras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65</a:t>
            </a:fld>
            <a:endParaRPr lang="es-ES" dirty="0"/>
          </a:p>
        </p:txBody>
      </p:sp>
    </p:spTree>
    <p:extLst>
      <p:ext uri="{BB962C8B-B14F-4D97-AF65-F5344CB8AC3E}">
        <p14:creationId xmlns:p14="http://schemas.microsoft.com/office/powerpoint/2010/main" val="542066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Umbellularia californica-4</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75</a:t>
            </a:fld>
            <a:endParaRPr lang="es-ES" dirty="0"/>
          </a:p>
        </p:txBody>
      </p:sp>
    </p:spTree>
    <p:extLst>
      <p:ext uri="{BB962C8B-B14F-4D97-AF65-F5344CB8AC3E}">
        <p14:creationId xmlns:p14="http://schemas.microsoft.com/office/powerpoint/2010/main" val="2447130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Umbellularia californica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76</a:t>
            </a:fld>
            <a:endParaRPr lang="es-ES" dirty="0"/>
          </a:p>
        </p:txBody>
      </p:sp>
    </p:spTree>
    <p:extLst>
      <p:ext uri="{BB962C8B-B14F-4D97-AF65-F5344CB8AC3E}">
        <p14:creationId xmlns:p14="http://schemas.microsoft.com/office/powerpoint/2010/main" val="1307227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Magnolia grandiflora</a:t>
            </a:r>
          </a:p>
        </p:txBody>
      </p:sp>
      <p:sp>
        <p:nvSpPr>
          <p:cNvPr id="4" name="Marcador de número de diapositiva 3"/>
          <p:cNvSpPr>
            <a:spLocks noGrp="1"/>
          </p:cNvSpPr>
          <p:nvPr>
            <p:ph type="sldNum" sz="quarter" idx="10"/>
          </p:nvPr>
        </p:nvSpPr>
        <p:spPr/>
        <p:txBody>
          <a:bodyPr/>
          <a:lstStyle/>
          <a:p>
            <a:fld id="{74CECCBD-0A38-4F1A-9EAB-9CEEC649585D}" type="slidenum">
              <a:rPr lang="es-ES" smtClean="0"/>
              <a:t>78</a:t>
            </a:fld>
            <a:endParaRPr lang="es-ES" dirty="0"/>
          </a:p>
        </p:txBody>
      </p:sp>
    </p:spTree>
    <p:extLst>
      <p:ext uri="{BB962C8B-B14F-4D97-AF65-F5344CB8AC3E}">
        <p14:creationId xmlns:p14="http://schemas.microsoft.com/office/powerpoint/2010/main" val="3703944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Magnolia grandiflora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730602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86</a:t>
            </a:fld>
            <a:endParaRPr lang="es-ES" dirty="0"/>
          </a:p>
        </p:txBody>
      </p:sp>
    </p:spTree>
    <p:extLst>
      <p:ext uri="{BB962C8B-B14F-4D97-AF65-F5344CB8AC3E}">
        <p14:creationId xmlns:p14="http://schemas.microsoft.com/office/powerpoint/2010/main" val="19179754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 en La Cartuja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87</a:t>
            </a:fld>
            <a:endParaRPr lang="es-ES" dirty="0"/>
          </a:p>
        </p:txBody>
      </p:sp>
    </p:spTree>
    <p:extLst>
      <p:ext uri="{BB962C8B-B14F-4D97-AF65-F5344CB8AC3E}">
        <p14:creationId xmlns:p14="http://schemas.microsoft.com/office/powerpoint/2010/main" val="2187889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dioica.-Tronco</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88</a:t>
            </a:fld>
            <a:endParaRPr lang="es-ES" dirty="0"/>
          </a:p>
        </p:txBody>
      </p:sp>
    </p:spTree>
    <p:extLst>
      <p:ext uri="{BB962C8B-B14F-4D97-AF65-F5344CB8AC3E}">
        <p14:creationId xmlns:p14="http://schemas.microsoft.com/office/powerpoint/2010/main" val="26244887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 en La Cartuja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t>89</a:t>
            </a:fld>
            <a:endParaRPr lang="es-ES" dirty="0"/>
          </a:p>
        </p:txBody>
      </p:sp>
    </p:spTree>
    <p:extLst>
      <p:ext uri="{BB962C8B-B14F-4D97-AF65-F5344CB8AC3E}">
        <p14:creationId xmlns:p14="http://schemas.microsoft.com/office/powerpoint/2010/main" val="4201022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 en La Cartuja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t>90</a:t>
            </a:fld>
            <a:endParaRPr lang="es-ES" dirty="0"/>
          </a:p>
        </p:txBody>
      </p:sp>
    </p:spTree>
    <p:extLst>
      <p:ext uri="{BB962C8B-B14F-4D97-AF65-F5344CB8AC3E}">
        <p14:creationId xmlns:p14="http://schemas.microsoft.com/office/powerpoint/2010/main" val="2666000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 junto</a:t>
            </a:r>
            <a:r>
              <a:rPr lang="es-ES" baseline="0" dirty="0"/>
              <a:t> al Pabellon de Guatemala</a:t>
            </a:r>
            <a:endParaRPr lang="es-ES" dirty="0"/>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t>91</a:t>
            </a:fld>
            <a:endParaRPr lang="es-ES" dirty="0"/>
          </a:p>
        </p:txBody>
      </p:sp>
    </p:spTree>
    <p:extLst>
      <p:ext uri="{BB962C8B-B14F-4D97-AF65-F5344CB8AC3E}">
        <p14:creationId xmlns:p14="http://schemas.microsoft.com/office/powerpoint/2010/main" val="18103392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 .-Flores</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t>92</a:t>
            </a:fld>
            <a:endParaRPr lang="es-ES" dirty="0"/>
          </a:p>
        </p:txBody>
      </p:sp>
    </p:spTree>
    <p:extLst>
      <p:ext uri="{BB962C8B-B14F-4D97-AF65-F5344CB8AC3E}">
        <p14:creationId xmlns:p14="http://schemas.microsoft.com/office/powerpoint/2010/main" val="12827880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siliqua-Alamillo</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100</a:t>
            </a:fld>
            <a:endParaRPr lang="es-ES" dirty="0"/>
          </a:p>
        </p:txBody>
      </p:sp>
    </p:spTree>
    <p:extLst>
      <p:ext uri="{BB962C8B-B14F-4D97-AF65-F5344CB8AC3E}">
        <p14:creationId xmlns:p14="http://schemas.microsoft.com/office/powerpoint/2010/main" val="2350524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siliqua-Parque</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101</a:t>
            </a:fld>
            <a:endParaRPr lang="es-ES" dirty="0"/>
          </a:p>
        </p:txBody>
      </p:sp>
    </p:spTree>
    <p:extLst>
      <p:ext uri="{BB962C8B-B14F-4D97-AF65-F5344CB8AC3E}">
        <p14:creationId xmlns:p14="http://schemas.microsoft.com/office/powerpoint/2010/main" val="571123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siliqua.-Flores hermafroditas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107</a:t>
            </a:fld>
            <a:endParaRPr lang="es-ES" dirty="0"/>
          </a:p>
        </p:txBody>
      </p:sp>
    </p:spTree>
    <p:extLst>
      <p:ext uri="{BB962C8B-B14F-4D97-AF65-F5344CB8AC3E}">
        <p14:creationId xmlns:p14="http://schemas.microsoft.com/office/powerpoint/2010/main" val="13644432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t>108</a:t>
            </a:fld>
            <a:endParaRPr lang="es-ES" dirty="0"/>
          </a:p>
        </p:txBody>
      </p:sp>
    </p:spTree>
    <p:extLst>
      <p:ext uri="{BB962C8B-B14F-4D97-AF65-F5344CB8AC3E}">
        <p14:creationId xmlns:p14="http://schemas.microsoft.com/office/powerpoint/2010/main" val="2535905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01019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26897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2263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937580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94649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86640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1600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37605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73589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8172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7427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570734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1197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28055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03825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75779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771296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7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9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5.jpg"/><Relationship Id="rId4" Type="http://schemas.openxmlformats.org/officeDocument/2006/relationships/image" Target="../media/image44.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eg"/></Relationships>
</file>

<file path=ppt/slides/_rels/slide10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172200" cy="2448272"/>
          </a:xfrm>
        </p:spPr>
        <p:txBody>
          <a:bodyPr>
            <a:normAutofit/>
          </a:bodyPr>
          <a:lstStyle/>
          <a:p>
            <a:r>
              <a:rPr lang="es-ES" sz="3200" dirty="0"/>
              <a:t>LOS 10 ARBOLES CON HOJAS PERSISTENTES “TOP TEN “ DE LOS JARDINES SEVILLANOS.-a</a:t>
            </a:r>
          </a:p>
        </p:txBody>
      </p:sp>
      <p:sp>
        <p:nvSpPr>
          <p:cNvPr id="3" name="2 Subtítulo"/>
          <p:cNvSpPr>
            <a:spLocks noGrp="1"/>
          </p:cNvSpPr>
          <p:nvPr>
            <p:ph type="subTitle" idx="1"/>
          </p:nvPr>
        </p:nvSpPr>
        <p:spPr>
          <a:xfrm>
            <a:off x="2286000" y="4777380"/>
            <a:ext cx="6256867" cy="1126283"/>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11024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a:t>
            </a:r>
          </a:p>
        </p:txBody>
      </p:sp>
      <p:sp>
        <p:nvSpPr>
          <p:cNvPr id="3" name="2 Marcador de contenido"/>
          <p:cNvSpPr>
            <a:spLocks noGrp="1"/>
          </p:cNvSpPr>
          <p:nvPr>
            <p:ph idx="1"/>
          </p:nvPr>
        </p:nvSpPr>
        <p:spPr/>
        <p:txBody>
          <a:bodyPr>
            <a:normAutofit lnSpcReduction="10000"/>
          </a:bodyPr>
          <a:lstStyle/>
          <a:p>
            <a:r>
              <a:rPr lang="es-ES" dirty="0"/>
              <a:t>El género Ficus contiene alrededor de 900 taxones específicos e infra-específicos aceptados de árboles, arbustos y trepadoras de la familia Morácea, tribu mono genérica Ficaeae, oriundas de la Zona Intertropical, con algunas de ellas distribuidas por las regiones templadas. La mayoría son perennes, excepto las que vegetan en latitudes no tropicales y zonas con una larga estación seca.</a:t>
            </a:r>
          </a:p>
          <a:p>
            <a:r>
              <a:rPr lang="es-ES" dirty="0"/>
              <a:t>Descripción</a:t>
            </a:r>
          </a:p>
          <a:p>
            <a:r>
              <a:rPr lang="es-ES" dirty="0"/>
              <a:t>Una de las características de las especies de este género es la secreción lechosa llamada látex que segregan al cortar o herir cualquier parte de la planta. </a:t>
            </a:r>
          </a:p>
        </p:txBody>
      </p:sp>
    </p:spTree>
    <p:extLst>
      <p:ext uri="{BB962C8B-B14F-4D97-AF65-F5344CB8AC3E}">
        <p14:creationId xmlns:p14="http://schemas.microsoft.com/office/powerpoint/2010/main" val="138750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a:bodyPr>
          <a:lstStyle/>
          <a:p>
            <a:r>
              <a:rPr lang="es-ES" dirty="0"/>
              <a:t>Pero el más característico es el tipo muy particular de inflorescencia que se parece más a un fruto que a unas flores habituales.</a:t>
            </a:r>
          </a:p>
          <a:p>
            <a:r>
              <a:rPr lang="es-ES" dirty="0"/>
              <a:t>Otra característica importante del género reside en que las yemas terminales de las hojas están encerradas dentro de un par de estípulas soldadas en un principio y luego caducas.</a:t>
            </a:r>
          </a:p>
          <a:p>
            <a:r>
              <a:rPr lang="es-ES" dirty="0"/>
              <a:t>Estos falsos frutos son una estructura especialmente adaptada que se denomina sicono. </a:t>
            </a:r>
          </a:p>
          <a:p>
            <a:r>
              <a:rPr lang="es-ES" dirty="0"/>
              <a:t>Son de forma bulbosa con una pequeña abertura, el ostíolo, en el apex y una zona hueca en el interior recubierta por pequeñas flores. </a:t>
            </a:r>
          </a:p>
          <a:p>
            <a:endParaRPr lang="es-ES" dirty="0"/>
          </a:p>
        </p:txBody>
      </p:sp>
    </p:spTree>
    <p:extLst>
      <p:ext uri="{BB962C8B-B14F-4D97-AF65-F5344CB8AC3E}">
        <p14:creationId xmlns:p14="http://schemas.microsoft.com/office/powerpoint/2010/main" val="3521933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09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63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9810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3120622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00808"/>
            <a:ext cx="6377136" cy="4773144"/>
          </a:xfrm>
        </p:spPr>
        <p:txBody>
          <a:bodyPr/>
          <a:lstStyle/>
          <a:p>
            <a:r>
              <a:rPr lang="es-ES" dirty="0"/>
              <a:t>Estas últimas son polinizadas por pequeñas avispas que penetran por la abertura para fertilizarlas, dando frutos diminutos con un núcleo duro (aquenios), vulgarmente llamados pepitas, rodeados de un mesocarpio carnoso; el conjunto es el «higo».</a:t>
            </a:r>
          </a:p>
          <a:p>
            <a:r>
              <a:rPr lang="es-ES" dirty="0"/>
              <a:t>La especie Ficus carica, la higuera común, pertenece a este género. </a:t>
            </a:r>
          </a:p>
          <a:p>
            <a:r>
              <a:rPr lang="es-ES" dirty="0"/>
              <a:t>Su «falso fruto», muy comercializado, es el higo y la breva. Los «frutos» de otras muchas especies también son comestibles, aunque no se consumen extensamente.</a:t>
            </a:r>
          </a:p>
          <a:p>
            <a:r>
              <a:rPr lang="es-ES" dirty="0"/>
              <a:t>Los higos presentan dos sexos, los hermafroditas y los femeninos</a:t>
            </a:r>
          </a:p>
          <a:p>
            <a:endParaRPr lang="es-ES" dirty="0"/>
          </a:p>
        </p:txBody>
      </p:sp>
    </p:spTree>
    <p:extLst>
      <p:ext uri="{BB962C8B-B14F-4D97-AF65-F5344CB8AC3E}">
        <p14:creationId xmlns:p14="http://schemas.microsoft.com/office/powerpoint/2010/main" val="333801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988840"/>
            <a:ext cx="6233120" cy="4485112"/>
          </a:xfrm>
        </p:spPr>
        <p:txBody>
          <a:bodyPr>
            <a:normAutofit/>
          </a:bodyPr>
          <a:lstStyle/>
          <a:p>
            <a:r>
              <a:rPr lang="es-ES" dirty="0"/>
              <a:t>Las avispas de los higos, de la familia Agaonidae, habitan en los hermafroditas; cuando éstos maduran se aparean y las hembras salen a la búsqueda de frutos inmaduros. </a:t>
            </a:r>
          </a:p>
          <a:p>
            <a:r>
              <a:rPr lang="es-ES" dirty="0"/>
              <a:t>Penetran por el ostiolo y ponen sus huevos en los ovarios de las pequeñas flores en el interior del higo. También reparten el polen que habían recogido antes de salir del higo donde nacieron, polinizando así las flores femeninas.</a:t>
            </a:r>
          </a:p>
          <a:p>
            <a:r>
              <a:rPr lang="es-ES" dirty="0"/>
              <a:t> Después mueren en el interior del higo. Las crías se alimentan de las semillas y completan su desarrollo dentro de ellas. Los machos emergen primero, se aparean con las hembras y mueren en su interior o consiguen salir pero no pueden volar porque carecen de alas. </a:t>
            </a:r>
          </a:p>
        </p:txBody>
      </p:sp>
    </p:spTree>
    <p:extLst>
      <p:ext uri="{BB962C8B-B14F-4D97-AF65-F5344CB8AC3E}">
        <p14:creationId xmlns:p14="http://schemas.microsoft.com/office/powerpoint/2010/main" val="4196888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700808"/>
            <a:ext cx="6089104" cy="4773144"/>
          </a:xfrm>
        </p:spPr>
        <p:txBody>
          <a:bodyPr>
            <a:normAutofit lnSpcReduction="10000"/>
          </a:bodyPr>
          <a:lstStyle/>
          <a:p>
            <a:r>
              <a:rPr lang="es-ES" dirty="0"/>
              <a:t>Las hembras recogen polen de las flores masculinas que están maduras en ese momento y salen en busca de otro higo.</a:t>
            </a:r>
          </a:p>
          <a:p>
            <a:r>
              <a:rPr lang="es-ES" dirty="0"/>
              <a:t> Diferentes especies de Ficus presentan variantes de este sistema de polinización, incluso hay algunos que no requieren polinización.</a:t>
            </a:r>
          </a:p>
          <a:p>
            <a:r>
              <a:rPr lang="es-ES" dirty="0"/>
              <a:t>Las especies tropicales fructifican continuamente, permitiendo a los animales frugívoros sobrevivir gracias a la ininterrumpida cosecha. </a:t>
            </a:r>
          </a:p>
          <a:p>
            <a:r>
              <a:rPr lang="es-ES" dirty="0"/>
              <a:t>En climas templados, sin embargo, se producen distintas cosechas y las avispas hibernan en los frutos. Los higos hermafroditas dan tres cosechas al año, mientras que los comestibles solamente dos, la primera de las cuales produce frutos más pequeños llamados brevas. </a:t>
            </a:r>
          </a:p>
          <a:p>
            <a:endParaRPr lang="es-ES" dirty="0"/>
          </a:p>
        </p:txBody>
      </p:sp>
    </p:spTree>
    <p:extLst>
      <p:ext uri="{BB962C8B-B14F-4D97-AF65-F5344CB8AC3E}">
        <p14:creationId xmlns:p14="http://schemas.microsoft.com/office/powerpoint/2010/main" val="3500162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84784"/>
            <a:ext cx="6305128" cy="4989168"/>
          </a:xfrm>
        </p:spPr>
        <p:txBody>
          <a:bodyPr>
            <a:normAutofit/>
          </a:bodyPr>
          <a:lstStyle/>
          <a:p>
            <a:r>
              <a:rPr lang="es-ES" dirty="0"/>
              <a:t>Algunas de estas variedades comestibles no requieren polinización, produciendo higos sin semillas fértiles y en ausencia de hermafroditas o avispas.</a:t>
            </a:r>
          </a:p>
          <a:p>
            <a:r>
              <a:rPr lang="es-ES" dirty="0"/>
              <a:t>Existe solamente una especie característica de avispa capaz de fertilizar las flores de cada especie de ficus, por lo que las plantaciones fuera del ámbito nativo dan como resultado ejemplares estériles. </a:t>
            </a:r>
          </a:p>
          <a:p>
            <a:r>
              <a:rPr lang="es-ES" dirty="0"/>
              <a:t>En Hawái, por ejemplo, se introdujeron 60 especies de ficus diferentes, pero solo 4 especies de avispa, por lo que únicamente cuatro especies de plantas producen semillas viables.</a:t>
            </a:r>
          </a:p>
          <a:p>
            <a:r>
              <a:rPr lang="es-ES" dirty="0"/>
              <a:t>Los Ficus también se reproducen fácilmente por esqueje.</a:t>
            </a:r>
          </a:p>
          <a:p>
            <a:endParaRPr lang="es-ES" dirty="0"/>
          </a:p>
        </p:txBody>
      </p:sp>
    </p:spTree>
    <p:extLst>
      <p:ext uri="{BB962C8B-B14F-4D97-AF65-F5344CB8AC3E}">
        <p14:creationId xmlns:p14="http://schemas.microsoft.com/office/powerpoint/2010/main" val="343007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916832"/>
            <a:ext cx="6377136" cy="4557120"/>
          </a:xfrm>
        </p:spPr>
        <p:txBody>
          <a:bodyPr>
            <a:normAutofit lnSpcReduction="10000"/>
          </a:bodyPr>
          <a:lstStyle/>
          <a:p>
            <a:r>
              <a:rPr lang="es-ES" dirty="0"/>
              <a:t>Existen especies tropicales de este género llamadas bibosi que viven en espectaculares simbiosis con algunas especies de palmeras llamadas motacú (Attalea spp.).</a:t>
            </a:r>
          </a:p>
          <a:p>
            <a:r>
              <a:rPr lang="es-ES" dirty="0"/>
              <a:t>Merece una mención el Ficus religiosa que en India es considerado sagrado y también es llamado "árbol de la iluminación".</a:t>
            </a:r>
          </a:p>
          <a:p>
            <a:r>
              <a:rPr lang="es-ES" dirty="0"/>
              <a:t>Etimología</a:t>
            </a:r>
          </a:p>
          <a:p>
            <a:r>
              <a:rPr lang="es-ES" dirty="0"/>
              <a:t>Ficus: nombre genérico que se deriva del nombre dado en latín tanto al higo como a la higuera</a:t>
            </a:r>
          </a:p>
          <a:p>
            <a:r>
              <a:rPr lang="es-ES" dirty="0"/>
              <a:t>Especies seleccionadas</a:t>
            </a:r>
          </a:p>
          <a:p>
            <a:r>
              <a:rPr lang="es-ES" dirty="0"/>
              <a:t>Unas 830 especies aceptadas de las más de 2.700 descritas y unos 75 taxones infra-específicos aceptados de los más de 800 descritos.</a:t>
            </a:r>
          </a:p>
          <a:p>
            <a:endParaRPr lang="es-ES" dirty="0"/>
          </a:p>
        </p:txBody>
      </p:sp>
    </p:spTree>
    <p:extLst>
      <p:ext uri="{BB962C8B-B14F-4D97-AF65-F5344CB8AC3E}">
        <p14:creationId xmlns:p14="http://schemas.microsoft.com/office/powerpoint/2010/main" val="2009773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 elástica</a:t>
            </a:r>
          </a:p>
        </p:txBody>
      </p:sp>
      <p:sp>
        <p:nvSpPr>
          <p:cNvPr id="3" name="2 Marcador de contenido"/>
          <p:cNvSpPr>
            <a:spLocks noGrp="1"/>
          </p:cNvSpPr>
          <p:nvPr>
            <p:ph idx="1"/>
          </p:nvPr>
        </p:nvSpPr>
        <p:spPr/>
        <p:txBody>
          <a:bodyPr/>
          <a:lstStyle/>
          <a:p>
            <a:r>
              <a:rPr lang="es-ES" dirty="0"/>
              <a:t>Ficus elastica, el Árbol del caucho, es una especie perennifolia del género de los higos, nativa del nordeste de India (Assam), sur de Indonesia (Sumatra y Java). Fue introducida en Europa en 1815 como planta de interior.</a:t>
            </a:r>
          </a:p>
          <a:p>
            <a:r>
              <a:rPr lang="es-ES" dirty="0"/>
              <a:t>Descripción</a:t>
            </a:r>
          </a:p>
          <a:p>
            <a:r>
              <a:rPr lang="es-ES" dirty="0"/>
              <a:t>Árbol grande del grupo de los Ficus epífitos, alcanzando 30-40 m (raramente 60 m) de altura, con un tronco macizo irregular, de 2 m de diámetro, que desarrolla raíces aéreas y contrafuertes para anclarlo al suelo y ayudar a soportar las pesadas ramas casi horizontales.</a:t>
            </a:r>
          </a:p>
        </p:txBody>
      </p:sp>
    </p:spTree>
    <p:extLst>
      <p:ext uri="{BB962C8B-B14F-4D97-AF65-F5344CB8AC3E}">
        <p14:creationId xmlns:p14="http://schemas.microsoft.com/office/powerpoint/2010/main" val="1894821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7863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16632"/>
            <a:ext cx="4427984" cy="6858000"/>
          </a:xfrm>
          <a:prstGeom prst="rect">
            <a:avLst/>
          </a:prstGeom>
        </p:spPr>
      </p:pic>
    </p:spTree>
    <p:extLst>
      <p:ext uri="{BB962C8B-B14F-4D97-AF65-F5344CB8AC3E}">
        <p14:creationId xmlns:p14="http://schemas.microsoft.com/office/powerpoint/2010/main" val="4164901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268760"/>
            <a:ext cx="6233120" cy="5205192"/>
          </a:xfrm>
        </p:spPr>
        <p:txBody>
          <a:bodyPr>
            <a:normAutofit/>
          </a:bodyPr>
          <a:lstStyle/>
          <a:p>
            <a:r>
              <a:rPr lang="es-ES" dirty="0"/>
              <a:t>Hojas anchas, brillantes, ovales, de 10-35 cm de largo y 5-15 cm de ancho; ese tamaño es mayor en plantas jóvenes (ocasionalmente de 45 cm de largo), mucho más pequeñas en ejemplares viejos (típicamente de 10 cm de largo). </a:t>
            </a:r>
          </a:p>
          <a:p>
            <a:r>
              <a:rPr lang="es-ES" dirty="0"/>
              <a:t>Las hojas desarrollan una vaina en el meristemo apical, que va creciendo a medida que la nueva hoja crece. Cuando madura, se despliega y la vaina cae de la planta. Dentro de la hoja nueva, se encuentra otra inmadura.</a:t>
            </a:r>
          </a:p>
          <a:p>
            <a:r>
              <a:rPr lang="es-ES" dirty="0"/>
              <a:t>Como en otros miembros del género Ficus, las flores requieren una especie particular de avispa del higo para polinizarse, en una relación de coevolución. </a:t>
            </a:r>
          </a:p>
          <a:p>
            <a:r>
              <a:rPr lang="es-ES" dirty="0"/>
              <a:t>A causa de esta relación, este gomero no produce flores ni coloridas ni fragantes para atraer otros polinizadores.</a:t>
            </a:r>
          </a:p>
        </p:txBody>
      </p:sp>
    </p:spTree>
    <p:extLst>
      <p:ext uri="{BB962C8B-B14F-4D97-AF65-F5344CB8AC3E}">
        <p14:creationId xmlns:p14="http://schemas.microsoft.com/office/powerpoint/2010/main" val="2901177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lstStyle/>
          <a:p>
            <a:r>
              <a:rPr lang="es-ES" dirty="0"/>
              <a:t>El fruto es un higo pequeño, amarillo verdoso oval, de 1 cm de largo, apenas comestible; con solo una semilla viable, donde se encuentra la avispa pertinente</a:t>
            </a:r>
          </a:p>
          <a:p>
            <a:r>
              <a:rPr lang="es-ES" dirty="0"/>
              <a:t>Cultivo y usos.</a:t>
            </a:r>
          </a:p>
          <a:p>
            <a:r>
              <a:rPr lang="es-ES" dirty="0"/>
              <a:t>Ficus elastica se cultiva mundialmente como planta ornamental, como planta de exterior en climas cálidos desde el trópico a las regiones mediterráneas, y en climas fríos como planta de interior.</a:t>
            </a:r>
          </a:p>
          <a:p>
            <a:r>
              <a:rPr lang="es-ES" dirty="0"/>
              <a:t>Aunque crece en Hawaii, la especie de avispa del higo requerida para permitir su propagación por semilla no existe.</a:t>
            </a:r>
          </a:p>
          <a:p>
            <a:endParaRPr lang="es-ES" dirty="0"/>
          </a:p>
        </p:txBody>
      </p:sp>
    </p:spTree>
    <p:extLst>
      <p:ext uri="{BB962C8B-B14F-4D97-AF65-F5344CB8AC3E}">
        <p14:creationId xmlns:p14="http://schemas.microsoft.com/office/powerpoint/2010/main" val="3241052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84784"/>
            <a:ext cx="6377136" cy="4989168"/>
          </a:xfrm>
        </p:spPr>
        <p:txBody>
          <a:bodyPr>
            <a:normAutofit/>
          </a:bodyPr>
          <a:lstStyle/>
          <a:p>
            <a:r>
              <a:rPr lang="es-ES" dirty="0"/>
              <a:t>Hojas</a:t>
            </a:r>
          </a:p>
          <a:p>
            <a:r>
              <a:rPr lang="es-ES" dirty="0"/>
              <a:t>En cultivo, prefiere exposiciones soleadas, pero no temperaturas altas. Tolera bien la sequía, aunque prefiere la humedad y prospera mejor en condiciones tropicales. </a:t>
            </a:r>
          </a:p>
          <a:p>
            <a:r>
              <a:rPr lang="es-ES" dirty="0"/>
              <a:t>Las variedades híbridas derivadas de Ficus elastica Robusta con hojas mucho más anchas, rígidas y erectas son más utilizadas como planta ornamental que la especie silvestre. Existen muchos de estos híbridos, a menudo con hojas variegadas.</a:t>
            </a:r>
          </a:p>
          <a:p>
            <a:r>
              <a:rPr lang="es-ES" dirty="0"/>
              <a:t>Cuando se produce una herida el látex fluye abundantemente, por lo que al realizar podas es conveniente cubrir los cortes con ceniza o polvo de carbón para evitar el sangrado.</a:t>
            </a:r>
          </a:p>
          <a:p>
            <a:endParaRPr lang="es-ES" dirty="0"/>
          </a:p>
        </p:txBody>
      </p:sp>
    </p:spTree>
    <p:extLst>
      <p:ext uri="{BB962C8B-B14F-4D97-AF65-F5344CB8AC3E}">
        <p14:creationId xmlns:p14="http://schemas.microsoft.com/office/powerpoint/2010/main" val="356977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lstStyle/>
          <a:p>
            <a:r>
              <a:rPr lang="es-ES" dirty="0"/>
              <a:t>La mayoría de las plantas cultivadas se producen por reproducción asexual. </a:t>
            </a:r>
          </a:p>
          <a:p>
            <a:r>
              <a:rPr lang="es-ES" dirty="0"/>
              <a:t>Este último método requiere hacer un corte en el tallo, la herida, con el látex rezumante, se rocía con hormonas enraizantes, se envuelve con musgo de esfagno húmedo. </a:t>
            </a:r>
          </a:p>
          <a:p>
            <a:r>
              <a:rPr lang="es-ES" dirty="0"/>
              <a:t>Entonces se envuelve todo con plástico y se mantiene así unos meses. Al cabo de ese periodo de espera se habrán desarrollado nuevas raíces de los brotes auxiliares. El tallo ya se puede cortar por debajo de las raíces y la nueva planta se en maceta.</a:t>
            </a:r>
          </a:p>
          <a:p>
            <a:r>
              <a:rPr lang="es-ES" dirty="0"/>
              <a:t>El látex del árbol se usa para hacer chicle. Esta savia es muy irritante a los ojos y piel, y fatal si se la ingiere</a:t>
            </a:r>
          </a:p>
          <a:p>
            <a:endParaRPr lang="es-ES" dirty="0"/>
          </a:p>
          <a:p>
            <a:endParaRPr lang="es-ES" dirty="0"/>
          </a:p>
          <a:p>
            <a:endParaRPr lang="es-ES" dirty="0"/>
          </a:p>
        </p:txBody>
      </p:sp>
    </p:spTree>
    <p:extLst>
      <p:ext uri="{BB962C8B-B14F-4D97-AF65-F5344CB8AC3E}">
        <p14:creationId xmlns:p14="http://schemas.microsoft.com/office/powerpoint/2010/main" val="2297172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Ficus elastica fue descrita por Roxb ex Hornem. y publicado en Supplementum Horti botanici hafniensis 7. 1819.</a:t>
            </a:r>
          </a:p>
          <a:p>
            <a:r>
              <a:rPr lang="es-ES" dirty="0"/>
              <a:t>Etimología</a:t>
            </a:r>
          </a:p>
          <a:p>
            <a:r>
              <a:rPr lang="es-ES" dirty="0"/>
              <a:t>Ficus: nombre genérico que se deriva del nombre dado en latín al higo.</a:t>
            </a:r>
          </a:p>
          <a:p>
            <a:r>
              <a:rPr lang="es-ES" dirty="0"/>
              <a:t>elastica: epíteto latino que significa "elástica".</a:t>
            </a:r>
          </a:p>
          <a:p>
            <a:r>
              <a:rPr lang="es-ES" dirty="0"/>
              <a:t>Nombre común</a:t>
            </a:r>
          </a:p>
          <a:p>
            <a:r>
              <a:rPr lang="es-ES" dirty="0"/>
              <a:t>Ficus de hoja grande, árbol del caucho, ficus elastica, árbol de la goma, gomero, higuera del caucho, higuera cauchera.</a:t>
            </a:r>
          </a:p>
          <a:p>
            <a:endParaRPr lang="es-ES" dirty="0"/>
          </a:p>
          <a:p>
            <a:endParaRPr lang="es-ES" dirty="0"/>
          </a:p>
        </p:txBody>
      </p:sp>
    </p:spTree>
    <p:extLst>
      <p:ext uri="{BB962C8B-B14F-4D97-AF65-F5344CB8AC3E}">
        <p14:creationId xmlns:p14="http://schemas.microsoft.com/office/powerpoint/2010/main" val="2488715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Ficus benjamina</a:t>
            </a:r>
          </a:p>
        </p:txBody>
      </p:sp>
      <p:sp>
        <p:nvSpPr>
          <p:cNvPr id="5" name="4 Marcador de contenido"/>
          <p:cNvSpPr>
            <a:spLocks noGrp="1"/>
          </p:cNvSpPr>
          <p:nvPr>
            <p:ph idx="1"/>
          </p:nvPr>
        </p:nvSpPr>
        <p:spPr/>
        <p:txBody>
          <a:bodyPr/>
          <a:lstStyle/>
          <a:p>
            <a:r>
              <a:rPr lang="es-ES" dirty="0"/>
              <a:t>Ficus benjamina, llamado vulgarmente de igual manera o laurel de la india en Costa Rica, es una higuera nativa del sur y sureste de Asia, y sur y norte de Australia. Es el árbol oficial de Bangkok, Tailandia.</a:t>
            </a:r>
          </a:p>
          <a:p>
            <a:r>
              <a:rPr lang="es-ES" dirty="0"/>
              <a:t>Descripción</a:t>
            </a:r>
          </a:p>
          <a:p>
            <a:r>
              <a:rPr lang="es-ES" dirty="0"/>
              <a:t>Alcanza 15 metros de altura en condiciones naturales, con gráciles ramas péndulas y hojas gruesas de 6 a 13 cm de largo, ovales con punta acuminada. En su rango nativo, sus pequeñas frutas son alimento favorito de varias aves.</a:t>
            </a:r>
          </a:p>
          <a:p>
            <a:endParaRPr lang="es-ES" dirty="0"/>
          </a:p>
        </p:txBody>
      </p:sp>
    </p:spTree>
    <p:extLst>
      <p:ext uri="{BB962C8B-B14F-4D97-AF65-F5344CB8AC3E}">
        <p14:creationId xmlns:p14="http://schemas.microsoft.com/office/powerpoint/2010/main" val="2423874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18610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874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962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normAutofit/>
          </a:bodyPr>
          <a:lstStyle/>
          <a:p>
            <a:r>
              <a:rPr lang="es-ES" dirty="0"/>
              <a:t>Tronco</a:t>
            </a:r>
          </a:p>
          <a:p>
            <a:r>
              <a:rPr lang="es-ES" dirty="0"/>
              <a:t>Tras el invierno, mantiene su desarrollo a la mínima expresión, llega la primavera y con ella el arranque de nuevo de sus brotes. </a:t>
            </a:r>
          </a:p>
          <a:p>
            <a:r>
              <a:rPr lang="es-ES" dirty="0"/>
              <a:t>Tanto Ficus benjamina, F. binnendijkii, como F. robusta, son Ficus muy propensos a entrar en la primavera acompañados de brotes más o menos espectaculares que no cesarán hasta ya bien adentrado el otoño.</a:t>
            </a:r>
          </a:p>
          <a:p>
            <a:r>
              <a:rPr lang="es-ES" dirty="0"/>
              <a:t>Días más largos, temperaturas de día más bien elevadas y moderadas por la noche son condiciones favorables para un gran crecimiento apreciable en poco tiempo. </a:t>
            </a:r>
          </a:p>
          <a:p>
            <a:r>
              <a:rPr lang="es-ES" dirty="0"/>
              <a:t>Crecimiento que contrasta notablemente con la vegetación ya existente. </a:t>
            </a:r>
          </a:p>
        </p:txBody>
      </p:sp>
    </p:spTree>
    <p:extLst>
      <p:ext uri="{BB962C8B-B14F-4D97-AF65-F5344CB8AC3E}">
        <p14:creationId xmlns:p14="http://schemas.microsoft.com/office/powerpoint/2010/main" val="2059652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988840"/>
            <a:ext cx="6449144" cy="4485112"/>
          </a:xfrm>
        </p:spPr>
        <p:txBody>
          <a:bodyPr>
            <a:normAutofit fontScale="92500" lnSpcReduction="10000"/>
          </a:bodyPr>
          <a:lstStyle/>
          <a:p>
            <a:r>
              <a:rPr lang="es-ES" dirty="0"/>
              <a:t>Sus nuevas hojas son verdes más suaves que contrastan con las antiguas de color mucho más oscuro. También más tiernas que las endurecidas por el paso de los fríos invernales.</a:t>
            </a:r>
          </a:p>
          <a:p>
            <a:r>
              <a:rPr lang="es-ES" dirty="0"/>
              <a:t>Trasplante</a:t>
            </a:r>
          </a:p>
          <a:p>
            <a:r>
              <a:rPr lang="es-ES" dirty="0"/>
              <a:t>Durante la primavera, es el momento adecuado. Si se decide hacerlo en ese periodo, será ideal para que se comience a ver en la planta los nuevos brotes, ya que, coincide con un inicio oportuno de actividad vegetativa.</a:t>
            </a:r>
          </a:p>
          <a:p>
            <a:r>
              <a:rPr lang="es-ES" dirty="0"/>
              <a:t>Poda</a:t>
            </a:r>
          </a:p>
          <a:p>
            <a:r>
              <a:rPr lang="es-ES" dirty="0"/>
              <a:t>Si bien el periodo veraniego es el ideal para realizar las podas de mantenimiento, durante la primavera es posible realizar algunas podas dirigidas principalmente a su formación. Así se irá guiando la estructura final deseada..</a:t>
            </a:r>
          </a:p>
          <a:p>
            <a:endParaRPr lang="es-ES" dirty="0"/>
          </a:p>
        </p:txBody>
      </p:sp>
    </p:spTree>
    <p:extLst>
      <p:ext uri="{BB962C8B-B14F-4D97-AF65-F5344CB8AC3E}">
        <p14:creationId xmlns:p14="http://schemas.microsoft.com/office/powerpoint/2010/main" val="4142180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normAutofit/>
          </a:bodyPr>
          <a:lstStyle/>
          <a:p>
            <a:r>
              <a:rPr lang="es-ES" dirty="0"/>
              <a:t>No es aconsejable actuar mediante podas muy severas, sí en cambio, realizar varias podas suaves en el tiempo.</a:t>
            </a:r>
          </a:p>
          <a:p>
            <a:r>
              <a:rPr lang="es-ES" dirty="0"/>
              <a:t> Esta metodología nos permitirá dirigir la planta mucho mejor, a la vez que conseguiremos no perder su aspecto ornamental en ningún momento. Mediante la poda, se podrá eliminar partes de la planta que se hayan dañado por culpa de los fríos invernales.</a:t>
            </a:r>
          </a:p>
          <a:p>
            <a:r>
              <a:rPr lang="es-ES" dirty="0"/>
              <a:t>Riego</a:t>
            </a:r>
          </a:p>
          <a:p>
            <a:r>
              <a:rPr lang="es-ES" dirty="0"/>
              <a:t>Los riegos, durante la primavera, deben comenzar a ser más continuados ya que la planta transpira más humedad y por ello se suele secar más rápidamente el sustrato. </a:t>
            </a:r>
          </a:p>
        </p:txBody>
      </p:sp>
    </p:spTree>
    <p:extLst>
      <p:ext uri="{BB962C8B-B14F-4D97-AF65-F5344CB8AC3E}">
        <p14:creationId xmlns:p14="http://schemas.microsoft.com/office/powerpoint/2010/main" val="1259475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412776"/>
            <a:ext cx="6089104" cy="5061176"/>
          </a:xfrm>
        </p:spPr>
        <p:txBody>
          <a:bodyPr/>
          <a:lstStyle/>
          <a:p>
            <a:r>
              <a:rPr lang="es-ES" dirty="0"/>
              <a:t>En caso de quedarse el sustrato muy seco, puede repercutir en un ralentizado de su desarrollo, un amarillamiento rápido de sus hojas e incluso, provocar su caída en pocos días. </a:t>
            </a:r>
          </a:p>
          <a:p>
            <a:r>
              <a:rPr lang="es-ES" dirty="0"/>
              <a:t>Es cierto que la planta se puede recuperar con cierta facilidad emitiendo nuevas hojas, pero no es menos cierto que pierde su belleza ornamental durante este período de renovación foliar.</a:t>
            </a:r>
          </a:p>
          <a:p>
            <a:r>
              <a:rPr lang="es-ES" dirty="0"/>
              <a:t>Abonado</a:t>
            </a:r>
          </a:p>
          <a:p>
            <a:r>
              <a:rPr lang="es-ES" dirty="0"/>
              <a:t>En primavera, se puede utilizar un abono líquido o sólido. En cualquier caso, siempre seguir las dosis del fabricante. Si el aporte se realiza en el momento del trasplante como abonado de fondo, no deberemos aportar más abono en el riego, hasta pasado como mínimo tres semanas</a:t>
            </a:r>
          </a:p>
          <a:p>
            <a:endParaRPr lang="es-ES" dirty="0"/>
          </a:p>
          <a:p>
            <a:endParaRPr lang="es-ES" dirty="0"/>
          </a:p>
          <a:p>
            <a:endParaRPr lang="es-ES" dirty="0"/>
          </a:p>
        </p:txBody>
      </p:sp>
    </p:spTree>
    <p:extLst>
      <p:ext uri="{BB962C8B-B14F-4D97-AF65-F5344CB8AC3E}">
        <p14:creationId xmlns:p14="http://schemas.microsoft.com/office/powerpoint/2010/main" val="1127128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233120" cy="4989168"/>
          </a:xfrm>
        </p:spPr>
        <p:txBody>
          <a:bodyPr>
            <a:normAutofit/>
          </a:bodyPr>
          <a:lstStyle/>
          <a:p>
            <a:r>
              <a:rPr lang="es-ES" dirty="0"/>
              <a:t>El aporte de abono en el agua de riego no debe ser realizado en todas las ocasiones ya que el número de riegos comienza a ser más frecuente en esta época del año, y deberá realizarse recordando siempre que es preferible utilizar dosis bajas en más riegos que altas dosis en pocos.</a:t>
            </a:r>
          </a:p>
          <a:p>
            <a:r>
              <a:rPr lang="es-ES" dirty="0"/>
              <a:t>En cuanto al equilibrio del abono utilizado, este debe ser preferiblemente de los denominados ricos en Nitrógeno durante gran parte de primavera, cambiando a abonos más equilibrados hacia finales de esta.</a:t>
            </a:r>
          </a:p>
          <a:p>
            <a:r>
              <a:rPr lang="es-ES" dirty="0"/>
              <a:t> Entenderemos como abonos ricos en Nitrógeno aquellos que poseen más cantidad de nitrógeno, que de fósforo y de potasa. Y abono equilibrado aquellos que poseen la misma cantidad de nitrógeno, que de fósforo y de potasa. </a:t>
            </a:r>
          </a:p>
        </p:txBody>
      </p:sp>
    </p:spTree>
    <p:extLst>
      <p:ext uri="{BB962C8B-B14F-4D97-AF65-F5344CB8AC3E}">
        <p14:creationId xmlns:p14="http://schemas.microsoft.com/office/powerpoint/2010/main" val="2806702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lstStyle/>
          <a:p>
            <a:r>
              <a:rPr lang="es-ES" dirty="0"/>
              <a:t>Como ejemplo de abonos ricos en Nitrógeno podemos hablar de un 12-5-5, 11-4-4, etc. </a:t>
            </a:r>
          </a:p>
          <a:p>
            <a:r>
              <a:rPr lang="es-ES" dirty="0"/>
              <a:t>Como ejemplo de abonos equilibrados podemos hablar de un 8-8-8, 12-12-12, etc. Si estos abonos poseen los denominados microelementos o también micronutrientes, mucho mejor ya que los recursos nutricionales de los sustratos en contenedor son muy limitados en el tiempo y por ello hay que ir reponiéndolos de vez en cuando.</a:t>
            </a:r>
          </a:p>
        </p:txBody>
      </p:sp>
    </p:spTree>
    <p:extLst>
      <p:ext uri="{BB962C8B-B14F-4D97-AF65-F5344CB8AC3E}">
        <p14:creationId xmlns:p14="http://schemas.microsoft.com/office/powerpoint/2010/main" val="105105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060848"/>
            <a:ext cx="6449144" cy="4413104"/>
          </a:xfrm>
        </p:spPr>
        <p:txBody>
          <a:bodyPr>
            <a:normAutofit/>
          </a:bodyPr>
          <a:lstStyle/>
          <a:p>
            <a:r>
              <a:rPr lang="es-ES" dirty="0"/>
              <a:t>Tratamientos fitosanitarios</a:t>
            </a:r>
          </a:p>
          <a:p>
            <a:r>
              <a:rPr lang="es-ES" dirty="0"/>
              <a:t>Es el tratamiento con el cual se evitan las plagas, no todas las plagas afectan a los Ficus. </a:t>
            </a:r>
          </a:p>
          <a:p>
            <a:r>
              <a:rPr lang="es-ES" dirty="0"/>
              <a:t>Entre las más comunes en primavera podemos mencionar a los pulgones, cochinillas y ácaros, esta última es más específica del verano.</a:t>
            </a:r>
          </a:p>
          <a:p>
            <a:r>
              <a:rPr lang="es-ES" dirty="0"/>
              <a:t> Aunque sus nombre puedan invitar a un cierto rechazo, éstos no son ningún problema ya que tienen fácil solución si tenemos el debido cuidado.</a:t>
            </a:r>
          </a:p>
          <a:p>
            <a:r>
              <a:rPr lang="es-ES" dirty="0"/>
              <a:t>En las tiendas especializadas, siempre encontraremos aquel producto adecuado para cada ocasión y en sus envases siempre van las dosis que deberemos aplicar para su correcta eficacia. </a:t>
            </a:r>
          </a:p>
          <a:p>
            <a:endParaRPr lang="es-ES" dirty="0"/>
          </a:p>
        </p:txBody>
      </p:sp>
    </p:spTree>
    <p:extLst>
      <p:ext uri="{BB962C8B-B14F-4D97-AF65-F5344CB8AC3E}">
        <p14:creationId xmlns:p14="http://schemas.microsoft.com/office/powerpoint/2010/main" val="3132965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233120" cy="4989168"/>
          </a:xfrm>
        </p:spPr>
        <p:txBody>
          <a:bodyPr/>
          <a:lstStyle/>
          <a:p>
            <a:r>
              <a:rPr lang="es-ES" dirty="0"/>
              <a:t>Como recomendación especial, debemos realizar los tratamientos siempre a primeras horas de la mañana o última de la tarde, siempre a las horas de menor calor y procurando mojar perfectamente toda la planta e incluso por su interior.</a:t>
            </a:r>
          </a:p>
          <a:p>
            <a:r>
              <a:rPr lang="es-ES" dirty="0"/>
              <a:t>En el caso de los ácaros debemos prestar mucho interés en mojar perfectamente las partes inferiores de las hojas ya que es ahí precisamente donde se encuentra.</a:t>
            </a:r>
          </a:p>
          <a:p>
            <a:r>
              <a:rPr lang="es-ES" dirty="0"/>
              <a:t>En el caso de que el Ficus se encuentre en el interior de casa, es recomendable sacarlos a la terraza o balcón para realizar los tratamientos. Así evitaremos mojar sin querer las habitaciones, a la vez que realizaremos los tratamientos con mayor comodidad.</a:t>
            </a:r>
          </a:p>
          <a:p>
            <a:endParaRPr lang="es-ES" dirty="0"/>
          </a:p>
          <a:p>
            <a:endParaRPr lang="es-ES" dirty="0"/>
          </a:p>
          <a:p>
            <a:endParaRPr lang="es-ES" dirty="0"/>
          </a:p>
        </p:txBody>
      </p:sp>
    </p:spTree>
    <p:extLst>
      <p:ext uri="{BB962C8B-B14F-4D97-AF65-F5344CB8AC3E}">
        <p14:creationId xmlns:p14="http://schemas.microsoft.com/office/powerpoint/2010/main" val="2723436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lnSpcReduction="10000"/>
          </a:bodyPr>
          <a:lstStyle/>
          <a:p>
            <a:r>
              <a:rPr lang="es-ES" dirty="0"/>
              <a:t>En cuanto a la frecuencia de los tratamientos, estos pueden ser puntuales cuando apreciamos que el problema en cuestión ha aparecido, o por el contrario, realizar tratamientos preventivos. </a:t>
            </a:r>
          </a:p>
          <a:p>
            <a:r>
              <a:rPr lang="es-ES" dirty="0"/>
              <a:t>En este último caso, a partir de principios de primavera y hasta finalizar el verano. Podemos realizar un tratamiento al mes con un insecticida más un acaricida en verano que nos pueden recomendar en nuestra tienda de confianza.</a:t>
            </a:r>
          </a:p>
          <a:p>
            <a:r>
              <a:rPr lang="es-ES" dirty="0"/>
              <a:t>Taxonomía</a:t>
            </a:r>
          </a:p>
          <a:p>
            <a:r>
              <a:rPr lang="es-ES" dirty="0"/>
              <a:t>Ficus benjamina fue descrita por Carlos Linneo y publicado en Mantissa Plantarum 129. 1767. </a:t>
            </a:r>
          </a:p>
          <a:p>
            <a:r>
              <a:rPr lang="es-ES" dirty="0"/>
              <a:t>Etimología</a:t>
            </a:r>
          </a:p>
          <a:p>
            <a:r>
              <a:rPr lang="es-ES" dirty="0"/>
              <a:t>Ficus: nombre genérico que se deriva del nombre dado en latín al higo.</a:t>
            </a:r>
          </a:p>
          <a:p>
            <a:r>
              <a:rPr lang="es-ES" dirty="0"/>
              <a:t>benjamina: epíteto latino</a:t>
            </a:r>
          </a:p>
          <a:p>
            <a:endParaRPr lang="es-ES" dirty="0"/>
          </a:p>
        </p:txBody>
      </p:sp>
    </p:spTree>
    <p:extLst>
      <p:ext uri="{BB962C8B-B14F-4D97-AF65-F5344CB8AC3E}">
        <p14:creationId xmlns:p14="http://schemas.microsoft.com/office/powerpoint/2010/main" val="575625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 retusa o ficus microcarpa</a:t>
            </a:r>
          </a:p>
        </p:txBody>
      </p:sp>
      <p:sp>
        <p:nvSpPr>
          <p:cNvPr id="3" name="2 Marcador de contenido"/>
          <p:cNvSpPr>
            <a:spLocks noGrp="1"/>
          </p:cNvSpPr>
          <p:nvPr>
            <p:ph idx="1"/>
          </p:nvPr>
        </p:nvSpPr>
        <p:spPr/>
        <p:txBody>
          <a:bodyPr>
            <a:normAutofit lnSpcReduction="10000"/>
          </a:bodyPr>
          <a:lstStyle/>
          <a:p>
            <a:r>
              <a:rPr lang="es-ES" dirty="0"/>
              <a:t>Ficus retusa, el laurel cubano (sinónimo menor de Ficus microcarpa ), es una especie de árbol de hoja perenne, leñosa  en el género, nativas del archipiélago malayo y Malasia región florística.</a:t>
            </a:r>
          </a:p>
          <a:p>
            <a:r>
              <a:rPr lang="es-ES" dirty="0"/>
              <a:t>Descripción </a:t>
            </a:r>
          </a:p>
          <a:p>
            <a:r>
              <a:rPr lang="es-ES" dirty="0"/>
              <a:t>Ficus retusa es una de rápido crecimiento, redondeado, cabeza ancha, de hoja perenne arbusto o árbol que puede alcanzar los 15 metros (49 pies) o más de altura, con un reparto equitativo. El tronco de color gris suave, la luz es bastante sorprendente, pueden crecer hasta 1 metro (3,3 pies) de diámetro, y apoya firmemente el dosel difundir masivamente.</a:t>
            </a:r>
          </a:p>
          <a:p>
            <a:endParaRPr lang="es-ES" dirty="0"/>
          </a:p>
        </p:txBody>
      </p:sp>
    </p:spTree>
    <p:extLst>
      <p:ext uri="{BB962C8B-B14F-4D97-AF65-F5344CB8AC3E}">
        <p14:creationId xmlns:p14="http://schemas.microsoft.com/office/powerpoint/2010/main" val="2896871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018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3900404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628800"/>
            <a:ext cx="6161112" cy="4845152"/>
          </a:xfrm>
        </p:spPr>
        <p:txBody>
          <a:bodyPr/>
          <a:lstStyle/>
          <a:p>
            <a:r>
              <a:rPr lang="es-ES" dirty="0"/>
              <a:t>Los verdes, brillantes hojas coriáceas oscuros están densamente vestidos de grandes ramas, tanto que lloran y por lo general están infestadas de trips. </a:t>
            </a:r>
          </a:p>
          <a:p>
            <a:r>
              <a:rPr lang="es-ES" dirty="0"/>
              <a:t>Nuevo crecimiento, producida durante todo el año, es una luz rosa al color verde pálido, dando al árbol un efecto de dos tonos encantadores. " </a:t>
            </a:r>
          </a:p>
          <a:p>
            <a:r>
              <a:rPr lang="es-ES" dirty="0"/>
              <a:t>Variedad </a:t>
            </a:r>
          </a:p>
          <a:p>
            <a:r>
              <a:rPr lang="es-ES" dirty="0"/>
              <a:t>Ficus microcarpa del Ficus (laurel de la India) , a veces clasificado como F. variedad retusa como Ficus retusa var. nitida Rey , también conocido como higuera de Bengala, higo de Taiwan , higo ginseng, también originaria de Malasia región florística y Indochina región florística y la ecozona Indomalaya .</a:t>
            </a:r>
          </a:p>
          <a:p>
            <a:endParaRPr lang="es-ES" dirty="0"/>
          </a:p>
        </p:txBody>
      </p:sp>
    </p:spTree>
    <p:extLst>
      <p:ext uri="{BB962C8B-B14F-4D97-AF65-F5344CB8AC3E}">
        <p14:creationId xmlns:p14="http://schemas.microsoft.com/office/powerpoint/2010/main" val="1081557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556792"/>
            <a:ext cx="6233120" cy="4917160"/>
          </a:xfrm>
        </p:spPr>
        <p:txBody>
          <a:bodyPr/>
          <a:lstStyle/>
          <a:p>
            <a:r>
              <a:rPr lang="es-ES" dirty="0"/>
              <a:t>El árbol tiene pequeñas hojas verdes y oscuras que se alternan en el tallo y que son ovaladas.</a:t>
            </a:r>
          </a:p>
          <a:p>
            <a:r>
              <a:rPr lang="es-ES" dirty="0"/>
              <a:t> Tiene un color gris a rojizo corteza salpicado de pequeñas manchas horizontales, llamados lenticelas, y son utilizados por las especies de plantas leñosas para el intercambio complementario de gas a través de la corteza. </a:t>
            </a:r>
          </a:p>
          <a:p>
            <a:r>
              <a:rPr lang="es-ES" dirty="0"/>
              <a:t>Es considerado uno de los árboles más fáciles de mantener como Bonsai .</a:t>
            </a:r>
          </a:p>
          <a:p>
            <a:r>
              <a:rPr lang="es-ES" dirty="0"/>
              <a:t>El Ficus retusa se ha clasificado como una especie invasora en el sur de la Florida por el USDA.</a:t>
            </a:r>
          </a:p>
          <a:p>
            <a:endParaRPr lang="es-ES" dirty="0"/>
          </a:p>
        </p:txBody>
      </p:sp>
    </p:spTree>
    <p:extLst>
      <p:ext uri="{BB962C8B-B14F-4D97-AF65-F5344CB8AC3E}">
        <p14:creationId xmlns:p14="http://schemas.microsoft.com/office/powerpoint/2010/main" val="1844727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 lyrata</a:t>
            </a:r>
          </a:p>
        </p:txBody>
      </p:sp>
      <p:sp>
        <p:nvSpPr>
          <p:cNvPr id="3" name="2 Marcador de contenido"/>
          <p:cNvSpPr>
            <a:spLocks noGrp="1"/>
          </p:cNvSpPr>
          <p:nvPr>
            <p:ph idx="1"/>
          </p:nvPr>
        </p:nvSpPr>
        <p:spPr/>
        <p:txBody>
          <a:bodyPr/>
          <a:lstStyle/>
          <a:p>
            <a:r>
              <a:rPr lang="es-ES" dirty="0"/>
              <a:t>Ficus lyrata, comúnmente conocido como el violín de hoja de parra, es una especie de higo árbol, nativo a África occidental, de Camerún al oeste de Sierra Leona. Crece en las tierras bajas tropicales selva .</a:t>
            </a:r>
          </a:p>
          <a:p>
            <a:r>
              <a:rPr lang="es-ES" dirty="0"/>
              <a:t>Se trata de un baniano (Ficus subgénero Urostigma) que comúnmente comienza vida como una epífita alta de la corona de otro árbol; entonces envía raíces hacia el suelo que envuelven el tronco del árbol huésped y lentamente estrangularlo. También puede crecer como un árbol de pie por sí solo, que crece hasta 12-15 m de alto.</a:t>
            </a:r>
          </a:p>
        </p:txBody>
      </p:sp>
    </p:spTree>
    <p:extLst>
      <p:ext uri="{BB962C8B-B14F-4D97-AF65-F5344CB8AC3E}">
        <p14:creationId xmlns:p14="http://schemas.microsoft.com/office/powerpoint/2010/main" val="3997711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114304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461448"/>
          </a:xfrm>
          <a:prstGeom prst="rect">
            <a:avLst/>
          </a:prstGeom>
        </p:spPr>
      </p:pic>
    </p:spTree>
    <p:extLst>
      <p:ext uri="{BB962C8B-B14F-4D97-AF65-F5344CB8AC3E}">
        <p14:creationId xmlns:p14="http://schemas.microsoft.com/office/powerpoint/2010/main" val="1922357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5495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00704"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7451" r="2875"/>
          <a:stretch/>
        </p:blipFill>
        <p:spPr>
          <a:xfrm>
            <a:off x="4860032" y="0"/>
            <a:ext cx="4283968" cy="6858000"/>
          </a:xfrm>
          <a:prstGeom prst="rect">
            <a:avLst/>
          </a:prstGeom>
        </p:spPr>
      </p:pic>
    </p:spTree>
    <p:extLst>
      <p:ext uri="{BB962C8B-B14F-4D97-AF65-F5344CB8AC3E}">
        <p14:creationId xmlns:p14="http://schemas.microsoft.com/office/powerpoint/2010/main" val="2855154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6190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72816"/>
            <a:ext cx="6449144" cy="4701136"/>
          </a:xfrm>
        </p:spPr>
        <p:txBody>
          <a:bodyPr>
            <a:normAutofit/>
          </a:bodyPr>
          <a:lstStyle/>
          <a:p>
            <a:r>
              <a:rPr lang="es-ES" dirty="0"/>
              <a:t>Las hojas son variables en forma, pero a menudo con un amplio medio ápice y estrecha, se asemeja a una lira o violín ; que son hasta 45 cm  de largo y 30 cm  amplios, aunque suelen ser más pequeños, con una textura de cuero, venas prominentes y un margen ondulado. La fruta es un 2,5-3 cm higo verde  de diámetro.</a:t>
            </a:r>
          </a:p>
          <a:p>
            <a:r>
              <a:rPr lang="es-ES" dirty="0"/>
              <a:t>Cultivo y usos jardín</a:t>
            </a:r>
          </a:p>
          <a:p>
            <a:r>
              <a:rPr lang="es-ES" dirty="0"/>
              <a:t>Esto es un popular árbol ornamental en jardines subtropicales y tropicales y también se cultiva como planta de interior en templadas zonas, donde por lo general se queda corta y no da flor ,ni fruto. Como la mayoría de los higos, teme las heladas.</a:t>
            </a:r>
          </a:p>
          <a:p>
            <a:r>
              <a:rPr lang="es-ES" dirty="0"/>
              <a:t>Esta planta se ha ganado la Royal Horticultural Society 's Award of Garden Merit .</a:t>
            </a:r>
          </a:p>
          <a:p>
            <a:endParaRPr lang="es-ES" dirty="0"/>
          </a:p>
        </p:txBody>
      </p:sp>
    </p:spTree>
    <p:extLst>
      <p:ext uri="{BB962C8B-B14F-4D97-AF65-F5344CB8AC3E}">
        <p14:creationId xmlns:p14="http://schemas.microsoft.com/office/powerpoint/2010/main" val="1058200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 macrophylla</a:t>
            </a:r>
          </a:p>
        </p:txBody>
      </p:sp>
      <p:sp>
        <p:nvSpPr>
          <p:cNvPr id="3" name="2 Marcador de contenido"/>
          <p:cNvSpPr>
            <a:spLocks noGrp="1"/>
          </p:cNvSpPr>
          <p:nvPr>
            <p:ph idx="1"/>
          </p:nvPr>
        </p:nvSpPr>
        <p:spPr/>
        <p:txBody>
          <a:bodyPr/>
          <a:lstStyle/>
          <a:p>
            <a:r>
              <a:rPr lang="es-ES" dirty="0"/>
              <a:t>Ficus macrophylla, comúnmente conocido como la Higuera de Bahía Moreton (Moreton Bay Fig), es un gran árbol siempreverde baniano de la familia Moraceae que es nativo de la mayor parte de la costa este de Australia, desde la Meseta Atherton (17° S) en el norte hasta Illawarra (34° S) en Nueva Gales del Sur, y en la Isla Lord Howe. </a:t>
            </a:r>
          </a:p>
          <a:p>
            <a:r>
              <a:rPr lang="es-ES" dirty="0"/>
              <a:t>Su nombre común se deriva de la Bahía Moreton en Queensland, Australia. </a:t>
            </a:r>
          </a:p>
          <a:p>
            <a:r>
              <a:rPr lang="es-ES" dirty="0"/>
              <a:t>Es muy conocido por sus raíces tabulares, las cuales son conocidas por dañar las aceras.</a:t>
            </a:r>
          </a:p>
        </p:txBody>
      </p:sp>
    </p:spTree>
    <p:extLst>
      <p:ext uri="{BB962C8B-B14F-4D97-AF65-F5344CB8AC3E}">
        <p14:creationId xmlns:p14="http://schemas.microsoft.com/office/powerpoint/2010/main" val="1760501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588"/>
            <a:ext cx="9144000" cy="6845412"/>
          </a:xfrm>
          <a:prstGeom prst="rect">
            <a:avLst/>
          </a:prstGeom>
        </p:spPr>
      </p:pic>
    </p:spTree>
    <p:extLst>
      <p:ext uri="{BB962C8B-B14F-4D97-AF65-F5344CB8AC3E}">
        <p14:creationId xmlns:p14="http://schemas.microsoft.com/office/powerpoint/2010/main" val="302357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6786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692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11449260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53718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340768"/>
            <a:ext cx="6593160" cy="5133184"/>
          </a:xfrm>
        </p:spPr>
        <p:txBody>
          <a:bodyPr/>
          <a:lstStyle/>
          <a:p>
            <a:r>
              <a:rPr lang="es-ES" dirty="0"/>
              <a:t>Hojas y frutos</a:t>
            </a:r>
          </a:p>
          <a:p>
            <a:r>
              <a:rPr lang="es-ES" dirty="0"/>
              <a:t>Ficus macrophylla es una higuera estranguladora; la germinación usualmente ocurre en la copa de un árbol huésped y el plantón vive como epífita hasta que sus raíces establecen contacto con el suelo. Entonces se alarga y estrangula su huésped, finalmente llegando a ser un árbol independiente. Los individuos pueden alcanzar 60 m de altura. Como todas las higueras, tiene un mutualismo obligado con las avispas de higo; los frutos solo son polinizados por las avispas de higo, y éstas solo se pueden reproducir en las flores del higo.</a:t>
            </a:r>
          </a:p>
          <a:p>
            <a:r>
              <a:rPr lang="es-ES" dirty="0"/>
              <a:t>Es ampliamente usado como un árbol atractivo en parques públicos en climas templados con inviernos suaves como California, Portugal, Sicilia y por su puesto Australia.</a:t>
            </a:r>
          </a:p>
        </p:txBody>
      </p:sp>
    </p:spTree>
    <p:extLst>
      <p:ext uri="{BB962C8B-B14F-4D97-AF65-F5344CB8AC3E}">
        <p14:creationId xmlns:p14="http://schemas.microsoft.com/office/powerpoint/2010/main" val="233571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988840"/>
            <a:ext cx="6449144" cy="4485112"/>
          </a:xfrm>
        </p:spPr>
        <p:txBody>
          <a:bodyPr>
            <a:normAutofit lnSpcReduction="10000"/>
          </a:bodyPr>
          <a:lstStyle/>
          <a:p>
            <a:r>
              <a:rPr lang="es-ES" dirty="0"/>
              <a:t>Los viejos especímenes pueden alcanzar una talla extraordinaria. Su agresivo sistema de raíces impide su uso en espacios limitados.</a:t>
            </a:r>
          </a:p>
          <a:p>
            <a:r>
              <a:rPr lang="es-ES" dirty="0"/>
              <a:t>Taxonomía</a:t>
            </a:r>
          </a:p>
          <a:p>
            <a:r>
              <a:rPr lang="es-ES" dirty="0"/>
              <a:t>La higuera de Bahía Moreton fue por primera vez descrita por botánico francés René Louiche Desfontaines. </a:t>
            </a:r>
          </a:p>
          <a:p>
            <a:r>
              <a:rPr lang="es-ES" dirty="0"/>
              <a:t>Su epíteto específico macrophylla se deriva del Griego antiguo makro "grande" y phyllon "hoja". el botánico australiano Dale J. Dixon reconoció dos formas: Ficus macrophylla f. macrophylla, un árbol que es endémico de la tierra firme de Australia Ficus macrophylla f. columnaris, una hemiepifita sin un tronco principal bien determinado, el cuál es endémico de la Isla Lord Howe.</a:t>
            </a:r>
          </a:p>
          <a:p>
            <a:endParaRPr lang="es-ES" dirty="0"/>
          </a:p>
        </p:txBody>
      </p:sp>
    </p:spTree>
    <p:extLst>
      <p:ext uri="{BB962C8B-B14F-4D97-AF65-F5344CB8AC3E}">
        <p14:creationId xmlns:p14="http://schemas.microsoft.com/office/powerpoint/2010/main" val="3195026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normAutofit/>
          </a:bodyPr>
          <a:lstStyle/>
          <a:p>
            <a:r>
              <a:rPr lang="es-ES" dirty="0"/>
              <a:t>El nombre común generalmente usado es higuera de Bahía Moreton, en honor a la Bahía Moreton en el sur de Queensland, sin embargo se le encuentra en otros lugares. </a:t>
            </a:r>
          </a:p>
          <a:p>
            <a:r>
              <a:rPr lang="es-ES" dirty="0"/>
              <a:t>El término se ha generalizado erróneamente para otras especies de higueras en Australia. Un nombre alternativo, Higuera negra (Black Fig), se deriva del color oscuro de la corteza cuando madura.</a:t>
            </a:r>
          </a:p>
          <a:p>
            <a:r>
              <a:rPr lang="es-ES" dirty="0"/>
              <a:t>La higuera de bahía Moreton es un árbol siempreverde que puede alcanzar alturas de 60 m.</a:t>
            </a:r>
          </a:p>
          <a:p>
            <a:r>
              <a:rPr lang="es-ES" dirty="0"/>
              <a:t> El tronco puede ser macizo, con gruesos y prominentes contrafuertes en la base. </a:t>
            </a:r>
          </a:p>
          <a:p>
            <a:r>
              <a:rPr lang="es-ES" dirty="0"/>
              <a:t>La corteza es gris y rugosa. Es monoico: cada árbol produce flores funcionales masculinas y femeninas</a:t>
            </a:r>
          </a:p>
          <a:p>
            <a:endParaRPr lang="es-ES" dirty="0"/>
          </a:p>
          <a:p>
            <a:endParaRPr lang="es-ES" dirty="0"/>
          </a:p>
          <a:p>
            <a:endParaRPr lang="es-ES" dirty="0"/>
          </a:p>
        </p:txBody>
      </p:sp>
    </p:spTree>
    <p:extLst>
      <p:ext uri="{BB962C8B-B14F-4D97-AF65-F5344CB8AC3E}">
        <p14:creationId xmlns:p14="http://schemas.microsoft.com/office/powerpoint/2010/main" val="27960924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204864"/>
            <a:ext cx="6377135" cy="4125072"/>
          </a:xfrm>
        </p:spPr>
        <p:txBody>
          <a:bodyPr/>
          <a:lstStyle/>
          <a:p>
            <a:r>
              <a:rPr lang="es-ES" dirty="0"/>
              <a:t>Como implica su epíteto específico, tiene hojas largas, elípticas, aterciopeladas y verde oscuras, 15–30 cm de largo. </a:t>
            </a:r>
          </a:p>
          <a:p>
            <a:r>
              <a:rPr lang="es-ES" dirty="0"/>
              <a:t>Los higos miden 2–2.5 cm de diámetro, tornándose de verde a púrpura con manchas más claras conforme maduran; el fruto madura en un año.Aunque comestibles, son sosos.</a:t>
            </a:r>
          </a:p>
          <a:p>
            <a:r>
              <a:rPr lang="es-ES" dirty="0"/>
              <a:t>La característica apariencia de "derretimiento" de la higuera de Bahía Moreton se debe al hábito de dejar caer las raíz aérea de las ramas alcanzan el suelo engrosados en troncos suplementarios los cuáles ayudan a soportar el gran peso de la parte superior.</a:t>
            </a:r>
          </a:p>
        </p:txBody>
      </p:sp>
    </p:spTree>
    <p:extLst>
      <p:ext uri="{BB962C8B-B14F-4D97-AF65-F5344CB8AC3E}">
        <p14:creationId xmlns:p14="http://schemas.microsoft.com/office/powerpoint/2010/main" val="1401373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lstStyle/>
          <a:p>
            <a:r>
              <a:rPr lang="es-ES" dirty="0"/>
              <a:t>Es una planta del bosque lluvioso y en la naturaleza crece con frecuencia en la forma de una epifita trepadora estranguladora que aquella de un árbol. </a:t>
            </a:r>
          </a:p>
          <a:p>
            <a:r>
              <a:rPr lang="es-ES" dirty="0"/>
              <a:t>Cuando sus semillas aterrizan en la rama de un árbol huésped envía raíces aéreas, 'estranguladoras' hacia el tronco, finalmente matando al huésped y estando en pie solo.</a:t>
            </a:r>
          </a:p>
          <a:p>
            <a:r>
              <a:rPr lang="es-ES" dirty="0"/>
              <a:t>Sus raíces se expanden sobre la superficie y por lo tanto es completamente susceptible a la compactación dela tierra alrededor de su tronco, lo cuál es la razón por lo que en muchos parques y jardines es cercado. Consume mucha agua y como muchos árboles australianos no debe ser plantado en áreas urbanas donde las raíces pueden dañar las tuberías, ni en áreas donde el agua es escasa.</a:t>
            </a:r>
          </a:p>
          <a:p>
            <a:endParaRPr lang="es-ES" dirty="0"/>
          </a:p>
        </p:txBody>
      </p:sp>
    </p:spTree>
    <p:extLst>
      <p:ext uri="{BB962C8B-B14F-4D97-AF65-F5344CB8AC3E}">
        <p14:creationId xmlns:p14="http://schemas.microsoft.com/office/powerpoint/2010/main" val="8876898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556792"/>
            <a:ext cx="6161112" cy="4917160"/>
          </a:xfrm>
        </p:spPr>
        <p:txBody>
          <a:bodyPr>
            <a:normAutofit/>
          </a:bodyPr>
          <a:lstStyle/>
          <a:p>
            <a:r>
              <a:rPr lang="es-ES" dirty="0"/>
              <a:t>Distribución y hábitat</a:t>
            </a:r>
          </a:p>
          <a:p>
            <a:r>
              <a:rPr lang="es-ES" dirty="0"/>
              <a:t>La higuera de Bahía Moreton es nativa de la mayor parte de la costa este, desde la Meseta Atherton (17° S) en el norte de Queensland, hasta el Río Shoalhaven (34° S) en la corta sur de Nueva Gales del Sur.</a:t>
            </a:r>
          </a:p>
          <a:p>
            <a:r>
              <a:rPr lang="es-ES" dirty="0"/>
              <a:t>Se le encuentra en el bosque lluvioso, donde como un árbol emergente, su copa puede elevarse encima del dosel.</a:t>
            </a:r>
          </a:p>
          <a:p>
            <a:r>
              <a:rPr lang="es-ES" dirty="0"/>
              <a:t>Ficus macrophylla es comúnmente cultivado en Hawái y el norte de Nueva Zelanda. En ambos lugares se ha naturalizado, habiendo adquirido su avispa polinizadora (Pleistodontes froggatti). </a:t>
            </a:r>
          </a:p>
        </p:txBody>
      </p:sp>
    </p:spTree>
    <p:extLst>
      <p:ext uri="{BB962C8B-B14F-4D97-AF65-F5344CB8AC3E}">
        <p14:creationId xmlns:p14="http://schemas.microsoft.com/office/powerpoint/2010/main" val="1876824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84784"/>
            <a:ext cx="6305128" cy="4989168"/>
          </a:xfrm>
        </p:spPr>
        <p:txBody>
          <a:bodyPr>
            <a:normAutofit/>
          </a:bodyPr>
          <a:lstStyle/>
          <a:p>
            <a:r>
              <a:rPr lang="es-ES" dirty="0"/>
              <a:t> En Hawái la avispa fue deliberadamente introducida en 1921, y en Nueva Zelanda fue por primera vez registrada en 1993, habiendo arribado aparentemente por una dispersión a larga distancia desde Australia. </a:t>
            </a:r>
          </a:p>
          <a:p>
            <a:r>
              <a:rPr lang="es-ES" dirty="0"/>
              <a:t>El arribo de la avispa dejó una prolífica producción de frutos conteniendo muchas pequeñas semillas adaptadas para la propagación por las aves.</a:t>
            </a:r>
          </a:p>
          <a:p>
            <a:r>
              <a:rPr lang="es-ES" dirty="0"/>
              <a:t> La higuera de Bahía Moreton ha sido encontrada creciendo tanto en árboles nativos como introducidos en Nueva Zelanda y en Hawái. </a:t>
            </a:r>
          </a:p>
          <a:p>
            <a:r>
              <a:rPr lang="es-ES" dirty="0"/>
              <a:t>El tamaño y el vigor de esta higuera en Nueva Zelanda, y su falta de enemigos naturales, así como su inmunidad al mordisqueo del possum, indican que puede ser capaz de invadir otras comunidades de plantas nativas.</a:t>
            </a:r>
          </a:p>
          <a:p>
            <a:endParaRPr lang="es-ES" dirty="0"/>
          </a:p>
        </p:txBody>
      </p:sp>
    </p:spTree>
    <p:extLst>
      <p:ext uri="{BB962C8B-B14F-4D97-AF65-F5344CB8AC3E}">
        <p14:creationId xmlns:p14="http://schemas.microsoft.com/office/powerpoint/2010/main" val="7890516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628800"/>
            <a:ext cx="6233120" cy="4845152"/>
          </a:xfrm>
        </p:spPr>
        <p:txBody>
          <a:bodyPr/>
          <a:lstStyle/>
          <a:p>
            <a:r>
              <a:rPr lang="es-ES" dirty="0"/>
              <a:t>Grandes especímenes de higuera de Bahía Moreton se encuentran en muchos parques y jardines en todo el este y el noreste de Australia. Los jardines botánicos de Brisbane y Sídney tienen numerosos ejemplares plantados a mediados del siglo XIX.</a:t>
            </a:r>
          </a:p>
          <a:p>
            <a:r>
              <a:rPr lang="es-ES" dirty="0"/>
              <a:t>Excelentes ejemplares también crecen en el Jardín Botánico de Palermo, Italia, y en algunas plazas de la parte antigua de la ciudad. En el parterre de Valencia (España), encontramos tres grandes ejemplares plantados a finales del siglo XIX.</a:t>
            </a:r>
          </a:p>
          <a:p>
            <a:r>
              <a:rPr lang="es-ES" dirty="0"/>
              <a:t>Bellos ejemplares el la Alameda de Apodaca en Cadiz y en los Jardines de Murillo en Sevilla.</a:t>
            </a:r>
          </a:p>
          <a:p>
            <a:endParaRPr lang="es-ES" dirty="0"/>
          </a:p>
        </p:txBody>
      </p:sp>
    </p:spTree>
    <p:extLst>
      <p:ext uri="{BB962C8B-B14F-4D97-AF65-F5344CB8AC3E}">
        <p14:creationId xmlns:p14="http://schemas.microsoft.com/office/powerpoint/2010/main" val="40023662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lstStyle/>
          <a:p>
            <a:r>
              <a:rPr lang="es-ES" dirty="0"/>
              <a:t>Taxonomía.</a:t>
            </a:r>
          </a:p>
          <a:p>
            <a:r>
              <a:rPr lang="es-ES" dirty="0"/>
              <a:t> Ficus macrophylla fue descrita por René Louiche Desfontaines ex Christian Hendrik Persoon y publicado en Synopsis Plantarum, vol. 2, p. 609 en 1806.</a:t>
            </a:r>
          </a:p>
          <a:p>
            <a:r>
              <a:rPr lang="es-ES" dirty="0"/>
              <a:t>Etimología</a:t>
            </a:r>
          </a:p>
          <a:p>
            <a:r>
              <a:rPr lang="es-ES" dirty="0"/>
              <a:t>Ficus: nombre genérico que se deriva del nombre dado en latín a la higuera y a su "fruto", el higo.</a:t>
            </a:r>
          </a:p>
          <a:p>
            <a:r>
              <a:rPr lang="es-ES" dirty="0"/>
              <a:t>macrophylla: epíteto latino que significa "con hojas grandes".</a:t>
            </a:r>
          </a:p>
          <a:p>
            <a:endParaRPr lang="es-ES" dirty="0"/>
          </a:p>
        </p:txBody>
      </p:sp>
    </p:spTree>
    <p:extLst>
      <p:ext uri="{BB962C8B-B14F-4D97-AF65-F5344CB8AC3E}">
        <p14:creationId xmlns:p14="http://schemas.microsoft.com/office/powerpoint/2010/main" val="1161891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 rubiginosa</a:t>
            </a:r>
          </a:p>
        </p:txBody>
      </p:sp>
      <p:sp>
        <p:nvSpPr>
          <p:cNvPr id="3" name="2 Marcador de contenido"/>
          <p:cNvSpPr>
            <a:spLocks noGrp="1"/>
          </p:cNvSpPr>
          <p:nvPr>
            <p:ph idx="1"/>
          </p:nvPr>
        </p:nvSpPr>
        <p:spPr/>
        <p:txBody>
          <a:bodyPr>
            <a:normAutofit/>
          </a:bodyPr>
          <a:lstStyle/>
          <a:p>
            <a:r>
              <a:rPr lang="es-ES" dirty="0"/>
              <a:t>Ficus rubiginosa, la Higuera de Puerto Jackson, higuera de hojas chicas o higuera mohosa (Rusty Fig), es nativa del este de Australia y un baniano del género Ficus el cual contiene alrededor de 750 especies alrededor del mundo en climas cálidos y templados, incluyendo el higo común (Ficus carica).</a:t>
            </a:r>
          </a:p>
          <a:p>
            <a:r>
              <a:rPr lang="es-ES" dirty="0"/>
              <a:t>Descripción</a:t>
            </a:r>
          </a:p>
          <a:p>
            <a:r>
              <a:rPr lang="es-ES" dirty="0"/>
              <a:t>Ficus rubiginosa forma un árbol de sombra densa extensa cuando maduro, y puede formar hasta 30 m de altura, sin embargo raramente exceden los 10 m en el área de Sydney. </a:t>
            </a:r>
          </a:p>
        </p:txBody>
      </p:sp>
    </p:spTree>
    <p:extLst>
      <p:ext uri="{BB962C8B-B14F-4D97-AF65-F5344CB8AC3E}">
        <p14:creationId xmlns:p14="http://schemas.microsoft.com/office/powerpoint/2010/main" val="26791469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18377675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6327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93294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286949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556792"/>
            <a:ext cx="6593160" cy="4917160"/>
          </a:xfrm>
        </p:spPr>
        <p:txBody>
          <a:bodyPr/>
          <a:lstStyle/>
          <a:p>
            <a:r>
              <a:rPr lang="es-ES" dirty="0"/>
              <a:t>Se parece mucho a su pariente cercano Higuera de Bahía Moreton, la higuera de Puerto Jackson es generalmente más pequeña, con hojas y frutas más chicas.</a:t>
            </a:r>
          </a:p>
          <a:p>
            <a:r>
              <a:rPr lang="es-ES" dirty="0"/>
              <a:t>Sus hojas ovadas a elípticas miden 6-10 cm de largo en pecíolos de 1-4 cm. </a:t>
            </a:r>
          </a:p>
          <a:p>
            <a:r>
              <a:rPr lang="es-ES" dirty="0"/>
              <a:t>Con frecuencia desarrollándose en pares, los higos son amarillos y cuando maduran se ponen de color rojo, tienen en el extremo un pequeño pezón y están en un tallo de a 2-5 mm.</a:t>
            </a:r>
          </a:p>
          <a:p>
            <a:r>
              <a:rPr lang="es-ES" dirty="0"/>
              <a:t>Teniendo similares rangos en la naturaleza a veces se les confunde, las hojas más pequeñas, los tallos de los frutos más pequeños, y el color mohoso de las hojas de la higuera de Puerto Jackson son la característica más fácil de distinguir.</a:t>
            </a:r>
          </a:p>
          <a:p>
            <a:endParaRPr lang="es-ES" dirty="0"/>
          </a:p>
        </p:txBody>
      </p:sp>
    </p:spTree>
    <p:extLst>
      <p:ext uri="{BB962C8B-B14F-4D97-AF65-F5344CB8AC3E}">
        <p14:creationId xmlns:p14="http://schemas.microsoft.com/office/powerpoint/2010/main" val="37238894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normAutofit/>
          </a:bodyPr>
          <a:lstStyle/>
          <a:p>
            <a:r>
              <a:rPr lang="es-ES" dirty="0"/>
              <a:t>En climas húmedos y tropicales, las ramas inferiores de la higuera de Puerto Jackson pueden formar raíces aéreas las cuales alcanzan el suelo, formando sistemas de raíces secundarios.</a:t>
            </a:r>
          </a:p>
          <a:p>
            <a:r>
              <a:rPr lang="es-ES" dirty="0"/>
              <a:t>Distribución</a:t>
            </a:r>
          </a:p>
          <a:p>
            <a:r>
              <a:rPr lang="es-ES" dirty="0"/>
              <a:t>Ficus rubiginosa crece desde el norte de Queensland hacia el sur a lo largo de la línea costera del este hasta las cercanías de Bega en la costa sur de Nueva Gales del Sur. Se le encuentra en los límites de los bosques lluviosos, barrancos y colinas rocosas.</a:t>
            </a:r>
          </a:p>
          <a:p>
            <a:r>
              <a:rPr lang="es-ES" dirty="0"/>
              <a:t>Hábitat</a:t>
            </a:r>
          </a:p>
          <a:p>
            <a:r>
              <a:rPr lang="es-ES" dirty="0"/>
              <a:t>Como todas las higueras requiere de polinización de una avispa particular para poder producir semillas. </a:t>
            </a:r>
          </a:p>
        </p:txBody>
      </p:sp>
    </p:spTree>
    <p:extLst>
      <p:ext uri="{BB962C8B-B14F-4D97-AF65-F5344CB8AC3E}">
        <p14:creationId xmlns:p14="http://schemas.microsoft.com/office/powerpoint/2010/main" val="40107847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84784"/>
            <a:ext cx="6377136" cy="4989168"/>
          </a:xfrm>
        </p:spPr>
        <p:txBody>
          <a:bodyPr/>
          <a:lstStyle/>
          <a:p>
            <a:r>
              <a:rPr lang="es-ES" dirty="0"/>
              <a:t>Esto realmente ocurre con franca rapidez si los árboles son una atracción a común en bardas, grietas y edificios en áreas urbanas de ciudades tales como Sydney.</a:t>
            </a:r>
          </a:p>
          <a:p>
            <a:r>
              <a:rPr lang="es-ES" dirty="0"/>
              <a:t>Es bien conocida en parques y jardines públicos en villas y ciudades de la costa este, es también una planta muy valiosa la naturaleza y preservación del hábitat locales. </a:t>
            </a:r>
          </a:p>
          <a:p>
            <a:r>
              <a:rPr lang="es-ES" dirty="0"/>
              <a:t>Los viejos especímenes pueden lograr una talla considerable. Su agresivo sistema de raíces excluye su uso en muchos aspectos menos en los grandes jardines privados, sin embargo es muy popular y bastante conveniente para su uso en bonsái.</a:t>
            </a:r>
          </a:p>
          <a:p>
            <a:endParaRPr lang="es-ES" dirty="0"/>
          </a:p>
        </p:txBody>
      </p:sp>
    </p:spTree>
    <p:extLst>
      <p:ext uri="{BB962C8B-B14F-4D97-AF65-F5344CB8AC3E}">
        <p14:creationId xmlns:p14="http://schemas.microsoft.com/office/powerpoint/2010/main" val="18907228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16832"/>
            <a:ext cx="6305128" cy="4557120"/>
          </a:xfrm>
        </p:spPr>
        <p:txBody>
          <a:bodyPr>
            <a:normAutofit lnSpcReduction="10000"/>
          </a:bodyPr>
          <a:lstStyle/>
          <a:p>
            <a:r>
              <a:rPr lang="es-ES" dirty="0"/>
              <a:t>Ficus rubiginosa es también conveniente como una planta de interior en espacios de baja, media o alta luminosidad, sin embargo una forma variegada requiere de una luz brillante.</a:t>
            </a:r>
          </a:p>
          <a:p>
            <a:r>
              <a:rPr lang="es-ES" dirty="0"/>
              <a:t>Es muy fácil de propagar por estacas.</a:t>
            </a:r>
          </a:p>
          <a:p>
            <a:r>
              <a:rPr lang="es-ES" dirty="0"/>
              <a:t>Taxonomía</a:t>
            </a:r>
          </a:p>
          <a:p>
            <a:r>
              <a:rPr lang="es-ES" dirty="0"/>
              <a:t>La higuera de Puerto Jackson fue descrita por primera vez por el botánico francés René Louiche Desfontaines. Su epíteto específico rubiginosa lo relacionó a su coloración mohosa. </a:t>
            </a:r>
          </a:p>
          <a:p>
            <a:r>
              <a:rPr lang="es-ES" dirty="0"/>
              <a:t>En realidad higuera mohosa (rusty fig) es un nombre alternativo. Los aborígenes australianos del área de Sydney la llamaban damun.</a:t>
            </a:r>
          </a:p>
          <a:p>
            <a:r>
              <a:rPr lang="es-ES" dirty="0"/>
              <a:t>Ficus rubiginosa fue descrita por Desf. ex Vent. y publicado en Jardin de la Malmaison , pl. 114. 1803.</a:t>
            </a:r>
          </a:p>
          <a:p>
            <a:endParaRPr lang="es-ES" dirty="0"/>
          </a:p>
        </p:txBody>
      </p:sp>
    </p:spTree>
    <p:extLst>
      <p:ext uri="{BB962C8B-B14F-4D97-AF65-F5344CB8AC3E}">
        <p14:creationId xmlns:p14="http://schemas.microsoft.com/office/powerpoint/2010/main" val="28744141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Umbellularia califórnica</a:t>
            </a:r>
          </a:p>
        </p:txBody>
      </p:sp>
      <p:sp>
        <p:nvSpPr>
          <p:cNvPr id="3" name="2 Marcador de contenido"/>
          <p:cNvSpPr>
            <a:spLocks noGrp="1"/>
          </p:cNvSpPr>
          <p:nvPr>
            <p:ph idx="1"/>
          </p:nvPr>
        </p:nvSpPr>
        <p:spPr/>
        <p:txBody>
          <a:bodyPr/>
          <a:lstStyle/>
          <a:p>
            <a:r>
              <a:rPr lang="es-ES" dirty="0"/>
              <a:t>Umbellularia es un género botánico monotípico de plantas con flores perteneciente a la familia Lauraceae. </a:t>
            </a:r>
          </a:p>
          <a:p>
            <a:r>
              <a:rPr lang="es-ES" dirty="0"/>
              <a:t>Su única especie: Umbellularia californica (Hook. &amp; Arn.) Nutt., llamada en español Laurel de California, es originaria de Norteamérica.</a:t>
            </a:r>
          </a:p>
          <a:p>
            <a:r>
              <a:rPr lang="es-ES" dirty="0"/>
              <a:t>El género fue descrito por (Christian Gottfried Daniel Nees von Esenbeck) Thomas Nuttall y publicado en The North American Sylva 1(2): 87 en el año 1842.</a:t>
            </a:r>
          </a:p>
        </p:txBody>
      </p:sp>
    </p:spTree>
    <p:extLst>
      <p:ext uri="{BB962C8B-B14F-4D97-AF65-F5344CB8AC3E}">
        <p14:creationId xmlns:p14="http://schemas.microsoft.com/office/powerpoint/2010/main" val="27048530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Es un árbol perennifolio que crece hasta los 30 m de altura (excepcionalmente 45 m) con un tronco de hasta 80 cm de diámetro.</a:t>
            </a:r>
          </a:p>
          <a:p>
            <a:r>
              <a:rPr lang="es-ES" dirty="0"/>
              <a:t> Las hojas son fragantes hojas con los bordes lisos y con forma de lente, de 3-10 cm de largo y 1.5-3 cm de ancho, similar a Laurus nobilis aunque por lo general más estrechas, y sin el margen de rizado de esa especie. </a:t>
            </a:r>
          </a:p>
          <a:p>
            <a:r>
              <a:rPr lang="es-ES" dirty="0"/>
              <a:t>Las flores se abren a finales del invierno y principios de primavera.</a:t>
            </a:r>
          </a:p>
          <a:p>
            <a:r>
              <a:rPr lang="es-ES" dirty="0"/>
              <a:t> El flores son pequeñas, de color amarillo o verde amarillento, producido en una pequeña umbela. el fruto es una baya de 2-2.5 cm de largo y 2 cm de ancho, ligeramente manchada de amarillo,en la maduración es de color púrpura.</a:t>
            </a:r>
          </a:p>
        </p:txBody>
      </p:sp>
    </p:spTree>
    <p:extLst>
      <p:ext uri="{BB962C8B-B14F-4D97-AF65-F5344CB8AC3E}">
        <p14:creationId xmlns:p14="http://schemas.microsoft.com/office/powerpoint/2010/main" val="38554385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Este árbol en su mayoría habita los bosques mixtos de California., sólo cerca de la costa o en el extremo norte de California, donde es más húmedo.</a:t>
            </a:r>
          </a:p>
          <a:p>
            <a:r>
              <a:rPr lang="es-ES" dirty="0"/>
              <a:t>Sinonimia</a:t>
            </a:r>
          </a:p>
          <a:p>
            <a:r>
              <a:rPr lang="es-ES" dirty="0"/>
              <a:t>Tetranthera californica Hooker &amp; Arnott basónimo</a:t>
            </a:r>
          </a:p>
          <a:p>
            <a:r>
              <a:rPr lang="es-ES" dirty="0"/>
              <a:t>Esta plantado en el Jardin Americano</a:t>
            </a:r>
          </a:p>
          <a:p>
            <a:endParaRPr lang="es-ES" dirty="0"/>
          </a:p>
        </p:txBody>
      </p:sp>
    </p:spTree>
    <p:extLst>
      <p:ext uri="{BB962C8B-B14F-4D97-AF65-F5344CB8AC3E}">
        <p14:creationId xmlns:p14="http://schemas.microsoft.com/office/powerpoint/2010/main" val="33130782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ECB4D90-325E-4448-9303-1F4D7BE04F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12" y="0"/>
            <a:ext cx="9180512" cy="6858000"/>
          </a:xfrm>
        </p:spPr>
      </p:pic>
    </p:spTree>
    <p:extLst>
      <p:ext uri="{BB962C8B-B14F-4D97-AF65-F5344CB8AC3E}">
        <p14:creationId xmlns:p14="http://schemas.microsoft.com/office/powerpoint/2010/main" val="987383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B14784-6FF1-4AED-B7E0-F1D310E6F832}"/>
              </a:ext>
            </a:extLst>
          </p:cNvPr>
          <p:cNvSpPr>
            <a:spLocks noGrp="1"/>
          </p:cNvSpPr>
          <p:nvPr>
            <p:ph type="title"/>
          </p:nvPr>
        </p:nvSpPr>
        <p:spPr/>
        <p:txBody>
          <a:bodyPr>
            <a:normAutofit/>
          </a:bodyPr>
          <a:lstStyle/>
          <a:p>
            <a:r>
              <a:rPr lang="es-ES" dirty="0" err="1"/>
              <a:t>Cassine</a:t>
            </a:r>
            <a:r>
              <a:rPr lang="es-ES" dirty="0"/>
              <a:t> </a:t>
            </a:r>
            <a:r>
              <a:rPr lang="es-ES" dirty="0" err="1"/>
              <a:t>orientalis</a:t>
            </a:r>
            <a:r>
              <a:rPr lang="es-ES" dirty="0"/>
              <a:t> </a:t>
            </a:r>
            <a:r>
              <a:rPr lang="es-ES" dirty="0" err="1"/>
              <a:t>Syn</a:t>
            </a:r>
            <a:r>
              <a:rPr lang="es-ES" dirty="0"/>
              <a:t>.-</a:t>
            </a:r>
            <a:r>
              <a:rPr lang="es-ES" dirty="0" err="1"/>
              <a:t>Elaeodendro</a:t>
            </a:r>
            <a:r>
              <a:rPr lang="es-ES" dirty="0"/>
              <a:t> </a:t>
            </a:r>
            <a:r>
              <a:rPr lang="es-ES" dirty="0" err="1"/>
              <a:t>orientale</a:t>
            </a:r>
            <a:endParaRPr lang="es-ES" dirty="0"/>
          </a:p>
        </p:txBody>
      </p:sp>
      <p:sp>
        <p:nvSpPr>
          <p:cNvPr id="3" name="Marcador de contenido 2">
            <a:extLst>
              <a:ext uri="{FF2B5EF4-FFF2-40B4-BE49-F238E27FC236}">
                <a16:creationId xmlns:a16="http://schemas.microsoft.com/office/drawing/2014/main" id="{0773900E-DEBA-422E-BF0A-0C610AFEA983}"/>
              </a:ext>
            </a:extLst>
          </p:cNvPr>
          <p:cNvSpPr>
            <a:spLocks noGrp="1"/>
          </p:cNvSpPr>
          <p:nvPr>
            <p:ph idx="1"/>
          </p:nvPr>
        </p:nvSpPr>
        <p:spPr/>
        <p:txBody>
          <a:bodyPr>
            <a:normAutofit fontScale="85000" lnSpcReduction="10000"/>
          </a:bodyPr>
          <a:lstStyle/>
          <a:p>
            <a:pPr marL="0" indent="0">
              <a:buNone/>
            </a:pPr>
            <a:endParaRPr lang="es-ES" dirty="0"/>
          </a:p>
          <a:p>
            <a:r>
              <a:rPr lang="es-ES" dirty="0" err="1"/>
              <a:t>Cassine</a:t>
            </a:r>
            <a:r>
              <a:rPr lang="es-ES" dirty="0"/>
              <a:t> </a:t>
            </a:r>
            <a:r>
              <a:rPr lang="es-ES" dirty="0" err="1"/>
              <a:t>orientalis</a:t>
            </a:r>
            <a:r>
              <a:rPr lang="es-ES" dirty="0"/>
              <a:t> , conocido localmente como </a:t>
            </a:r>
            <a:r>
              <a:rPr lang="es-ES" dirty="0" err="1"/>
              <a:t>bois</a:t>
            </a:r>
            <a:r>
              <a:rPr lang="es-ES" dirty="0"/>
              <a:t> d'olive.</a:t>
            </a:r>
            <a:r>
              <a:rPr lang="es-ES" dirty="0" err="1"/>
              <a:t>Syn</a:t>
            </a:r>
            <a:r>
              <a:rPr lang="es-ES" dirty="0"/>
              <a:t>.-</a:t>
            </a:r>
            <a:r>
              <a:rPr lang="es-ES" dirty="0" err="1"/>
              <a:t>Elaeodendro</a:t>
            </a:r>
            <a:r>
              <a:rPr lang="es-ES" dirty="0"/>
              <a:t> oriental es una especie de planta perteneciente a la familia </a:t>
            </a:r>
            <a:r>
              <a:rPr lang="es-ES" dirty="0" err="1"/>
              <a:t>Celastraceae</a:t>
            </a:r>
            <a:r>
              <a:rPr lang="es-ES" dirty="0"/>
              <a:t> y al género </a:t>
            </a:r>
            <a:r>
              <a:rPr lang="es-ES" dirty="0" err="1"/>
              <a:t>Elaeodendron</a:t>
            </a:r>
            <a:r>
              <a:rPr lang="es-ES" dirty="0"/>
              <a:t> . Es endémica de las Mascareñas, donde se llama madera roja .</a:t>
            </a:r>
          </a:p>
          <a:p>
            <a:r>
              <a:rPr lang="es-ES" dirty="0"/>
              <a:t>Este árbol puede medir de 5 a 20 metros de altura. Su tronco está ligeramente torcido y irregularmente estriado. El interior de su corteza es de color naranja brillante. Sus hojas juveniles son falciformes, lineares, largas y estrechas y tienen una vena central roja. Las hojas más viejas son opuestas, simples, cortas y elípticas. Ellos pueden ser tóxicos. Sus flores son amarillentas y pequeñas y su fruto se asemeja a una aceituna verde. Al caer y secarse, se vuelven marrón. Los frutos se parecen a las aceitunas pequeñas, de las cuales deriva el nombre local</a:t>
            </a:r>
            <a:r>
              <a:rPr lang="es-ES"/>
              <a:t>. </a:t>
            </a:r>
            <a:endParaRPr lang="es-ES" dirty="0"/>
          </a:p>
          <a:p>
            <a:r>
              <a:rPr lang="es-ES" dirty="0"/>
              <a:t>Uno puede ver un </a:t>
            </a:r>
            <a:r>
              <a:rPr lang="es-ES" dirty="0" err="1"/>
              <a:t>especímen</a:t>
            </a:r>
            <a:r>
              <a:rPr lang="es-ES" dirty="0"/>
              <a:t> en el Patio Central del Palacio de las Dueñas en Sevilla</a:t>
            </a:r>
          </a:p>
        </p:txBody>
      </p:sp>
    </p:spTree>
    <p:extLst>
      <p:ext uri="{BB962C8B-B14F-4D97-AF65-F5344CB8AC3E}">
        <p14:creationId xmlns:p14="http://schemas.microsoft.com/office/powerpoint/2010/main" val="5072699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63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8636"/>
            <a:ext cx="4716016" cy="6858000"/>
          </a:xfrm>
          <a:prstGeom prst="rect">
            <a:avLst/>
          </a:prstGeom>
        </p:spPr>
      </p:pic>
    </p:spTree>
    <p:extLst>
      <p:ext uri="{BB962C8B-B14F-4D97-AF65-F5344CB8AC3E}">
        <p14:creationId xmlns:p14="http://schemas.microsoft.com/office/powerpoint/2010/main" val="34595855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5930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274638"/>
            <a:ext cx="5729064" cy="634082"/>
          </a:xfrm>
        </p:spPr>
        <p:txBody>
          <a:bodyPr>
            <a:normAutofit fontScale="90000"/>
          </a:bodyPr>
          <a:lstStyle/>
          <a:p>
            <a:r>
              <a:rPr lang="es-ES" dirty="0"/>
              <a:t>Magnolia grandiflora</a:t>
            </a:r>
          </a:p>
        </p:txBody>
      </p:sp>
      <p:sp>
        <p:nvSpPr>
          <p:cNvPr id="3" name="2 Marcador de contenido"/>
          <p:cNvSpPr>
            <a:spLocks noGrp="1"/>
          </p:cNvSpPr>
          <p:nvPr>
            <p:ph idx="1"/>
          </p:nvPr>
        </p:nvSpPr>
        <p:spPr>
          <a:xfrm>
            <a:off x="457200" y="2060848"/>
            <a:ext cx="7467600" cy="4413104"/>
          </a:xfrm>
        </p:spPr>
        <p:txBody>
          <a:bodyPr>
            <a:normAutofit/>
          </a:bodyPr>
          <a:lstStyle/>
          <a:p>
            <a:r>
              <a:rPr lang="es-ES" dirty="0"/>
              <a:t>Magnolia grandiflora, magnolia común, magnolia grandiflora o, simplemente, Magnolia,1 es una especie de fanerógama perteneciente a la familia Magnoliaceae, es nativa del sureste de los Estados Unidos desde Carolina del Norte hasta Texas y Florida. Es muy frecuente verla cultivada como planta ornamental.</a:t>
            </a:r>
          </a:p>
          <a:p>
            <a:r>
              <a:rPr lang="es-ES" dirty="0"/>
              <a:t>Es un árbol perennifolio que puede llegar a más de 35 m de altura, ramificado desde la extrema base. </a:t>
            </a:r>
          </a:p>
          <a:p>
            <a:r>
              <a:rPr lang="es-ES" dirty="0"/>
              <a:t>Las hojas son simples, ampliamente ovadas, de 12-20 cm de longitud y 6-12 cm de ancho con los márgenes enteros, de color verde oscuro y textura coriácea que se tornan pardos cuando llega el invierno, manteniéndose hasta que las nuevas las reemplazan en primavera. </a:t>
            </a:r>
          </a:p>
        </p:txBody>
      </p:sp>
    </p:spTree>
    <p:extLst>
      <p:ext uri="{BB962C8B-B14F-4D97-AF65-F5344CB8AC3E}">
        <p14:creationId xmlns:p14="http://schemas.microsoft.com/office/powerpoint/2010/main" val="18465040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466A49D-CA20-4DA4-AE84-8C8EBCF60A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1675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3386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2529920-5C6D-4379-86A0-4A3B02B0D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9400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44824"/>
            <a:ext cx="6521152" cy="4629128"/>
          </a:xfrm>
        </p:spPr>
        <p:txBody>
          <a:bodyPr>
            <a:normAutofit/>
          </a:bodyPr>
          <a:lstStyle/>
          <a:p>
            <a:r>
              <a:rPr lang="es-ES" dirty="0"/>
              <a:t>Las fragantes flores son grandes y de color blanco alcanzando los 30 cm con 6-12 pétalos y textura cerosa.</a:t>
            </a:r>
          </a:p>
          <a:p>
            <a:r>
              <a:rPr lang="es-ES" dirty="0"/>
              <a:t>Se utiliza popularmente como árbol ornamental en las regiones donde los inviernos no son demasiado severos, debido a su origen subtropical. Es muy popular en el sudeste de los Estados Unidos, por sus atractivas hojas y flores. Sus maderas se utilizan en la construcción, pero su lento crecimiento encarece su producción a gran escala. </a:t>
            </a:r>
          </a:p>
          <a:p>
            <a:r>
              <a:rPr lang="es-ES" dirty="0"/>
              <a:t>En Costa Rica crece, entre otros, en zonas montañosas de altura (hasta 2.500 msnm), entre las que se encuentra la zona sur de la Meseta Central: El Empalme, Dota y se le puede ver en la reserva forestal Tapantí-Parque Nacional de la Amistad.</a:t>
            </a:r>
          </a:p>
          <a:p>
            <a:endParaRPr lang="es-ES" dirty="0"/>
          </a:p>
        </p:txBody>
      </p:sp>
    </p:spTree>
    <p:extLst>
      <p:ext uri="{BB962C8B-B14F-4D97-AF65-F5344CB8AC3E}">
        <p14:creationId xmlns:p14="http://schemas.microsoft.com/office/powerpoint/2010/main" val="40140456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692696"/>
            <a:ext cx="6665168" cy="5781256"/>
          </a:xfrm>
        </p:spPr>
        <p:txBody>
          <a:bodyPr>
            <a:normAutofit/>
          </a:bodyPr>
          <a:lstStyle/>
          <a:p>
            <a:r>
              <a:rPr lang="es-ES" dirty="0"/>
              <a:t>Propiedades</a:t>
            </a:r>
          </a:p>
          <a:p>
            <a:r>
              <a:rPr lang="es-ES" dirty="0"/>
              <a:t>En Michoacán, Puebla, Tlaxcala y el Estado de Veracruz, se utiliza particularmente a esta especie para atender padecimientos del corazón; se bebe como té la decocción de las flores. En ocasiones se hierven las flores junto con la corteza.</a:t>
            </a:r>
          </a:p>
          <a:p>
            <a:r>
              <a:rPr lang="es-ES" dirty="0"/>
              <a:t>Por otra parte, se le emplea para calmar los nervios, aliviar cólicos, dolor de pies y tratar la bilis.</a:t>
            </a:r>
          </a:p>
          <a:p>
            <a:r>
              <a:rPr lang="es-ES" dirty="0"/>
              <a:t>Historia</a:t>
            </a:r>
          </a:p>
          <a:p>
            <a:r>
              <a:rPr lang="es-ES" dirty="0"/>
              <a:t>En el siglo XVI, Francisco Hernández de Toledo menciona: esta planta es de naturaleza caliente y seca, fortalece el corazón, el estómago y estriñe notablemente el vientre suelto. El cocimiento mezclado con otras plantas e infundido en el útero es un remedio excelente de la esterilidad.</a:t>
            </a:r>
          </a:p>
          <a:p>
            <a:endParaRPr lang="es-ES" dirty="0"/>
          </a:p>
        </p:txBody>
      </p:sp>
    </p:spTree>
    <p:extLst>
      <p:ext uri="{BB962C8B-B14F-4D97-AF65-F5344CB8AC3E}">
        <p14:creationId xmlns:p14="http://schemas.microsoft.com/office/powerpoint/2010/main" val="9849959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268760"/>
            <a:ext cx="6305128" cy="5205192"/>
          </a:xfrm>
        </p:spPr>
        <p:txBody>
          <a:bodyPr>
            <a:normAutofit/>
          </a:bodyPr>
          <a:lstStyle/>
          <a:p>
            <a:r>
              <a:rPr lang="es-ES" dirty="0"/>
              <a:t>A finales del siglo XVIII, Vicente Cervantes señala que las hojas son astringentes y corroborantes, su cocimiento se usa para la gota.</a:t>
            </a:r>
          </a:p>
          <a:p>
            <a:r>
              <a:rPr lang="es-ES" dirty="0"/>
              <a:t>En el siglo XIX, Eleuterio González cita que la infusión de las flores es antiespasmódica, y la tintura tónica.</a:t>
            </a:r>
          </a:p>
          <a:p>
            <a:r>
              <a:rPr lang="es-ES" dirty="0"/>
              <a:t> Añade, se han usado en la epilepsia y la neurosis en general.</a:t>
            </a:r>
          </a:p>
          <a:p>
            <a:r>
              <a:rPr lang="es-ES" dirty="0"/>
              <a:t>Química</a:t>
            </a:r>
          </a:p>
          <a:p>
            <a:r>
              <a:rPr lang="es-ES" dirty="0"/>
              <a:t>De las hojas y corteza de Magnolia grandiflora se han aislado un aceite esencial, los alcaloides aztequina, talaumina y tiramina, el sitosterol beta-sitosterol, y el componente costunólido.</a:t>
            </a:r>
          </a:p>
        </p:txBody>
      </p:sp>
    </p:spTree>
    <p:extLst>
      <p:ext uri="{BB962C8B-B14F-4D97-AF65-F5344CB8AC3E}">
        <p14:creationId xmlns:p14="http://schemas.microsoft.com/office/powerpoint/2010/main" val="20011508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844824"/>
            <a:ext cx="6593160" cy="4629128"/>
          </a:xfrm>
        </p:spPr>
        <p:txBody>
          <a:bodyPr/>
          <a:lstStyle/>
          <a:p>
            <a:r>
              <a:rPr lang="es-ES" dirty="0"/>
              <a:t>Taxonomía</a:t>
            </a:r>
          </a:p>
          <a:p>
            <a:r>
              <a:rPr lang="es-ES" dirty="0"/>
              <a:t>Magnolia grandiflora fue descrito por Carlos Linneo y publicado en Systema Naturae, Editio Decima 2: 1082. 1759.3</a:t>
            </a:r>
          </a:p>
          <a:p>
            <a:r>
              <a:rPr lang="es-ES" dirty="0"/>
              <a:t>Etimología</a:t>
            </a:r>
          </a:p>
          <a:p>
            <a:r>
              <a:rPr lang="es-ES" dirty="0"/>
              <a:t>Magnolia: nombre genérico otorgado en honor de Pierre Magnol, botánico de Montpellier (Francia).</a:t>
            </a:r>
          </a:p>
          <a:p>
            <a:r>
              <a:rPr lang="es-ES" dirty="0"/>
              <a:t>grandiflora: epíteto latino que significa "con flores grandes".</a:t>
            </a:r>
          </a:p>
          <a:p>
            <a:endParaRPr lang="es-ES" dirty="0"/>
          </a:p>
        </p:txBody>
      </p:sp>
    </p:spTree>
    <p:extLst>
      <p:ext uri="{BB962C8B-B14F-4D97-AF65-F5344CB8AC3E}">
        <p14:creationId xmlns:p14="http://schemas.microsoft.com/office/powerpoint/2010/main" val="9835233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Phytolacca dioica</a:t>
            </a:r>
          </a:p>
        </p:txBody>
      </p:sp>
      <p:sp>
        <p:nvSpPr>
          <p:cNvPr id="3" name="2 Marcador de contenido"/>
          <p:cNvSpPr>
            <a:spLocks noGrp="1"/>
          </p:cNvSpPr>
          <p:nvPr>
            <p:ph idx="1"/>
          </p:nvPr>
        </p:nvSpPr>
        <p:spPr/>
        <p:txBody>
          <a:bodyPr>
            <a:normAutofit/>
          </a:bodyPr>
          <a:lstStyle/>
          <a:p>
            <a:r>
              <a:rPr lang="es-ES" dirty="0"/>
              <a:t>Phytolacca dioica, el ombú o bellasombra, es una especie de una planta arborescente perteneciente a la familia Phytolaccaceae. Nativa de la Pampa (Argentina y Uruguay), fue introducida por primera vez en Europa por Hernando Colón, hijo de Cristóbal Colón, que plantó varios ejemplares en Sevilla, uno de ellos en el Monasterio de la Cartuja de Sevilla.</a:t>
            </a:r>
          </a:p>
          <a:p>
            <a:r>
              <a:rPr lang="es-ES" dirty="0"/>
              <a:t>Pese a su tronco grueso y su gran porte (alcanza una altura de 10 a 15 m, con una amplia copa y grandes raíces visibles) es discutido si es un árbol, un arbusto o una hierba gigante. </a:t>
            </a:r>
          </a:p>
        </p:txBody>
      </p:sp>
    </p:spTree>
    <p:extLst>
      <p:ext uri="{BB962C8B-B14F-4D97-AF65-F5344CB8AC3E}">
        <p14:creationId xmlns:p14="http://schemas.microsoft.com/office/powerpoint/2010/main" val="10209244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6972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6019661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923391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2" y="-14736"/>
            <a:ext cx="473597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4736"/>
            <a:ext cx="4572000" cy="6858000"/>
          </a:xfrm>
          <a:prstGeom prst="rect">
            <a:avLst/>
          </a:prstGeom>
        </p:spPr>
      </p:pic>
    </p:spTree>
    <p:extLst>
      <p:ext uri="{BB962C8B-B14F-4D97-AF65-F5344CB8AC3E}">
        <p14:creationId xmlns:p14="http://schemas.microsoft.com/office/powerpoint/2010/main" val="4192954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562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779273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68" y="32954"/>
            <a:ext cx="4267200" cy="3540061"/>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500" y="32955"/>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44" y="3573016"/>
            <a:ext cx="4043944" cy="3284984"/>
          </a:xfrm>
          <a:prstGeom prst="rect">
            <a:avLst/>
          </a:prstGeom>
        </p:spPr>
      </p:pic>
    </p:spTree>
    <p:extLst>
      <p:ext uri="{BB962C8B-B14F-4D97-AF65-F5344CB8AC3E}">
        <p14:creationId xmlns:p14="http://schemas.microsoft.com/office/powerpoint/2010/main" val="11985539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lstStyle/>
          <a:p>
            <a:r>
              <a:rPr lang="es-ES" dirty="0"/>
              <a:t>Es clasificado sistemáticamente en botánica como Dicotiledonea O.Centrospermales, Fam. Fitolacaceas cuyas características son plantas herbáceas o leñosas, de especies dióicas, (individuos machos con flores y hembras con flores y fruto baya).</a:t>
            </a:r>
          </a:p>
          <a:p>
            <a:r>
              <a:rPr lang="es-ES" dirty="0"/>
              <a:t>El "Ombú" oriundo del noroeste argentino, tiene un porte muy distinto al que presenta bajo cultivo en la Pcia. de Buenos Aires, cuyo tronco llega a tener varios metros de altura y gran diámetro.</a:t>
            </a:r>
          </a:p>
          <a:p>
            <a:r>
              <a:rPr lang="es-ES" dirty="0"/>
              <a:t>Por lo que desde el punto de vista morfológico es un árbol, con una estructura anatómica anómala, muy carnosa, carente de crecimiento secundario y anillos de crecimiento</a:t>
            </a:r>
          </a:p>
          <a:p>
            <a:endParaRPr lang="es-ES" dirty="0"/>
          </a:p>
        </p:txBody>
      </p:sp>
    </p:spTree>
    <p:extLst>
      <p:ext uri="{BB962C8B-B14F-4D97-AF65-F5344CB8AC3E}">
        <p14:creationId xmlns:p14="http://schemas.microsoft.com/office/powerpoint/2010/main" val="34963873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484784"/>
            <a:ext cx="6809184" cy="4989168"/>
          </a:xfrm>
        </p:spPr>
        <p:txBody>
          <a:bodyPr>
            <a:normAutofit lnSpcReduction="10000"/>
          </a:bodyPr>
          <a:lstStyle/>
          <a:p>
            <a:r>
              <a:rPr lang="es-ES" dirty="0"/>
              <a:t>).El "Ombú" oriundo del noroeste argentino, tiene un porte muy distinto al que presenta bajo cultivo en la Pcia. de Buenos Aires, cuyo tronco llega a tener varios metros de altura y gran diámetro. Por lo que desde el punto de vista morfológico es un árbol, con una estructura anatómica anómala, muy carnosa, carente de crecimiento secundario y anillos de crecimiento. El "Ombusillo" Phitolacca Tetrameraespecie endémica del NE Buenos Aires desde La Plata hasta la Bahia de Samborombón es notoriamente el de menor tamaño. Los aducen que es una hierba gigante resaltan principalmente la curiosas características de su tallo, bastante húmedo y verde sin notorios anillos de corteza: de madera esponjosa y blanda (la madera de ombú a no ser que esté muy desecada no sirve para hacer leña de fogones ni para tallas de carpintería), contiene grandes cantidades de agua, lo que le permite sobrevivir en el entorno de escasas lluvias de la pampa seca.</a:t>
            </a:r>
          </a:p>
        </p:txBody>
      </p:sp>
    </p:spTree>
    <p:extLst>
      <p:ext uri="{BB962C8B-B14F-4D97-AF65-F5344CB8AC3E}">
        <p14:creationId xmlns:p14="http://schemas.microsoft.com/office/powerpoint/2010/main" val="8712806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196752"/>
            <a:ext cx="6737176" cy="5277200"/>
          </a:xfrm>
        </p:spPr>
        <p:txBody>
          <a:bodyPr>
            <a:normAutofit/>
          </a:bodyPr>
          <a:lstStyle/>
          <a:p>
            <a:r>
              <a:rPr lang="es-ES" dirty="0"/>
              <a:t>Crece rápidamente, y es inmune a buena parte de los insectos que depredan las hojas de la flora pampeana gracias a su savia tóxica. Su nombre originalmente "Umbú" es una voz guaraní que significa sombra o bulto oscuro.</a:t>
            </a:r>
          </a:p>
          <a:p>
            <a:r>
              <a:rPr lang="es-ES" dirty="0"/>
              <a:t>Usos</a:t>
            </a:r>
          </a:p>
          <a:p>
            <a:r>
              <a:rPr lang="es-ES" dirty="0"/>
              <a:t>Pese a ser de una madera de características "herbáceas" el ombú ha tenido y mantiene grandes utilidades para el ser humano en la región de la llanura pampeana: sirve de refugio (especialmente de día como "sombra" para el descanso) ante jornadas muy calurosas o en temporales y "avenidas" (grandes crecidas de aguas); su sombra mantiene la humedad superficial del suelo adyacente y sirve de hito, mojón o señal para situar distancias y territorios en la planísima llanura de la Pampa húmeda.</a:t>
            </a:r>
          </a:p>
          <a:p>
            <a:endParaRPr lang="es-ES" dirty="0"/>
          </a:p>
        </p:txBody>
      </p:sp>
    </p:spTree>
    <p:extLst>
      <p:ext uri="{BB962C8B-B14F-4D97-AF65-F5344CB8AC3E}">
        <p14:creationId xmlns:p14="http://schemas.microsoft.com/office/powerpoint/2010/main" val="1305892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340768"/>
            <a:ext cx="6377136" cy="5133184"/>
          </a:xfrm>
        </p:spPr>
        <p:txBody>
          <a:bodyPr>
            <a:normAutofit/>
          </a:bodyPr>
          <a:lstStyle/>
          <a:p>
            <a:r>
              <a:rPr lang="es-ES" dirty="0"/>
              <a:t>Hojas y racimos de frutos del ombú.</a:t>
            </a:r>
          </a:p>
          <a:p>
            <a:r>
              <a:rPr lang="es-ES" dirty="0"/>
              <a:t>Las hojas del ombú son de forma elíptica y buen tamaño, hasta 20 cm de largo, de color verde oscuro brillante (más claro en el revés). Aparecen alternas, al cabo de un pecíolo de escasa longitud. Las flores son dioicas, y aparecen en racimos terminales de color blanquecino. Su fruto es una baya de color amarillento, pardo claro en la madurez, que contiene semillas ovoides de unos 3 mm de largo y color negro brillante.</a:t>
            </a:r>
          </a:p>
          <a:p>
            <a:r>
              <a:rPr lang="es-ES" dirty="0"/>
              <a:t>Generalmente se desarrollan como especímenes aislados, aunque algunas veces se han encontrado agrupaciones importantes de esta especie, como en la llamada "Monte de Ombúes" en el Cerro Arequita, Lavalleja y el "Isla de ombúes", situado en Rocha, Uruguay.</a:t>
            </a:r>
          </a:p>
        </p:txBody>
      </p:sp>
    </p:spTree>
    <p:extLst>
      <p:ext uri="{BB962C8B-B14F-4D97-AF65-F5344CB8AC3E}">
        <p14:creationId xmlns:p14="http://schemas.microsoft.com/office/powerpoint/2010/main" val="1024547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412776"/>
            <a:ext cx="6593160" cy="5061176"/>
          </a:xfrm>
        </p:spPr>
        <p:txBody>
          <a:bodyPr>
            <a:normAutofit/>
          </a:bodyPr>
          <a:lstStyle/>
          <a:p>
            <a:r>
              <a:rPr lang="es-ES" dirty="0"/>
              <a:t>Hoy día hay pocos ejemplares silvestres. Es fácil encontrar referencias al ombú dentro del folklore rioplatense y en la tradición gauchesca. Su amplia copa servía de sombra a los viajeros durante las horas de sol más intenso, ganándole el mote de amigo del gaucho y su respeto. Dentro de la poesía gauchesca, uno de las obras donde el ombú toma un rol predominante es Santos Vega de Rafael Obligado</a:t>
            </a:r>
          </a:p>
          <a:p>
            <a:r>
              <a:rPr lang="es-ES" dirty="0"/>
              <a:t>A menudo el ombú no es bien tratado por jardineros y agricultores ya que tienden a someterlo a un riego excesivo, siendo que la propia planta contiene gran cantidad de agua la cual va acumulando dentro de sí. Ante un exceso de riego se corre el riesgo de que se pudran las raíces y el tronco. Los signos de exceso de riego son: hojas blandas y caídas, a su vez se aprecia el tronco arrugado y blando.</a:t>
            </a:r>
          </a:p>
          <a:p>
            <a:endParaRPr lang="es-ES" dirty="0"/>
          </a:p>
        </p:txBody>
      </p:sp>
    </p:spTree>
    <p:extLst>
      <p:ext uri="{BB962C8B-B14F-4D97-AF65-F5344CB8AC3E}">
        <p14:creationId xmlns:p14="http://schemas.microsoft.com/office/powerpoint/2010/main" val="31822913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lstStyle/>
          <a:p>
            <a:r>
              <a:rPr lang="es-ES" dirty="0"/>
              <a:t>Taxonomía</a:t>
            </a:r>
          </a:p>
          <a:p>
            <a:r>
              <a:rPr lang="es-ES" dirty="0"/>
              <a:t>Phytolacca dioica fue descrita por Carlos Linneo y publicado en Species Plantarum, Editio Secunda 1: 632. 1762.</a:t>
            </a:r>
          </a:p>
          <a:p>
            <a:r>
              <a:rPr lang="es-ES" dirty="0"/>
              <a:t>Sinonimia</a:t>
            </a:r>
          </a:p>
          <a:p>
            <a:r>
              <a:rPr lang="es-ES" dirty="0"/>
              <a:t>Phytolacca arborea Moq.</a:t>
            </a:r>
          </a:p>
          <a:p>
            <a:r>
              <a:rPr lang="es-ES" dirty="0"/>
              <a:t>Phytolacca populifolia Salisb.</a:t>
            </a:r>
          </a:p>
          <a:p>
            <a:r>
              <a:rPr lang="es-ES" dirty="0"/>
              <a:t>Pircunia dioica (L.) Moq.</a:t>
            </a:r>
          </a:p>
          <a:p>
            <a:r>
              <a:rPr lang="es-ES" dirty="0"/>
              <a:t>Sarcoca dioica (L.) Raf.</a:t>
            </a:r>
          </a:p>
          <a:p>
            <a:endParaRPr lang="es-ES" dirty="0"/>
          </a:p>
        </p:txBody>
      </p:sp>
    </p:spTree>
    <p:extLst>
      <p:ext uri="{BB962C8B-B14F-4D97-AF65-F5344CB8AC3E}">
        <p14:creationId xmlns:p14="http://schemas.microsoft.com/office/powerpoint/2010/main" val="12945106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Ceratonia siliqua</a:t>
            </a:r>
          </a:p>
        </p:txBody>
      </p:sp>
      <p:sp>
        <p:nvSpPr>
          <p:cNvPr id="3" name="2 Marcador de contenido"/>
          <p:cNvSpPr>
            <a:spLocks noGrp="1"/>
          </p:cNvSpPr>
          <p:nvPr>
            <p:ph idx="1"/>
          </p:nvPr>
        </p:nvSpPr>
        <p:spPr/>
        <p:txBody>
          <a:bodyPr>
            <a:normAutofit lnSpcReduction="10000"/>
          </a:bodyPr>
          <a:lstStyle/>
          <a:p>
            <a:r>
              <a:rPr lang="es-ES" dirty="0"/>
              <a:t>El algarrobo (Ceratonia siliqua) es una especie arbórea de la familia de las fabáceas originaria de la zona mediterránea, aunque su distribución nativa exacta es oscura.</a:t>
            </a:r>
          </a:p>
          <a:p>
            <a:r>
              <a:rPr lang="es-ES" dirty="0"/>
              <a:t>El algarrobo es un árbol de hasta 10 metros de altura, aunque su altura media es de 5 a 6 metros; es de follaje perenne. Tiene hojas bipinnadas de color verde oscuro con una dimensión de entre 10 y 20 cm de largo y sus flores son pequeñas, rojas y sin pétalos. El fruto, llamado algarroba o garrofa, es una vaina coriácea de color castaño oscuro, de 1 a 3 dm de longitud, que contiene una pulpa gomosa de sabor dulce y agradable que rodea las semillas. Las vainas son comestibles y se usan como forraje.</a:t>
            </a:r>
          </a:p>
        </p:txBody>
      </p:sp>
    </p:spTree>
    <p:extLst>
      <p:ext uri="{BB962C8B-B14F-4D97-AF65-F5344CB8AC3E}">
        <p14:creationId xmlns:p14="http://schemas.microsoft.com/office/powerpoint/2010/main" val="32769288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43646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325385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12776"/>
            <a:ext cx="6521152" cy="5061176"/>
          </a:xfrm>
        </p:spPr>
        <p:txBody>
          <a:bodyPr/>
          <a:lstStyle/>
          <a:p>
            <a:r>
              <a:rPr lang="es-ES" dirty="0"/>
              <a:t>El algarrobo es una especie de gran rusticidad y resistencia a la sequía, pero es de un desarrollo lento y solo comienza a fructificar después de unos siete a diez años desde la plantación, obteniendo su plena productividad a los quince o veinte años. Suele tener una buena producción cada dos años, oscilando entre 90 y 200 kg de fruto en árboles maduros, haciéndose la recolección a partir del mes de agosto, mediante vareo o directamente del suelo.</a:t>
            </a:r>
          </a:p>
          <a:p>
            <a:r>
              <a:rPr lang="es-ES" dirty="0"/>
              <a:t>Las semillas están recubiertas por un tegumento duro que impide la imbibición de agua, este motivo hace que su germinación sea muy lenta.</a:t>
            </a:r>
          </a:p>
          <a:p>
            <a:r>
              <a:rPr lang="es-ES" dirty="0"/>
              <a:t>Cuando el tegumento externo se rompe, la semilla absorbe agua con bastante rapidez, facilitándose así la germinación</a:t>
            </a:r>
          </a:p>
        </p:txBody>
      </p:sp>
    </p:spTree>
    <p:extLst>
      <p:ext uri="{BB962C8B-B14F-4D97-AF65-F5344CB8AC3E}">
        <p14:creationId xmlns:p14="http://schemas.microsoft.com/office/powerpoint/2010/main" val="2817023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84784"/>
            <a:ext cx="6377136" cy="4989168"/>
          </a:xfrm>
        </p:spPr>
        <p:txBody>
          <a:bodyPr/>
          <a:lstStyle/>
          <a:p>
            <a:r>
              <a:rPr lang="es-ES" dirty="0"/>
              <a:t> El tegumento externo favorece la longevidad de las semillas, se tiene constancia que con cuatro años de edad aún mantienen una viabilidad germinativa semejante a las semillas obtenidas el mismo año.</a:t>
            </a:r>
          </a:p>
          <a:p>
            <a:r>
              <a:rPr lang="es-ES" dirty="0"/>
              <a:t> Por consiguiente, los restos de frutos en la tierra de años anteriores representa una estrategia de reproducción propia de este árbol. </a:t>
            </a:r>
          </a:p>
          <a:p>
            <a:r>
              <a:rPr lang="es-ES" dirty="0"/>
              <a:t>Los procesos digestivos no afectan a la viabilidad germinativa de las semillas, lo cual favorece la dispersión a larga distancia por medio de los consumidores del fruto. </a:t>
            </a:r>
          </a:p>
          <a:p>
            <a:r>
              <a:rPr lang="es-ES" dirty="0"/>
              <a:t>Se ha constatado también cierto grado de resistencia de las semillas de algarrobo al fuego, conservando su poder germinativo.</a:t>
            </a:r>
          </a:p>
        </p:txBody>
      </p:sp>
    </p:spTree>
    <p:extLst>
      <p:ext uri="{BB962C8B-B14F-4D97-AF65-F5344CB8AC3E}">
        <p14:creationId xmlns:p14="http://schemas.microsoft.com/office/powerpoint/2010/main" val="31808617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12776"/>
            <a:ext cx="6305128" cy="5061176"/>
          </a:xfrm>
        </p:spPr>
        <p:txBody>
          <a:bodyPr>
            <a:normAutofit lnSpcReduction="10000"/>
          </a:bodyPr>
          <a:lstStyle/>
          <a:p>
            <a:r>
              <a:rPr lang="es-ES" dirty="0"/>
              <a:t>Las semillas, de tamaño y peso notoriamente uniformes, fueron el patrón original del quilate, la unidad de peso utilizada en joyería. </a:t>
            </a:r>
          </a:p>
          <a:p>
            <a:r>
              <a:rPr lang="es-ES" dirty="0"/>
              <a:t>El algarrobo es originario de la región mediterránea pero se cultiva también en otras zonas cálidas. Es un árbol que no necesita mucha agua para crecer ni para vivir normalmente.</a:t>
            </a:r>
          </a:p>
          <a:p>
            <a:r>
              <a:rPr lang="es-ES" dirty="0"/>
              <a:t>Con el fruto, la algarroba, es posible preparar un sucedáneo del chocolate llamado carob, muy utilizado en alimentos dietéticos. </a:t>
            </a:r>
          </a:p>
          <a:p>
            <a:r>
              <a:rPr lang="es-ES" dirty="0"/>
              <a:t>Hojas tiernas y frutos constituyen un buen alimento para el ganado. Como efecto del pastoreo de cabras y ovejas, las hojas y ramas más bajas son las que primero se consumen, dejando para el año siguiente la misma ubicación de las hojas más recientes. Se trata de una especie de causa - efecto retroactivos entre sí.</a:t>
            </a:r>
          </a:p>
          <a:p>
            <a:endParaRPr lang="es-ES" dirty="0"/>
          </a:p>
        </p:txBody>
      </p:sp>
    </p:spTree>
    <p:extLst>
      <p:ext uri="{BB962C8B-B14F-4D97-AF65-F5344CB8AC3E}">
        <p14:creationId xmlns:p14="http://schemas.microsoft.com/office/powerpoint/2010/main" val="11350830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12776"/>
            <a:ext cx="6459488" cy="4824536"/>
          </a:xfrm>
        </p:spPr>
        <p:txBody>
          <a:bodyPr>
            <a:normAutofit/>
          </a:bodyPr>
          <a:lstStyle/>
          <a:p>
            <a:r>
              <a:rPr lang="es-ES" dirty="0"/>
              <a:t>El uso de la madera de algarrobo varía según las especies y regiones pero, en general, se utiliza para combustible e infraestructura rural, siendo notable la demanda que existe para carpintería y fines artesanales.</a:t>
            </a:r>
          </a:p>
          <a:p>
            <a:r>
              <a:rPr lang="es-ES" dirty="0"/>
              <a:t>Principios activos: Pulpa (harina de algarroba): Azúcares (20-30%): glucosa, sacarosa, fructosa; pectina, proteínas, grasas, ácido benzóico y ácido fórmico, mucílago, taninos. Semillas (goma de garrofín): galactomananas (90%).</a:t>
            </a:r>
          </a:p>
          <a:p>
            <a:r>
              <a:rPr lang="es-ES" dirty="0"/>
              <a:t>Indicaciones: La harina extraída de la pulpa es astringente, antidiarreico.</a:t>
            </a:r>
          </a:p>
          <a:p>
            <a:r>
              <a:rPr lang="es-ES" dirty="0"/>
              <a:t> El fruto verde se ha utilizado popularmente como antifúngico.</a:t>
            </a:r>
          </a:p>
        </p:txBody>
      </p:sp>
    </p:spTree>
    <p:extLst>
      <p:ext uri="{BB962C8B-B14F-4D97-AF65-F5344CB8AC3E}">
        <p14:creationId xmlns:p14="http://schemas.microsoft.com/office/powerpoint/2010/main" val="6335988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268760"/>
            <a:ext cx="6521152" cy="5205192"/>
          </a:xfrm>
        </p:spPr>
        <p:txBody>
          <a:bodyPr>
            <a:normAutofit/>
          </a:bodyPr>
          <a:lstStyle/>
          <a:p>
            <a:r>
              <a:rPr lang="es-ES" dirty="0"/>
              <a:t>La goma, por su riqueza en galactomananas tiene un efecto secuestrante (forma un gel viscoso que retrasa la absorción de lípidos y glúcidos), un efecto voluminizante (aumenta la repleción del estómago y prolonga la sensación de saciedad) y un efecto laxante emoliente, por el mucílago. </a:t>
            </a:r>
          </a:p>
          <a:p>
            <a:r>
              <a:rPr lang="es-ES" dirty="0"/>
              <a:t>Harina: diarreas, gastritis, ulcus gastroduodenal, vómitos infantiles. Goma: laxante y coadyuvante en tratamientos de sobrepeso, diabetes e hiperlipemias, prevención de la arteriosclerosis.</a:t>
            </a:r>
          </a:p>
          <a:p>
            <a:r>
              <a:rPr lang="es-ES" dirty="0"/>
              <a:t>De la semilla destaca el endospermo, del que se extrae la denominada "goma de garrofín" (en inglés Locust Bean Gum), que se utiliza como espesante y estabilizante natural en muchos productos alimentarios (helados, sorbetes, salsas, productos lácteos, etc...). </a:t>
            </a:r>
          </a:p>
        </p:txBody>
      </p:sp>
    </p:spTree>
    <p:extLst>
      <p:ext uri="{BB962C8B-B14F-4D97-AF65-F5344CB8AC3E}">
        <p14:creationId xmlns:p14="http://schemas.microsoft.com/office/powerpoint/2010/main" val="37865788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400506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396949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4005064"/>
            <a:ext cx="4716015" cy="2852936"/>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05064"/>
            <a:ext cx="4427984" cy="2852936"/>
          </a:xfrm>
          <a:prstGeom prst="rect">
            <a:avLst/>
          </a:prstGeom>
        </p:spPr>
      </p:pic>
    </p:spTree>
    <p:extLst>
      <p:ext uri="{BB962C8B-B14F-4D97-AF65-F5344CB8AC3E}">
        <p14:creationId xmlns:p14="http://schemas.microsoft.com/office/powerpoint/2010/main" val="3391397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63828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lnSpcReduction="10000"/>
          </a:bodyPr>
          <a:lstStyle/>
          <a:p>
            <a:r>
              <a:rPr lang="es-ES" dirty="0"/>
              <a:t>Contraindicado con obstrucción intestinal, íleo, estenosis esofágica pilórica o intestinal. Al reducir la asimilación intestinal de glúcidos, el médico deberá tener en cuenta la necesidad de reajustar las dosis de insulina, en los pacientes con diabetes insulinodependiente. Tener en cuenta que también se puede reducir la absorción intestinal de otras medicaciones como: penicilina o sales de litio.</a:t>
            </a:r>
          </a:p>
          <a:p>
            <a:r>
              <a:rPr lang="es-ES" dirty="0"/>
              <a:t>Esta semilla era utilizada como unidad de medida por la supuesta uniformidad de masa que tenían entre ellas. De su nombre griego, keration, viene el nombre del quilate, unidad de masa utilizada para las piedras y metales preciosas.</a:t>
            </a:r>
          </a:p>
          <a:p>
            <a:r>
              <a:rPr lang="es-ES" dirty="0"/>
              <a:t>Se usan los frutos: pulpa seca y semillas. Se recolecta cuando los frutos llegan a la madurez. La pulpa se puede tomar en cocimiento con agua, leche, o en las papillas</a:t>
            </a:r>
          </a:p>
          <a:p>
            <a:endParaRPr lang="es-ES" dirty="0"/>
          </a:p>
        </p:txBody>
      </p:sp>
    </p:spTree>
    <p:extLst>
      <p:ext uri="{BB962C8B-B14F-4D97-AF65-F5344CB8AC3E}">
        <p14:creationId xmlns:p14="http://schemas.microsoft.com/office/powerpoint/2010/main" val="19018527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12776"/>
            <a:ext cx="6233120" cy="5043924"/>
          </a:xfrm>
        </p:spPr>
        <p:txBody>
          <a:bodyPr>
            <a:normAutofit lnSpcReduction="10000"/>
          </a:bodyPr>
          <a:lstStyle/>
          <a:p>
            <a:r>
              <a:rPr lang="es-ES" dirty="0"/>
              <a:t>Taxonomía</a:t>
            </a:r>
          </a:p>
          <a:p>
            <a:r>
              <a:rPr lang="es-ES" dirty="0"/>
              <a:t>Ceratonia siliqua fue descrito por Carlos Linneo y publicado en Species Plantarum 2: 1026.</a:t>
            </a:r>
          </a:p>
          <a:p>
            <a:r>
              <a:rPr lang="es-ES" dirty="0"/>
              <a:t>Ceratonia: nombre genérico que proviene del griego: kerat¯onía, ker¯onía = el algarrobo (Ceratonia siliqua L.). </a:t>
            </a:r>
          </a:p>
          <a:p>
            <a:r>
              <a:rPr lang="es-ES" dirty="0"/>
              <a:t>Según Laguna, en sus anotaciones al Dioscórides, “El arbol que produze las Algarrouas, se llama en Griego xyloceras, &amp; Ceratonia, y la mesma algarroua Ceration: los quales nombres nacen de la figura de aqueste fructo: porque como sea hecho à manera de cornezuelo, ansi el, como su planta, tienen epiteto cornudo: por quanto Ceras significa el cuerno en la lengua Griega” –gr. kéras, -atos n. = cuerno.</a:t>
            </a:r>
          </a:p>
          <a:p>
            <a:r>
              <a:rPr lang="es-ES" dirty="0"/>
              <a:t>siliqua: epíteto latino que significa "vaina de la leguminosa".</a:t>
            </a:r>
          </a:p>
          <a:p>
            <a:endParaRPr lang="es-ES" dirty="0"/>
          </a:p>
        </p:txBody>
      </p:sp>
    </p:spTree>
    <p:extLst>
      <p:ext uri="{BB962C8B-B14F-4D97-AF65-F5344CB8AC3E}">
        <p14:creationId xmlns:p14="http://schemas.microsoft.com/office/powerpoint/2010/main" val="18128697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normAutofit/>
          </a:bodyPr>
          <a:lstStyle/>
          <a:p>
            <a:r>
              <a:rPr lang="es-ES" dirty="0"/>
              <a:t>Nombre común</a:t>
            </a:r>
          </a:p>
          <a:p>
            <a:r>
              <a:rPr lang="es-ES" dirty="0"/>
              <a:t>Castellano: algarroba, algarroba asilvestrada, algarroba blanca, algarroba cacha, algarroba casura, algarroba chopa, algarroba chopeta, algarroba común, algarroba costilla de asno, algarroba costillar, algarroba cultivada, algarroba de Almoina, algarroba de Ayelo, algarroba de vara larga, algarroba dulce, algarroba (fruto), algarrobal, algarroba ley de Ferrandi, algarroba lindar, algarroba lisa, algarroba máscara, algarroba melar, algarroba menuda, algarroba mollar, algarroba monollera, algarroba negra, algarroba negral, algarroba roja, algarrobas, algarrobas (fruto), algarroba silvestre, algarroba vaina de puñal, algarrobera, algarroberal, algarrobero, algarrobina, algarrobo, algarrobo de puercos, etc….</a:t>
            </a:r>
          </a:p>
        </p:txBody>
      </p:sp>
    </p:spTree>
    <p:extLst>
      <p:ext uri="{BB962C8B-B14F-4D97-AF65-F5344CB8AC3E}">
        <p14:creationId xmlns:p14="http://schemas.microsoft.com/office/powerpoint/2010/main" val="6258969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84784"/>
            <a:ext cx="6737176" cy="4989168"/>
          </a:xfrm>
        </p:spPr>
        <p:txBody>
          <a:bodyPr/>
          <a:lstStyle/>
          <a:p>
            <a:r>
              <a:rPr lang="es-ES" dirty="0"/>
              <a:t>El vocablo más corriente, algarrobo, a, proviene del árabe hispano alẖarrúba, este del árabe clásico ẖarrūbah o ẖarnūbah, y este del persa ẖar lup, 'quijada de burro'. Véase, entre otros, el Francés Caroube, el inglés Carob y el alemán Karob/karuben de misma origen e igual significado.</a:t>
            </a:r>
          </a:p>
          <a:p>
            <a:r>
              <a:rPr lang="es-ES" dirty="0"/>
              <a:t>Nota: Otras especies de árboles neotropicales también reciben el nombre de algarrobo posiblemente por tener vainas coriáceas: Hymenaea courbaril L. en Colombia, Prosopis sp. en Argentina, Prosopis pallida en Perú, y Prosopis chilensis en Chile; las últimas pertenecen a la subfamilia de las cesalpinóideas.</a:t>
            </a:r>
          </a:p>
          <a:p>
            <a:endParaRPr lang="es-ES" dirty="0"/>
          </a:p>
          <a:p>
            <a:endParaRPr lang="es-ES" dirty="0"/>
          </a:p>
        </p:txBody>
      </p:sp>
    </p:spTree>
    <p:extLst>
      <p:ext uri="{BB962C8B-B14F-4D97-AF65-F5344CB8AC3E}">
        <p14:creationId xmlns:p14="http://schemas.microsoft.com/office/powerpoint/2010/main" val="2883837012"/>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765</TotalTime>
  <Words>7898</Words>
  <Application>Microsoft Office PowerPoint</Application>
  <PresentationFormat>Presentación en pantalla (4:3)</PresentationFormat>
  <Paragraphs>357</Paragraphs>
  <Slides>112</Slides>
  <Notes>40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Arial</vt:lpstr>
      <vt:lpstr>Calibri</vt:lpstr>
      <vt:lpstr>Century Gothic</vt:lpstr>
      <vt:lpstr>Wingdings 3</vt:lpstr>
      <vt:lpstr>Espiral</vt:lpstr>
      <vt:lpstr>LOS 10 ARBOLES CON HOJAS PERSISTENTES “TOP TEN “ DE LOS JARDINES SEVILLANOS.-a</vt:lpstr>
      <vt:lpstr>Ficus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Ficus elástica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Ficus benjamina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Ficus retusa o ficus microcarpa</vt:lpstr>
      <vt:lpstr>Presentación de PowerPoint</vt:lpstr>
      <vt:lpstr>Presentación de PowerPoint</vt:lpstr>
      <vt:lpstr>Presentación de PowerPoint</vt:lpstr>
      <vt:lpstr>Presentación de PowerPoint</vt:lpstr>
      <vt:lpstr>Ficus lyrata</vt:lpstr>
      <vt:lpstr>Presentación de PowerPoint</vt:lpstr>
      <vt:lpstr>Presentación de PowerPoint</vt:lpstr>
      <vt:lpstr>Presentación de PowerPoint</vt:lpstr>
      <vt:lpstr>Presentación de PowerPoint</vt:lpstr>
      <vt:lpstr>Presentación de PowerPoint</vt:lpstr>
      <vt:lpstr>Presentación de PowerPoint</vt:lpstr>
      <vt:lpstr>Ficus macrophylla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Ficus rubiginosa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Umbellularia califórnica</vt:lpstr>
      <vt:lpstr>Presentación de PowerPoint</vt:lpstr>
      <vt:lpstr>Presentación de PowerPoint</vt:lpstr>
      <vt:lpstr>Presentación de PowerPoint</vt:lpstr>
      <vt:lpstr>Cassine orientalis Syn.-Elaeodendro orientale</vt:lpstr>
      <vt:lpstr>Presentación de PowerPoint</vt:lpstr>
      <vt:lpstr>Presentación de PowerPoint</vt:lpstr>
      <vt:lpstr>Magnolia grandiflora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Phytolacca dioica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Ceratonia siliqua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10 ARBOLES CON HOJAS PERSISTENTES “TOP TEN “ DE LOS JARDINES SEVILLANOS.-</dc:title>
  <dc:creator>Josep</dc:creator>
  <cp:lastModifiedBy>Usuario</cp:lastModifiedBy>
  <cp:revision>58</cp:revision>
  <dcterms:created xsi:type="dcterms:W3CDTF">2014-06-29T06:44:58Z</dcterms:created>
  <dcterms:modified xsi:type="dcterms:W3CDTF">2018-03-26T14:20:23Z</dcterms:modified>
</cp:coreProperties>
</file>