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14"/>
  </p:notesMasterIdLst>
  <p:sldIdLst>
    <p:sldId id="256" r:id="rId2"/>
    <p:sldId id="257" r:id="rId3"/>
    <p:sldId id="258" r:id="rId4"/>
    <p:sldId id="259" r:id="rId5"/>
    <p:sldId id="332"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333"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34"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70" r:id="rId80"/>
    <p:sldId id="331"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62" r:id="rId100"/>
    <p:sldId id="353" r:id="rId101"/>
    <p:sldId id="354" r:id="rId102"/>
    <p:sldId id="355" r:id="rId103"/>
    <p:sldId id="356" r:id="rId104"/>
    <p:sldId id="357" r:id="rId105"/>
    <p:sldId id="358" r:id="rId106"/>
    <p:sldId id="359" r:id="rId107"/>
    <p:sldId id="360" r:id="rId108"/>
    <p:sldId id="361" r:id="rId109"/>
    <p:sldId id="363" r:id="rId110"/>
    <p:sldId id="364" r:id="rId111"/>
    <p:sldId id="366" r:id="rId112"/>
    <p:sldId id="365" r:id="rId113"/>
    <p:sldId id="367" r:id="rId114"/>
    <p:sldId id="368" r:id="rId115"/>
    <p:sldId id="369" r:id="rId116"/>
    <p:sldId id="372" r:id="rId117"/>
    <p:sldId id="373" r:id="rId118"/>
    <p:sldId id="374" r:id="rId119"/>
    <p:sldId id="375" r:id="rId120"/>
    <p:sldId id="376" r:id="rId121"/>
    <p:sldId id="377" r:id="rId122"/>
    <p:sldId id="378" r:id="rId123"/>
    <p:sldId id="379" r:id="rId124"/>
    <p:sldId id="380" r:id="rId125"/>
    <p:sldId id="381" r:id="rId126"/>
    <p:sldId id="382" r:id="rId127"/>
    <p:sldId id="383" r:id="rId128"/>
    <p:sldId id="384" r:id="rId129"/>
    <p:sldId id="385" r:id="rId130"/>
    <p:sldId id="386" r:id="rId131"/>
    <p:sldId id="387" r:id="rId132"/>
    <p:sldId id="388" r:id="rId133"/>
    <p:sldId id="389" r:id="rId134"/>
    <p:sldId id="390" r:id="rId135"/>
    <p:sldId id="391" r:id="rId136"/>
    <p:sldId id="392" r:id="rId137"/>
    <p:sldId id="393" r:id="rId138"/>
    <p:sldId id="394" r:id="rId139"/>
    <p:sldId id="395" r:id="rId140"/>
    <p:sldId id="396" r:id="rId141"/>
    <p:sldId id="397" r:id="rId142"/>
    <p:sldId id="398" r:id="rId143"/>
    <p:sldId id="399" r:id="rId144"/>
    <p:sldId id="400" r:id="rId145"/>
    <p:sldId id="401" r:id="rId146"/>
    <p:sldId id="402" r:id="rId147"/>
    <p:sldId id="403" r:id="rId148"/>
    <p:sldId id="404" r:id="rId149"/>
    <p:sldId id="405" r:id="rId150"/>
    <p:sldId id="406" r:id="rId151"/>
    <p:sldId id="407" r:id="rId152"/>
    <p:sldId id="408" r:id="rId153"/>
    <p:sldId id="409" r:id="rId154"/>
    <p:sldId id="410" r:id="rId155"/>
    <p:sldId id="411" r:id="rId156"/>
    <p:sldId id="412" r:id="rId157"/>
    <p:sldId id="413" r:id="rId158"/>
    <p:sldId id="414" r:id="rId159"/>
    <p:sldId id="415" r:id="rId160"/>
    <p:sldId id="416" r:id="rId161"/>
    <p:sldId id="417" r:id="rId162"/>
    <p:sldId id="418" r:id="rId163"/>
    <p:sldId id="419" r:id="rId164"/>
    <p:sldId id="420" r:id="rId165"/>
    <p:sldId id="421" r:id="rId166"/>
    <p:sldId id="422" r:id="rId167"/>
    <p:sldId id="423" r:id="rId168"/>
    <p:sldId id="424" r:id="rId169"/>
    <p:sldId id="425" r:id="rId170"/>
    <p:sldId id="426" r:id="rId171"/>
    <p:sldId id="427" r:id="rId172"/>
    <p:sldId id="428" r:id="rId173"/>
    <p:sldId id="429" r:id="rId174"/>
    <p:sldId id="430" r:id="rId175"/>
    <p:sldId id="431" r:id="rId176"/>
    <p:sldId id="432" r:id="rId177"/>
    <p:sldId id="433" r:id="rId178"/>
    <p:sldId id="434" r:id="rId179"/>
    <p:sldId id="435" r:id="rId180"/>
    <p:sldId id="436" r:id="rId181"/>
    <p:sldId id="437" r:id="rId182"/>
    <p:sldId id="438" r:id="rId183"/>
    <p:sldId id="439" r:id="rId184"/>
    <p:sldId id="440" r:id="rId185"/>
    <p:sldId id="441" r:id="rId186"/>
    <p:sldId id="442" r:id="rId187"/>
    <p:sldId id="443" r:id="rId188"/>
    <p:sldId id="444" r:id="rId189"/>
    <p:sldId id="445" r:id="rId190"/>
    <p:sldId id="446" r:id="rId191"/>
    <p:sldId id="447" r:id="rId192"/>
    <p:sldId id="448" r:id="rId193"/>
    <p:sldId id="449" r:id="rId194"/>
    <p:sldId id="450" r:id="rId195"/>
    <p:sldId id="451" r:id="rId196"/>
    <p:sldId id="452" r:id="rId197"/>
    <p:sldId id="453" r:id="rId198"/>
    <p:sldId id="454" r:id="rId199"/>
    <p:sldId id="455" r:id="rId200"/>
    <p:sldId id="456" r:id="rId201"/>
    <p:sldId id="457" r:id="rId202"/>
    <p:sldId id="458" r:id="rId203"/>
    <p:sldId id="459" r:id="rId204"/>
    <p:sldId id="460" r:id="rId205"/>
    <p:sldId id="461" r:id="rId206"/>
    <p:sldId id="462" r:id="rId207"/>
    <p:sldId id="463" r:id="rId208"/>
    <p:sldId id="464" r:id="rId209"/>
    <p:sldId id="465" r:id="rId210"/>
    <p:sldId id="466" r:id="rId211"/>
    <p:sldId id="467" r:id="rId212"/>
    <p:sldId id="468" r:id="rId2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36" autoAdjust="0"/>
    <p:restoredTop sz="94655" autoAdjust="0"/>
  </p:normalViewPr>
  <p:slideViewPr>
    <p:cSldViewPr>
      <p:cViewPr varScale="1">
        <p:scale>
          <a:sx n="113" d="100"/>
          <a:sy n="113" d="100"/>
        </p:scale>
        <p:origin x="143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viewProps" Target="viewProp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theme" Target="theme/theme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tableStyles" Target="tableStyles.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notesMaster" Target="notesMasters/notesMaster1.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presProps" Target="presProp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8901E2-96A8-49DC-9D2C-90E3F456E536}" type="datetimeFigureOut">
              <a:rPr lang="es-ES" smtClean="0"/>
              <a:t>27/03/2018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72CBAE-0F30-40B1-9EB3-F9ACFC50D979}" type="slidenum">
              <a:rPr lang="es-ES" smtClean="0"/>
              <a:t>‹Nº›</a:t>
            </a:fld>
            <a:endParaRPr lang="es-ES" dirty="0"/>
          </a:p>
        </p:txBody>
      </p:sp>
    </p:spTree>
    <p:extLst>
      <p:ext uri="{BB962C8B-B14F-4D97-AF65-F5344CB8AC3E}">
        <p14:creationId xmlns:p14="http://schemas.microsoft.com/office/powerpoint/2010/main" val="25277309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Aloe saponaria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3</a:t>
            </a:fld>
            <a:endParaRPr lang="es-ES" dirty="0"/>
          </a:p>
        </p:txBody>
      </p:sp>
    </p:spTree>
    <p:extLst>
      <p:ext uri="{BB962C8B-B14F-4D97-AF65-F5344CB8AC3E}">
        <p14:creationId xmlns:p14="http://schemas.microsoft.com/office/powerpoint/2010/main" val="639998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Aloe saponaria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4</a:t>
            </a:fld>
            <a:endParaRPr lang="es-ES" dirty="0"/>
          </a:p>
        </p:txBody>
      </p:sp>
    </p:spTree>
    <p:extLst>
      <p:ext uri="{BB962C8B-B14F-4D97-AF65-F5344CB8AC3E}">
        <p14:creationId xmlns:p14="http://schemas.microsoft.com/office/powerpoint/2010/main" val="3202012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-Acacia amarilla - Caesalpinia spinosa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6</a:t>
            </a:fld>
            <a:endParaRPr lang="es-ES" dirty="0"/>
          </a:p>
        </p:txBody>
      </p:sp>
    </p:spTree>
    <p:extLst>
      <p:ext uri="{BB962C8B-B14F-4D97-AF65-F5344CB8AC3E}">
        <p14:creationId xmlns:p14="http://schemas.microsoft.com/office/powerpoint/2010/main" val="34929644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Acacia amarilla - Caesalpinia spinosa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7</a:t>
            </a:fld>
            <a:endParaRPr lang="es-ES" dirty="0"/>
          </a:p>
        </p:txBody>
      </p:sp>
    </p:spTree>
    <p:extLst>
      <p:ext uri="{BB962C8B-B14F-4D97-AF65-F5344CB8AC3E}">
        <p14:creationId xmlns:p14="http://schemas.microsoft.com/office/powerpoint/2010/main" val="81933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Acacia saligna.-acacia-arbol</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10</a:t>
            </a:fld>
            <a:endParaRPr lang="es-ES" dirty="0"/>
          </a:p>
        </p:txBody>
      </p:sp>
    </p:spTree>
    <p:extLst>
      <p:ext uri="{BB962C8B-B14F-4D97-AF65-F5344CB8AC3E}">
        <p14:creationId xmlns:p14="http://schemas.microsoft.com/office/powerpoint/2010/main" val="3390601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Acokanthera oblongifolia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12</a:t>
            </a:fld>
            <a:endParaRPr lang="es-ES" dirty="0"/>
          </a:p>
        </p:txBody>
      </p:sp>
    </p:spTree>
    <p:extLst>
      <p:ext uri="{BB962C8B-B14F-4D97-AF65-F5344CB8AC3E}">
        <p14:creationId xmlns:p14="http://schemas.microsoft.com/office/powerpoint/2010/main" val="15325317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Acokanthera oblongifolia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13</a:t>
            </a:fld>
            <a:endParaRPr lang="es-ES" dirty="0"/>
          </a:p>
        </p:txBody>
      </p:sp>
    </p:spTree>
    <p:extLst>
      <p:ext uri="{BB962C8B-B14F-4D97-AF65-F5344CB8AC3E}">
        <p14:creationId xmlns:p14="http://schemas.microsoft.com/office/powerpoint/2010/main" val="2734945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Acokanthera oblongifolia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14</a:t>
            </a:fld>
            <a:endParaRPr lang="es-ES" dirty="0"/>
          </a:p>
        </p:txBody>
      </p:sp>
    </p:spTree>
    <p:extLst>
      <p:ext uri="{BB962C8B-B14F-4D97-AF65-F5344CB8AC3E}">
        <p14:creationId xmlns:p14="http://schemas.microsoft.com/office/powerpoint/2010/main" val="34458198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Agave-atenuata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16</a:t>
            </a:fld>
            <a:endParaRPr lang="es-ES" dirty="0"/>
          </a:p>
        </p:txBody>
      </p:sp>
    </p:spTree>
    <p:extLst>
      <p:ext uri="{BB962C8B-B14F-4D97-AF65-F5344CB8AC3E}">
        <p14:creationId xmlns:p14="http://schemas.microsoft.com/office/powerpoint/2010/main" val="8104285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Aloe arborescens-</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19</a:t>
            </a:fld>
            <a:endParaRPr lang="es-ES" dirty="0"/>
          </a:p>
        </p:txBody>
      </p:sp>
    </p:spTree>
    <p:extLst>
      <p:ext uri="{BB962C8B-B14F-4D97-AF65-F5344CB8AC3E}">
        <p14:creationId xmlns:p14="http://schemas.microsoft.com/office/powerpoint/2010/main" val="19428881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Aloe arborescens-</a:t>
            </a:r>
          </a:p>
          <a:p>
            <a:endParaRPr lang="es-ES" dirty="0"/>
          </a:p>
        </p:txBody>
      </p:sp>
      <p:sp>
        <p:nvSpPr>
          <p:cNvPr id="4" name="3 Marcador de número de diapositiva"/>
          <p:cNvSpPr>
            <a:spLocks noGrp="1"/>
          </p:cNvSpPr>
          <p:nvPr>
            <p:ph type="sldNum" sz="quarter" idx="10"/>
          </p:nvPr>
        </p:nvSpPr>
        <p:spPr/>
        <p:txBody>
          <a:bodyPr/>
          <a:lstStyle/>
          <a:p>
            <a:fld id="{4472CBAE-0F30-40B1-9EB3-F9ACFC50D979}" type="slidenum">
              <a:rPr lang="es-ES" smtClean="0"/>
              <a:t>20</a:t>
            </a:fld>
            <a:endParaRPr lang="es-ES" dirty="0"/>
          </a:p>
        </p:txBody>
      </p:sp>
    </p:spTree>
    <p:extLst>
      <p:ext uri="{BB962C8B-B14F-4D97-AF65-F5344CB8AC3E}">
        <p14:creationId xmlns:p14="http://schemas.microsoft.com/office/powerpoint/2010/main" val="21568212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Aloe</a:t>
            </a:r>
            <a:r>
              <a:rPr lang="es-ES" baseline="0" dirty="0"/>
              <a:t> </a:t>
            </a:r>
            <a:r>
              <a:rPr lang="es-ES" dirty="0"/>
              <a:t>vera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22</a:t>
            </a:fld>
            <a:endParaRPr lang="es-ES" dirty="0"/>
          </a:p>
        </p:txBody>
      </p:sp>
    </p:spTree>
    <p:extLst>
      <p:ext uri="{BB962C8B-B14F-4D97-AF65-F5344CB8AC3E}">
        <p14:creationId xmlns:p14="http://schemas.microsoft.com/office/powerpoint/2010/main" val="21131511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Aloe vera</a:t>
            </a:r>
          </a:p>
          <a:p>
            <a:endParaRPr lang="es-ES" dirty="0"/>
          </a:p>
        </p:txBody>
      </p:sp>
      <p:sp>
        <p:nvSpPr>
          <p:cNvPr id="4" name="3 Marcador de número de diapositiva"/>
          <p:cNvSpPr>
            <a:spLocks noGrp="1"/>
          </p:cNvSpPr>
          <p:nvPr>
            <p:ph type="sldNum" sz="quarter" idx="10"/>
          </p:nvPr>
        </p:nvSpPr>
        <p:spPr/>
        <p:txBody>
          <a:bodyPr/>
          <a:lstStyle/>
          <a:p>
            <a:fld id="{4472CBAE-0F30-40B1-9EB3-F9ACFC50D979}" type="slidenum">
              <a:rPr lang="es-ES" smtClean="0"/>
              <a:t>24</a:t>
            </a:fld>
            <a:endParaRPr lang="es-ES" dirty="0"/>
          </a:p>
        </p:txBody>
      </p:sp>
    </p:spTree>
    <p:extLst>
      <p:ext uri="{BB962C8B-B14F-4D97-AF65-F5344CB8AC3E}">
        <p14:creationId xmlns:p14="http://schemas.microsoft.com/office/powerpoint/2010/main" val="3089094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Antigonon-leptopus</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26</a:t>
            </a:fld>
            <a:endParaRPr lang="es-ES" dirty="0"/>
          </a:p>
        </p:txBody>
      </p:sp>
    </p:spTree>
    <p:extLst>
      <p:ext uri="{BB962C8B-B14F-4D97-AF65-F5344CB8AC3E}">
        <p14:creationId xmlns:p14="http://schemas.microsoft.com/office/powerpoint/2010/main" val="1756656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Antigonon-leptopus</a:t>
            </a:r>
          </a:p>
          <a:p>
            <a:endParaRPr lang="es-ES" dirty="0"/>
          </a:p>
        </p:txBody>
      </p:sp>
      <p:sp>
        <p:nvSpPr>
          <p:cNvPr id="4" name="3 Marcador de número de diapositiva"/>
          <p:cNvSpPr>
            <a:spLocks noGrp="1"/>
          </p:cNvSpPr>
          <p:nvPr>
            <p:ph type="sldNum" sz="quarter" idx="10"/>
          </p:nvPr>
        </p:nvSpPr>
        <p:spPr/>
        <p:txBody>
          <a:bodyPr/>
          <a:lstStyle/>
          <a:p>
            <a:fld id="{4472CBAE-0F30-40B1-9EB3-F9ACFC50D979}" type="slidenum">
              <a:rPr lang="es-ES" smtClean="0"/>
              <a:t>27</a:t>
            </a:fld>
            <a:endParaRPr lang="es-ES" dirty="0"/>
          </a:p>
        </p:txBody>
      </p:sp>
    </p:spTree>
    <p:extLst>
      <p:ext uri="{BB962C8B-B14F-4D97-AF65-F5344CB8AC3E}">
        <p14:creationId xmlns:p14="http://schemas.microsoft.com/office/powerpoint/2010/main" val="989889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Argyranthemum frutescens.-</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29</a:t>
            </a:fld>
            <a:endParaRPr lang="es-ES" dirty="0"/>
          </a:p>
        </p:txBody>
      </p:sp>
    </p:spTree>
    <p:extLst>
      <p:ext uri="{BB962C8B-B14F-4D97-AF65-F5344CB8AC3E}">
        <p14:creationId xmlns:p14="http://schemas.microsoft.com/office/powerpoint/2010/main" val="4978221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4472CBAE-0F30-40B1-9EB3-F9ACFC50D979}" type="slidenum">
              <a:rPr lang="es-ES" smtClean="0"/>
              <a:t>30</a:t>
            </a:fld>
            <a:endParaRPr lang="es-ES" dirty="0"/>
          </a:p>
        </p:txBody>
      </p:sp>
    </p:spTree>
    <p:extLst>
      <p:ext uri="{BB962C8B-B14F-4D97-AF65-F5344CB8AC3E}">
        <p14:creationId xmlns:p14="http://schemas.microsoft.com/office/powerpoint/2010/main" val="17551440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Bauhinia vatiegata.-Arbol de las orquideas</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32</a:t>
            </a:fld>
            <a:endParaRPr lang="es-ES" dirty="0"/>
          </a:p>
        </p:txBody>
      </p:sp>
    </p:spTree>
    <p:extLst>
      <p:ext uri="{BB962C8B-B14F-4D97-AF65-F5344CB8AC3E}">
        <p14:creationId xmlns:p14="http://schemas.microsoft.com/office/powerpoint/2010/main" val="21544693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Bauhinia vatiegata.-Arbol de las orquideas</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33</a:t>
            </a:fld>
            <a:endParaRPr lang="es-ES" dirty="0"/>
          </a:p>
        </p:txBody>
      </p:sp>
    </p:spTree>
    <p:extLst>
      <p:ext uri="{BB962C8B-B14F-4D97-AF65-F5344CB8AC3E}">
        <p14:creationId xmlns:p14="http://schemas.microsoft.com/office/powerpoint/2010/main" val="11447722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Bauhinia vatiegata.-Arbol de las orquideas</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34</a:t>
            </a:fld>
            <a:endParaRPr lang="es-ES" dirty="0"/>
          </a:p>
        </p:txBody>
      </p:sp>
    </p:spTree>
    <p:extLst>
      <p:ext uri="{BB962C8B-B14F-4D97-AF65-F5344CB8AC3E}">
        <p14:creationId xmlns:p14="http://schemas.microsoft.com/office/powerpoint/2010/main" val="23542423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Brachychiton acerifolius.-.-Arbol del fuego</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37</a:t>
            </a:fld>
            <a:endParaRPr lang="es-ES" dirty="0"/>
          </a:p>
        </p:txBody>
      </p:sp>
    </p:spTree>
    <p:extLst>
      <p:ext uri="{BB962C8B-B14F-4D97-AF65-F5344CB8AC3E}">
        <p14:creationId xmlns:p14="http://schemas.microsoft.com/office/powerpoint/2010/main" val="29592494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Brachychiton acerifolius.-.-Arbol del fuego</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38</a:t>
            </a:fld>
            <a:endParaRPr lang="es-ES" dirty="0"/>
          </a:p>
        </p:txBody>
      </p:sp>
    </p:spTree>
    <p:extLst>
      <p:ext uri="{BB962C8B-B14F-4D97-AF65-F5344CB8AC3E}">
        <p14:creationId xmlns:p14="http://schemas.microsoft.com/office/powerpoint/2010/main" val="36166835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a:p>
            <a:r>
              <a:rPr lang="es-ES" dirty="0"/>
              <a:t>Brachychiton populneus</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40</a:t>
            </a:fld>
            <a:endParaRPr lang="es-ES" dirty="0"/>
          </a:p>
        </p:txBody>
      </p:sp>
    </p:spTree>
    <p:extLst>
      <p:ext uri="{BB962C8B-B14F-4D97-AF65-F5344CB8AC3E}">
        <p14:creationId xmlns:p14="http://schemas.microsoft.com/office/powerpoint/2010/main" val="7619087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a:p>
            <a:r>
              <a:rPr lang="es-ES" dirty="0"/>
              <a:t>Brachychiton populneus</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41</a:t>
            </a:fld>
            <a:endParaRPr lang="es-ES" dirty="0"/>
          </a:p>
        </p:txBody>
      </p:sp>
    </p:spTree>
    <p:extLst>
      <p:ext uri="{BB962C8B-B14F-4D97-AF65-F5344CB8AC3E}">
        <p14:creationId xmlns:p14="http://schemas.microsoft.com/office/powerpoint/2010/main" val="23735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Callistemon viminalis.</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43</a:t>
            </a:fld>
            <a:endParaRPr lang="es-ES" dirty="0"/>
          </a:p>
        </p:txBody>
      </p:sp>
    </p:spTree>
    <p:extLst>
      <p:ext uri="{BB962C8B-B14F-4D97-AF65-F5344CB8AC3E}">
        <p14:creationId xmlns:p14="http://schemas.microsoft.com/office/powerpoint/2010/main" val="8985124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Callistemon viminalis.</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44</a:t>
            </a:fld>
            <a:endParaRPr lang="es-ES" dirty="0"/>
          </a:p>
        </p:txBody>
      </p:sp>
    </p:spTree>
    <p:extLst>
      <p:ext uri="{BB962C8B-B14F-4D97-AF65-F5344CB8AC3E}">
        <p14:creationId xmlns:p14="http://schemas.microsoft.com/office/powerpoint/2010/main" val="26615812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Callistemon viminalis.</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45</a:t>
            </a:fld>
            <a:endParaRPr lang="es-ES" dirty="0"/>
          </a:p>
        </p:txBody>
      </p:sp>
    </p:spTree>
    <p:extLst>
      <p:ext uri="{BB962C8B-B14F-4D97-AF65-F5344CB8AC3E}">
        <p14:creationId xmlns:p14="http://schemas.microsoft.com/office/powerpoint/2010/main" val="19313366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Cassia javanica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47</a:t>
            </a:fld>
            <a:endParaRPr lang="es-ES" dirty="0"/>
          </a:p>
        </p:txBody>
      </p:sp>
    </p:spTree>
    <p:extLst>
      <p:ext uri="{BB962C8B-B14F-4D97-AF65-F5344CB8AC3E}">
        <p14:creationId xmlns:p14="http://schemas.microsoft.com/office/powerpoint/2010/main" val="34691356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Cassia javanica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48</a:t>
            </a:fld>
            <a:endParaRPr lang="es-ES" dirty="0"/>
          </a:p>
        </p:txBody>
      </p:sp>
    </p:spTree>
    <p:extLst>
      <p:ext uri="{BB962C8B-B14F-4D97-AF65-F5344CB8AC3E}">
        <p14:creationId xmlns:p14="http://schemas.microsoft.com/office/powerpoint/2010/main" val="27610921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Cercis siliquastrum.-arbol-del-amor</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50</a:t>
            </a:fld>
            <a:endParaRPr lang="es-ES" dirty="0"/>
          </a:p>
        </p:txBody>
      </p:sp>
    </p:spTree>
    <p:extLst>
      <p:ext uri="{BB962C8B-B14F-4D97-AF65-F5344CB8AC3E}">
        <p14:creationId xmlns:p14="http://schemas.microsoft.com/office/powerpoint/2010/main" val="10826500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Chorisia speciosa.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54</a:t>
            </a:fld>
            <a:endParaRPr lang="es-ES" dirty="0"/>
          </a:p>
        </p:txBody>
      </p:sp>
    </p:spTree>
    <p:extLst>
      <p:ext uri="{BB962C8B-B14F-4D97-AF65-F5344CB8AC3E}">
        <p14:creationId xmlns:p14="http://schemas.microsoft.com/office/powerpoint/2010/main" val="27051368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Chorisia speciosa.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55</a:t>
            </a:fld>
            <a:endParaRPr lang="es-ES" dirty="0"/>
          </a:p>
        </p:txBody>
      </p:sp>
    </p:spTree>
    <p:extLst>
      <p:ext uri="{BB962C8B-B14F-4D97-AF65-F5344CB8AC3E}">
        <p14:creationId xmlns:p14="http://schemas.microsoft.com/office/powerpoint/2010/main" val="27537533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Clerodendron speciosum</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57</a:t>
            </a:fld>
            <a:endParaRPr lang="es-ES" dirty="0"/>
          </a:p>
        </p:txBody>
      </p:sp>
    </p:spTree>
    <p:extLst>
      <p:ext uri="{BB962C8B-B14F-4D97-AF65-F5344CB8AC3E}">
        <p14:creationId xmlns:p14="http://schemas.microsoft.com/office/powerpoint/2010/main" val="7313386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Clerodendron speciosum</a:t>
            </a:r>
          </a:p>
          <a:p>
            <a:endParaRPr lang="es-ES" dirty="0"/>
          </a:p>
        </p:txBody>
      </p:sp>
      <p:sp>
        <p:nvSpPr>
          <p:cNvPr id="4" name="3 Marcador de número de diapositiva"/>
          <p:cNvSpPr>
            <a:spLocks noGrp="1"/>
          </p:cNvSpPr>
          <p:nvPr>
            <p:ph type="sldNum" sz="quarter" idx="10"/>
          </p:nvPr>
        </p:nvSpPr>
        <p:spPr/>
        <p:txBody>
          <a:bodyPr/>
          <a:lstStyle/>
          <a:p>
            <a:fld id="{4472CBAE-0F30-40B1-9EB3-F9ACFC50D979}" type="slidenum">
              <a:rPr lang="es-ES" smtClean="0"/>
              <a:t>58</a:t>
            </a:fld>
            <a:endParaRPr lang="es-ES" dirty="0"/>
          </a:p>
        </p:txBody>
      </p:sp>
    </p:spTree>
    <p:extLst>
      <p:ext uri="{BB962C8B-B14F-4D97-AF65-F5344CB8AC3E}">
        <p14:creationId xmlns:p14="http://schemas.microsoft.com/office/powerpoint/2010/main" val="5309952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Coccoloba uvifera.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60</a:t>
            </a:fld>
            <a:endParaRPr lang="es-ES" dirty="0"/>
          </a:p>
        </p:txBody>
      </p:sp>
    </p:spTree>
    <p:extLst>
      <p:ext uri="{BB962C8B-B14F-4D97-AF65-F5344CB8AC3E}">
        <p14:creationId xmlns:p14="http://schemas.microsoft.com/office/powerpoint/2010/main" val="19948593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Coccoloba uvifera.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61</a:t>
            </a:fld>
            <a:endParaRPr lang="es-ES" dirty="0"/>
          </a:p>
        </p:txBody>
      </p:sp>
    </p:spTree>
    <p:extLst>
      <p:ext uri="{BB962C8B-B14F-4D97-AF65-F5344CB8AC3E}">
        <p14:creationId xmlns:p14="http://schemas.microsoft.com/office/powerpoint/2010/main" val="13367970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Coccoloba uvifera.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62</a:t>
            </a:fld>
            <a:endParaRPr lang="es-ES" dirty="0"/>
          </a:p>
        </p:txBody>
      </p:sp>
    </p:spTree>
    <p:extLst>
      <p:ext uri="{BB962C8B-B14F-4D97-AF65-F5344CB8AC3E}">
        <p14:creationId xmlns:p14="http://schemas.microsoft.com/office/powerpoint/2010/main" val="27128562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Convolvulus canariensis </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64</a:t>
            </a:fld>
            <a:endParaRPr lang="es-ES" dirty="0"/>
          </a:p>
        </p:txBody>
      </p:sp>
    </p:spTree>
    <p:extLst>
      <p:ext uri="{BB962C8B-B14F-4D97-AF65-F5344CB8AC3E}">
        <p14:creationId xmlns:p14="http://schemas.microsoft.com/office/powerpoint/2010/main" val="2937125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4472CBAE-0F30-40B1-9EB3-F9ACFC50D979}" type="slidenum">
              <a:rPr lang="es-ES" smtClean="0"/>
              <a:t>65</a:t>
            </a:fld>
            <a:endParaRPr lang="es-ES" dirty="0"/>
          </a:p>
        </p:txBody>
      </p:sp>
    </p:spTree>
    <p:extLst>
      <p:ext uri="{BB962C8B-B14F-4D97-AF65-F5344CB8AC3E}">
        <p14:creationId xmlns:p14="http://schemas.microsoft.com/office/powerpoint/2010/main" val="36577542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Delonix regia.-flamboyan</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67</a:t>
            </a:fld>
            <a:endParaRPr lang="es-ES" dirty="0"/>
          </a:p>
        </p:txBody>
      </p:sp>
    </p:spTree>
    <p:extLst>
      <p:ext uri="{BB962C8B-B14F-4D97-AF65-F5344CB8AC3E}">
        <p14:creationId xmlns:p14="http://schemas.microsoft.com/office/powerpoint/2010/main" val="41337009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Delonix regia.-flamboyan</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68</a:t>
            </a:fld>
            <a:endParaRPr lang="es-ES" dirty="0"/>
          </a:p>
        </p:txBody>
      </p:sp>
    </p:spTree>
    <p:extLst>
      <p:ext uri="{BB962C8B-B14F-4D97-AF65-F5344CB8AC3E}">
        <p14:creationId xmlns:p14="http://schemas.microsoft.com/office/powerpoint/2010/main" val="6143735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Delonix regia.-flamboyan</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69</a:t>
            </a:fld>
            <a:endParaRPr lang="es-ES" dirty="0"/>
          </a:p>
        </p:txBody>
      </p:sp>
    </p:spTree>
    <p:extLst>
      <p:ext uri="{BB962C8B-B14F-4D97-AF65-F5344CB8AC3E}">
        <p14:creationId xmlns:p14="http://schemas.microsoft.com/office/powerpoint/2010/main" val="17661487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Dracaena drago.-drago-milenario</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71</a:t>
            </a:fld>
            <a:endParaRPr lang="es-ES" dirty="0"/>
          </a:p>
        </p:txBody>
      </p:sp>
    </p:spTree>
    <p:extLst>
      <p:ext uri="{BB962C8B-B14F-4D97-AF65-F5344CB8AC3E}">
        <p14:creationId xmlns:p14="http://schemas.microsoft.com/office/powerpoint/2010/main" val="40826630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Duranta repens - tala blanca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73</a:t>
            </a:fld>
            <a:endParaRPr lang="es-ES" dirty="0"/>
          </a:p>
        </p:txBody>
      </p:sp>
    </p:spTree>
    <p:extLst>
      <p:ext uri="{BB962C8B-B14F-4D97-AF65-F5344CB8AC3E}">
        <p14:creationId xmlns:p14="http://schemas.microsoft.com/office/powerpoint/2010/main" val="35069548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Duranta repens - tala blanca</a:t>
            </a:r>
          </a:p>
          <a:p>
            <a:endParaRPr lang="es-ES" dirty="0"/>
          </a:p>
        </p:txBody>
      </p:sp>
      <p:sp>
        <p:nvSpPr>
          <p:cNvPr id="4" name="3 Marcador de número de diapositiva"/>
          <p:cNvSpPr>
            <a:spLocks noGrp="1"/>
          </p:cNvSpPr>
          <p:nvPr>
            <p:ph type="sldNum" sz="quarter" idx="10"/>
          </p:nvPr>
        </p:nvSpPr>
        <p:spPr/>
        <p:txBody>
          <a:bodyPr/>
          <a:lstStyle/>
          <a:p>
            <a:fld id="{4472CBAE-0F30-40B1-9EB3-F9ACFC50D979}" type="slidenum">
              <a:rPr lang="es-ES" smtClean="0"/>
              <a:t>74</a:t>
            </a:fld>
            <a:endParaRPr lang="es-ES" dirty="0"/>
          </a:p>
        </p:txBody>
      </p:sp>
    </p:spTree>
    <p:extLst>
      <p:ext uri="{BB962C8B-B14F-4D97-AF65-F5344CB8AC3E}">
        <p14:creationId xmlns:p14="http://schemas.microsoft.com/office/powerpoint/2010/main" val="30313226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-Echium decaisnei.</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76</a:t>
            </a:fld>
            <a:endParaRPr lang="es-ES" dirty="0"/>
          </a:p>
        </p:txBody>
      </p:sp>
    </p:spTree>
    <p:extLst>
      <p:ext uri="{BB962C8B-B14F-4D97-AF65-F5344CB8AC3E}">
        <p14:creationId xmlns:p14="http://schemas.microsoft.com/office/powerpoint/2010/main" val="1057547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-Echium decaisnei.</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77</a:t>
            </a:fld>
            <a:endParaRPr lang="es-ES" dirty="0"/>
          </a:p>
        </p:txBody>
      </p:sp>
    </p:spTree>
    <p:extLst>
      <p:ext uri="{BB962C8B-B14F-4D97-AF65-F5344CB8AC3E}">
        <p14:creationId xmlns:p14="http://schemas.microsoft.com/office/powerpoint/2010/main" val="41381834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Echium giganteum.</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80</a:t>
            </a:fld>
            <a:endParaRPr lang="es-ES" dirty="0"/>
          </a:p>
        </p:txBody>
      </p:sp>
    </p:spTree>
    <p:extLst>
      <p:ext uri="{BB962C8B-B14F-4D97-AF65-F5344CB8AC3E}">
        <p14:creationId xmlns:p14="http://schemas.microsoft.com/office/powerpoint/2010/main" val="223033155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Echium giganteum.</a:t>
            </a:r>
          </a:p>
          <a:p>
            <a:endParaRPr lang="es-ES" dirty="0"/>
          </a:p>
        </p:txBody>
      </p:sp>
      <p:sp>
        <p:nvSpPr>
          <p:cNvPr id="4" name="3 Marcador de número de diapositiva"/>
          <p:cNvSpPr>
            <a:spLocks noGrp="1"/>
          </p:cNvSpPr>
          <p:nvPr>
            <p:ph type="sldNum" sz="quarter" idx="10"/>
          </p:nvPr>
        </p:nvSpPr>
        <p:spPr/>
        <p:txBody>
          <a:bodyPr/>
          <a:lstStyle/>
          <a:p>
            <a:fld id="{4472CBAE-0F30-40B1-9EB3-F9ACFC50D979}" type="slidenum">
              <a:rPr lang="es-ES" smtClean="0"/>
              <a:t>81</a:t>
            </a:fld>
            <a:endParaRPr lang="es-ES" dirty="0"/>
          </a:p>
        </p:txBody>
      </p:sp>
    </p:spTree>
    <p:extLst>
      <p:ext uri="{BB962C8B-B14F-4D97-AF65-F5344CB8AC3E}">
        <p14:creationId xmlns:p14="http://schemas.microsoft.com/office/powerpoint/2010/main" val="372705532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Echium simplex.-arrebol.-a.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83</a:t>
            </a:fld>
            <a:endParaRPr lang="es-ES" dirty="0"/>
          </a:p>
        </p:txBody>
      </p:sp>
    </p:spTree>
    <p:extLst>
      <p:ext uri="{BB962C8B-B14F-4D97-AF65-F5344CB8AC3E}">
        <p14:creationId xmlns:p14="http://schemas.microsoft.com/office/powerpoint/2010/main" val="123187223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Echium virescens</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85</a:t>
            </a:fld>
            <a:endParaRPr lang="es-ES" dirty="0"/>
          </a:p>
        </p:txBody>
      </p:sp>
    </p:spTree>
    <p:extLst>
      <p:ext uri="{BB962C8B-B14F-4D97-AF65-F5344CB8AC3E}">
        <p14:creationId xmlns:p14="http://schemas.microsoft.com/office/powerpoint/2010/main" val="251861541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4472CBAE-0F30-40B1-9EB3-F9ACFC50D979}" type="slidenum">
              <a:rPr lang="es-ES" smtClean="0"/>
              <a:t>88</a:t>
            </a:fld>
            <a:endParaRPr lang="es-ES" dirty="0"/>
          </a:p>
        </p:txBody>
      </p:sp>
    </p:spTree>
    <p:extLst>
      <p:ext uri="{BB962C8B-B14F-4D97-AF65-F5344CB8AC3E}">
        <p14:creationId xmlns:p14="http://schemas.microsoft.com/office/powerpoint/2010/main" val="194324044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4472CBAE-0F30-40B1-9EB3-F9ACFC50D979}" type="slidenum">
              <a:rPr lang="es-ES" smtClean="0"/>
              <a:t>89</a:t>
            </a:fld>
            <a:endParaRPr lang="es-ES" dirty="0"/>
          </a:p>
        </p:txBody>
      </p:sp>
    </p:spTree>
    <p:extLst>
      <p:ext uri="{BB962C8B-B14F-4D97-AF65-F5344CB8AC3E}">
        <p14:creationId xmlns:p14="http://schemas.microsoft.com/office/powerpoint/2010/main" val="2436972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 canariensis.-cardon-</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91</a:t>
            </a:fld>
            <a:endParaRPr lang="es-ES" dirty="0"/>
          </a:p>
        </p:txBody>
      </p:sp>
    </p:spTree>
    <p:extLst>
      <p:ext uri="{BB962C8B-B14F-4D97-AF65-F5344CB8AC3E}">
        <p14:creationId xmlns:p14="http://schemas.microsoft.com/office/powerpoint/2010/main" val="67690823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 canariensis.-cardon-</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92</a:t>
            </a:fld>
            <a:endParaRPr lang="es-ES" dirty="0"/>
          </a:p>
        </p:txBody>
      </p:sp>
    </p:spTree>
    <p:extLst>
      <p:ext uri="{BB962C8B-B14F-4D97-AF65-F5344CB8AC3E}">
        <p14:creationId xmlns:p14="http://schemas.microsoft.com/office/powerpoint/2010/main" val="15465971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 obtusifolia.-tabaiba-amarga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94</a:t>
            </a:fld>
            <a:endParaRPr lang="es-ES" dirty="0"/>
          </a:p>
        </p:txBody>
      </p:sp>
    </p:spTree>
    <p:extLst>
      <p:ext uri="{BB962C8B-B14F-4D97-AF65-F5344CB8AC3E}">
        <p14:creationId xmlns:p14="http://schemas.microsoft.com/office/powerpoint/2010/main" val="110472169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 obtusifolia.-tabaiba-amarga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95</a:t>
            </a:fld>
            <a:endParaRPr lang="es-ES" dirty="0"/>
          </a:p>
        </p:txBody>
      </p:sp>
    </p:spTree>
    <p:extLst>
      <p:ext uri="{BB962C8B-B14F-4D97-AF65-F5344CB8AC3E}">
        <p14:creationId xmlns:p14="http://schemas.microsoft.com/office/powerpoint/2010/main" val="208075062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 elastica </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97</a:t>
            </a:fld>
            <a:endParaRPr lang="es-ES" dirty="0"/>
          </a:p>
        </p:txBody>
      </p:sp>
    </p:spTree>
    <p:extLst>
      <p:ext uri="{BB962C8B-B14F-4D97-AF65-F5344CB8AC3E}">
        <p14:creationId xmlns:p14="http://schemas.microsoft.com/office/powerpoint/2010/main" val="282427929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 elastica </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98</a:t>
            </a:fld>
            <a:endParaRPr lang="es-ES" dirty="0"/>
          </a:p>
        </p:txBody>
      </p:sp>
    </p:spTree>
    <p:extLst>
      <p:ext uri="{BB962C8B-B14F-4D97-AF65-F5344CB8AC3E}">
        <p14:creationId xmlns:p14="http://schemas.microsoft.com/office/powerpoint/2010/main" val="251634185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Ficus-elastica-Doescheri y </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99</a:t>
            </a:fld>
            <a:endParaRPr lang="es-ES" dirty="0"/>
          </a:p>
        </p:txBody>
      </p:sp>
    </p:spTree>
    <p:extLst>
      <p:ext uri="{BB962C8B-B14F-4D97-AF65-F5344CB8AC3E}">
        <p14:creationId xmlns:p14="http://schemas.microsoft.com/office/powerpoint/2010/main" val="119216512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Ficus microcarpa.-laurel de indias.</a:t>
            </a:r>
            <a:endParaRPr lang="es-ES" dirty="0"/>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101</a:t>
            </a:fld>
            <a:endParaRPr lang="es-ES" dirty="0"/>
          </a:p>
        </p:txBody>
      </p:sp>
    </p:spTree>
    <p:extLst>
      <p:ext uri="{BB962C8B-B14F-4D97-AF65-F5344CB8AC3E}">
        <p14:creationId xmlns:p14="http://schemas.microsoft.com/office/powerpoint/2010/main" val="46944076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 microcarpa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102</a:t>
            </a:fld>
            <a:endParaRPr lang="es-ES" dirty="0"/>
          </a:p>
        </p:txBody>
      </p:sp>
    </p:spTree>
    <p:extLst>
      <p:ext uri="{BB962C8B-B14F-4D97-AF65-F5344CB8AC3E}">
        <p14:creationId xmlns:p14="http://schemas.microsoft.com/office/powerpoint/2010/main" val="194896570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 religiosa.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104</a:t>
            </a:fld>
            <a:endParaRPr lang="es-ES" dirty="0"/>
          </a:p>
        </p:txBody>
      </p:sp>
    </p:spTree>
    <p:extLst>
      <p:ext uri="{BB962C8B-B14F-4D97-AF65-F5344CB8AC3E}">
        <p14:creationId xmlns:p14="http://schemas.microsoft.com/office/powerpoint/2010/main" val="354945832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Ficus-benghalensis</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106</a:t>
            </a:fld>
            <a:endParaRPr lang="es-ES" dirty="0"/>
          </a:p>
        </p:txBody>
      </p:sp>
    </p:spTree>
    <p:extLst>
      <p:ext uri="{BB962C8B-B14F-4D97-AF65-F5344CB8AC3E}">
        <p14:creationId xmlns:p14="http://schemas.microsoft.com/office/powerpoint/2010/main" val="391875262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Ficus-benghalensis</a:t>
            </a:r>
          </a:p>
          <a:p>
            <a:endParaRPr lang="es-ES" dirty="0"/>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107</a:t>
            </a:fld>
            <a:endParaRPr lang="es-ES" dirty="0"/>
          </a:p>
        </p:txBody>
      </p:sp>
    </p:spTree>
    <p:extLst>
      <p:ext uri="{BB962C8B-B14F-4D97-AF65-F5344CB8AC3E}">
        <p14:creationId xmlns:p14="http://schemas.microsoft.com/office/powerpoint/2010/main" val="411913007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Ficus-lyrata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109</a:t>
            </a:fld>
            <a:endParaRPr lang="es-ES" dirty="0"/>
          </a:p>
        </p:txBody>
      </p:sp>
    </p:spTree>
    <p:extLst>
      <p:ext uri="{BB962C8B-B14F-4D97-AF65-F5344CB8AC3E}">
        <p14:creationId xmlns:p14="http://schemas.microsoft.com/office/powerpoint/2010/main" val="222990284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Gonospermum.-corona de la reina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113</a:t>
            </a:fld>
            <a:endParaRPr lang="es-ES" dirty="0"/>
          </a:p>
        </p:txBody>
      </p:sp>
    </p:spTree>
    <p:extLst>
      <p:ext uri="{BB962C8B-B14F-4D97-AF65-F5344CB8AC3E}">
        <p14:creationId xmlns:p14="http://schemas.microsoft.com/office/powerpoint/2010/main" val="170871780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Hibiscus-elatus</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115</a:t>
            </a:fld>
            <a:endParaRPr lang="es-ES" dirty="0"/>
          </a:p>
        </p:txBody>
      </p:sp>
    </p:spTree>
    <p:extLst>
      <p:ext uri="{BB962C8B-B14F-4D97-AF65-F5344CB8AC3E}">
        <p14:creationId xmlns:p14="http://schemas.microsoft.com/office/powerpoint/2010/main" val="29960050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Hibiscus-elatus</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116</a:t>
            </a:fld>
            <a:endParaRPr lang="es-ES" dirty="0"/>
          </a:p>
        </p:txBody>
      </p:sp>
    </p:spTree>
    <p:extLst>
      <p:ext uri="{BB962C8B-B14F-4D97-AF65-F5344CB8AC3E}">
        <p14:creationId xmlns:p14="http://schemas.microsoft.com/office/powerpoint/2010/main" val="194740502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Hibiscus-boryanus-</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118</a:t>
            </a:fld>
            <a:endParaRPr lang="es-ES" dirty="0"/>
          </a:p>
        </p:txBody>
      </p:sp>
    </p:spTree>
    <p:extLst>
      <p:ext uri="{BB962C8B-B14F-4D97-AF65-F5344CB8AC3E}">
        <p14:creationId xmlns:p14="http://schemas.microsoft.com/office/powerpoint/2010/main" val="181801755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Malvácea</a:t>
            </a:r>
          </a:p>
          <a:p>
            <a:endParaRPr lang="es-ES" dirty="0"/>
          </a:p>
          <a:p>
            <a:r>
              <a:rPr lang="es-ES" dirty="0"/>
              <a:t>Origen: Islas Reunión y Mauricio.</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120</a:t>
            </a:fld>
            <a:endParaRPr lang="es-ES" dirty="0"/>
          </a:p>
        </p:txBody>
      </p:sp>
    </p:spTree>
    <p:extLst>
      <p:ext uri="{BB962C8B-B14F-4D97-AF65-F5344CB8AC3E}">
        <p14:creationId xmlns:p14="http://schemas.microsoft.com/office/powerpoint/2010/main" val="332661522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Hibiscus rosa sinensis</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121</a:t>
            </a:fld>
            <a:endParaRPr lang="es-ES" dirty="0"/>
          </a:p>
        </p:txBody>
      </p:sp>
    </p:spTree>
    <p:extLst>
      <p:ext uri="{BB962C8B-B14F-4D97-AF65-F5344CB8AC3E}">
        <p14:creationId xmlns:p14="http://schemas.microsoft.com/office/powerpoint/2010/main" val="289811763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Hypericum canariense.</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123</a:t>
            </a:fld>
            <a:endParaRPr lang="es-ES" dirty="0"/>
          </a:p>
        </p:txBody>
      </p:sp>
    </p:spTree>
    <p:extLst>
      <p:ext uri="{BB962C8B-B14F-4D97-AF65-F5344CB8AC3E}">
        <p14:creationId xmlns:p14="http://schemas.microsoft.com/office/powerpoint/2010/main" val="60246837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Hypericum canariense.</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124</a:t>
            </a:fld>
            <a:endParaRPr lang="es-ES" dirty="0"/>
          </a:p>
        </p:txBody>
      </p:sp>
    </p:spTree>
    <p:extLst>
      <p:ext uri="{BB962C8B-B14F-4D97-AF65-F5344CB8AC3E}">
        <p14:creationId xmlns:p14="http://schemas.microsoft.com/office/powerpoint/2010/main" val="407878481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Hypericum canariense.</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125</a:t>
            </a:fld>
            <a:endParaRPr lang="es-ES" dirty="0"/>
          </a:p>
        </p:txBody>
      </p:sp>
    </p:spTree>
    <p:extLst>
      <p:ext uri="{BB962C8B-B14F-4D97-AF65-F5344CB8AC3E}">
        <p14:creationId xmlns:p14="http://schemas.microsoft.com/office/powerpoint/2010/main" val="249690589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Ilex perado - Naranjero salvaje </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127</a:t>
            </a:fld>
            <a:endParaRPr lang="es-ES" dirty="0"/>
          </a:p>
        </p:txBody>
      </p:sp>
    </p:spTree>
    <p:extLst>
      <p:ext uri="{BB962C8B-B14F-4D97-AF65-F5344CB8AC3E}">
        <p14:creationId xmlns:p14="http://schemas.microsoft.com/office/powerpoint/2010/main" val="57048464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Ilex perado - Naranjero salvaje </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128</a:t>
            </a:fld>
            <a:endParaRPr lang="es-ES" dirty="0"/>
          </a:p>
        </p:txBody>
      </p:sp>
    </p:spTree>
    <p:extLst>
      <p:ext uri="{BB962C8B-B14F-4D97-AF65-F5344CB8AC3E}">
        <p14:creationId xmlns:p14="http://schemas.microsoft.com/office/powerpoint/2010/main" val="77044394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-Lotus campylocladus</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130</a:t>
            </a:fld>
            <a:endParaRPr lang="es-ES" dirty="0"/>
          </a:p>
        </p:txBody>
      </p:sp>
    </p:spTree>
    <p:extLst>
      <p:ext uri="{BB962C8B-B14F-4D97-AF65-F5344CB8AC3E}">
        <p14:creationId xmlns:p14="http://schemas.microsoft.com/office/powerpoint/2010/main" val="82882456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Malvaviscus-arboreus-var-penduliflorus-</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132</a:t>
            </a:fld>
            <a:endParaRPr lang="es-ES" dirty="0"/>
          </a:p>
        </p:txBody>
      </p:sp>
    </p:spTree>
    <p:extLst>
      <p:ext uri="{BB962C8B-B14F-4D97-AF65-F5344CB8AC3E}">
        <p14:creationId xmlns:p14="http://schemas.microsoft.com/office/powerpoint/2010/main" val="203213722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Malvaviscus-arboreus-var-penduliflorus-</a:t>
            </a:r>
          </a:p>
          <a:p>
            <a:endParaRPr lang="es-ES" dirty="0"/>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133</a:t>
            </a:fld>
            <a:endParaRPr lang="es-ES" dirty="0"/>
          </a:p>
        </p:txBody>
      </p:sp>
    </p:spTree>
    <p:extLst>
      <p:ext uri="{BB962C8B-B14F-4D97-AF65-F5344CB8AC3E}">
        <p14:creationId xmlns:p14="http://schemas.microsoft.com/office/powerpoint/2010/main" val="350130759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Pandanus utilis .</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135</a:t>
            </a:fld>
            <a:endParaRPr lang="es-ES" dirty="0"/>
          </a:p>
        </p:txBody>
      </p:sp>
    </p:spTree>
    <p:extLst>
      <p:ext uri="{BB962C8B-B14F-4D97-AF65-F5344CB8AC3E}">
        <p14:creationId xmlns:p14="http://schemas.microsoft.com/office/powerpoint/2010/main" val="162133597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Pandanus utilis .</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136</a:t>
            </a:fld>
            <a:endParaRPr lang="es-ES" dirty="0"/>
          </a:p>
        </p:txBody>
      </p:sp>
    </p:spTree>
    <p:extLst>
      <p:ext uri="{BB962C8B-B14F-4D97-AF65-F5344CB8AC3E}">
        <p14:creationId xmlns:p14="http://schemas.microsoft.com/office/powerpoint/2010/main" val="43719892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-Papaver somniferum.-amapola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138</a:t>
            </a:fld>
            <a:endParaRPr lang="es-ES" dirty="0"/>
          </a:p>
        </p:txBody>
      </p:sp>
    </p:spTree>
    <p:extLst>
      <p:ext uri="{BB962C8B-B14F-4D97-AF65-F5344CB8AC3E}">
        <p14:creationId xmlns:p14="http://schemas.microsoft.com/office/powerpoint/2010/main" val="220089379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Papaver somniferum</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140</a:t>
            </a:fld>
            <a:endParaRPr lang="es-ES" dirty="0"/>
          </a:p>
        </p:txBody>
      </p:sp>
    </p:spTree>
    <p:extLst>
      <p:ext uri="{BB962C8B-B14F-4D97-AF65-F5344CB8AC3E}">
        <p14:creationId xmlns:p14="http://schemas.microsoft.com/office/powerpoint/2010/main" val="351351337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Partenocissus tricuspidata.-Parra virgen.</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142</a:t>
            </a:fld>
            <a:endParaRPr lang="es-ES" dirty="0"/>
          </a:p>
        </p:txBody>
      </p:sp>
    </p:spTree>
    <p:extLst>
      <p:ext uri="{BB962C8B-B14F-4D97-AF65-F5344CB8AC3E}">
        <p14:creationId xmlns:p14="http://schemas.microsoft.com/office/powerpoint/2010/main" val="41174048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Passiflora incarnata.-pasiflora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145</a:t>
            </a:fld>
            <a:endParaRPr lang="es-ES" dirty="0"/>
          </a:p>
        </p:txBody>
      </p:sp>
    </p:spTree>
    <p:extLst>
      <p:ext uri="{BB962C8B-B14F-4D97-AF65-F5344CB8AC3E}">
        <p14:creationId xmlns:p14="http://schemas.microsoft.com/office/powerpoint/2010/main" val="264913556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Passiflora incarnata.-pasiflora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146</a:t>
            </a:fld>
            <a:endParaRPr lang="es-ES" dirty="0"/>
          </a:p>
        </p:txBody>
      </p:sp>
    </p:spTree>
    <p:extLst>
      <p:ext uri="{BB962C8B-B14F-4D97-AF65-F5344CB8AC3E}">
        <p14:creationId xmlns:p14="http://schemas.microsoft.com/office/powerpoint/2010/main" val="223382917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Periploca laevigata - cornical .</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148</a:t>
            </a:fld>
            <a:endParaRPr lang="es-ES" dirty="0"/>
          </a:p>
        </p:txBody>
      </p:sp>
    </p:spTree>
    <p:extLst>
      <p:ext uri="{BB962C8B-B14F-4D97-AF65-F5344CB8AC3E}">
        <p14:creationId xmlns:p14="http://schemas.microsoft.com/office/powerpoint/2010/main" val="238019528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Periploca laevigata - cornical .</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149</a:t>
            </a:fld>
            <a:endParaRPr lang="es-ES" dirty="0"/>
          </a:p>
        </p:txBody>
      </p:sp>
    </p:spTree>
    <p:extLst>
      <p:ext uri="{BB962C8B-B14F-4D97-AF65-F5344CB8AC3E}">
        <p14:creationId xmlns:p14="http://schemas.microsoft.com/office/powerpoint/2010/main" val="65668218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-Pinus canariensis.</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151</a:t>
            </a:fld>
            <a:endParaRPr lang="es-ES" dirty="0"/>
          </a:p>
        </p:txBody>
      </p:sp>
    </p:spTree>
    <p:extLst>
      <p:ext uri="{BB962C8B-B14F-4D97-AF65-F5344CB8AC3E}">
        <p14:creationId xmlns:p14="http://schemas.microsoft.com/office/powerpoint/2010/main" val="214975219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Plumeria rubra.-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153</a:t>
            </a:fld>
            <a:endParaRPr lang="es-ES" dirty="0"/>
          </a:p>
        </p:txBody>
      </p:sp>
    </p:spTree>
    <p:extLst>
      <p:ext uri="{BB962C8B-B14F-4D97-AF65-F5344CB8AC3E}">
        <p14:creationId xmlns:p14="http://schemas.microsoft.com/office/powerpoint/2010/main" val="283148197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Plumeria rubra.-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154</a:t>
            </a:fld>
            <a:endParaRPr lang="es-ES" dirty="0"/>
          </a:p>
        </p:txBody>
      </p:sp>
    </p:spTree>
    <p:extLst>
      <p:ext uri="{BB962C8B-B14F-4D97-AF65-F5344CB8AC3E}">
        <p14:creationId xmlns:p14="http://schemas.microsoft.com/office/powerpoint/2010/main" val="242496330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Prunus lusitanicus ssp. hixa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156</a:t>
            </a:fld>
            <a:endParaRPr lang="es-ES" dirty="0"/>
          </a:p>
        </p:txBody>
      </p:sp>
    </p:spTree>
    <p:extLst>
      <p:ext uri="{BB962C8B-B14F-4D97-AF65-F5344CB8AC3E}">
        <p14:creationId xmlns:p14="http://schemas.microsoft.com/office/powerpoint/2010/main" val="185686679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Prunus lusitanicus ssp. hixa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157</a:t>
            </a:fld>
            <a:endParaRPr lang="es-ES" dirty="0"/>
          </a:p>
        </p:txBody>
      </p:sp>
    </p:spTree>
    <p:extLst>
      <p:ext uri="{BB962C8B-B14F-4D97-AF65-F5344CB8AC3E}">
        <p14:creationId xmlns:p14="http://schemas.microsoft.com/office/powerpoint/2010/main" val="211779387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Quisqualis indica.--desco-</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159</a:t>
            </a:fld>
            <a:endParaRPr lang="es-ES" dirty="0"/>
          </a:p>
        </p:txBody>
      </p:sp>
    </p:spTree>
    <p:extLst>
      <p:ext uri="{BB962C8B-B14F-4D97-AF65-F5344CB8AC3E}">
        <p14:creationId xmlns:p14="http://schemas.microsoft.com/office/powerpoint/2010/main" val="271651916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Quisqualis indica.--desco-</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160</a:t>
            </a:fld>
            <a:endParaRPr lang="es-ES" dirty="0"/>
          </a:p>
        </p:txBody>
      </p:sp>
    </p:spTree>
    <p:extLst>
      <p:ext uri="{BB962C8B-B14F-4D97-AF65-F5344CB8AC3E}">
        <p14:creationId xmlns:p14="http://schemas.microsoft.com/office/powerpoint/2010/main" val="303305179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Ravenala madagascariensis</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163</a:t>
            </a:fld>
            <a:endParaRPr lang="es-ES" dirty="0"/>
          </a:p>
        </p:txBody>
      </p:sp>
    </p:spTree>
    <p:extLst>
      <p:ext uri="{BB962C8B-B14F-4D97-AF65-F5344CB8AC3E}">
        <p14:creationId xmlns:p14="http://schemas.microsoft.com/office/powerpoint/2010/main" val="256031423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Ricinus communis.</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165</a:t>
            </a:fld>
            <a:endParaRPr lang="es-ES" dirty="0"/>
          </a:p>
        </p:txBody>
      </p:sp>
    </p:spTree>
    <p:extLst>
      <p:ext uri="{BB962C8B-B14F-4D97-AF65-F5344CB8AC3E}">
        <p14:creationId xmlns:p14="http://schemas.microsoft.com/office/powerpoint/2010/main" val="240822843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Ricinus communis.</a:t>
            </a:r>
          </a:p>
          <a:p>
            <a:endParaRPr lang="es-ES" dirty="0"/>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166</a:t>
            </a:fld>
            <a:endParaRPr lang="es-ES" dirty="0"/>
          </a:p>
        </p:txBody>
      </p:sp>
    </p:spTree>
    <p:extLst>
      <p:ext uri="{BB962C8B-B14F-4D97-AF65-F5344CB8AC3E}">
        <p14:creationId xmlns:p14="http://schemas.microsoft.com/office/powerpoint/2010/main" val="2771701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Robinia pseudoacacia-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168</a:t>
            </a:fld>
            <a:endParaRPr lang="es-ES" dirty="0"/>
          </a:p>
        </p:txBody>
      </p:sp>
    </p:spTree>
    <p:extLst>
      <p:ext uri="{BB962C8B-B14F-4D97-AF65-F5344CB8AC3E}">
        <p14:creationId xmlns:p14="http://schemas.microsoft.com/office/powerpoint/2010/main" val="98598421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Robinia pseudoacacia-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169</a:t>
            </a:fld>
            <a:endParaRPr lang="es-ES" dirty="0"/>
          </a:p>
        </p:txBody>
      </p:sp>
    </p:spTree>
    <p:extLst>
      <p:ext uri="{BB962C8B-B14F-4D97-AF65-F5344CB8AC3E}">
        <p14:creationId xmlns:p14="http://schemas.microsoft.com/office/powerpoint/2010/main" val="129311737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Rubus ulmifolius.-zarza-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171</a:t>
            </a:fld>
            <a:endParaRPr lang="es-ES" dirty="0"/>
          </a:p>
        </p:txBody>
      </p:sp>
    </p:spTree>
    <p:extLst>
      <p:ext uri="{BB962C8B-B14F-4D97-AF65-F5344CB8AC3E}">
        <p14:creationId xmlns:p14="http://schemas.microsoft.com/office/powerpoint/2010/main" val="233715992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Rubus ulmifolius.-zarza-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172</a:t>
            </a:fld>
            <a:endParaRPr lang="es-ES" dirty="0"/>
          </a:p>
        </p:txBody>
      </p:sp>
    </p:spTree>
    <p:extLst>
      <p:ext uri="{BB962C8B-B14F-4D97-AF65-F5344CB8AC3E}">
        <p14:creationId xmlns:p14="http://schemas.microsoft.com/office/powerpoint/2010/main" val="199118508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Rumex lunaria.-vinagrera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174</a:t>
            </a:fld>
            <a:endParaRPr lang="es-ES" dirty="0"/>
          </a:p>
        </p:txBody>
      </p:sp>
    </p:spTree>
    <p:extLst>
      <p:ext uri="{BB962C8B-B14F-4D97-AF65-F5344CB8AC3E}">
        <p14:creationId xmlns:p14="http://schemas.microsoft.com/office/powerpoint/2010/main" val="40447091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Rumex lunaria.-vinagrera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175</a:t>
            </a:fld>
            <a:endParaRPr lang="es-ES" dirty="0"/>
          </a:p>
        </p:txBody>
      </p:sp>
    </p:spTree>
    <p:extLst>
      <p:ext uri="{BB962C8B-B14F-4D97-AF65-F5344CB8AC3E}">
        <p14:creationId xmlns:p14="http://schemas.microsoft.com/office/powerpoint/2010/main" val="200680129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Senecio kleinia.-berode-</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177</a:t>
            </a:fld>
            <a:endParaRPr lang="es-ES" dirty="0"/>
          </a:p>
        </p:txBody>
      </p:sp>
    </p:spTree>
    <p:extLst>
      <p:ext uri="{BB962C8B-B14F-4D97-AF65-F5344CB8AC3E}">
        <p14:creationId xmlns:p14="http://schemas.microsoft.com/office/powerpoint/2010/main" val="294270380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Senecio kleinia.-berode-</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178</a:t>
            </a:fld>
            <a:endParaRPr lang="es-ES" dirty="0"/>
          </a:p>
        </p:txBody>
      </p:sp>
    </p:spTree>
    <p:extLst>
      <p:ext uri="{BB962C8B-B14F-4D97-AF65-F5344CB8AC3E}">
        <p14:creationId xmlns:p14="http://schemas.microsoft.com/office/powerpoint/2010/main" val="397405862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179</a:t>
            </a:fld>
            <a:endParaRPr lang="es-ES" dirty="0"/>
          </a:p>
        </p:txBody>
      </p:sp>
    </p:spTree>
    <p:extLst>
      <p:ext uri="{BB962C8B-B14F-4D97-AF65-F5344CB8AC3E}">
        <p14:creationId xmlns:p14="http://schemas.microsoft.com/office/powerpoint/2010/main" val="308492426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Solandra-maxima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181</a:t>
            </a:fld>
            <a:endParaRPr lang="es-ES" dirty="0"/>
          </a:p>
        </p:txBody>
      </p:sp>
    </p:spTree>
    <p:extLst>
      <p:ext uri="{BB962C8B-B14F-4D97-AF65-F5344CB8AC3E}">
        <p14:creationId xmlns:p14="http://schemas.microsoft.com/office/powerpoint/2010/main" val="175799828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Spartium junceum.-escobo</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184</a:t>
            </a:fld>
            <a:endParaRPr lang="es-ES" dirty="0"/>
          </a:p>
        </p:txBody>
      </p:sp>
    </p:spTree>
    <p:extLst>
      <p:ext uri="{BB962C8B-B14F-4D97-AF65-F5344CB8AC3E}">
        <p14:creationId xmlns:p14="http://schemas.microsoft.com/office/powerpoint/2010/main" val="343108524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Spartium junceum.-escobo</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185</a:t>
            </a:fld>
            <a:endParaRPr lang="es-ES" dirty="0"/>
          </a:p>
        </p:txBody>
      </p:sp>
    </p:spTree>
    <p:extLst>
      <p:ext uri="{BB962C8B-B14F-4D97-AF65-F5344CB8AC3E}">
        <p14:creationId xmlns:p14="http://schemas.microsoft.com/office/powerpoint/2010/main" val="415627579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Canarias.-Spathodea campanulata.-tulipero-del-gabon</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187</a:t>
            </a:fld>
            <a:endParaRPr lang="es-ES" dirty="0"/>
          </a:p>
        </p:txBody>
      </p:sp>
    </p:spTree>
    <p:extLst>
      <p:ext uri="{BB962C8B-B14F-4D97-AF65-F5344CB8AC3E}">
        <p14:creationId xmlns:p14="http://schemas.microsoft.com/office/powerpoint/2010/main" val="42871696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Spathodea campanulata.-tulipero-del-gabon</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188</a:t>
            </a:fld>
            <a:endParaRPr lang="es-ES" dirty="0"/>
          </a:p>
        </p:txBody>
      </p:sp>
    </p:spTree>
    <p:extLst>
      <p:ext uri="{BB962C8B-B14F-4D97-AF65-F5344CB8AC3E}">
        <p14:creationId xmlns:p14="http://schemas.microsoft.com/office/powerpoint/2010/main" val="94480224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Spathodea campanulata.-tulipero-del-gabon</a:t>
            </a:r>
          </a:p>
          <a:p>
            <a:endParaRPr lang="es-ES" dirty="0"/>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189</a:t>
            </a:fld>
            <a:endParaRPr lang="es-ES" dirty="0"/>
          </a:p>
        </p:txBody>
      </p:sp>
    </p:spTree>
    <p:extLst>
      <p:ext uri="{BB962C8B-B14F-4D97-AF65-F5344CB8AC3E}">
        <p14:creationId xmlns:p14="http://schemas.microsoft.com/office/powerpoint/2010/main" val="300665211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Taginaste rojo - Echium wildpretti</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191</a:t>
            </a:fld>
            <a:endParaRPr lang="es-ES" dirty="0"/>
          </a:p>
        </p:txBody>
      </p:sp>
    </p:spTree>
    <p:extLst>
      <p:ext uri="{BB962C8B-B14F-4D97-AF65-F5344CB8AC3E}">
        <p14:creationId xmlns:p14="http://schemas.microsoft.com/office/powerpoint/2010/main" val="3661165979"/>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192</a:t>
            </a:fld>
            <a:endParaRPr lang="es-ES" dirty="0"/>
          </a:p>
        </p:txBody>
      </p:sp>
    </p:spTree>
    <p:extLst>
      <p:ext uri="{BB962C8B-B14F-4D97-AF65-F5344CB8AC3E}">
        <p14:creationId xmlns:p14="http://schemas.microsoft.com/office/powerpoint/2010/main" val="308943367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Taraxacum officinale.-diente-leon.</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194</a:t>
            </a:fld>
            <a:endParaRPr lang="es-ES" dirty="0"/>
          </a:p>
        </p:txBody>
      </p:sp>
    </p:spTree>
    <p:extLst>
      <p:ext uri="{BB962C8B-B14F-4D97-AF65-F5344CB8AC3E}">
        <p14:creationId xmlns:p14="http://schemas.microsoft.com/office/powerpoint/2010/main" val="112482501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Taraxacum officinale.-diente-leon.</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195</a:t>
            </a:fld>
            <a:endParaRPr lang="es-ES" dirty="0"/>
          </a:p>
        </p:txBody>
      </p:sp>
    </p:spTree>
    <p:extLst>
      <p:ext uri="{BB962C8B-B14F-4D97-AF65-F5344CB8AC3E}">
        <p14:creationId xmlns:p14="http://schemas.microsoft.com/office/powerpoint/2010/main" val="262480858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Tecoma stans</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197</a:t>
            </a:fld>
            <a:endParaRPr lang="es-ES" dirty="0"/>
          </a:p>
        </p:txBody>
      </p:sp>
    </p:spTree>
    <p:extLst>
      <p:ext uri="{BB962C8B-B14F-4D97-AF65-F5344CB8AC3E}">
        <p14:creationId xmlns:p14="http://schemas.microsoft.com/office/powerpoint/2010/main" val="352136782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4472CBAE-0F30-40B1-9EB3-F9ACFC50D979}" type="slidenum">
              <a:rPr lang="es-ES" smtClean="0"/>
              <a:t>198</a:t>
            </a:fld>
            <a:endParaRPr lang="es-ES" dirty="0"/>
          </a:p>
        </p:txBody>
      </p:sp>
    </p:spTree>
    <p:extLst>
      <p:ext uri="{BB962C8B-B14F-4D97-AF65-F5344CB8AC3E}">
        <p14:creationId xmlns:p14="http://schemas.microsoft.com/office/powerpoint/2010/main" val="239901781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Thevetia-peruviana.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200</a:t>
            </a:fld>
            <a:endParaRPr lang="es-ES" dirty="0"/>
          </a:p>
        </p:txBody>
      </p:sp>
    </p:spTree>
    <p:extLst>
      <p:ext uri="{BB962C8B-B14F-4D97-AF65-F5344CB8AC3E}">
        <p14:creationId xmlns:p14="http://schemas.microsoft.com/office/powerpoint/2010/main" val="1754868496"/>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Thevetia-peruviana.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201</a:t>
            </a:fld>
            <a:endParaRPr lang="es-ES" dirty="0"/>
          </a:p>
        </p:txBody>
      </p:sp>
    </p:spTree>
    <p:extLst>
      <p:ext uri="{BB962C8B-B14F-4D97-AF65-F5344CB8AC3E}">
        <p14:creationId xmlns:p14="http://schemas.microsoft.com/office/powerpoint/2010/main" val="2345278626"/>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Thevetia-peruviana.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202</a:t>
            </a:fld>
            <a:endParaRPr lang="es-ES" dirty="0"/>
          </a:p>
        </p:txBody>
      </p:sp>
    </p:spTree>
    <p:extLst>
      <p:ext uri="{BB962C8B-B14F-4D97-AF65-F5344CB8AC3E}">
        <p14:creationId xmlns:p14="http://schemas.microsoft.com/office/powerpoint/2010/main" val="316857535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Thunbergia-grandiflora-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204</a:t>
            </a:fld>
            <a:endParaRPr lang="es-ES" dirty="0"/>
          </a:p>
        </p:txBody>
      </p:sp>
    </p:spTree>
    <p:extLst>
      <p:ext uri="{BB962C8B-B14F-4D97-AF65-F5344CB8AC3E}">
        <p14:creationId xmlns:p14="http://schemas.microsoft.com/office/powerpoint/2010/main" val="3016834420"/>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Thunbergia-grandiflora-</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205</a:t>
            </a:fld>
            <a:endParaRPr lang="es-ES" dirty="0"/>
          </a:p>
        </p:txBody>
      </p:sp>
    </p:spTree>
    <p:extLst>
      <p:ext uri="{BB962C8B-B14F-4D97-AF65-F5344CB8AC3E}">
        <p14:creationId xmlns:p14="http://schemas.microsoft.com/office/powerpoint/2010/main" val="273768517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Thunbergia</a:t>
            </a:r>
            <a:r>
              <a:rPr lang="es-ES" baseline="0" dirty="0"/>
              <a:t> grandiflora</a:t>
            </a:r>
            <a:endParaRPr lang="es-ES" dirty="0"/>
          </a:p>
        </p:txBody>
      </p:sp>
      <p:sp>
        <p:nvSpPr>
          <p:cNvPr id="4" name="3 Marcador de número de diapositiva"/>
          <p:cNvSpPr>
            <a:spLocks noGrp="1"/>
          </p:cNvSpPr>
          <p:nvPr>
            <p:ph type="sldNum" sz="quarter" idx="10"/>
          </p:nvPr>
        </p:nvSpPr>
        <p:spPr/>
        <p:txBody>
          <a:bodyPr/>
          <a:lstStyle/>
          <a:p>
            <a:fld id="{4472CBAE-0F30-40B1-9EB3-F9ACFC50D979}" type="slidenum">
              <a:rPr lang="es-ES" smtClean="0"/>
              <a:t>206</a:t>
            </a:fld>
            <a:endParaRPr lang="es-ES" dirty="0"/>
          </a:p>
        </p:txBody>
      </p:sp>
    </p:spTree>
    <p:extLst>
      <p:ext uri="{BB962C8B-B14F-4D97-AF65-F5344CB8AC3E}">
        <p14:creationId xmlns:p14="http://schemas.microsoft.com/office/powerpoint/2010/main" val="735865297"/>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Tropaeolum-majus</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208</a:t>
            </a:fld>
            <a:endParaRPr lang="es-ES" dirty="0"/>
          </a:p>
        </p:txBody>
      </p:sp>
    </p:spTree>
    <p:extLst>
      <p:ext uri="{BB962C8B-B14F-4D97-AF65-F5344CB8AC3E}">
        <p14:creationId xmlns:p14="http://schemas.microsoft.com/office/powerpoint/2010/main" val="404161667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Tropaeolum majus</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209</a:t>
            </a:fld>
            <a:endParaRPr lang="es-ES" dirty="0"/>
          </a:p>
        </p:txBody>
      </p:sp>
    </p:spTree>
    <p:extLst>
      <p:ext uri="{BB962C8B-B14F-4D97-AF65-F5344CB8AC3E}">
        <p14:creationId xmlns:p14="http://schemas.microsoft.com/office/powerpoint/2010/main" val="252693305"/>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Viburnum rigidus.-follao.</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211</a:t>
            </a:fld>
            <a:endParaRPr lang="es-ES" dirty="0"/>
          </a:p>
        </p:txBody>
      </p:sp>
    </p:spTree>
    <p:extLst>
      <p:ext uri="{BB962C8B-B14F-4D97-AF65-F5344CB8AC3E}">
        <p14:creationId xmlns:p14="http://schemas.microsoft.com/office/powerpoint/2010/main" val="298906194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Viburnum rígidas.-follao.</a:t>
            </a:r>
          </a:p>
        </p:txBody>
      </p:sp>
      <p:sp>
        <p:nvSpPr>
          <p:cNvPr id="4" name="3 Marcador de número de diapositiva"/>
          <p:cNvSpPr>
            <a:spLocks noGrp="1"/>
          </p:cNvSpPr>
          <p:nvPr>
            <p:ph type="sldNum" sz="quarter" idx="10"/>
          </p:nvPr>
        </p:nvSpPr>
        <p:spPr/>
        <p:txBody>
          <a:bodyPr/>
          <a:lstStyle/>
          <a:p>
            <a:fld id="{4472CBAE-0F30-40B1-9EB3-F9ACFC50D979}" type="slidenum">
              <a:rPr lang="es-ES" smtClean="0"/>
              <a:t>212</a:t>
            </a:fld>
            <a:endParaRPr lang="es-ES" dirty="0"/>
          </a:p>
        </p:txBody>
      </p:sp>
    </p:spTree>
    <p:extLst>
      <p:ext uri="{BB962C8B-B14F-4D97-AF65-F5344CB8AC3E}">
        <p14:creationId xmlns:p14="http://schemas.microsoft.com/office/powerpoint/2010/main" val="352900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3/27/2018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234211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3/27/2018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20909427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3/27/2018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4233626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3/27/2018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403585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3/27/2018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903758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3/27/2018</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8120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3/27/2018</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58676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3/27/2018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4255377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3/27/2018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182739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3/27/2018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4451765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3/27/2018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01139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3/27/2018</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3907794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3/27/2018</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597403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3/27/2018</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0303766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3/27/2018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41690389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3/27/2018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8779102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pPr algn="r" eaLnBrk="1" latinLnBrk="0" hangingPunct="1"/>
            <a:fld id="{E6F9B8CD-342D-4579-98EC-A8FD6B7370E1}" type="datetimeFigureOut">
              <a:rPr lang="en-US" smtClean="0"/>
              <a:pPr algn="r" eaLnBrk="1" latinLnBrk="0" hangingPunct="1"/>
              <a:t>3/27/2018</a:t>
            </a:fld>
            <a:endParaRPr lang="en-US" dirty="0">
              <a:solidFill>
                <a:schemeClr val="tx2"/>
              </a:solidFill>
            </a:endParaRPr>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67762255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8.jpg"/></Relationships>
</file>

<file path=ppt/slides/_rels/slide3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0.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2.jpg"/></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44.jpg"/></Relationships>
</file>

<file path=ppt/slides/_rels/slide5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46.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54.jpeg"/><Relationship Id="rId4" Type="http://schemas.openxmlformats.org/officeDocument/2006/relationships/image" Target="../media/image53.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61.jpeg"/><Relationship Id="rId4" Type="http://schemas.openxmlformats.org/officeDocument/2006/relationships/image" Target="../media/image60.jpe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63.jpe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66.jpe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69.jp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71.jpg"/></Relationships>
</file>

<file path=ppt/slides/_rels/slide8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74.jp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79.jpg"/></Relationships>
</file>

<file path=ppt/slides/_rels/slide89.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81.jp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84.jp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88.jpg"/></Relationships>
</file>

<file path=ppt/slides/_rels/slide98.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90.jpg"/></Relationships>
</file>

<file path=ppt/slides/_rels/slide9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92.jp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95.jpe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openxmlformats.org/officeDocument/2006/relationships/image" Target="../media/image97.jp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99.jpg"/></Relationships>
</file>

<file path=ppt/slides/_rels/slide10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99.jp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102.jpg"/></Relationships>
</file>

<file path=ppt/slides/_rels/slide110.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image" Target="../media/image104.jp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109.jp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112.jpe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77.xml"/><Relationship Id="rId1" Type="http://schemas.openxmlformats.org/officeDocument/2006/relationships/slideLayout" Target="../slideLayouts/slideLayout7.xml"/><Relationship Id="rId4" Type="http://schemas.openxmlformats.org/officeDocument/2006/relationships/image" Target="../media/image118.jp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78.xml"/><Relationship Id="rId1" Type="http://schemas.openxmlformats.org/officeDocument/2006/relationships/slideLayout" Target="../slideLayouts/slideLayout7.xml"/><Relationship Id="rId4" Type="http://schemas.openxmlformats.org/officeDocument/2006/relationships/image" Target="../media/image120.jp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80.xml"/><Relationship Id="rId1" Type="http://schemas.openxmlformats.org/officeDocument/2006/relationships/slideLayout" Target="../slideLayouts/slideLayout7.xml"/><Relationship Id="rId4" Type="http://schemas.openxmlformats.org/officeDocument/2006/relationships/image" Target="../media/image123.jpe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82.xml"/><Relationship Id="rId1" Type="http://schemas.openxmlformats.org/officeDocument/2006/relationships/slideLayout" Target="../slideLayouts/slideLayout7.xml"/><Relationship Id="rId4" Type="http://schemas.openxmlformats.org/officeDocument/2006/relationships/image" Target="../media/image126.jp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8.jpeg"/><Relationship Id="rId1" Type="http://schemas.openxmlformats.org/officeDocument/2006/relationships/slideLayout" Target="../slideLayouts/slideLayout7.xml"/><Relationship Id="rId5" Type="http://schemas.openxmlformats.org/officeDocument/2006/relationships/image" Target="../media/image131.png"/><Relationship Id="rId4" Type="http://schemas.openxmlformats.org/officeDocument/2006/relationships/image" Target="../media/image130.jpeg"/></Relationships>
</file>

<file path=ppt/slides/_rels/slide140.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134.jp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87.xml"/><Relationship Id="rId1" Type="http://schemas.openxmlformats.org/officeDocument/2006/relationships/slideLayout" Target="../slideLayouts/slideLayout7.xml"/><Relationship Id="rId4" Type="http://schemas.openxmlformats.org/officeDocument/2006/relationships/image" Target="../media/image137.jp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notesSlide" Target="../notesSlides/notesSlide90.xml"/><Relationship Id="rId1" Type="http://schemas.openxmlformats.org/officeDocument/2006/relationships/slideLayout" Target="../slideLayouts/slideLayout7.xml"/><Relationship Id="rId4" Type="http://schemas.openxmlformats.org/officeDocument/2006/relationships/image" Target="../media/image141.jp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notesSlide" Target="../notesSlides/notesSlide93.xml"/><Relationship Id="rId1" Type="http://schemas.openxmlformats.org/officeDocument/2006/relationships/slideLayout" Target="../slideLayouts/slideLayout7.xml"/><Relationship Id="rId4" Type="http://schemas.openxmlformats.org/officeDocument/2006/relationships/image" Target="../media/image145.jpeg"/></Relationships>
</file>

<file path=ppt/slides/_rels/slide157.xml.rels><?xml version="1.0" encoding="UTF-8" standalone="yes"?>
<Relationships xmlns="http://schemas.openxmlformats.org/package/2006/relationships"><Relationship Id="rId8" Type="http://schemas.openxmlformats.org/officeDocument/2006/relationships/image" Target="../media/image151.jpeg"/><Relationship Id="rId3" Type="http://schemas.openxmlformats.org/officeDocument/2006/relationships/image" Target="../media/image146.jpeg"/><Relationship Id="rId7" Type="http://schemas.openxmlformats.org/officeDocument/2006/relationships/image" Target="../media/image150.jpeg"/><Relationship Id="rId2" Type="http://schemas.openxmlformats.org/officeDocument/2006/relationships/notesSlide" Target="../notesSlides/notesSlide94.xml"/><Relationship Id="rId1" Type="http://schemas.openxmlformats.org/officeDocument/2006/relationships/slideLayout" Target="../slideLayouts/slideLayout7.xml"/><Relationship Id="rId6" Type="http://schemas.openxmlformats.org/officeDocument/2006/relationships/image" Target="../media/image149.jpeg"/><Relationship Id="rId5" Type="http://schemas.openxmlformats.org/officeDocument/2006/relationships/image" Target="../media/image148.jpeg"/><Relationship Id="rId4" Type="http://schemas.openxmlformats.org/officeDocument/2006/relationships/image" Target="../media/image147.jpeg"/></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152.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53.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155.jpg"/><Relationship Id="rId2" Type="http://schemas.openxmlformats.org/officeDocument/2006/relationships/notesSlide" Target="../notesSlides/notesSlide97.xml"/><Relationship Id="rId1" Type="http://schemas.openxmlformats.org/officeDocument/2006/relationships/slideLayout" Target="../slideLayouts/slideLayout7.xml"/><Relationship Id="rId4" Type="http://schemas.openxmlformats.org/officeDocument/2006/relationships/image" Target="../media/image156.jp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157.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notesSlide" Target="../notesSlides/notesSlide99.xml"/><Relationship Id="rId1" Type="http://schemas.openxmlformats.org/officeDocument/2006/relationships/slideLayout" Target="../slideLayouts/slideLayout7.xml"/><Relationship Id="rId5" Type="http://schemas.openxmlformats.org/officeDocument/2006/relationships/image" Target="../media/image160.jpeg"/><Relationship Id="rId4" Type="http://schemas.openxmlformats.org/officeDocument/2006/relationships/image" Target="../media/image159.jpe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image" Target="../media/image161.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notesSlide" Target="../notesSlides/notesSlide101.xml"/><Relationship Id="rId1" Type="http://schemas.openxmlformats.org/officeDocument/2006/relationships/slideLayout" Target="../slideLayouts/slideLayout7.xml"/><Relationship Id="rId4" Type="http://schemas.openxmlformats.org/officeDocument/2006/relationships/image" Target="../media/image163.jpe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image" Target="../media/image164.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3" Type="http://schemas.openxmlformats.org/officeDocument/2006/relationships/image" Target="../media/image165.jpg"/><Relationship Id="rId2" Type="http://schemas.openxmlformats.org/officeDocument/2006/relationships/notesSlide" Target="../notesSlides/notesSlide103.xml"/><Relationship Id="rId1" Type="http://schemas.openxmlformats.org/officeDocument/2006/relationships/slideLayout" Target="../slideLayouts/slideLayout7.xml"/><Relationship Id="rId5" Type="http://schemas.openxmlformats.org/officeDocument/2006/relationships/image" Target="../media/image167.jpg"/><Relationship Id="rId4" Type="http://schemas.openxmlformats.org/officeDocument/2006/relationships/image" Target="../media/image166.jpg"/></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3" Type="http://schemas.openxmlformats.org/officeDocument/2006/relationships/image" Target="../media/image168.jpg"/><Relationship Id="rId2" Type="http://schemas.openxmlformats.org/officeDocument/2006/relationships/notesSlide" Target="../notesSlides/notesSlide104.xml"/><Relationship Id="rId1" Type="http://schemas.openxmlformats.org/officeDocument/2006/relationships/slideLayout" Target="../slideLayouts/slideLayout7.xml"/><Relationship Id="rId5" Type="http://schemas.openxmlformats.org/officeDocument/2006/relationships/image" Target="../media/image170.jpg"/><Relationship Id="rId4" Type="http://schemas.openxmlformats.org/officeDocument/2006/relationships/image" Target="../media/image169.jpg"/></Relationships>
</file>

<file path=ppt/slides/_rels/slide175.xml.rels><?xml version="1.0" encoding="UTF-8" standalone="yes"?>
<Relationships xmlns="http://schemas.openxmlformats.org/package/2006/relationships"><Relationship Id="rId3" Type="http://schemas.openxmlformats.org/officeDocument/2006/relationships/image" Target="../media/image171.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image" Target="../media/image172.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3" Type="http://schemas.openxmlformats.org/officeDocument/2006/relationships/image" Target="../media/image173.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3" Type="http://schemas.openxmlformats.org/officeDocument/2006/relationships/image" Target="../media/image174.jpeg"/><Relationship Id="rId2" Type="http://schemas.openxmlformats.org/officeDocument/2006/relationships/notesSlide" Target="../notesSlides/notesSlide108.xml"/><Relationship Id="rId1" Type="http://schemas.openxmlformats.org/officeDocument/2006/relationships/slideLayout" Target="../slideLayouts/slideLayout7.xml"/><Relationship Id="rId4" Type="http://schemas.openxmlformats.org/officeDocument/2006/relationships/image" Target="../media/image175.jpeg"/></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image" Target="../media/image176.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2" Type="http://schemas.openxmlformats.org/officeDocument/2006/relationships/image" Target="../media/image177.jpeg"/><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image" Target="../media/image178.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3" Type="http://schemas.openxmlformats.org/officeDocument/2006/relationships/image" Target="../media/image179.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3" Type="http://schemas.openxmlformats.org/officeDocument/2006/relationships/image" Target="../media/image180.jpg"/><Relationship Id="rId2" Type="http://schemas.openxmlformats.org/officeDocument/2006/relationships/notesSlide" Target="../notesSlides/notesSlide112.xml"/><Relationship Id="rId1" Type="http://schemas.openxmlformats.org/officeDocument/2006/relationships/slideLayout" Target="../slideLayouts/slideLayout7.xml"/><Relationship Id="rId4" Type="http://schemas.openxmlformats.org/officeDocument/2006/relationships/image" Target="../media/image181.jpg"/></Relationships>
</file>

<file path=ppt/slides/_rels/slide188.xml.rels><?xml version="1.0" encoding="UTF-8" standalone="yes"?>
<Relationships xmlns="http://schemas.openxmlformats.org/package/2006/relationships"><Relationship Id="rId3" Type="http://schemas.openxmlformats.org/officeDocument/2006/relationships/image" Target="../media/image182.jpg"/><Relationship Id="rId2" Type="http://schemas.openxmlformats.org/officeDocument/2006/relationships/notesSlide" Target="../notesSlides/notesSlide113.xml"/><Relationship Id="rId1" Type="http://schemas.openxmlformats.org/officeDocument/2006/relationships/slideLayout" Target="../slideLayouts/slideLayout7.xml"/><Relationship Id="rId4" Type="http://schemas.openxmlformats.org/officeDocument/2006/relationships/image" Target="../media/image183.jpg"/></Relationships>
</file>

<file path=ppt/slides/_rels/slide189.xml.rels><?xml version="1.0" encoding="UTF-8" standalone="yes"?>
<Relationships xmlns="http://schemas.openxmlformats.org/package/2006/relationships"><Relationship Id="rId3" Type="http://schemas.openxmlformats.org/officeDocument/2006/relationships/image" Target="../media/image184.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3" Type="http://schemas.openxmlformats.org/officeDocument/2006/relationships/image" Target="../media/image185.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3" Type="http://schemas.openxmlformats.org/officeDocument/2006/relationships/image" Target="../media/image186.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3" Type="http://schemas.openxmlformats.org/officeDocument/2006/relationships/image" Target="../media/image187.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3" Type="http://schemas.openxmlformats.org/officeDocument/2006/relationships/image" Target="../media/image188.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image" Target="../media/image189.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3" Type="http://schemas.openxmlformats.org/officeDocument/2006/relationships/image" Target="../media/image190.jpg"/><Relationship Id="rId2" Type="http://schemas.openxmlformats.org/officeDocument/2006/relationships/notesSlide" Target="../notesSlides/notesSlide120.xml"/><Relationship Id="rId1" Type="http://schemas.openxmlformats.org/officeDocument/2006/relationships/slideLayout" Target="../slideLayouts/slideLayout7.xml"/><Relationship Id="rId5" Type="http://schemas.openxmlformats.org/officeDocument/2006/relationships/image" Target="../media/image192.jpeg"/><Relationship Id="rId4" Type="http://schemas.openxmlformats.org/officeDocument/2006/relationships/image" Target="../media/image191.jpg"/></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3" Type="http://schemas.openxmlformats.org/officeDocument/2006/relationships/image" Target="../media/image193.jpg"/><Relationship Id="rId2" Type="http://schemas.openxmlformats.org/officeDocument/2006/relationships/notesSlide" Target="../notesSlides/notesSlide121.xml"/><Relationship Id="rId1" Type="http://schemas.openxmlformats.org/officeDocument/2006/relationships/slideLayout" Target="../slideLayouts/slideLayout7.xml"/><Relationship Id="rId4" Type="http://schemas.openxmlformats.org/officeDocument/2006/relationships/image" Target="../media/image194.jpeg"/></Relationships>
</file>

<file path=ppt/slides/_rels/slide201.xml.rels><?xml version="1.0" encoding="UTF-8" standalone="yes"?>
<Relationships xmlns="http://schemas.openxmlformats.org/package/2006/relationships"><Relationship Id="rId3" Type="http://schemas.openxmlformats.org/officeDocument/2006/relationships/image" Target="../media/image195.jpeg"/><Relationship Id="rId2" Type="http://schemas.openxmlformats.org/officeDocument/2006/relationships/notesSlide" Target="../notesSlides/notesSlide122.xml"/><Relationship Id="rId1" Type="http://schemas.openxmlformats.org/officeDocument/2006/relationships/slideLayout" Target="../slideLayouts/slideLayout7.xml"/><Relationship Id="rId4" Type="http://schemas.openxmlformats.org/officeDocument/2006/relationships/image" Target="../media/image196.jpeg"/></Relationships>
</file>

<file path=ppt/slides/_rels/slide202.xml.rels><?xml version="1.0" encoding="UTF-8" standalone="yes"?>
<Relationships xmlns="http://schemas.openxmlformats.org/package/2006/relationships"><Relationship Id="rId3" Type="http://schemas.openxmlformats.org/officeDocument/2006/relationships/image" Target="../media/image197.jp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3" Type="http://schemas.openxmlformats.org/officeDocument/2006/relationships/image" Target="../media/image198.jp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3" Type="http://schemas.openxmlformats.org/officeDocument/2006/relationships/image" Target="../media/image199.jpg"/><Relationship Id="rId2" Type="http://schemas.openxmlformats.org/officeDocument/2006/relationships/notesSlide" Target="../notesSlides/notesSlide125.xml"/><Relationship Id="rId1" Type="http://schemas.openxmlformats.org/officeDocument/2006/relationships/slideLayout" Target="../slideLayouts/slideLayout7.xml"/><Relationship Id="rId4" Type="http://schemas.openxmlformats.org/officeDocument/2006/relationships/image" Target="../media/image200.jpg"/></Relationships>
</file>

<file path=ppt/slides/_rels/slide206.xml.rels><?xml version="1.0" encoding="UTF-8" standalone="yes"?>
<Relationships xmlns="http://schemas.openxmlformats.org/package/2006/relationships"><Relationship Id="rId3" Type="http://schemas.openxmlformats.org/officeDocument/2006/relationships/image" Target="../media/image201.jp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3" Type="http://schemas.openxmlformats.org/officeDocument/2006/relationships/image" Target="../media/image202.jp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3" Type="http://schemas.openxmlformats.org/officeDocument/2006/relationships/image" Target="../media/image203.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3" Type="http://schemas.openxmlformats.org/officeDocument/2006/relationships/image" Target="../media/image204.jp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3" Type="http://schemas.openxmlformats.org/officeDocument/2006/relationships/image" Target="../media/image205.jpg"/><Relationship Id="rId2" Type="http://schemas.openxmlformats.org/officeDocument/2006/relationships/notesSlide" Target="../notesSlides/notesSlide130.xml"/><Relationship Id="rId1" Type="http://schemas.openxmlformats.org/officeDocument/2006/relationships/slideLayout" Target="../slideLayouts/slideLayout7.xml"/><Relationship Id="rId5" Type="http://schemas.openxmlformats.org/officeDocument/2006/relationships/image" Target="../media/image207.jpeg"/><Relationship Id="rId4" Type="http://schemas.openxmlformats.org/officeDocument/2006/relationships/image" Target="../media/image20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699792" y="2514601"/>
            <a:ext cx="5843075" cy="2262781"/>
          </a:xfrm>
        </p:spPr>
        <p:txBody>
          <a:bodyPr/>
          <a:lstStyle/>
          <a:p>
            <a:r>
              <a:rPr lang="es-ES" dirty="0"/>
              <a:t>Plantas de Canarias</a:t>
            </a:r>
          </a:p>
        </p:txBody>
      </p:sp>
      <p:sp>
        <p:nvSpPr>
          <p:cNvPr id="3" name="2 Subtítulo"/>
          <p:cNvSpPr>
            <a:spLocks noGrp="1"/>
          </p:cNvSpPr>
          <p:nvPr>
            <p:ph type="subTitle" idx="1"/>
          </p:nvPr>
        </p:nvSpPr>
        <p:spPr>
          <a:xfrm>
            <a:off x="2843808" y="4777380"/>
            <a:ext cx="5699059" cy="1126283"/>
          </a:xfrm>
        </p:spPr>
        <p:txBody>
          <a:bodyPr/>
          <a:lstStyle/>
          <a:p>
            <a:r>
              <a:rPr lang="es-ES" dirty="0"/>
              <a:t>Selección de textos y fotografías por</a:t>
            </a:r>
          </a:p>
          <a:p>
            <a:r>
              <a:rPr lang="es-ES" dirty="0"/>
              <a:t>JOSE ELIAS BONELLS</a:t>
            </a:r>
          </a:p>
        </p:txBody>
      </p:sp>
    </p:spTree>
    <p:extLst>
      <p:ext uri="{BB962C8B-B14F-4D97-AF65-F5344CB8AC3E}">
        <p14:creationId xmlns:p14="http://schemas.microsoft.com/office/powerpoint/2010/main" val="1520964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Aloe saponaria</a:t>
            </a:r>
          </a:p>
        </p:txBody>
      </p:sp>
      <p:sp>
        <p:nvSpPr>
          <p:cNvPr id="3" name="2 Marcador de contenido"/>
          <p:cNvSpPr>
            <a:spLocks noGrp="1"/>
          </p:cNvSpPr>
          <p:nvPr>
            <p:ph idx="1"/>
          </p:nvPr>
        </p:nvSpPr>
        <p:spPr/>
        <p:txBody>
          <a:bodyPr/>
          <a:lstStyle/>
          <a:p>
            <a:r>
              <a:rPr lang="es-ES" dirty="0"/>
              <a:t>Nombre común.-Pita real</a:t>
            </a:r>
          </a:p>
          <a:p>
            <a:r>
              <a:rPr lang="es-ES" dirty="0"/>
              <a:t>Planta en roseta, pequeña, de hasta 40 cm de diámetro, con tallo, corto. Hojas lanceoladas, anchas, gruesas y carnosas de 15 a 24 cm de largo, verde azuladas, con machas amarillo verdosas, alongadas, agrupadas en bandas transversales, envés convexo, con los bordes con largas espinas marrón. Inflorescencia ramificada, con flores amarillo rojizas.</a:t>
            </a:r>
          </a:p>
        </p:txBody>
      </p:sp>
    </p:spTree>
    <p:extLst>
      <p:ext uri="{BB962C8B-B14F-4D97-AF65-F5344CB8AC3E}">
        <p14:creationId xmlns:p14="http://schemas.microsoft.com/office/powerpoint/2010/main" val="874485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54000"/>
            <a:ext cx="8208912" cy="6350000"/>
          </a:xfrm>
          <a:prstGeom prst="rect">
            <a:avLst/>
          </a:prstGeom>
        </p:spPr>
      </p:pic>
    </p:spTree>
    <p:extLst>
      <p:ext uri="{BB962C8B-B14F-4D97-AF65-F5344CB8AC3E}">
        <p14:creationId xmlns:p14="http://schemas.microsoft.com/office/powerpoint/2010/main" val="276946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404664"/>
            <a:ext cx="8352928" cy="61206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52476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5201" y="1556792"/>
            <a:ext cx="6589199" cy="1008112"/>
          </a:xfrm>
        </p:spPr>
        <p:txBody>
          <a:bodyPr/>
          <a:lstStyle/>
          <a:p>
            <a:r>
              <a:rPr lang="es-ES" dirty="0"/>
              <a:t>Caesalpinia spinosa</a:t>
            </a:r>
          </a:p>
        </p:txBody>
      </p:sp>
      <p:sp>
        <p:nvSpPr>
          <p:cNvPr id="3" name="2 Marcador de contenido"/>
          <p:cNvSpPr>
            <a:spLocks noGrp="1"/>
          </p:cNvSpPr>
          <p:nvPr>
            <p:ph idx="1"/>
          </p:nvPr>
        </p:nvSpPr>
        <p:spPr>
          <a:xfrm>
            <a:off x="1942415" y="2636912"/>
            <a:ext cx="6591985" cy="3274310"/>
          </a:xfrm>
        </p:spPr>
        <p:txBody>
          <a:bodyPr>
            <a:normAutofit/>
          </a:bodyPr>
          <a:lstStyle/>
          <a:p>
            <a:r>
              <a:rPr lang="es-ES" dirty="0"/>
              <a:t>Acacia amarilla, aunque en su lugar de origen Perú la llaman Tara</a:t>
            </a:r>
          </a:p>
          <a:p>
            <a:r>
              <a:rPr lang="es-ES" dirty="0"/>
              <a:t>familia Caesalpiniaceae</a:t>
            </a:r>
          </a:p>
          <a:p>
            <a:r>
              <a:rPr lang="es-ES" dirty="0"/>
              <a:t>Un árbol no muy alto y que produce una legumbre plana de un color naranja casi rojo que es muy llamativa y que permanece mucho tiempo en el árbol, a veces hasta la próxima floración según hemos visto. Por ser rica en taninos se emplea para producir tintes.</a:t>
            </a:r>
          </a:p>
        </p:txBody>
      </p:sp>
    </p:spTree>
    <p:extLst>
      <p:ext uri="{BB962C8B-B14F-4D97-AF65-F5344CB8AC3E}">
        <p14:creationId xmlns:p14="http://schemas.microsoft.com/office/powerpoint/2010/main" val="16155199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54000"/>
            <a:ext cx="8208912" cy="6350000"/>
          </a:xfrm>
          <a:prstGeom prst="rect">
            <a:avLst/>
          </a:prstGeom>
        </p:spPr>
      </p:pic>
    </p:spTree>
    <p:extLst>
      <p:ext uri="{BB962C8B-B14F-4D97-AF65-F5344CB8AC3E}">
        <p14:creationId xmlns:p14="http://schemas.microsoft.com/office/powerpoint/2010/main" val="3911904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aesalpinia spinos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332656"/>
            <a:ext cx="8280920" cy="6192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7979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5201" y="1700808"/>
            <a:ext cx="6589199" cy="1296144"/>
          </a:xfrm>
        </p:spPr>
        <p:txBody>
          <a:bodyPr>
            <a:normAutofit/>
          </a:bodyPr>
          <a:lstStyle/>
          <a:p>
            <a:r>
              <a:rPr lang="es-ES" dirty="0"/>
              <a:t>Acacia saligna.-acacia-arbol</a:t>
            </a:r>
          </a:p>
        </p:txBody>
      </p:sp>
      <p:sp>
        <p:nvSpPr>
          <p:cNvPr id="3" name="2 Marcador de contenido"/>
          <p:cNvSpPr>
            <a:spLocks noGrp="1"/>
          </p:cNvSpPr>
          <p:nvPr>
            <p:ph idx="1"/>
          </p:nvPr>
        </p:nvSpPr>
        <p:spPr>
          <a:xfrm>
            <a:off x="1942415" y="2996952"/>
            <a:ext cx="6591985" cy="2914270"/>
          </a:xfrm>
        </p:spPr>
        <p:txBody>
          <a:bodyPr>
            <a:normAutofit/>
          </a:bodyPr>
          <a:lstStyle/>
          <a:p>
            <a:r>
              <a:rPr lang="es-ES" dirty="0"/>
              <a:t>Acacia azul.</a:t>
            </a:r>
          </a:p>
          <a:p>
            <a:r>
              <a:rPr lang="es-ES" dirty="0"/>
              <a:t>Mimosaceae (Leguminosae</a:t>
            </a:r>
          </a:p>
          <a:p>
            <a:r>
              <a:rPr lang="es-ES" dirty="0"/>
              <a:t>Origen Australia.</a:t>
            </a:r>
          </a:p>
          <a:p>
            <a:r>
              <a:rPr lang="es-ES" dirty="0"/>
              <a:t>En plena floración a principios del mes de marzo, nos muestra esos glomérulos amarillo brillante junto a hojas (filodios) lanceoladas verde azuladas. El fruto son legumbres lineales.</a:t>
            </a:r>
          </a:p>
          <a:p>
            <a:endParaRPr lang="es-ES" dirty="0"/>
          </a:p>
          <a:p>
            <a:endParaRPr lang="es-ES" dirty="0"/>
          </a:p>
        </p:txBody>
      </p:sp>
    </p:spTree>
    <p:extLst>
      <p:ext uri="{BB962C8B-B14F-4D97-AF65-F5344CB8AC3E}">
        <p14:creationId xmlns:p14="http://schemas.microsoft.com/office/powerpoint/2010/main" val="4281824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254000"/>
            <a:ext cx="8208912" cy="6350000"/>
          </a:xfrm>
          <a:prstGeom prst="rect">
            <a:avLst/>
          </a:prstGeom>
        </p:spPr>
      </p:pic>
    </p:spTree>
    <p:extLst>
      <p:ext uri="{BB962C8B-B14F-4D97-AF65-F5344CB8AC3E}">
        <p14:creationId xmlns:p14="http://schemas.microsoft.com/office/powerpoint/2010/main" val="3258485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54000"/>
            <a:ext cx="8208912" cy="6350000"/>
          </a:xfrm>
          <a:prstGeom prst="rect">
            <a:avLst/>
          </a:prstGeom>
        </p:spPr>
      </p:pic>
    </p:spTree>
    <p:extLst>
      <p:ext uri="{BB962C8B-B14F-4D97-AF65-F5344CB8AC3E}">
        <p14:creationId xmlns:p14="http://schemas.microsoft.com/office/powerpoint/2010/main" val="1017418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5201" y="1412776"/>
            <a:ext cx="6589199" cy="1080120"/>
          </a:xfrm>
        </p:spPr>
        <p:txBody>
          <a:bodyPr/>
          <a:lstStyle/>
          <a:p>
            <a:r>
              <a:rPr lang="es-ES" dirty="0"/>
              <a:t>Acokanthera oblongifolia</a:t>
            </a:r>
          </a:p>
        </p:txBody>
      </p:sp>
      <p:sp>
        <p:nvSpPr>
          <p:cNvPr id="3" name="2 Marcador de contenido"/>
          <p:cNvSpPr>
            <a:spLocks noGrp="1"/>
          </p:cNvSpPr>
          <p:nvPr>
            <p:ph idx="1"/>
          </p:nvPr>
        </p:nvSpPr>
        <p:spPr>
          <a:xfrm>
            <a:off x="1942415" y="2636912"/>
            <a:ext cx="6591985" cy="3274310"/>
          </a:xfrm>
        </p:spPr>
        <p:txBody>
          <a:bodyPr>
            <a:normAutofit/>
          </a:bodyPr>
          <a:lstStyle/>
          <a:p>
            <a:r>
              <a:rPr lang="es-ES" dirty="0"/>
              <a:t>Acocantera, laurel tóxico.</a:t>
            </a:r>
          </a:p>
          <a:p>
            <a:r>
              <a:rPr lang="es-ES" dirty="0"/>
              <a:t>Familia: Apocynaceae.</a:t>
            </a:r>
          </a:p>
          <a:p>
            <a:r>
              <a:rPr lang="es-ES" dirty="0"/>
              <a:t>Procede del sur-sudoeste de África</a:t>
            </a:r>
          </a:p>
          <a:p>
            <a:r>
              <a:rPr lang="es-ES" dirty="0"/>
              <a:t>Las flores forman unos ramilletes que desprenden un ligero perfume.</a:t>
            </a:r>
          </a:p>
          <a:p>
            <a:r>
              <a:rPr lang="es-ES" dirty="0"/>
              <a:t>Los frutos son bayas de unos dos cm. que al madurar se ponen de color negro azulado.Toxica</a:t>
            </a:r>
          </a:p>
        </p:txBody>
      </p:sp>
    </p:spTree>
    <p:extLst>
      <p:ext uri="{BB962C8B-B14F-4D97-AF65-F5344CB8AC3E}">
        <p14:creationId xmlns:p14="http://schemas.microsoft.com/office/powerpoint/2010/main" val="6599586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254000"/>
            <a:ext cx="8352928" cy="6350000"/>
          </a:xfrm>
          <a:prstGeom prst="rect">
            <a:avLst/>
          </a:prstGeom>
        </p:spPr>
      </p:pic>
    </p:spTree>
    <p:extLst>
      <p:ext uri="{BB962C8B-B14F-4D97-AF65-F5344CB8AC3E}">
        <p14:creationId xmlns:p14="http://schemas.microsoft.com/office/powerpoint/2010/main" val="2616998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60648"/>
            <a:ext cx="8352928" cy="6264696"/>
          </a:xfrm>
          <a:prstGeom prst="rect">
            <a:avLst/>
          </a:prstGeom>
        </p:spPr>
      </p:pic>
    </p:spTree>
    <p:extLst>
      <p:ext uri="{BB962C8B-B14F-4D97-AF65-F5344CB8AC3E}">
        <p14:creationId xmlns:p14="http://schemas.microsoft.com/office/powerpoint/2010/main" val="20985787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254000"/>
            <a:ext cx="8280920" cy="6350000"/>
          </a:xfrm>
          <a:prstGeom prst="rect">
            <a:avLst/>
          </a:prstGeom>
        </p:spPr>
      </p:pic>
    </p:spTree>
    <p:extLst>
      <p:ext uri="{BB962C8B-B14F-4D97-AF65-F5344CB8AC3E}">
        <p14:creationId xmlns:p14="http://schemas.microsoft.com/office/powerpoint/2010/main" val="32232807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5201" y="1484784"/>
            <a:ext cx="6589199" cy="1008112"/>
          </a:xfrm>
        </p:spPr>
        <p:txBody>
          <a:bodyPr/>
          <a:lstStyle/>
          <a:p>
            <a:r>
              <a:rPr lang="es-ES" dirty="0"/>
              <a:t>Agave attenuata</a:t>
            </a:r>
          </a:p>
        </p:txBody>
      </p:sp>
      <p:sp>
        <p:nvSpPr>
          <p:cNvPr id="3" name="2 Marcador de contenido"/>
          <p:cNvSpPr>
            <a:spLocks noGrp="1"/>
          </p:cNvSpPr>
          <p:nvPr>
            <p:ph idx="1"/>
          </p:nvPr>
        </p:nvSpPr>
        <p:spPr/>
        <p:txBody>
          <a:bodyPr>
            <a:normAutofit lnSpcReduction="10000"/>
          </a:bodyPr>
          <a:lstStyle/>
          <a:p>
            <a:pPr marL="68580" indent="0">
              <a:buNone/>
            </a:pPr>
            <a:endParaRPr lang="es-ES" dirty="0"/>
          </a:p>
          <a:p>
            <a:endParaRPr lang="es-ES" dirty="0"/>
          </a:p>
          <a:p>
            <a:r>
              <a:rPr lang="es-ES" dirty="0"/>
              <a:t>Agave attenuata</a:t>
            </a:r>
          </a:p>
          <a:p>
            <a:r>
              <a:rPr lang="es-ES" dirty="0"/>
              <a:t>Con su inflorescencia fantástica y enorme. Originaria de México</a:t>
            </a:r>
          </a:p>
          <a:p>
            <a:r>
              <a:rPr lang="es-ES" dirty="0"/>
              <a:t>(Agavaceae).</a:t>
            </a:r>
          </a:p>
          <a:p>
            <a:r>
              <a:rPr lang="es-ES" dirty="0"/>
              <a:t>Sus hojas son carnosas y suaves, sin espinas, por eso en inglés se llama ágave de cola de zorro. La roseta de unos 60 cm de diámetro.</a:t>
            </a:r>
          </a:p>
          <a:p>
            <a:r>
              <a:rPr lang="es-ES" dirty="0"/>
              <a:t>Cuando da lugar a la enorme inflorescencia de unos 4 metros es después de unos años de crecimiento.</a:t>
            </a:r>
          </a:p>
        </p:txBody>
      </p:sp>
    </p:spTree>
    <p:extLst>
      <p:ext uri="{BB962C8B-B14F-4D97-AF65-F5344CB8AC3E}">
        <p14:creationId xmlns:p14="http://schemas.microsoft.com/office/powerpoint/2010/main" val="23769539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260648"/>
            <a:ext cx="8352928" cy="6264696"/>
          </a:xfrm>
          <a:prstGeom prst="rect">
            <a:avLst/>
          </a:prstGeom>
        </p:spPr>
      </p:pic>
    </p:spTree>
    <p:extLst>
      <p:ext uri="{BB962C8B-B14F-4D97-AF65-F5344CB8AC3E}">
        <p14:creationId xmlns:p14="http://schemas.microsoft.com/office/powerpoint/2010/main" val="20904360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17149920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5201" y="1412776"/>
            <a:ext cx="6589199" cy="720824"/>
          </a:xfrm>
        </p:spPr>
        <p:txBody>
          <a:bodyPr/>
          <a:lstStyle/>
          <a:p>
            <a:r>
              <a:rPr lang="es-ES" dirty="0"/>
              <a:t>Aloe arborescens</a:t>
            </a:r>
          </a:p>
        </p:txBody>
      </p:sp>
      <p:sp>
        <p:nvSpPr>
          <p:cNvPr id="3" name="2 Marcador de contenido"/>
          <p:cNvSpPr>
            <a:spLocks noGrp="1"/>
          </p:cNvSpPr>
          <p:nvPr>
            <p:ph idx="1"/>
          </p:nvPr>
        </p:nvSpPr>
        <p:spPr>
          <a:xfrm>
            <a:off x="1942415" y="2492896"/>
            <a:ext cx="6591985" cy="3418326"/>
          </a:xfrm>
        </p:spPr>
        <p:txBody>
          <a:bodyPr>
            <a:normAutofit/>
          </a:bodyPr>
          <a:lstStyle/>
          <a:p>
            <a:r>
              <a:rPr lang="es-ES" dirty="0"/>
              <a:t> Aloe arborescens</a:t>
            </a:r>
          </a:p>
          <a:p>
            <a:r>
              <a:rPr lang="es-ES" dirty="0"/>
              <a:t>Planta originaria de Sudáfrica.</a:t>
            </a:r>
          </a:p>
          <a:p>
            <a:r>
              <a:rPr lang="es-ES" dirty="0"/>
              <a:t>Una curiosa formación y colorido.</a:t>
            </a:r>
          </a:p>
          <a:p>
            <a:r>
              <a:rPr lang="es-ES" dirty="0"/>
              <a:t>Arbusto de 2-3 metros de alto con unas llamativas hojas verde-grisáceas que están colocadas en roseta. Hojas que en el envés son verde claro y que en su borde tienen unos claros y pálidos dientes.</a:t>
            </a:r>
          </a:p>
        </p:txBody>
      </p:sp>
    </p:spTree>
    <p:extLst>
      <p:ext uri="{BB962C8B-B14F-4D97-AF65-F5344CB8AC3E}">
        <p14:creationId xmlns:p14="http://schemas.microsoft.com/office/powerpoint/2010/main" val="5233038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260648"/>
            <a:ext cx="8352928" cy="6269682"/>
          </a:xfrm>
          <a:prstGeom prst="rect">
            <a:avLst/>
          </a:prstGeom>
        </p:spPr>
      </p:pic>
    </p:spTree>
    <p:extLst>
      <p:ext uri="{BB962C8B-B14F-4D97-AF65-F5344CB8AC3E}">
        <p14:creationId xmlns:p14="http://schemas.microsoft.com/office/powerpoint/2010/main" val="29811015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loe arboresc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332656"/>
            <a:ext cx="8352928" cy="6192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85989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5201" y="1268760"/>
            <a:ext cx="6589199" cy="1224136"/>
          </a:xfrm>
        </p:spPr>
        <p:txBody>
          <a:bodyPr>
            <a:normAutofit/>
          </a:bodyPr>
          <a:lstStyle/>
          <a:p>
            <a:r>
              <a:rPr lang="es-ES" dirty="0"/>
              <a:t>Aloe barbadensis</a:t>
            </a:r>
            <a:br>
              <a:rPr lang="es-ES" dirty="0"/>
            </a:br>
            <a:r>
              <a:rPr lang="es-ES" dirty="0"/>
              <a:t> = Aloe vera</a:t>
            </a:r>
          </a:p>
        </p:txBody>
      </p:sp>
      <p:sp>
        <p:nvSpPr>
          <p:cNvPr id="3" name="2 Marcador de contenido"/>
          <p:cNvSpPr>
            <a:spLocks noGrp="1"/>
          </p:cNvSpPr>
          <p:nvPr>
            <p:ph idx="1"/>
          </p:nvPr>
        </p:nvSpPr>
        <p:spPr>
          <a:xfrm>
            <a:off x="1942415" y="2780928"/>
            <a:ext cx="6591985" cy="3130294"/>
          </a:xfrm>
        </p:spPr>
        <p:txBody>
          <a:bodyPr>
            <a:normAutofit/>
          </a:bodyPr>
          <a:lstStyle/>
          <a:p>
            <a:pPr marL="68580" indent="0">
              <a:buNone/>
            </a:pPr>
            <a:endParaRPr lang="es-ES" dirty="0"/>
          </a:p>
          <a:p>
            <a:r>
              <a:rPr lang="es-ES" dirty="0"/>
              <a:t>Aloe barbadensis</a:t>
            </a:r>
          </a:p>
          <a:p>
            <a:r>
              <a:rPr lang="es-ES" dirty="0"/>
              <a:t>Aloe vera</a:t>
            </a:r>
          </a:p>
          <a:p>
            <a:r>
              <a:rPr lang="es-ES" dirty="0"/>
              <a:t>Procede del norte y del sur de África, es perenne y con hojas suculentas dispuestas en roseta.</a:t>
            </a:r>
          </a:p>
          <a:p>
            <a:r>
              <a:rPr lang="es-ES" dirty="0"/>
              <a:t>Planta muy utilizada para cosméticos y productos farmacéuticos.</a:t>
            </a:r>
          </a:p>
        </p:txBody>
      </p:sp>
    </p:spTree>
    <p:extLst>
      <p:ext uri="{BB962C8B-B14F-4D97-AF65-F5344CB8AC3E}">
        <p14:creationId xmlns:p14="http://schemas.microsoft.com/office/powerpoint/2010/main" val="37660512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25437"/>
            <a:ext cx="8208912" cy="6350000"/>
          </a:xfrm>
          <a:prstGeom prst="rect">
            <a:avLst/>
          </a:prstGeom>
        </p:spPr>
      </p:pic>
    </p:spTree>
    <p:extLst>
      <p:ext uri="{BB962C8B-B14F-4D97-AF65-F5344CB8AC3E}">
        <p14:creationId xmlns:p14="http://schemas.microsoft.com/office/powerpoint/2010/main" val="17907073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loe vera - Aloe barbadens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834" y="332656"/>
            <a:ext cx="4762500" cy="626720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Aloe vera - Aloe barbadensis"/>
          <p:cNvPicPr>
            <a:picLocks noChangeAspect="1" noChangeArrowheads="1"/>
          </p:cNvPicPr>
          <p:nvPr/>
        </p:nvPicPr>
        <p:blipFill rotWithShape="1">
          <a:blip r:embed="rId3">
            <a:extLst>
              <a:ext uri="{28A0092B-C50C-407E-A947-70E740481C1C}">
                <a14:useLocalDpi xmlns:a14="http://schemas.microsoft.com/office/drawing/2010/main" val="0"/>
              </a:ext>
            </a:extLst>
          </a:blip>
          <a:srcRect l="14808"/>
          <a:stretch/>
        </p:blipFill>
        <p:spPr bwMode="auto">
          <a:xfrm>
            <a:off x="4629150" y="332656"/>
            <a:ext cx="4057278" cy="6274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43102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Aloe vera - Aloe barbadens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332656"/>
            <a:ext cx="4762500" cy="6192688"/>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Aloe vera - Aloe barbadensis"/>
          <p:cNvPicPr>
            <a:picLocks noChangeAspect="1" noChangeArrowheads="1"/>
          </p:cNvPicPr>
          <p:nvPr/>
        </p:nvPicPr>
        <p:blipFill rotWithShape="1">
          <a:blip r:embed="rId4">
            <a:extLst>
              <a:ext uri="{28A0092B-C50C-407E-A947-70E740481C1C}">
                <a14:useLocalDpi xmlns:a14="http://schemas.microsoft.com/office/drawing/2010/main" val="0"/>
              </a:ext>
            </a:extLst>
          </a:blip>
          <a:srcRect l="17772"/>
          <a:stretch/>
        </p:blipFill>
        <p:spPr bwMode="auto">
          <a:xfrm>
            <a:off x="4986338" y="332656"/>
            <a:ext cx="3916114" cy="6172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14831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2415" y="1412776"/>
            <a:ext cx="6589199" cy="720824"/>
          </a:xfrm>
        </p:spPr>
        <p:txBody>
          <a:bodyPr/>
          <a:lstStyle/>
          <a:p>
            <a:r>
              <a:rPr lang="es-ES" dirty="0"/>
              <a:t>Antigonon leptopus</a:t>
            </a:r>
          </a:p>
        </p:txBody>
      </p:sp>
      <p:sp>
        <p:nvSpPr>
          <p:cNvPr id="3" name="2 Marcador de contenido"/>
          <p:cNvSpPr>
            <a:spLocks noGrp="1"/>
          </p:cNvSpPr>
          <p:nvPr>
            <p:ph idx="1"/>
          </p:nvPr>
        </p:nvSpPr>
        <p:spPr>
          <a:xfrm>
            <a:off x="1942415" y="2780928"/>
            <a:ext cx="6591985" cy="3130294"/>
          </a:xfrm>
        </p:spPr>
        <p:txBody>
          <a:bodyPr>
            <a:normAutofit/>
          </a:bodyPr>
          <a:lstStyle/>
          <a:p>
            <a:r>
              <a:rPr lang="es-ES" dirty="0"/>
              <a:t>Flor de San Diego</a:t>
            </a:r>
          </a:p>
          <a:p>
            <a:r>
              <a:rPr lang="es-ES" dirty="0"/>
              <a:t>Origen: México y Centroamérica</a:t>
            </a:r>
          </a:p>
          <a:p>
            <a:r>
              <a:rPr lang="es-ES" dirty="0"/>
              <a:t>Bonita planta trepadora de flores pequeñas y vistosas con sus zarcillos en las terminaciones.</a:t>
            </a:r>
          </a:p>
          <a:p>
            <a:endParaRPr lang="es-ES" dirty="0"/>
          </a:p>
          <a:p>
            <a:pPr marL="68580" indent="0">
              <a:buNone/>
            </a:pPr>
            <a:endParaRPr lang="es-ES" dirty="0"/>
          </a:p>
        </p:txBody>
      </p:sp>
    </p:spTree>
    <p:extLst>
      <p:ext uri="{BB962C8B-B14F-4D97-AF65-F5344CB8AC3E}">
        <p14:creationId xmlns:p14="http://schemas.microsoft.com/office/powerpoint/2010/main" val="26442930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17873344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Antigonon leptop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332656"/>
            <a:ext cx="4690492" cy="6192688"/>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Antigonon leptopus"/>
          <p:cNvPicPr>
            <a:picLocks noChangeAspect="1" noChangeArrowheads="1"/>
          </p:cNvPicPr>
          <p:nvPr/>
        </p:nvPicPr>
        <p:blipFill rotWithShape="1">
          <a:blip r:embed="rId4">
            <a:extLst>
              <a:ext uri="{28A0092B-C50C-407E-A947-70E740481C1C}">
                <a14:useLocalDpi xmlns:a14="http://schemas.microsoft.com/office/drawing/2010/main" val="0"/>
              </a:ext>
            </a:extLst>
          </a:blip>
          <a:srcRect l="13284"/>
          <a:stretch/>
        </p:blipFill>
        <p:spPr bwMode="auto">
          <a:xfrm>
            <a:off x="4700588" y="332656"/>
            <a:ext cx="4129856" cy="6192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0765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5201" y="1484784"/>
            <a:ext cx="6589199" cy="1008112"/>
          </a:xfrm>
        </p:spPr>
        <p:txBody>
          <a:bodyPr>
            <a:normAutofit/>
          </a:bodyPr>
          <a:lstStyle/>
          <a:p>
            <a:r>
              <a:rPr lang="es-ES" dirty="0"/>
              <a:t>Argyranthemum frutescens.-</a:t>
            </a:r>
          </a:p>
        </p:txBody>
      </p:sp>
      <p:sp>
        <p:nvSpPr>
          <p:cNvPr id="3" name="2 Marcador de contenido"/>
          <p:cNvSpPr>
            <a:spLocks noGrp="1"/>
          </p:cNvSpPr>
          <p:nvPr>
            <p:ph idx="1"/>
          </p:nvPr>
        </p:nvSpPr>
        <p:spPr/>
        <p:txBody>
          <a:bodyPr/>
          <a:lstStyle/>
          <a:p>
            <a:endParaRPr lang="es-ES" dirty="0"/>
          </a:p>
          <a:p>
            <a:r>
              <a:rPr lang="es-ES" dirty="0"/>
              <a:t>Margarita Argyranthemum frutescens</a:t>
            </a:r>
          </a:p>
          <a:p>
            <a:r>
              <a:rPr lang="es-ES" dirty="0"/>
              <a:t>Una maravilla en su abundante floración y sencillez.</a:t>
            </a:r>
          </a:p>
        </p:txBody>
      </p:sp>
    </p:spTree>
    <p:extLst>
      <p:ext uri="{BB962C8B-B14F-4D97-AF65-F5344CB8AC3E}">
        <p14:creationId xmlns:p14="http://schemas.microsoft.com/office/powerpoint/2010/main" val="36273156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54000"/>
            <a:ext cx="8208912" cy="6350000"/>
          </a:xfrm>
          <a:prstGeom prst="rect">
            <a:avLst/>
          </a:prstGeom>
        </p:spPr>
      </p:pic>
    </p:spTree>
    <p:extLst>
      <p:ext uri="{BB962C8B-B14F-4D97-AF65-F5344CB8AC3E}">
        <p14:creationId xmlns:p14="http://schemas.microsoft.com/office/powerpoint/2010/main" val="5545194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Argyranthemum frutesc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332656"/>
            <a:ext cx="8280920" cy="6192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40872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5201" y="1412776"/>
            <a:ext cx="6589199" cy="1008112"/>
          </a:xfrm>
        </p:spPr>
        <p:txBody>
          <a:bodyPr>
            <a:normAutofit/>
          </a:bodyPr>
          <a:lstStyle/>
          <a:p>
            <a:r>
              <a:rPr lang="es-ES" dirty="0"/>
              <a:t>Bauhinia variegata.</a:t>
            </a:r>
          </a:p>
        </p:txBody>
      </p:sp>
      <p:sp>
        <p:nvSpPr>
          <p:cNvPr id="3" name="2 Marcador de contenido"/>
          <p:cNvSpPr>
            <a:spLocks noGrp="1"/>
          </p:cNvSpPr>
          <p:nvPr>
            <p:ph idx="1"/>
          </p:nvPr>
        </p:nvSpPr>
        <p:spPr/>
        <p:txBody>
          <a:bodyPr>
            <a:normAutofit/>
          </a:bodyPr>
          <a:lstStyle/>
          <a:p>
            <a:endParaRPr lang="es-ES" dirty="0"/>
          </a:p>
          <a:p>
            <a:r>
              <a:rPr lang="es-ES" dirty="0"/>
              <a:t>Bauhinia variegata</a:t>
            </a:r>
          </a:p>
          <a:p>
            <a:r>
              <a:rPr lang="es-ES" dirty="0"/>
              <a:t>Árbol de las orquídeas</a:t>
            </a:r>
          </a:p>
          <a:p>
            <a:r>
              <a:rPr lang="es-ES" dirty="0"/>
              <a:t>Procede de Asia.</a:t>
            </a:r>
          </a:p>
          <a:p>
            <a:r>
              <a:rPr lang="es-ES" dirty="0"/>
              <a:t>familia Caesalpiniaceae</a:t>
            </a:r>
          </a:p>
          <a:p>
            <a:r>
              <a:rPr lang="es-ES" dirty="0"/>
              <a:t>Árbol muy vistoso pues sus flores se parecen un poco a las orquídeas, colores rojo y blanco. Este año a finales de febrero ya tenía flores y dependiendo la zona siguen con flores en abril.</a:t>
            </a:r>
          </a:p>
        </p:txBody>
      </p:sp>
    </p:spTree>
    <p:extLst>
      <p:ext uri="{BB962C8B-B14F-4D97-AF65-F5344CB8AC3E}">
        <p14:creationId xmlns:p14="http://schemas.microsoft.com/office/powerpoint/2010/main" val="20644158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424936" cy="6264696"/>
          </a:xfrm>
          <a:prstGeom prst="rect">
            <a:avLst/>
          </a:prstGeom>
        </p:spPr>
      </p:pic>
    </p:spTree>
    <p:extLst>
      <p:ext uri="{BB962C8B-B14F-4D97-AF65-F5344CB8AC3E}">
        <p14:creationId xmlns:p14="http://schemas.microsoft.com/office/powerpoint/2010/main" val="41491556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54000"/>
            <a:ext cx="8208912" cy="6350000"/>
          </a:xfrm>
          <a:prstGeom prst="rect">
            <a:avLst/>
          </a:prstGeom>
        </p:spPr>
      </p:pic>
    </p:spTree>
    <p:extLst>
      <p:ext uri="{BB962C8B-B14F-4D97-AF65-F5344CB8AC3E}">
        <p14:creationId xmlns:p14="http://schemas.microsoft.com/office/powerpoint/2010/main" val="2892904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336704"/>
          </a:xfrm>
          <a:prstGeom prst="rect">
            <a:avLst/>
          </a:prstGeom>
        </p:spPr>
      </p:pic>
    </p:spTree>
    <p:extLst>
      <p:ext uri="{BB962C8B-B14F-4D97-AF65-F5344CB8AC3E}">
        <p14:creationId xmlns:p14="http://schemas.microsoft.com/office/powerpoint/2010/main" val="26337659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5201" y="1268760"/>
            <a:ext cx="6589199" cy="1224136"/>
          </a:xfrm>
        </p:spPr>
        <p:txBody>
          <a:bodyPr>
            <a:normAutofit/>
          </a:bodyPr>
          <a:lstStyle/>
          <a:p>
            <a:r>
              <a:rPr lang="es-ES" dirty="0"/>
              <a:t>Brachychiton acerifolius.-.-Arbol del fuego</a:t>
            </a:r>
          </a:p>
        </p:txBody>
      </p:sp>
      <p:sp>
        <p:nvSpPr>
          <p:cNvPr id="3" name="2 Marcador de contenido"/>
          <p:cNvSpPr>
            <a:spLocks noGrp="1"/>
          </p:cNvSpPr>
          <p:nvPr>
            <p:ph idx="1"/>
          </p:nvPr>
        </p:nvSpPr>
        <p:spPr>
          <a:xfrm>
            <a:off x="1942415" y="2708920"/>
            <a:ext cx="6591985" cy="3202302"/>
          </a:xfrm>
        </p:spPr>
        <p:txBody>
          <a:bodyPr>
            <a:normAutofit/>
          </a:bodyPr>
          <a:lstStyle/>
          <a:p>
            <a:endParaRPr lang="es-ES" dirty="0"/>
          </a:p>
          <a:p>
            <a:r>
              <a:rPr lang="es-ES" dirty="0"/>
              <a:t>Brachychiton acerifolius</a:t>
            </a:r>
          </a:p>
          <a:p>
            <a:r>
              <a:rPr lang="es-ES" dirty="0"/>
              <a:t>Árbol de fuego</a:t>
            </a:r>
          </a:p>
          <a:p>
            <a:r>
              <a:rPr lang="es-ES" dirty="0"/>
              <a:t>(Illawarra flame tree)</a:t>
            </a:r>
          </a:p>
          <a:p>
            <a:r>
              <a:rPr lang="es-ES" dirty="0"/>
              <a:t>Procede de la costa este de Australia</a:t>
            </a:r>
          </a:p>
          <a:p>
            <a:r>
              <a:rPr lang="es-ES" dirty="0"/>
              <a:t>Es un árbol entre pequeño y mediano, cuyo cultivo es muy común debido a su fantástica floración carmesí que se produce a finales de primavera - principios del verano (mayo - junio). </a:t>
            </a:r>
          </a:p>
        </p:txBody>
      </p:sp>
    </p:spTree>
    <p:extLst>
      <p:ext uri="{BB962C8B-B14F-4D97-AF65-F5344CB8AC3E}">
        <p14:creationId xmlns:p14="http://schemas.microsoft.com/office/powerpoint/2010/main" val="29848009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836712"/>
            <a:ext cx="6201137" cy="4995917"/>
          </a:xfrm>
        </p:spPr>
        <p:txBody>
          <a:bodyPr>
            <a:normAutofit/>
          </a:bodyPr>
          <a:lstStyle/>
          <a:p>
            <a:r>
              <a:rPr lang="es-ES" dirty="0"/>
              <a:t>Normalmente se caen las hojas justo antes de la floración por lo que el espectáculo del árbol con su llamativo color carmesí nos sorprende de un día para otro en plenas calles de la ciudad.</a:t>
            </a:r>
          </a:p>
          <a:p>
            <a:r>
              <a:rPr lang="es-ES" dirty="0"/>
              <a:t>Las hojas tienen unos 25 cm. y los bordes pueden ser enteros o profundamente lobados.</a:t>
            </a:r>
          </a:p>
          <a:p>
            <a:r>
              <a:rPr lang="es-ES" dirty="0"/>
              <a:t>Las flores son seguidas por grandes cápsulas con aspecto de cuero que contienen las semillas que parecen granos de maiz.</a:t>
            </a:r>
          </a:p>
        </p:txBody>
      </p:sp>
    </p:spTree>
    <p:extLst>
      <p:ext uri="{BB962C8B-B14F-4D97-AF65-F5344CB8AC3E}">
        <p14:creationId xmlns:p14="http://schemas.microsoft.com/office/powerpoint/2010/main" val="27272802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4762500" cy="6192688"/>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13308"/>
          <a:stretch/>
        </p:blipFill>
        <p:spPr>
          <a:xfrm>
            <a:off x="4557712" y="334366"/>
            <a:ext cx="4128715" cy="6190977"/>
          </a:xfrm>
          <a:prstGeom prst="rect">
            <a:avLst/>
          </a:prstGeom>
        </p:spPr>
      </p:pic>
    </p:spTree>
    <p:extLst>
      <p:ext uri="{BB962C8B-B14F-4D97-AF65-F5344CB8AC3E}">
        <p14:creationId xmlns:p14="http://schemas.microsoft.com/office/powerpoint/2010/main" val="24638270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4762500" cy="6192688"/>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17818" r="9900"/>
          <a:stretch/>
        </p:blipFill>
        <p:spPr>
          <a:xfrm>
            <a:off x="5230044" y="332656"/>
            <a:ext cx="3442469" cy="6192688"/>
          </a:xfrm>
          <a:prstGeom prst="rect">
            <a:avLst/>
          </a:prstGeom>
        </p:spPr>
      </p:pic>
    </p:spTree>
    <p:extLst>
      <p:ext uri="{BB962C8B-B14F-4D97-AF65-F5344CB8AC3E}">
        <p14:creationId xmlns:p14="http://schemas.microsoft.com/office/powerpoint/2010/main" val="38580095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br>
              <a:rPr lang="es-ES" dirty="0"/>
            </a:br>
            <a:r>
              <a:rPr lang="es-ES" dirty="0"/>
              <a:t>Brachychiton populneus</a:t>
            </a:r>
          </a:p>
        </p:txBody>
      </p:sp>
      <p:sp>
        <p:nvSpPr>
          <p:cNvPr id="3" name="2 Marcador de contenido"/>
          <p:cNvSpPr>
            <a:spLocks noGrp="1"/>
          </p:cNvSpPr>
          <p:nvPr>
            <p:ph idx="1"/>
          </p:nvPr>
        </p:nvSpPr>
        <p:spPr/>
        <p:txBody>
          <a:bodyPr>
            <a:normAutofit/>
          </a:bodyPr>
          <a:lstStyle/>
          <a:p>
            <a:r>
              <a:rPr lang="es-ES" dirty="0"/>
              <a:t>Braquiquito</a:t>
            </a:r>
          </a:p>
          <a:p>
            <a:r>
              <a:rPr lang="es-ES" dirty="0"/>
              <a:t>Procede de Australia.</a:t>
            </a:r>
          </a:p>
          <a:p>
            <a:r>
              <a:rPr lang="es-ES" dirty="0"/>
              <a:t>Siempre verde y de rápido crecimiento, con flores blancas un poco amarillosas y en su interior matizada con rojo.</a:t>
            </a:r>
          </a:p>
          <a:p>
            <a:r>
              <a:rPr lang="es-ES" dirty="0"/>
              <a:t>Estamos a finales de mayo y empieza a florecer.</a:t>
            </a:r>
          </a:p>
        </p:txBody>
      </p:sp>
    </p:spTree>
    <p:extLst>
      <p:ext uri="{BB962C8B-B14F-4D97-AF65-F5344CB8AC3E}">
        <p14:creationId xmlns:p14="http://schemas.microsoft.com/office/powerpoint/2010/main" val="30427123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3865840" cy="628193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3384" y="332656"/>
            <a:ext cx="4425052" cy="6281936"/>
          </a:xfrm>
          <a:prstGeom prst="rect">
            <a:avLst/>
          </a:prstGeom>
        </p:spPr>
      </p:pic>
    </p:spTree>
    <p:extLst>
      <p:ext uri="{BB962C8B-B14F-4D97-AF65-F5344CB8AC3E}">
        <p14:creationId xmlns:p14="http://schemas.microsoft.com/office/powerpoint/2010/main" val="15104056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Brachychiton populne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332656"/>
            <a:ext cx="4762500" cy="6202660"/>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Brachychiton populneus"/>
          <p:cNvPicPr>
            <a:picLocks noChangeAspect="1" noChangeArrowheads="1"/>
          </p:cNvPicPr>
          <p:nvPr/>
        </p:nvPicPr>
        <p:blipFill rotWithShape="1">
          <a:blip r:embed="rId4">
            <a:extLst>
              <a:ext uri="{28A0092B-C50C-407E-A947-70E740481C1C}">
                <a14:useLocalDpi xmlns:a14="http://schemas.microsoft.com/office/drawing/2010/main" val="0"/>
              </a:ext>
            </a:extLst>
          </a:blip>
          <a:srcRect l="-13800" t="2400" r="28800" b="-2400"/>
          <a:stretch/>
        </p:blipFill>
        <p:spPr bwMode="auto">
          <a:xfrm>
            <a:off x="4573389" y="332656"/>
            <a:ext cx="4048125" cy="6336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26208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7704" y="1268760"/>
            <a:ext cx="6160530" cy="1008112"/>
          </a:xfrm>
        </p:spPr>
        <p:txBody>
          <a:bodyPr/>
          <a:lstStyle/>
          <a:p>
            <a:r>
              <a:rPr lang="es-ES" dirty="0"/>
              <a:t>Callistemon viminalis.</a:t>
            </a:r>
          </a:p>
        </p:txBody>
      </p:sp>
      <p:sp>
        <p:nvSpPr>
          <p:cNvPr id="3" name="2 Marcador de contenido"/>
          <p:cNvSpPr>
            <a:spLocks noGrp="1"/>
          </p:cNvSpPr>
          <p:nvPr>
            <p:ph idx="1"/>
          </p:nvPr>
        </p:nvSpPr>
        <p:spPr>
          <a:xfrm>
            <a:off x="1043492" y="2348880"/>
            <a:ext cx="6777317" cy="3483749"/>
          </a:xfrm>
        </p:spPr>
        <p:txBody>
          <a:bodyPr>
            <a:normAutofit/>
          </a:bodyPr>
          <a:lstStyle/>
          <a:p>
            <a:r>
              <a:rPr lang="es-ES" dirty="0"/>
              <a:t>(Myrtaceae)</a:t>
            </a:r>
          </a:p>
          <a:p>
            <a:r>
              <a:rPr lang="es-ES" dirty="0"/>
              <a:t>Limpiatubos</a:t>
            </a:r>
          </a:p>
          <a:p>
            <a:r>
              <a:rPr lang="es-ES" dirty="0"/>
              <a:t>Bonitos estambres rojos tirando al rosa fuerte de este pequeño árbol, de origen australiano.</a:t>
            </a:r>
          </a:p>
          <a:p>
            <a:r>
              <a:rPr lang="es-ES" dirty="0"/>
              <a:t>Los pétalos son muy pequeños, discretos.</a:t>
            </a:r>
          </a:p>
          <a:p>
            <a:r>
              <a:rPr lang="es-ES" dirty="0"/>
              <a:t>La flor realmente es una inflorescencia formada por una agrupación de pequeñas flores colocadas linealmente y alrededor de la rama, por esta agrupación y los estambres tan coloridos y grandes es por lo que parece un "limpiatubos"</a:t>
            </a:r>
          </a:p>
        </p:txBody>
      </p:sp>
    </p:spTree>
    <p:extLst>
      <p:ext uri="{BB962C8B-B14F-4D97-AF65-F5344CB8AC3E}">
        <p14:creationId xmlns:p14="http://schemas.microsoft.com/office/powerpoint/2010/main" val="550115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4762500" cy="6192688"/>
          </a:xfrm>
          <a:prstGeom prst="rect">
            <a:avLst/>
          </a:prstGeom>
        </p:spPr>
      </p:pic>
      <p:pic>
        <p:nvPicPr>
          <p:cNvPr id="9218" name="Picture 2" descr="Callistemon"/>
          <p:cNvPicPr>
            <a:picLocks noChangeAspect="1" noChangeArrowheads="1"/>
          </p:cNvPicPr>
          <p:nvPr/>
        </p:nvPicPr>
        <p:blipFill rotWithShape="1">
          <a:blip r:embed="rId4">
            <a:extLst>
              <a:ext uri="{28A0092B-C50C-407E-A947-70E740481C1C}">
                <a14:useLocalDpi xmlns:a14="http://schemas.microsoft.com/office/drawing/2010/main" val="0"/>
              </a:ext>
            </a:extLst>
          </a:blip>
          <a:srcRect l="14508"/>
          <a:stretch/>
        </p:blipFill>
        <p:spPr bwMode="auto">
          <a:xfrm>
            <a:off x="4614862" y="332656"/>
            <a:ext cx="4071565" cy="6192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0117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254000"/>
            <a:ext cx="8280920" cy="6350000"/>
          </a:xfrm>
          <a:prstGeom prst="rect">
            <a:avLst/>
          </a:prstGeom>
        </p:spPr>
      </p:pic>
    </p:spTree>
    <p:extLst>
      <p:ext uri="{BB962C8B-B14F-4D97-AF65-F5344CB8AC3E}">
        <p14:creationId xmlns:p14="http://schemas.microsoft.com/office/powerpoint/2010/main" val="38107754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allistemon Viminalis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332656"/>
            <a:ext cx="3417565" cy="6192688"/>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Callistem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3100" y="332656"/>
            <a:ext cx="4863355" cy="6192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55882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5201" y="1484784"/>
            <a:ext cx="6589199" cy="936104"/>
          </a:xfrm>
        </p:spPr>
        <p:txBody>
          <a:bodyPr/>
          <a:lstStyle/>
          <a:p>
            <a:r>
              <a:rPr lang="es-ES" dirty="0"/>
              <a:t>Cassia javanica</a:t>
            </a:r>
          </a:p>
        </p:txBody>
      </p:sp>
      <p:sp>
        <p:nvSpPr>
          <p:cNvPr id="3" name="2 Marcador de contenido"/>
          <p:cNvSpPr>
            <a:spLocks noGrp="1"/>
          </p:cNvSpPr>
          <p:nvPr>
            <p:ph idx="1"/>
          </p:nvPr>
        </p:nvSpPr>
        <p:spPr/>
        <p:txBody>
          <a:bodyPr>
            <a:normAutofit/>
          </a:bodyPr>
          <a:lstStyle/>
          <a:p>
            <a:endParaRPr lang="es-ES" dirty="0"/>
          </a:p>
          <a:p>
            <a:r>
              <a:rPr lang="es-ES" dirty="0"/>
              <a:t>Cassia javanica</a:t>
            </a:r>
          </a:p>
          <a:p>
            <a:r>
              <a:rPr lang="es-ES" dirty="0"/>
              <a:t>(Caesalpiniaceae)</a:t>
            </a:r>
          </a:p>
          <a:p>
            <a:r>
              <a:rPr lang="es-ES" dirty="0"/>
              <a:t>Original de la Isla de Java</a:t>
            </a:r>
          </a:p>
          <a:p>
            <a:r>
              <a:rPr lang="es-ES" dirty="0"/>
              <a:t>Una bonita casia rosada, que da sombra en los paseos por la playa de las Teresitas.</a:t>
            </a:r>
          </a:p>
        </p:txBody>
      </p:sp>
    </p:spTree>
    <p:extLst>
      <p:ext uri="{BB962C8B-B14F-4D97-AF65-F5344CB8AC3E}">
        <p14:creationId xmlns:p14="http://schemas.microsoft.com/office/powerpoint/2010/main" val="8929834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06586"/>
            <a:ext cx="8222208" cy="6350000"/>
          </a:xfrm>
          <a:prstGeom prst="rect">
            <a:avLst/>
          </a:prstGeom>
        </p:spPr>
      </p:pic>
    </p:spTree>
    <p:extLst>
      <p:ext uri="{BB962C8B-B14F-4D97-AF65-F5344CB8AC3E}">
        <p14:creationId xmlns:p14="http://schemas.microsoft.com/office/powerpoint/2010/main" val="2152462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525344"/>
          </a:xfrm>
          <a:prstGeom prst="rect">
            <a:avLst/>
          </a:prstGeom>
        </p:spPr>
      </p:pic>
    </p:spTree>
    <p:extLst>
      <p:ext uri="{BB962C8B-B14F-4D97-AF65-F5344CB8AC3E}">
        <p14:creationId xmlns:p14="http://schemas.microsoft.com/office/powerpoint/2010/main" val="27927078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5201" y="1556792"/>
            <a:ext cx="6589199" cy="1584176"/>
          </a:xfrm>
        </p:spPr>
        <p:txBody>
          <a:bodyPr>
            <a:normAutofit/>
          </a:bodyPr>
          <a:lstStyle/>
          <a:p>
            <a:r>
              <a:rPr lang="es-ES" dirty="0"/>
              <a:t>Cercis siliquastrum.-Arbol del amor</a:t>
            </a:r>
          </a:p>
        </p:txBody>
      </p:sp>
      <p:sp>
        <p:nvSpPr>
          <p:cNvPr id="3" name="2 Marcador de contenido"/>
          <p:cNvSpPr>
            <a:spLocks noGrp="1"/>
          </p:cNvSpPr>
          <p:nvPr>
            <p:ph idx="1"/>
          </p:nvPr>
        </p:nvSpPr>
        <p:spPr>
          <a:xfrm>
            <a:off x="1942415" y="3284984"/>
            <a:ext cx="6591985" cy="2626238"/>
          </a:xfrm>
        </p:spPr>
        <p:txBody>
          <a:bodyPr>
            <a:normAutofit/>
          </a:bodyPr>
          <a:lstStyle/>
          <a:p>
            <a:r>
              <a:rPr lang="es-ES" dirty="0"/>
              <a:t>Arbol del Amor </a:t>
            </a:r>
          </a:p>
          <a:p>
            <a:r>
              <a:rPr lang="es-ES" dirty="0"/>
              <a:t>Cercis siliquastrum</a:t>
            </a:r>
          </a:p>
          <a:p>
            <a:r>
              <a:rPr lang="es-ES" dirty="0"/>
              <a:t>Al principio de la primavera este árbol se llena de estas bellas florecillas que llenan todo el árbol aún antes de que salgan las hojas, y llena el ambiente de un fuerte color rosa que contrasta con los verdes de los árboles próximos.</a:t>
            </a:r>
          </a:p>
        </p:txBody>
      </p:sp>
    </p:spTree>
    <p:extLst>
      <p:ext uri="{BB962C8B-B14F-4D97-AF65-F5344CB8AC3E}">
        <p14:creationId xmlns:p14="http://schemas.microsoft.com/office/powerpoint/2010/main" val="19356739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54000"/>
            <a:ext cx="8208912" cy="6350000"/>
          </a:xfrm>
          <a:prstGeom prst="rect">
            <a:avLst/>
          </a:prstGeom>
        </p:spPr>
      </p:pic>
    </p:spTree>
    <p:extLst>
      <p:ext uri="{BB962C8B-B14F-4D97-AF65-F5344CB8AC3E}">
        <p14:creationId xmlns:p14="http://schemas.microsoft.com/office/powerpoint/2010/main" val="5020825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árbol del am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332656"/>
            <a:ext cx="8280920" cy="6192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71461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835696" y="1340768"/>
            <a:ext cx="6232538" cy="1008112"/>
          </a:xfrm>
        </p:spPr>
        <p:txBody>
          <a:bodyPr/>
          <a:lstStyle/>
          <a:p>
            <a:r>
              <a:rPr lang="es-ES" dirty="0"/>
              <a:t>Chorisia speciosa.</a:t>
            </a:r>
          </a:p>
        </p:txBody>
      </p:sp>
      <p:sp>
        <p:nvSpPr>
          <p:cNvPr id="3" name="2 Marcador de contenido"/>
          <p:cNvSpPr>
            <a:spLocks noGrp="1"/>
          </p:cNvSpPr>
          <p:nvPr>
            <p:ph idx="1"/>
          </p:nvPr>
        </p:nvSpPr>
        <p:spPr>
          <a:xfrm>
            <a:off x="1043492" y="2564904"/>
            <a:ext cx="6777317" cy="3267725"/>
          </a:xfrm>
        </p:spPr>
        <p:txBody>
          <a:bodyPr>
            <a:normAutofit/>
          </a:bodyPr>
          <a:lstStyle/>
          <a:p>
            <a:r>
              <a:rPr lang="es-ES" dirty="0"/>
              <a:t>Árbol botella.</a:t>
            </a:r>
          </a:p>
          <a:p>
            <a:r>
              <a:rPr lang="es-ES" dirty="0"/>
              <a:t>Palo borracho rosado</a:t>
            </a:r>
          </a:p>
          <a:p>
            <a:r>
              <a:rPr lang="es-ES" dirty="0"/>
              <a:t>Originario de América del sur, zonas tropicales</a:t>
            </a:r>
          </a:p>
          <a:p>
            <a:r>
              <a:rPr lang="es-ES" dirty="0"/>
              <a:t>En este mes de septiembre y en la entrada al Puerto de la Cruz encuentro este ejemplar de Chorisia en plena floración junto a otros ejemplares más jóvenes que aún no han desarrollado ninguna. Las flores eran de unos 15 cm de diámetro con 5 pétalos de un color rosa púrpura como se ve muy bonito y hacia dentro amarillo</a:t>
            </a:r>
          </a:p>
        </p:txBody>
      </p:sp>
    </p:spTree>
    <p:extLst>
      <p:ext uri="{BB962C8B-B14F-4D97-AF65-F5344CB8AC3E}">
        <p14:creationId xmlns:p14="http://schemas.microsoft.com/office/powerpoint/2010/main" val="7189312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412776"/>
            <a:ext cx="6273145" cy="4419853"/>
          </a:xfrm>
        </p:spPr>
        <p:txBody>
          <a:bodyPr>
            <a:normAutofit/>
          </a:bodyPr>
          <a:lstStyle/>
          <a:p>
            <a:r>
              <a:rPr lang="es-ES" dirty="0"/>
              <a:t>Tiene una gran columna estaminal como los hibiscus que es muy llamativa para las abejas que había por doquier.</a:t>
            </a:r>
          </a:p>
          <a:p>
            <a:r>
              <a:rPr lang="es-ES" dirty="0"/>
              <a:t>Árbol caducifolio de unos 5 a 10 m.</a:t>
            </a:r>
          </a:p>
          <a:p>
            <a:r>
              <a:rPr lang="es-ES" dirty="0"/>
              <a:t>De la familia Bombacaceae.</a:t>
            </a:r>
          </a:p>
          <a:p>
            <a:r>
              <a:rPr lang="es-ES" dirty="0"/>
              <a:t>La corteza tiene unos tetones coriáceos muy duros y ciertamente peligrosos al paso.</a:t>
            </a:r>
          </a:p>
          <a:p>
            <a:r>
              <a:rPr lang="es-ES" dirty="0"/>
              <a:t>El fruto es una cápsula dehiscente, como un pequeño melón leñoso, rugosa, verde hasta que madura y se torna pardo. Se abre en 5 valvas, dejando ver la lana sedosa blanca de su interior y que envuelve a las numerosas semillas, que son oscuras, casi esféricas, de 4-5 mm de diámetro. </a:t>
            </a:r>
          </a:p>
          <a:p>
            <a:endParaRPr lang="es-ES" dirty="0"/>
          </a:p>
          <a:p>
            <a:pPr marL="68580" indent="0">
              <a:buNone/>
            </a:pPr>
            <a:endParaRPr lang="es-ES" dirty="0"/>
          </a:p>
        </p:txBody>
      </p:sp>
    </p:spTree>
    <p:extLst>
      <p:ext uri="{BB962C8B-B14F-4D97-AF65-F5344CB8AC3E}">
        <p14:creationId xmlns:p14="http://schemas.microsoft.com/office/powerpoint/2010/main" val="20711527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74154"/>
            <a:ext cx="4762500" cy="61531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2039" y="374154"/>
            <a:ext cx="4186237" cy="6153150"/>
          </a:xfrm>
          <a:prstGeom prst="rect">
            <a:avLst/>
          </a:prstGeom>
        </p:spPr>
      </p:pic>
    </p:spTree>
    <p:extLst>
      <p:ext uri="{BB962C8B-B14F-4D97-AF65-F5344CB8AC3E}">
        <p14:creationId xmlns:p14="http://schemas.microsoft.com/office/powerpoint/2010/main" val="19852928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4392488" cy="612068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404664"/>
            <a:ext cx="3816424" cy="6120680"/>
          </a:xfrm>
          <a:prstGeom prst="rect">
            <a:avLst/>
          </a:prstGeom>
        </p:spPr>
      </p:pic>
    </p:spTree>
    <p:extLst>
      <p:ext uri="{BB962C8B-B14F-4D97-AF65-F5344CB8AC3E}">
        <p14:creationId xmlns:p14="http://schemas.microsoft.com/office/powerpoint/2010/main" val="29208243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7704" y="1340768"/>
            <a:ext cx="6160530" cy="216024"/>
          </a:xfrm>
        </p:spPr>
        <p:txBody>
          <a:bodyPr>
            <a:normAutofit fontScale="90000"/>
          </a:bodyPr>
          <a:lstStyle/>
          <a:p>
            <a:r>
              <a:rPr lang="es-ES" dirty="0"/>
              <a:t>Clerodendron speciosum          </a:t>
            </a:r>
          </a:p>
        </p:txBody>
      </p:sp>
      <p:sp>
        <p:nvSpPr>
          <p:cNvPr id="3" name="2 Marcador de contenido"/>
          <p:cNvSpPr>
            <a:spLocks noGrp="1"/>
          </p:cNvSpPr>
          <p:nvPr>
            <p:ph idx="1"/>
          </p:nvPr>
        </p:nvSpPr>
        <p:spPr>
          <a:xfrm>
            <a:off x="1043492" y="2276872"/>
            <a:ext cx="6777317" cy="3555757"/>
          </a:xfrm>
        </p:spPr>
        <p:txBody>
          <a:bodyPr>
            <a:normAutofit lnSpcReduction="10000"/>
          </a:bodyPr>
          <a:lstStyle/>
          <a:p>
            <a:r>
              <a:rPr lang="es-ES" dirty="0"/>
              <a:t>Verbenaceae. </a:t>
            </a:r>
          </a:p>
          <a:p>
            <a:r>
              <a:rPr lang="es-ES" dirty="0"/>
              <a:t>origen: África tropical.</a:t>
            </a:r>
          </a:p>
          <a:p>
            <a:r>
              <a:rPr lang="es-ES" dirty="0"/>
              <a:t>planta trepadora, siempre verde, que lo vemos en muchos jardines, tiene flores casi todo el año de un tamaño como de un cm.</a:t>
            </a:r>
          </a:p>
          <a:p>
            <a:r>
              <a:rPr lang="es-ES" dirty="0"/>
              <a:t>Inflorescencias reunidas en grupos terminales, repletas de brácteas de color rojo rosado con forma de globo, de las que surgen pequeñas flores compuestas por cinco pétalos de color rojo brillante con cuatro estambres que sobresalen notablemente de la flor.</a:t>
            </a:r>
          </a:p>
          <a:p>
            <a:r>
              <a:rPr lang="es-ES" dirty="0"/>
              <a:t>Híbrido de C. splendens y C. thomsoniae</a:t>
            </a:r>
          </a:p>
        </p:txBody>
      </p:sp>
    </p:spTree>
    <p:extLst>
      <p:ext uri="{BB962C8B-B14F-4D97-AF65-F5344CB8AC3E}">
        <p14:creationId xmlns:p14="http://schemas.microsoft.com/office/powerpoint/2010/main" val="11426583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404664"/>
            <a:ext cx="8352928" cy="6120680"/>
          </a:xfrm>
          <a:prstGeom prst="rect">
            <a:avLst/>
          </a:prstGeom>
        </p:spPr>
      </p:pic>
    </p:spTree>
    <p:extLst>
      <p:ext uri="{BB962C8B-B14F-4D97-AF65-F5344CB8AC3E}">
        <p14:creationId xmlns:p14="http://schemas.microsoft.com/office/powerpoint/2010/main" val="24475543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lerodendrum x specios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341238"/>
            <a:ext cx="4762500" cy="6184106"/>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Clerodendrum x speciosu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4048" y="341238"/>
            <a:ext cx="3672408" cy="61841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97069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490" y="1027664"/>
            <a:ext cx="7024744" cy="601136"/>
          </a:xfrm>
        </p:spPr>
        <p:txBody>
          <a:bodyPr>
            <a:normAutofit fontScale="90000"/>
          </a:bodyPr>
          <a:lstStyle/>
          <a:p>
            <a:br>
              <a:rPr lang="es-ES" dirty="0"/>
            </a:br>
            <a:r>
              <a:rPr lang="es-ES" dirty="0"/>
              <a:t>               Coccoloba uvifera.</a:t>
            </a:r>
          </a:p>
        </p:txBody>
      </p:sp>
      <p:sp>
        <p:nvSpPr>
          <p:cNvPr id="3" name="2 Marcador de contenido"/>
          <p:cNvSpPr>
            <a:spLocks noGrp="1"/>
          </p:cNvSpPr>
          <p:nvPr>
            <p:ph idx="1"/>
          </p:nvPr>
        </p:nvSpPr>
        <p:spPr>
          <a:xfrm>
            <a:off x="1907704" y="2420888"/>
            <a:ext cx="5913105" cy="3411741"/>
          </a:xfrm>
        </p:spPr>
        <p:txBody>
          <a:bodyPr>
            <a:normAutofit fontScale="92500"/>
          </a:bodyPr>
          <a:lstStyle/>
          <a:p>
            <a:r>
              <a:rPr lang="es-ES" dirty="0"/>
              <a:t>Uva de Playa, Coccoloba uvifera.</a:t>
            </a:r>
          </a:p>
          <a:p>
            <a:r>
              <a:rPr lang="es-ES" dirty="0"/>
              <a:t>(Polygonaceae)</a:t>
            </a:r>
          </a:p>
          <a:p>
            <a:r>
              <a:rPr lang="es-ES" dirty="0"/>
              <a:t>Este árbol se encuentra en la zona de la playa de las Teresitas, resiste muy bien los climas salados y de mucho viento. Sus hojas redondeadas y venosas como una paleta de pingpong son muy decorativas y según la época se ponen de un color marrón claro rojizo muy bonito. Los frutos parecen un racimo de uvas y estas uvas cuando maduran tienen un color púrpura. </a:t>
            </a:r>
          </a:p>
          <a:p>
            <a:r>
              <a:rPr lang="es-ES" dirty="0"/>
              <a:t>Es originario de Florida.</a:t>
            </a:r>
          </a:p>
        </p:txBody>
      </p:sp>
    </p:spTree>
    <p:extLst>
      <p:ext uri="{BB962C8B-B14F-4D97-AF65-F5344CB8AC3E}">
        <p14:creationId xmlns:p14="http://schemas.microsoft.com/office/powerpoint/2010/main" val="18098834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153639163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188640"/>
            <a:ext cx="8280920" cy="6264696"/>
          </a:xfrm>
          <a:prstGeom prst="rect">
            <a:avLst/>
          </a:prstGeom>
        </p:spPr>
      </p:pic>
    </p:spTree>
    <p:extLst>
      <p:ext uri="{BB962C8B-B14F-4D97-AF65-F5344CB8AC3E}">
        <p14:creationId xmlns:p14="http://schemas.microsoft.com/office/powerpoint/2010/main" val="39712365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ocolova, detal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380652"/>
            <a:ext cx="2381250" cy="3171826"/>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Cocolova, uva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3479453"/>
            <a:ext cx="2309242" cy="3171826"/>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Coccoloba uvifer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48794" y="260648"/>
            <a:ext cx="5827662" cy="6264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103748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63688" y="1340768"/>
            <a:ext cx="6304546" cy="864096"/>
          </a:xfrm>
        </p:spPr>
        <p:txBody>
          <a:bodyPr>
            <a:normAutofit/>
          </a:bodyPr>
          <a:lstStyle/>
          <a:p>
            <a:r>
              <a:rPr lang="es-ES" dirty="0"/>
              <a:t>Convolvulus canariensis </a:t>
            </a:r>
          </a:p>
        </p:txBody>
      </p:sp>
      <p:sp>
        <p:nvSpPr>
          <p:cNvPr id="3" name="2 Marcador de contenido"/>
          <p:cNvSpPr>
            <a:spLocks noGrp="1"/>
          </p:cNvSpPr>
          <p:nvPr>
            <p:ph idx="1"/>
          </p:nvPr>
        </p:nvSpPr>
        <p:spPr>
          <a:xfrm>
            <a:off x="1043492" y="2204864"/>
            <a:ext cx="6777317" cy="3627765"/>
          </a:xfrm>
        </p:spPr>
        <p:txBody>
          <a:bodyPr>
            <a:normAutofit/>
          </a:bodyPr>
          <a:lstStyle/>
          <a:p>
            <a:pPr marL="68580" indent="0">
              <a:buNone/>
            </a:pPr>
            <a:endParaRPr lang="es-ES" dirty="0"/>
          </a:p>
          <a:p>
            <a:r>
              <a:rPr lang="es-ES" dirty="0"/>
              <a:t>Corregüela, corregüelón.</a:t>
            </a:r>
          </a:p>
          <a:p>
            <a:r>
              <a:rPr lang="es-ES" dirty="0"/>
              <a:t>familia Convolvulaceae</a:t>
            </a:r>
          </a:p>
          <a:p>
            <a:r>
              <a:rPr lang="es-ES" dirty="0"/>
              <a:t>Con las lluvias y el tiempo primaveral de este 2009 en Anaga hemos podido disfrutar de muchas plantas que otros años ha costado mucho verlas.</a:t>
            </a:r>
          </a:p>
          <a:p>
            <a:r>
              <a:rPr lang="es-ES" dirty="0"/>
              <a:t>Este inmenso arbusto trepador llegaba por encima de los árboles vecinos, propio del monteverde.</a:t>
            </a:r>
          </a:p>
          <a:p>
            <a:r>
              <a:rPr lang="es-ES" dirty="0"/>
              <a:t>Hojas ovoide-oblongas densamente vellosas, flores azul pálido.</a:t>
            </a:r>
          </a:p>
        </p:txBody>
      </p:sp>
    </p:spTree>
    <p:extLst>
      <p:ext uri="{BB962C8B-B14F-4D97-AF65-F5344CB8AC3E}">
        <p14:creationId xmlns:p14="http://schemas.microsoft.com/office/powerpoint/2010/main" val="158568784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54000"/>
            <a:ext cx="8280920" cy="6350000"/>
          </a:xfrm>
          <a:prstGeom prst="rect">
            <a:avLst/>
          </a:prstGeom>
        </p:spPr>
      </p:pic>
    </p:spTree>
    <p:extLst>
      <p:ext uri="{BB962C8B-B14F-4D97-AF65-F5344CB8AC3E}">
        <p14:creationId xmlns:p14="http://schemas.microsoft.com/office/powerpoint/2010/main" val="375405826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332656"/>
            <a:ext cx="8136904" cy="6264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907667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835696" y="1412776"/>
            <a:ext cx="6232538" cy="864096"/>
          </a:xfrm>
        </p:spPr>
        <p:txBody>
          <a:bodyPr>
            <a:normAutofit/>
          </a:bodyPr>
          <a:lstStyle/>
          <a:p>
            <a:r>
              <a:rPr lang="es-ES" dirty="0"/>
              <a:t>Delonix regia.-flamboyan</a:t>
            </a:r>
          </a:p>
        </p:txBody>
      </p:sp>
      <p:sp>
        <p:nvSpPr>
          <p:cNvPr id="5" name="4 Marcador de contenido"/>
          <p:cNvSpPr>
            <a:spLocks noGrp="1"/>
          </p:cNvSpPr>
          <p:nvPr>
            <p:ph idx="1"/>
          </p:nvPr>
        </p:nvSpPr>
        <p:spPr>
          <a:xfrm>
            <a:off x="1835696" y="2492896"/>
            <a:ext cx="5985113" cy="3339733"/>
          </a:xfrm>
        </p:spPr>
        <p:txBody>
          <a:bodyPr>
            <a:normAutofit/>
          </a:bodyPr>
          <a:lstStyle/>
          <a:p>
            <a:r>
              <a:rPr lang="es-ES" dirty="0"/>
              <a:t>Flamboyán</a:t>
            </a:r>
          </a:p>
          <a:p>
            <a:r>
              <a:rPr lang="es-ES" dirty="0"/>
              <a:t>Origen: Madagascar</a:t>
            </a:r>
          </a:p>
          <a:p>
            <a:r>
              <a:rPr lang="es-ES" dirty="0"/>
              <a:t>Es un maravilloso árbol originario de Madagascar y que se planta en zonas tropicales y subtropicales por su fantástica floración entre junio julio y agosto, llenando los paseos con ese aspecto de árbol de fuego y al mismo tiempo por su forma da un apreciable espacio de sombra al paseante.</a:t>
            </a:r>
          </a:p>
          <a:p>
            <a:endParaRPr lang="es-ES" dirty="0"/>
          </a:p>
          <a:p>
            <a:pPr marL="68580" indent="0">
              <a:buNone/>
            </a:pPr>
            <a:endParaRPr lang="es-ES" dirty="0"/>
          </a:p>
        </p:txBody>
      </p:sp>
    </p:spTree>
    <p:extLst>
      <p:ext uri="{BB962C8B-B14F-4D97-AF65-F5344CB8AC3E}">
        <p14:creationId xmlns:p14="http://schemas.microsoft.com/office/powerpoint/2010/main" val="13965726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80920" cy="6192688"/>
          </a:xfrm>
          <a:prstGeom prst="rect">
            <a:avLst/>
          </a:prstGeom>
        </p:spPr>
      </p:pic>
    </p:spTree>
    <p:extLst>
      <p:ext uri="{BB962C8B-B14F-4D97-AF65-F5344CB8AC3E}">
        <p14:creationId xmlns:p14="http://schemas.microsoft.com/office/powerpoint/2010/main" val="7427996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Delonix regia - Flamboy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332656"/>
            <a:ext cx="8280920" cy="6120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192985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Flamboyán + ampli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332656"/>
            <a:ext cx="4906516" cy="3190876"/>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Delonix regia - Flamboya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1002" y="3429000"/>
            <a:ext cx="4762500" cy="3171826"/>
          </a:xfrm>
          <a:prstGeom prst="rect">
            <a:avLst/>
          </a:prstGeom>
          <a:noFill/>
          <a:extLst>
            <a:ext uri="{909E8E84-426E-40DD-AFC4-6F175D3DCCD1}">
              <a14:hiddenFill xmlns:a14="http://schemas.microsoft.com/office/drawing/2010/main">
                <a:solidFill>
                  <a:srgbClr val="FFFFFF"/>
                </a:solidFill>
              </a14:hiddenFill>
            </a:ext>
          </a:extLst>
        </p:spPr>
      </p:pic>
      <p:pic>
        <p:nvPicPr>
          <p:cNvPr id="16390" name="Picture 6" descr="Delonix regia - Flamboya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6056" y="332656"/>
            <a:ext cx="3754388" cy="6293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974839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5201" y="1124744"/>
            <a:ext cx="6589199" cy="1152128"/>
          </a:xfrm>
        </p:spPr>
        <p:txBody>
          <a:bodyPr>
            <a:normAutofit fontScale="90000"/>
          </a:bodyPr>
          <a:lstStyle/>
          <a:p>
            <a:r>
              <a:rPr lang="es-ES" dirty="0"/>
              <a:t>Dracaena drago.-drago-milenario</a:t>
            </a:r>
          </a:p>
        </p:txBody>
      </p:sp>
      <p:sp>
        <p:nvSpPr>
          <p:cNvPr id="3" name="2 Marcador de contenido"/>
          <p:cNvSpPr>
            <a:spLocks noGrp="1"/>
          </p:cNvSpPr>
          <p:nvPr>
            <p:ph idx="1"/>
          </p:nvPr>
        </p:nvSpPr>
        <p:spPr/>
        <p:txBody>
          <a:bodyPr>
            <a:normAutofit/>
          </a:bodyPr>
          <a:lstStyle/>
          <a:p>
            <a:pPr marL="68580" indent="0">
              <a:buNone/>
            </a:pPr>
            <a:endParaRPr lang="es-ES" dirty="0"/>
          </a:p>
          <a:p>
            <a:r>
              <a:rPr lang="es-ES" dirty="0"/>
              <a:t>Drago de canarias</a:t>
            </a:r>
          </a:p>
          <a:p>
            <a:r>
              <a:rPr lang="es-ES" dirty="0"/>
              <a:t>Dracaena draco</a:t>
            </a:r>
          </a:p>
          <a:p>
            <a:r>
              <a:rPr lang="es-ES" dirty="0"/>
              <a:t>También conocido como "sangre de dragón" por el color rojizo de su savia, nativo de Canarias. Este ejemplar es el conocido Drago Milenario de Icod de los Vinos (Tenerife)</a:t>
            </a:r>
          </a:p>
        </p:txBody>
      </p:sp>
    </p:spTree>
    <p:extLst>
      <p:ext uri="{BB962C8B-B14F-4D97-AF65-F5344CB8AC3E}">
        <p14:creationId xmlns:p14="http://schemas.microsoft.com/office/powerpoint/2010/main" val="295587280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332656"/>
            <a:ext cx="5067300" cy="6120680"/>
          </a:xfrm>
          <a:prstGeom prst="rect">
            <a:avLst/>
          </a:prstGeom>
        </p:spPr>
      </p:pic>
      <p:pic>
        <p:nvPicPr>
          <p:cNvPr id="17410" name="Picture 2" descr="Palmera y Drago canarios"/>
          <p:cNvPicPr>
            <a:picLocks noChangeAspect="1" noChangeArrowheads="1"/>
          </p:cNvPicPr>
          <p:nvPr/>
        </p:nvPicPr>
        <p:blipFill rotWithShape="1">
          <a:blip r:embed="rId4">
            <a:extLst>
              <a:ext uri="{28A0092B-C50C-407E-A947-70E740481C1C}">
                <a14:useLocalDpi xmlns:a14="http://schemas.microsoft.com/office/drawing/2010/main" val="0"/>
              </a:ext>
            </a:extLst>
          </a:blip>
          <a:srcRect t="1" r="19537" b="-516"/>
          <a:stretch/>
        </p:blipFill>
        <p:spPr bwMode="auto">
          <a:xfrm>
            <a:off x="5606852" y="332656"/>
            <a:ext cx="3065661" cy="6120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513132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5201" y="1340768"/>
            <a:ext cx="6589199" cy="864096"/>
          </a:xfrm>
        </p:spPr>
        <p:txBody>
          <a:bodyPr>
            <a:normAutofit fontScale="90000"/>
          </a:bodyPr>
          <a:lstStyle/>
          <a:p>
            <a:r>
              <a:rPr lang="es-ES" dirty="0"/>
              <a:t>Duranta repens - tala blanca</a:t>
            </a:r>
          </a:p>
        </p:txBody>
      </p:sp>
      <p:sp>
        <p:nvSpPr>
          <p:cNvPr id="3" name="2 Marcador de contenido"/>
          <p:cNvSpPr>
            <a:spLocks noGrp="1"/>
          </p:cNvSpPr>
          <p:nvPr>
            <p:ph idx="1"/>
          </p:nvPr>
        </p:nvSpPr>
        <p:spPr>
          <a:xfrm>
            <a:off x="1942415" y="2348880"/>
            <a:ext cx="6591985" cy="3562342"/>
          </a:xfrm>
        </p:spPr>
        <p:txBody>
          <a:bodyPr>
            <a:normAutofit/>
          </a:bodyPr>
          <a:lstStyle/>
          <a:p>
            <a:pPr marL="68580" indent="0">
              <a:buNone/>
            </a:pPr>
            <a:endParaRPr lang="es-ES" dirty="0"/>
          </a:p>
          <a:p>
            <a:r>
              <a:rPr lang="es-ES" dirty="0"/>
              <a:t>Tala blanca</a:t>
            </a:r>
          </a:p>
          <a:p>
            <a:r>
              <a:rPr lang="es-ES" dirty="0"/>
              <a:t>Familia Verbenaceae</a:t>
            </a:r>
          </a:p>
          <a:p>
            <a:r>
              <a:rPr lang="es-ES" dirty="0"/>
              <a:t>Originaria de Centro y Suramérica desde Florida a Brasil.</a:t>
            </a:r>
          </a:p>
          <a:p>
            <a:r>
              <a:rPr lang="es-ES" dirty="0"/>
              <a:t>Nos hemos fijado en este pequeño arbusto que crece ramificado desde la base y que se encuentra en el parque García Sanabria. Es primeros de marzo y tiene unas pequeñas flores en racimo, como de un cm. de un bonito color lila y blanco</a:t>
            </a:r>
          </a:p>
        </p:txBody>
      </p:sp>
    </p:spTree>
    <p:extLst>
      <p:ext uri="{BB962C8B-B14F-4D97-AF65-F5344CB8AC3E}">
        <p14:creationId xmlns:p14="http://schemas.microsoft.com/office/powerpoint/2010/main" val="64523173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54000"/>
            <a:ext cx="8208912" cy="6350000"/>
          </a:xfrm>
          <a:prstGeom prst="rect">
            <a:avLst/>
          </a:prstGeom>
        </p:spPr>
      </p:pic>
    </p:spTree>
    <p:extLst>
      <p:ext uri="{BB962C8B-B14F-4D97-AF65-F5344CB8AC3E}">
        <p14:creationId xmlns:p14="http://schemas.microsoft.com/office/powerpoint/2010/main" val="396354791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duranta repens - tala blanc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332656"/>
            <a:ext cx="4762500" cy="6202660"/>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duranta repens - tala blanca"/>
          <p:cNvPicPr>
            <a:picLocks noChangeAspect="1" noChangeArrowheads="1"/>
          </p:cNvPicPr>
          <p:nvPr/>
        </p:nvPicPr>
        <p:blipFill rotWithShape="1">
          <a:blip r:embed="rId4">
            <a:extLst>
              <a:ext uri="{28A0092B-C50C-407E-A947-70E740481C1C}">
                <a14:useLocalDpi xmlns:a14="http://schemas.microsoft.com/office/drawing/2010/main" val="0"/>
              </a:ext>
            </a:extLst>
          </a:blip>
          <a:srcRect l="17400" r="-17400"/>
          <a:stretch/>
        </p:blipFill>
        <p:spPr bwMode="auto">
          <a:xfrm>
            <a:off x="4680595" y="332656"/>
            <a:ext cx="4762500" cy="6202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256347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5201" y="1268760"/>
            <a:ext cx="6589199" cy="636240"/>
          </a:xfrm>
        </p:spPr>
        <p:txBody>
          <a:bodyPr>
            <a:normAutofit fontScale="90000"/>
          </a:bodyPr>
          <a:lstStyle/>
          <a:p>
            <a:r>
              <a:rPr lang="es-ES" dirty="0"/>
              <a:t>Echium decaisnei</a:t>
            </a:r>
            <a:br>
              <a:rPr lang="es-ES" dirty="0"/>
            </a:br>
            <a:endParaRPr lang="es-ES" dirty="0"/>
          </a:p>
        </p:txBody>
      </p:sp>
      <p:sp>
        <p:nvSpPr>
          <p:cNvPr id="3" name="2 Marcador de contenido"/>
          <p:cNvSpPr>
            <a:spLocks noGrp="1"/>
          </p:cNvSpPr>
          <p:nvPr>
            <p:ph idx="1"/>
          </p:nvPr>
        </p:nvSpPr>
        <p:spPr/>
        <p:txBody>
          <a:bodyPr/>
          <a:lstStyle/>
          <a:p>
            <a:pPr marL="68580" indent="0">
              <a:buNone/>
            </a:pPr>
            <a:endParaRPr lang="es-ES" dirty="0"/>
          </a:p>
          <a:p>
            <a:r>
              <a:rPr lang="es-ES" dirty="0"/>
              <a:t>(Boraginaceae</a:t>
            </a:r>
          </a:p>
          <a:p>
            <a:r>
              <a:rPr lang="es-ES" dirty="0"/>
              <a:t>Bonitos colores en combinaciones de azules con violetas y rosas, con un porte estilizado.</a:t>
            </a:r>
          </a:p>
        </p:txBody>
      </p:sp>
    </p:spTree>
    <p:extLst>
      <p:ext uri="{BB962C8B-B14F-4D97-AF65-F5344CB8AC3E}">
        <p14:creationId xmlns:p14="http://schemas.microsoft.com/office/powerpoint/2010/main" val="117679275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25666"/>
          </a:xfrm>
          <a:prstGeom prst="rect">
            <a:avLst/>
          </a:prstGeom>
        </p:spPr>
      </p:pic>
    </p:spTree>
    <p:extLst>
      <p:ext uri="{BB962C8B-B14F-4D97-AF65-F5344CB8AC3E}">
        <p14:creationId xmlns:p14="http://schemas.microsoft.com/office/powerpoint/2010/main" val="60307064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4762500" cy="6264696"/>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11800"/>
          <a:stretch/>
        </p:blipFill>
        <p:spPr>
          <a:xfrm>
            <a:off x="4943474" y="260648"/>
            <a:ext cx="4200525" cy="6281836"/>
          </a:xfrm>
          <a:prstGeom prst="rect">
            <a:avLst/>
          </a:prstGeom>
        </p:spPr>
      </p:pic>
    </p:spTree>
    <p:extLst>
      <p:ext uri="{BB962C8B-B14F-4D97-AF65-F5344CB8AC3E}">
        <p14:creationId xmlns:p14="http://schemas.microsoft.com/office/powerpoint/2010/main" val="309890905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5201" y="1412776"/>
            <a:ext cx="6589199" cy="792088"/>
          </a:xfrm>
        </p:spPr>
        <p:txBody>
          <a:bodyPr/>
          <a:lstStyle/>
          <a:p>
            <a:r>
              <a:rPr lang="es-ES" dirty="0"/>
              <a:t>Echium giganteum.</a:t>
            </a:r>
          </a:p>
        </p:txBody>
      </p:sp>
      <p:sp>
        <p:nvSpPr>
          <p:cNvPr id="3" name="2 Marcador de contenido"/>
          <p:cNvSpPr>
            <a:spLocks noGrp="1"/>
          </p:cNvSpPr>
          <p:nvPr>
            <p:ph idx="1"/>
          </p:nvPr>
        </p:nvSpPr>
        <p:spPr/>
        <p:txBody>
          <a:bodyPr>
            <a:normAutofit/>
          </a:bodyPr>
          <a:lstStyle/>
          <a:p>
            <a:pPr marL="68580" indent="0">
              <a:buNone/>
            </a:pPr>
            <a:endParaRPr lang="es-ES" dirty="0"/>
          </a:p>
          <a:p>
            <a:r>
              <a:rPr lang="es-ES" dirty="0"/>
              <a:t>(Boraginaceae)</a:t>
            </a:r>
          </a:p>
          <a:p>
            <a:r>
              <a:rPr lang="es-ES" dirty="0"/>
              <a:t>Es un poco dificil distinguir este Arbusto perenne, pero aún sin confirmar su nombre (me dicen que puede ser decaisnei) se ve que sus flores son muy vistosas, de unos 2 a 3 cm de alto por un cm de ancho, es decir pequeñas para mi, pero tienen unas lineas de color azul claro o rosa pálido que al acercarse se aprecia un ramo bonito.</a:t>
            </a:r>
          </a:p>
        </p:txBody>
      </p:sp>
    </p:spTree>
    <p:extLst>
      <p:ext uri="{BB962C8B-B14F-4D97-AF65-F5344CB8AC3E}">
        <p14:creationId xmlns:p14="http://schemas.microsoft.com/office/powerpoint/2010/main" val="360644680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836712"/>
            <a:ext cx="6129129" cy="4995917"/>
          </a:xfrm>
        </p:spPr>
        <p:txBody>
          <a:bodyPr>
            <a:normAutofit/>
          </a:bodyPr>
          <a:lstStyle/>
          <a:p>
            <a:pPr marL="68580" indent="0">
              <a:buNone/>
            </a:pPr>
            <a:endParaRPr lang="es-ES" dirty="0"/>
          </a:p>
          <a:p>
            <a:r>
              <a:rPr lang="es-ES" dirty="0"/>
              <a:t>Están plantados en las cercanías del Sauzal y por tanto proceden de viveros, trataremos de averiguar su nombre</a:t>
            </a:r>
          </a:p>
          <a:p>
            <a:r>
              <a:rPr lang="es-ES" dirty="0"/>
              <a:t>La carretera de Santa Cruz al Puerto de la Cruz tiene durante el año distintos coloridos debido a las plantas que están en sus laterales, de forma que cuando unas terminan empiezan a florecer otras con el consiguiente cambio de color.</a:t>
            </a:r>
          </a:p>
          <a:p>
            <a:r>
              <a:rPr lang="es-ES" dirty="0"/>
              <a:t>Las hojas lanceoladas tienen unos pelillos duros que si pasas la mano en el sentido de la flecha no los notas y sí y mucho si la pasas al contrario, como ocurriría con la punta de una flecha.</a:t>
            </a:r>
          </a:p>
          <a:p>
            <a:endParaRPr lang="es-ES" dirty="0"/>
          </a:p>
          <a:p>
            <a:endParaRPr lang="es-ES" dirty="0"/>
          </a:p>
        </p:txBody>
      </p:sp>
    </p:spTree>
    <p:extLst>
      <p:ext uri="{BB962C8B-B14F-4D97-AF65-F5344CB8AC3E}">
        <p14:creationId xmlns:p14="http://schemas.microsoft.com/office/powerpoint/2010/main" val="96911062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4762500" cy="6048672"/>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13900" t="2049" r="10200"/>
          <a:stretch/>
        </p:blipFill>
        <p:spPr>
          <a:xfrm>
            <a:off x="5043488" y="528638"/>
            <a:ext cx="3614737" cy="5924698"/>
          </a:xfrm>
          <a:prstGeom prst="rect">
            <a:avLst/>
          </a:prstGeom>
        </p:spPr>
      </p:pic>
    </p:spTree>
    <p:extLst>
      <p:ext uri="{BB962C8B-B14F-4D97-AF65-F5344CB8AC3E}">
        <p14:creationId xmlns:p14="http://schemas.microsoft.com/office/powerpoint/2010/main" val="373755006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Echium gigante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260648"/>
            <a:ext cx="8280920" cy="6264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135750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5201" y="1484784"/>
            <a:ext cx="6589199" cy="864096"/>
          </a:xfrm>
        </p:spPr>
        <p:txBody>
          <a:bodyPr/>
          <a:lstStyle/>
          <a:p>
            <a:r>
              <a:rPr lang="es-ES" dirty="0"/>
              <a:t>Echium simplex.-arrebol</a:t>
            </a:r>
          </a:p>
        </p:txBody>
      </p:sp>
      <p:sp>
        <p:nvSpPr>
          <p:cNvPr id="5" name="4 Marcador de contenido"/>
          <p:cNvSpPr>
            <a:spLocks noGrp="1"/>
          </p:cNvSpPr>
          <p:nvPr>
            <p:ph idx="1"/>
          </p:nvPr>
        </p:nvSpPr>
        <p:spPr/>
        <p:txBody>
          <a:bodyPr>
            <a:normAutofit/>
          </a:bodyPr>
          <a:lstStyle/>
          <a:p>
            <a:pPr marL="68580" indent="0">
              <a:buNone/>
            </a:pPr>
            <a:endParaRPr lang="es-ES" dirty="0"/>
          </a:p>
          <a:p>
            <a:r>
              <a:rPr lang="es-ES" dirty="0"/>
              <a:t>Echium simplex</a:t>
            </a:r>
          </a:p>
          <a:p>
            <a:r>
              <a:rPr lang="es-ES" dirty="0"/>
              <a:t>Arrebol</a:t>
            </a:r>
          </a:p>
          <a:p>
            <a:r>
              <a:rPr lang="es-ES" dirty="0"/>
              <a:t>Bonito color blanco cual ramo de novia típico, aunque éste es muy llamativo para todos los golosos insectos, con la inflorescencia esta planta medía los dos metros. </a:t>
            </a:r>
          </a:p>
          <a:p>
            <a:r>
              <a:rPr lang="es-ES" dirty="0"/>
              <a:t>Planta endémica de Tenerife.</a:t>
            </a:r>
          </a:p>
          <a:p>
            <a:endParaRPr lang="es-ES" dirty="0"/>
          </a:p>
          <a:p>
            <a:r>
              <a:rPr lang="es-ES" dirty="0"/>
              <a:t> </a:t>
            </a:r>
          </a:p>
        </p:txBody>
      </p:sp>
    </p:spTree>
    <p:extLst>
      <p:ext uri="{BB962C8B-B14F-4D97-AF65-F5344CB8AC3E}">
        <p14:creationId xmlns:p14="http://schemas.microsoft.com/office/powerpoint/2010/main" val="340782517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4762500" cy="6264696"/>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t="-1" r="19464" b="-2353"/>
          <a:stretch/>
        </p:blipFill>
        <p:spPr>
          <a:xfrm>
            <a:off x="5004048" y="332656"/>
            <a:ext cx="3835524" cy="6408712"/>
          </a:xfrm>
          <a:prstGeom prst="rect">
            <a:avLst/>
          </a:prstGeom>
        </p:spPr>
      </p:pic>
    </p:spTree>
    <p:extLst>
      <p:ext uri="{BB962C8B-B14F-4D97-AF65-F5344CB8AC3E}">
        <p14:creationId xmlns:p14="http://schemas.microsoft.com/office/powerpoint/2010/main" val="23755162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5201" y="1412776"/>
            <a:ext cx="6589199" cy="936104"/>
          </a:xfrm>
        </p:spPr>
        <p:txBody>
          <a:bodyPr>
            <a:normAutofit fontScale="90000"/>
          </a:bodyPr>
          <a:lstStyle/>
          <a:p>
            <a:r>
              <a:rPr lang="es-ES" dirty="0"/>
              <a:t>Echium virescens</a:t>
            </a:r>
            <a:br>
              <a:rPr lang="es-ES" dirty="0"/>
            </a:br>
            <a:endParaRPr lang="es-ES" dirty="0"/>
          </a:p>
        </p:txBody>
      </p:sp>
      <p:sp>
        <p:nvSpPr>
          <p:cNvPr id="5" name="4 Marcador de contenido"/>
          <p:cNvSpPr>
            <a:spLocks noGrp="1"/>
          </p:cNvSpPr>
          <p:nvPr>
            <p:ph idx="1"/>
          </p:nvPr>
        </p:nvSpPr>
        <p:spPr/>
        <p:txBody>
          <a:bodyPr>
            <a:normAutofit/>
          </a:bodyPr>
          <a:lstStyle/>
          <a:p>
            <a:pPr marL="68580" indent="0">
              <a:buNone/>
            </a:pPr>
            <a:endParaRPr lang="es-ES" dirty="0"/>
          </a:p>
          <a:p>
            <a:r>
              <a:rPr lang="es-ES" dirty="0"/>
              <a:t>Echium virescens</a:t>
            </a:r>
          </a:p>
          <a:p>
            <a:r>
              <a:rPr lang="es-ES" dirty="0"/>
              <a:t>Arbusto que está muy ramificado, hasta unos dos metros de alto. Destaca el bonito color rosa al azul claro de las flores que la hacen muy vistosa.</a:t>
            </a:r>
          </a:p>
        </p:txBody>
      </p:sp>
    </p:spTree>
    <p:extLst>
      <p:ext uri="{BB962C8B-B14F-4D97-AF65-F5344CB8AC3E}">
        <p14:creationId xmlns:p14="http://schemas.microsoft.com/office/powerpoint/2010/main" val="149558823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8280920" cy="6048672"/>
          </a:xfrm>
          <a:prstGeom prst="rect">
            <a:avLst/>
          </a:prstGeom>
        </p:spPr>
      </p:pic>
    </p:spTree>
    <p:extLst>
      <p:ext uri="{BB962C8B-B14F-4D97-AF65-F5344CB8AC3E}">
        <p14:creationId xmlns:p14="http://schemas.microsoft.com/office/powerpoint/2010/main" val="236358296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Echium viresce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32656"/>
            <a:ext cx="4906516" cy="3384376"/>
          </a:xfrm>
          <a:prstGeom prst="rect">
            <a:avLst/>
          </a:prstGeom>
          <a:noFill/>
          <a:extLst>
            <a:ext uri="{909E8E84-426E-40DD-AFC4-6F175D3DCCD1}">
              <a14:hiddenFill xmlns:a14="http://schemas.microsoft.com/office/drawing/2010/main">
                <a:solidFill>
                  <a:srgbClr val="FFFFFF"/>
                </a:solidFill>
              </a14:hiddenFill>
            </a:ext>
          </a:extLst>
        </p:spPr>
      </p:pic>
      <p:pic>
        <p:nvPicPr>
          <p:cNvPr id="20484" name="Picture 4" descr="Echium viresc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3717032"/>
            <a:ext cx="4906516" cy="2883794"/>
          </a:xfrm>
          <a:prstGeom prst="rect">
            <a:avLst/>
          </a:prstGeom>
          <a:noFill/>
          <a:extLst>
            <a:ext uri="{909E8E84-426E-40DD-AFC4-6F175D3DCCD1}">
              <a14:hiddenFill xmlns:a14="http://schemas.microsoft.com/office/drawing/2010/main">
                <a:solidFill>
                  <a:srgbClr val="FFFFFF"/>
                </a:solidFill>
              </a14:hiddenFill>
            </a:ext>
          </a:extLst>
        </p:spPr>
      </p:pic>
      <p:pic>
        <p:nvPicPr>
          <p:cNvPr id="20486" name="Picture 6" descr="Echium virescens"/>
          <p:cNvPicPr>
            <a:picLocks noChangeAspect="1" noChangeArrowheads="1"/>
          </p:cNvPicPr>
          <p:nvPr/>
        </p:nvPicPr>
        <p:blipFill rotWithShape="1">
          <a:blip r:embed="rId2">
            <a:extLst>
              <a:ext uri="{28A0092B-C50C-407E-A947-70E740481C1C}">
                <a14:useLocalDpi xmlns:a14="http://schemas.microsoft.com/office/drawing/2010/main" val="0"/>
              </a:ext>
            </a:extLst>
          </a:blip>
          <a:srcRect r="30904" b="-100"/>
          <a:stretch/>
        </p:blipFill>
        <p:spPr bwMode="auto">
          <a:xfrm>
            <a:off x="5302052" y="332656"/>
            <a:ext cx="3424733" cy="62681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879241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195736" y="1027664"/>
            <a:ext cx="5872498" cy="817160"/>
          </a:xfrm>
        </p:spPr>
        <p:txBody>
          <a:bodyPr/>
          <a:lstStyle/>
          <a:p>
            <a:r>
              <a:rPr lang="es-ES" dirty="0"/>
              <a:t>Eugenia uniflora</a:t>
            </a:r>
          </a:p>
        </p:txBody>
      </p:sp>
      <p:sp>
        <p:nvSpPr>
          <p:cNvPr id="5" name="4 Marcador de contenido"/>
          <p:cNvSpPr>
            <a:spLocks noGrp="1"/>
          </p:cNvSpPr>
          <p:nvPr>
            <p:ph idx="1"/>
          </p:nvPr>
        </p:nvSpPr>
        <p:spPr>
          <a:xfrm>
            <a:off x="1043492" y="2204864"/>
            <a:ext cx="6777317" cy="3627765"/>
          </a:xfrm>
        </p:spPr>
        <p:txBody>
          <a:bodyPr>
            <a:normAutofit/>
          </a:bodyPr>
          <a:lstStyle/>
          <a:p>
            <a:r>
              <a:rPr lang="es-ES" dirty="0"/>
              <a:t>Pitanga.</a:t>
            </a:r>
          </a:p>
          <a:p>
            <a:r>
              <a:rPr lang="es-ES" dirty="0"/>
              <a:t>Myrtaceae.</a:t>
            </a:r>
          </a:p>
          <a:p>
            <a:r>
              <a:rPr lang="es-ES" dirty="0"/>
              <a:t>Origen: selvas tropicales sudamericanas.</a:t>
            </a:r>
          </a:p>
          <a:p>
            <a:r>
              <a:rPr lang="es-ES" dirty="0"/>
              <a:t>Arbusto o árbol pequeño, perenne, hojas pecioladas, simples y opuestas.</a:t>
            </a:r>
          </a:p>
          <a:p>
            <a:r>
              <a:rPr lang="es-ES" dirty="0"/>
              <a:t>Las flores blancas con cuatro sépalos y los estambres (hasta cincuenta) blancos con las anteras amarillas.</a:t>
            </a:r>
          </a:p>
          <a:p>
            <a:r>
              <a:rPr lang="es-ES" dirty="0"/>
              <a:t>El fruto aparece después de la floración, es una baya que va del verde al naranja rojo (unos 3 cm) con ocho costillas.</a:t>
            </a:r>
          </a:p>
        </p:txBody>
      </p:sp>
    </p:spTree>
    <p:extLst>
      <p:ext uri="{BB962C8B-B14F-4D97-AF65-F5344CB8AC3E}">
        <p14:creationId xmlns:p14="http://schemas.microsoft.com/office/powerpoint/2010/main" val="79461381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4762500" cy="6192688"/>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12821" r="10380"/>
          <a:stretch/>
        </p:blipFill>
        <p:spPr>
          <a:xfrm>
            <a:off x="5000625" y="332656"/>
            <a:ext cx="3657600" cy="6192688"/>
          </a:xfrm>
          <a:prstGeom prst="rect">
            <a:avLst/>
          </a:prstGeom>
        </p:spPr>
      </p:pic>
    </p:spTree>
    <p:extLst>
      <p:ext uri="{BB962C8B-B14F-4D97-AF65-F5344CB8AC3E}">
        <p14:creationId xmlns:p14="http://schemas.microsoft.com/office/powerpoint/2010/main" val="263651105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352928" cy="619268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332656"/>
            <a:ext cx="3888432" cy="4618484"/>
          </a:xfrm>
          <a:prstGeom prst="rect">
            <a:avLst/>
          </a:prstGeom>
        </p:spPr>
      </p:pic>
    </p:spTree>
    <p:extLst>
      <p:ext uri="{BB962C8B-B14F-4D97-AF65-F5344CB8AC3E}">
        <p14:creationId xmlns:p14="http://schemas.microsoft.com/office/powerpoint/2010/main" val="29295740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5201" y="1268760"/>
            <a:ext cx="6589199" cy="636240"/>
          </a:xfrm>
        </p:spPr>
        <p:txBody>
          <a:bodyPr>
            <a:normAutofit fontScale="90000"/>
          </a:bodyPr>
          <a:lstStyle/>
          <a:p>
            <a:r>
              <a:rPr lang="es-ES" dirty="0"/>
              <a:t>Euphorbia canariensis.-cardon-</a:t>
            </a:r>
          </a:p>
        </p:txBody>
      </p:sp>
      <p:sp>
        <p:nvSpPr>
          <p:cNvPr id="3" name="2 Marcador de contenido"/>
          <p:cNvSpPr>
            <a:spLocks noGrp="1"/>
          </p:cNvSpPr>
          <p:nvPr>
            <p:ph idx="1"/>
          </p:nvPr>
        </p:nvSpPr>
        <p:spPr/>
        <p:txBody>
          <a:bodyPr>
            <a:normAutofit fontScale="92500" lnSpcReduction="20000"/>
          </a:bodyPr>
          <a:lstStyle/>
          <a:p>
            <a:endParaRPr lang="es-ES" dirty="0"/>
          </a:p>
          <a:p>
            <a:r>
              <a:rPr lang="es-ES" dirty="0"/>
              <a:t>Cardón</a:t>
            </a:r>
          </a:p>
          <a:p>
            <a:r>
              <a:rPr lang="es-ES" dirty="0"/>
              <a:t>(Euphorbiaceae)</a:t>
            </a:r>
          </a:p>
          <a:p>
            <a:r>
              <a:rPr lang="es-ES" dirty="0"/>
              <a:t>También se le conoce como Candelabro</a:t>
            </a:r>
          </a:p>
          <a:p>
            <a:r>
              <a:rPr lang="es-ES" dirty="0"/>
              <a:t>Es un arbusto alto, los vistos eran de unos 2 m. de alto y tiene troncos suculentos cuadrángulares al inicio y luego se transforman con el tiempo en pentagonales y hexagonales. Las hojas transformadas en espinas.</a:t>
            </a:r>
          </a:p>
          <a:p>
            <a:r>
              <a:rPr lang="es-ES" dirty="0"/>
              <a:t>En las medianías y zonas costeras del sur de Tenerife nos encontramos con una excelente representación de vegetación propia de zonas áridas y secas, como son los cardones, endémicos de Canarias.</a:t>
            </a:r>
          </a:p>
          <a:p>
            <a:r>
              <a:rPr lang="es-ES" dirty="0"/>
              <a:t>A veces sus tallos son aprovechados por el Cornical para soportar a sus brotaduras herbáceas.</a:t>
            </a:r>
          </a:p>
          <a:p>
            <a:endParaRPr lang="es-ES" dirty="0"/>
          </a:p>
        </p:txBody>
      </p:sp>
    </p:spTree>
    <p:extLst>
      <p:ext uri="{BB962C8B-B14F-4D97-AF65-F5344CB8AC3E}">
        <p14:creationId xmlns:p14="http://schemas.microsoft.com/office/powerpoint/2010/main" val="56123059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404664"/>
            <a:ext cx="8136904" cy="6048672"/>
          </a:xfrm>
          <a:prstGeom prst="rect">
            <a:avLst/>
          </a:prstGeom>
        </p:spPr>
      </p:pic>
    </p:spTree>
    <p:extLst>
      <p:ext uri="{BB962C8B-B14F-4D97-AF65-F5344CB8AC3E}">
        <p14:creationId xmlns:p14="http://schemas.microsoft.com/office/powerpoint/2010/main" val="147888800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4762500" cy="6192688"/>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9100" r="11699"/>
          <a:stretch/>
        </p:blipFill>
        <p:spPr>
          <a:xfrm>
            <a:off x="4814888" y="332656"/>
            <a:ext cx="3933576" cy="6192688"/>
          </a:xfrm>
          <a:prstGeom prst="rect">
            <a:avLst/>
          </a:prstGeom>
        </p:spPr>
      </p:pic>
    </p:spTree>
    <p:extLst>
      <p:ext uri="{BB962C8B-B14F-4D97-AF65-F5344CB8AC3E}">
        <p14:creationId xmlns:p14="http://schemas.microsoft.com/office/powerpoint/2010/main" val="361909304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5201" y="1628800"/>
            <a:ext cx="6589199" cy="1368152"/>
          </a:xfrm>
        </p:spPr>
        <p:txBody>
          <a:bodyPr>
            <a:normAutofit/>
          </a:bodyPr>
          <a:lstStyle/>
          <a:p>
            <a:r>
              <a:rPr lang="es-ES" dirty="0"/>
              <a:t>Euphorbia obtusifolia.-tabaiba-amarga</a:t>
            </a:r>
          </a:p>
        </p:txBody>
      </p:sp>
      <p:sp>
        <p:nvSpPr>
          <p:cNvPr id="3" name="2 Marcador de contenido"/>
          <p:cNvSpPr>
            <a:spLocks noGrp="1"/>
          </p:cNvSpPr>
          <p:nvPr>
            <p:ph idx="1"/>
          </p:nvPr>
        </p:nvSpPr>
        <p:spPr>
          <a:xfrm>
            <a:off x="1942415" y="2996952"/>
            <a:ext cx="6591985" cy="2914270"/>
          </a:xfrm>
        </p:spPr>
        <p:txBody>
          <a:bodyPr>
            <a:normAutofit/>
          </a:bodyPr>
          <a:lstStyle/>
          <a:p>
            <a:r>
              <a:rPr lang="es-ES" dirty="0"/>
              <a:t>(Euphorbia broussonetii Según Bramwell)</a:t>
            </a:r>
          </a:p>
          <a:p>
            <a:r>
              <a:rPr lang="es-ES" dirty="0"/>
              <a:t>Endémica canaria.</a:t>
            </a:r>
          </a:p>
          <a:p>
            <a:r>
              <a:rPr lang="es-ES" dirty="0"/>
              <a:t>Es un arbusto o pequeño árbol de hasta unos dos metros de alto según he visto y que tiene un tronco corto y una copa como redondeada. Estas fotos tomadas en la subida a Anaga desde las Teresitas donde se encuentran poblando todas las laderas junto con el cardón los agaves y poco más hasta que se llega a una altitud en que cambia la temperatura.</a:t>
            </a:r>
          </a:p>
        </p:txBody>
      </p:sp>
    </p:spTree>
    <p:extLst>
      <p:ext uri="{BB962C8B-B14F-4D97-AF65-F5344CB8AC3E}">
        <p14:creationId xmlns:p14="http://schemas.microsoft.com/office/powerpoint/2010/main" val="334592566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80920" cy="6192688"/>
          </a:xfrm>
          <a:prstGeom prst="rect">
            <a:avLst/>
          </a:prstGeom>
        </p:spPr>
      </p:pic>
    </p:spTree>
    <p:extLst>
      <p:ext uri="{BB962C8B-B14F-4D97-AF65-F5344CB8AC3E}">
        <p14:creationId xmlns:p14="http://schemas.microsoft.com/office/powerpoint/2010/main" val="260928313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179261037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79712" y="2276872"/>
            <a:ext cx="5841097" cy="3555757"/>
          </a:xfrm>
        </p:spPr>
        <p:txBody>
          <a:bodyPr>
            <a:normAutofit fontScale="92500" lnSpcReduction="10000"/>
          </a:bodyPr>
          <a:lstStyle/>
          <a:p>
            <a:r>
              <a:rPr lang="es-ES" dirty="0"/>
              <a:t>Árbol del caucho, Ficus de hoja grande.</a:t>
            </a:r>
          </a:p>
          <a:p>
            <a:r>
              <a:rPr lang="es-ES" dirty="0"/>
              <a:t>Morácea.</a:t>
            </a:r>
          </a:p>
          <a:p>
            <a:r>
              <a:rPr lang="es-ES" dirty="0"/>
              <a:t>Procede del Archipiélago malayo.</a:t>
            </a:r>
          </a:p>
          <a:p>
            <a:r>
              <a:rPr lang="es-ES" dirty="0"/>
              <a:t>Árbol perennifolio de hojas grandes (unos 30 cm), coriáceas, dispuestas en espiral, pecioladas, enteras y de forma ovada alargada, puntiaguda en el extremo, lustrosa en el haz que es verde intenso y el envés más claro y no lustroso.</a:t>
            </a:r>
          </a:p>
          <a:p>
            <a:r>
              <a:rPr lang="es-ES" dirty="0"/>
              <a:t>Las nuevas hojas aparecen recubiertas por una bráctea de color rojo.</a:t>
            </a:r>
          </a:p>
          <a:p>
            <a:r>
              <a:rPr lang="es-ES" dirty="0"/>
              <a:t>Los frutos son esféricos (como de 1 cm), axilares, sésiles o sobre un corto pedúnculo.</a:t>
            </a:r>
          </a:p>
        </p:txBody>
      </p:sp>
      <p:sp>
        <p:nvSpPr>
          <p:cNvPr id="4" name="Título 3">
            <a:extLst>
              <a:ext uri="{FF2B5EF4-FFF2-40B4-BE49-F238E27FC236}">
                <a16:creationId xmlns:a16="http://schemas.microsoft.com/office/drawing/2014/main" id="{CE13919F-0509-4453-991B-72965D12845F}"/>
              </a:ext>
            </a:extLst>
          </p:cNvPr>
          <p:cNvSpPr>
            <a:spLocks noGrp="1"/>
          </p:cNvSpPr>
          <p:nvPr>
            <p:ph type="title"/>
          </p:nvPr>
        </p:nvSpPr>
        <p:spPr>
          <a:xfrm>
            <a:off x="1945201" y="1340768"/>
            <a:ext cx="6589199" cy="564232"/>
          </a:xfrm>
        </p:spPr>
        <p:txBody>
          <a:bodyPr>
            <a:normAutofit fontScale="90000"/>
          </a:bodyPr>
          <a:lstStyle/>
          <a:p>
            <a:r>
              <a:rPr lang="es-ES" dirty="0"/>
              <a:t>Ficus elastica</a:t>
            </a:r>
          </a:p>
        </p:txBody>
      </p:sp>
    </p:spTree>
    <p:extLst>
      <p:ext uri="{BB962C8B-B14F-4D97-AF65-F5344CB8AC3E}">
        <p14:creationId xmlns:p14="http://schemas.microsoft.com/office/powerpoint/2010/main" val="328227448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4762500" cy="612068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9208" r="9791" b="2259"/>
          <a:stretch/>
        </p:blipFill>
        <p:spPr>
          <a:xfrm>
            <a:off x="4814888" y="332656"/>
            <a:ext cx="3857625" cy="6120680"/>
          </a:xfrm>
          <a:prstGeom prst="rect">
            <a:avLst/>
          </a:prstGeom>
        </p:spPr>
      </p:pic>
    </p:spTree>
    <p:extLst>
      <p:ext uri="{BB962C8B-B14F-4D97-AF65-F5344CB8AC3E}">
        <p14:creationId xmlns:p14="http://schemas.microsoft.com/office/powerpoint/2010/main" val="335117465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4464496" cy="612068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5512" r="8987"/>
          <a:stretch/>
        </p:blipFill>
        <p:spPr>
          <a:xfrm>
            <a:off x="4614863" y="332656"/>
            <a:ext cx="4071937" cy="6120680"/>
          </a:xfrm>
          <a:prstGeom prst="rect">
            <a:avLst/>
          </a:prstGeom>
        </p:spPr>
      </p:pic>
    </p:spTree>
    <p:extLst>
      <p:ext uri="{BB962C8B-B14F-4D97-AF65-F5344CB8AC3E}">
        <p14:creationId xmlns:p14="http://schemas.microsoft.com/office/powerpoint/2010/main" val="237064821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4762500" cy="6192688"/>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7200" r="12100"/>
          <a:stretch/>
        </p:blipFill>
        <p:spPr>
          <a:xfrm>
            <a:off x="4914900" y="332656"/>
            <a:ext cx="3843338" cy="6192688"/>
          </a:xfrm>
          <a:prstGeom prst="rect">
            <a:avLst/>
          </a:prstGeom>
        </p:spPr>
      </p:pic>
    </p:spTree>
    <p:extLst>
      <p:ext uri="{BB962C8B-B14F-4D97-AF65-F5344CB8AC3E}">
        <p14:creationId xmlns:p14="http://schemas.microsoft.com/office/powerpoint/2010/main" val="384851187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195736" y="1484784"/>
            <a:ext cx="5944506" cy="648072"/>
          </a:xfrm>
        </p:spPr>
        <p:txBody>
          <a:bodyPr>
            <a:normAutofit/>
          </a:bodyPr>
          <a:lstStyle/>
          <a:p>
            <a:r>
              <a:rPr lang="es-ES" dirty="0"/>
              <a:t>Ficus microcarpa</a:t>
            </a:r>
          </a:p>
        </p:txBody>
      </p:sp>
      <p:sp>
        <p:nvSpPr>
          <p:cNvPr id="3" name="2 Marcador de contenido"/>
          <p:cNvSpPr>
            <a:spLocks noGrp="1"/>
          </p:cNvSpPr>
          <p:nvPr>
            <p:ph idx="1"/>
          </p:nvPr>
        </p:nvSpPr>
        <p:spPr>
          <a:xfrm>
            <a:off x="1876303" y="2492896"/>
            <a:ext cx="5944506" cy="3339733"/>
          </a:xfrm>
        </p:spPr>
        <p:txBody>
          <a:bodyPr>
            <a:normAutofit fontScale="92500" lnSpcReduction="20000"/>
          </a:bodyPr>
          <a:lstStyle/>
          <a:p>
            <a:r>
              <a:rPr lang="es-ES" dirty="0"/>
              <a:t>Laurel de Indias</a:t>
            </a:r>
          </a:p>
          <a:p>
            <a:r>
              <a:rPr lang="es-ES" dirty="0"/>
              <a:t>Morácea</a:t>
            </a:r>
          </a:p>
          <a:p>
            <a:r>
              <a:rPr lang="es-ES" dirty="0"/>
              <a:t>Procedente del sureste de Asia y Australia.</a:t>
            </a:r>
          </a:p>
          <a:p>
            <a:r>
              <a:rPr lang="es-ES" dirty="0"/>
              <a:t>Este árbol que está verde todo el año da una agradable sombra cuando paseamos bajo el caluroso sol del verano.</a:t>
            </a:r>
          </a:p>
          <a:p>
            <a:r>
              <a:rPr lang="es-ES" dirty="0"/>
              <a:t>Los frutos axilares y sésiles son como de un cm. cuando están maduros (con color morado) caen al suelo y los niños al pasar los pisan para oír su ruido, quedando un manto morado en el suelo.</a:t>
            </a:r>
          </a:p>
          <a:p>
            <a:r>
              <a:rPr lang="es-ES" dirty="0"/>
              <a:t>Las hojas, alternas, son pequeñas, de unos cinco cm.</a:t>
            </a:r>
          </a:p>
        </p:txBody>
      </p:sp>
    </p:spTree>
    <p:extLst>
      <p:ext uri="{BB962C8B-B14F-4D97-AF65-F5344CB8AC3E}">
        <p14:creationId xmlns:p14="http://schemas.microsoft.com/office/powerpoint/2010/main" val="144960814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54000"/>
            <a:ext cx="8208912" cy="6350000"/>
          </a:xfrm>
          <a:prstGeom prst="rect">
            <a:avLst/>
          </a:prstGeom>
        </p:spPr>
      </p:pic>
    </p:spTree>
    <p:extLst>
      <p:ext uri="{BB962C8B-B14F-4D97-AF65-F5344CB8AC3E}">
        <p14:creationId xmlns:p14="http://schemas.microsoft.com/office/powerpoint/2010/main" val="417269572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Ficus microcarp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332656"/>
            <a:ext cx="4536504" cy="6202660"/>
          </a:xfrm>
          <a:prstGeom prst="rect">
            <a:avLst/>
          </a:prstGeom>
          <a:noFill/>
          <a:extLst>
            <a:ext uri="{909E8E84-426E-40DD-AFC4-6F175D3DCCD1}">
              <a14:hiddenFill xmlns:a14="http://schemas.microsoft.com/office/drawing/2010/main">
                <a:solidFill>
                  <a:srgbClr val="FFFFFF"/>
                </a:solidFill>
              </a14:hiddenFill>
            </a:ext>
          </a:extLst>
        </p:spPr>
      </p:pic>
      <p:pic>
        <p:nvPicPr>
          <p:cNvPr id="21508" name="Picture 4" descr="Ficus microcarpa "/>
          <p:cNvPicPr>
            <a:picLocks noChangeAspect="1" noChangeArrowheads="1"/>
          </p:cNvPicPr>
          <p:nvPr/>
        </p:nvPicPr>
        <p:blipFill rotWithShape="1">
          <a:blip r:embed="rId4">
            <a:extLst>
              <a:ext uri="{28A0092B-C50C-407E-A947-70E740481C1C}">
                <a14:useLocalDpi xmlns:a14="http://schemas.microsoft.com/office/drawing/2010/main" val="0"/>
              </a:ext>
            </a:extLst>
          </a:blip>
          <a:srcRect l="12412" t="2009" r="9960" b="-1747"/>
          <a:stretch/>
        </p:blipFill>
        <p:spPr bwMode="auto">
          <a:xfrm>
            <a:off x="5004048" y="457200"/>
            <a:ext cx="3697040" cy="6186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984335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339752" y="1268760"/>
            <a:ext cx="6194648" cy="1008112"/>
          </a:xfrm>
        </p:spPr>
        <p:txBody>
          <a:bodyPr>
            <a:normAutofit fontScale="90000"/>
          </a:bodyPr>
          <a:lstStyle/>
          <a:p>
            <a:r>
              <a:rPr lang="es-ES" dirty="0"/>
              <a:t>Ficus religiosa.</a:t>
            </a:r>
            <a:br>
              <a:rPr lang="es-ES" dirty="0"/>
            </a:br>
            <a:endParaRPr lang="es-ES" dirty="0"/>
          </a:p>
        </p:txBody>
      </p:sp>
      <p:sp>
        <p:nvSpPr>
          <p:cNvPr id="3" name="2 Marcador de contenido"/>
          <p:cNvSpPr>
            <a:spLocks noGrp="1"/>
          </p:cNvSpPr>
          <p:nvPr>
            <p:ph idx="1"/>
          </p:nvPr>
        </p:nvSpPr>
        <p:spPr>
          <a:xfrm>
            <a:off x="2051720" y="2276872"/>
            <a:ext cx="5769089" cy="3555757"/>
          </a:xfrm>
        </p:spPr>
        <p:txBody>
          <a:bodyPr>
            <a:normAutofit/>
          </a:bodyPr>
          <a:lstStyle/>
          <a:p>
            <a:r>
              <a:rPr lang="es-ES" dirty="0"/>
              <a:t>Higuera sagrada</a:t>
            </a:r>
          </a:p>
          <a:p>
            <a:r>
              <a:rPr lang="es-ES" dirty="0"/>
              <a:t>Morácea</a:t>
            </a:r>
          </a:p>
          <a:p>
            <a:r>
              <a:rPr lang="es-ES" dirty="0"/>
              <a:t>Procede de la India y Nepal.</a:t>
            </a:r>
          </a:p>
          <a:p>
            <a:r>
              <a:rPr lang="es-ES" dirty="0"/>
              <a:t>Árbol caducifolio aunque en este clima que tenemos suele ser siempreverde.</a:t>
            </a:r>
          </a:p>
          <a:p>
            <a:r>
              <a:rPr lang="es-ES" dirty="0"/>
              <a:t>Hojas ovadas, casi en forma de corazón, de unos 20 cm de largo, con borde un poco ondulado y terminadas en un rabillo (acumen) de unos 5 cm típico de este árbol, color verde brillante en el haz y más clara en el envés.</a:t>
            </a:r>
          </a:p>
        </p:txBody>
      </p:sp>
    </p:spTree>
    <p:extLst>
      <p:ext uri="{BB962C8B-B14F-4D97-AF65-F5344CB8AC3E}">
        <p14:creationId xmlns:p14="http://schemas.microsoft.com/office/powerpoint/2010/main" val="67731225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4" y="332656"/>
            <a:ext cx="4430233" cy="612068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9868" r="9061"/>
          <a:stretch/>
        </p:blipFill>
        <p:spPr>
          <a:xfrm>
            <a:off x="4825768" y="332656"/>
            <a:ext cx="3861031" cy="6120680"/>
          </a:xfrm>
          <a:prstGeom prst="rect">
            <a:avLst/>
          </a:prstGeom>
        </p:spPr>
      </p:pic>
    </p:spTree>
    <p:extLst>
      <p:ext uri="{BB962C8B-B14F-4D97-AF65-F5344CB8AC3E}">
        <p14:creationId xmlns:p14="http://schemas.microsoft.com/office/powerpoint/2010/main" val="377500028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Ficus-benghalensis</a:t>
            </a:r>
          </a:p>
        </p:txBody>
      </p:sp>
      <p:sp>
        <p:nvSpPr>
          <p:cNvPr id="3" name="2 Marcador de contenido"/>
          <p:cNvSpPr>
            <a:spLocks noGrp="1"/>
          </p:cNvSpPr>
          <p:nvPr>
            <p:ph idx="1"/>
          </p:nvPr>
        </p:nvSpPr>
        <p:spPr/>
        <p:txBody>
          <a:bodyPr>
            <a:normAutofit/>
          </a:bodyPr>
          <a:lstStyle/>
          <a:p>
            <a:r>
              <a:rPr lang="es-ES" dirty="0"/>
              <a:t>Banyan</a:t>
            </a:r>
          </a:p>
          <a:p>
            <a:r>
              <a:rPr lang="es-ES" dirty="0"/>
              <a:t>Origen: India, Pakistán.</a:t>
            </a:r>
          </a:p>
          <a:p>
            <a:r>
              <a:rPr lang="es-ES" dirty="0"/>
              <a:t>Un bonito ficus en el mes de octubre en el parque Sanabria.</a:t>
            </a:r>
          </a:p>
          <a:p>
            <a:r>
              <a:rPr lang="es-ES" dirty="0"/>
              <a:t>Los frutos axilares del tamaño de una pequeña nuez y un color rojo naranja.</a:t>
            </a:r>
          </a:p>
        </p:txBody>
      </p:sp>
    </p:spTree>
    <p:extLst>
      <p:ext uri="{BB962C8B-B14F-4D97-AF65-F5344CB8AC3E}">
        <p14:creationId xmlns:p14="http://schemas.microsoft.com/office/powerpoint/2010/main" val="332981877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404664"/>
            <a:ext cx="4762500" cy="6192688"/>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14472" t="2273" r="4829" b="2200"/>
          <a:stretch/>
        </p:blipFill>
        <p:spPr>
          <a:xfrm>
            <a:off x="4829175" y="404664"/>
            <a:ext cx="3843338" cy="6192688"/>
          </a:xfrm>
          <a:prstGeom prst="rect">
            <a:avLst/>
          </a:prstGeom>
        </p:spPr>
      </p:pic>
    </p:spTree>
    <p:extLst>
      <p:ext uri="{BB962C8B-B14F-4D97-AF65-F5344CB8AC3E}">
        <p14:creationId xmlns:p14="http://schemas.microsoft.com/office/powerpoint/2010/main" val="125621927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Ficus benghalens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260648"/>
            <a:ext cx="4392488" cy="6346676"/>
          </a:xfrm>
          <a:prstGeom prst="rect">
            <a:avLst/>
          </a:prstGeom>
          <a:noFill/>
          <a:extLst>
            <a:ext uri="{909E8E84-426E-40DD-AFC4-6F175D3DCCD1}">
              <a14:hiddenFill xmlns:a14="http://schemas.microsoft.com/office/drawing/2010/main">
                <a:solidFill>
                  <a:srgbClr val="FFFFFF"/>
                </a:solidFill>
              </a14:hiddenFill>
            </a:ext>
          </a:extLst>
        </p:spPr>
      </p:pic>
      <p:pic>
        <p:nvPicPr>
          <p:cNvPr id="22532" name="Picture 4" descr="Ficus benghalensis"/>
          <p:cNvPicPr>
            <a:picLocks noChangeAspect="1" noChangeArrowheads="1"/>
          </p:cNvPicPr>
          <p:nvPr/>
        </p:nvPicPr>
        <p:blipFill rotWithShape="1">
          <a:blip r:embed="rId4">
            <a:extLst>
              <a:ext uri="{28A0092B-C50C-407E-A947-70E740481C1C}">
                <a14:useLocalDpi xmlns:a14="http://schemas.microsoft.com/office/drawing/2010/main" val="0"/>
              </a:ext>
            </a:extLst>
          </a:blip>
          <a:srcRect l="10260" r="6640" b="3523"/>
          <a:stretch/>
        </p:blipFill>
        <p:spPr bwMode="auto">
          <a:xfrm>
            <a:off x="4700588" y="404664"/>
            <a:ext cx="3957637" cy="6202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768043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1196752"/>
            <a:ext cx="7024744" cy="792088"/>
          </a:xfrm>
        </p:spPr>
        <p:txBody>
          <a:bodyPr>
            <a:normAutofit/>
          </a:bodyPr>
          <a:lstStyle/>
          <a:p>
            <a:r>
              <a:rPr lang="es-ES" dirty="0"/>
              <a:t>Ficus lyrata</a:t>
            </a:r>
          </a:p>
        </p:txBody>
      </p:sp>
      <p:sp>
        <p:nvSpPr>
          <p:cNvPr id="3" name="2 Marcador de contenido"/>
          <p:cNvSpPr>
            <a:spLocks noGrp="1"/>
          </p:cNvSpPr>
          <p:nvPr>
            <p:ph idx="1"/>
          </p:nvPr>
        </p:nvSpPr>
        <p:spPr>
          <a:xfrm>
            <a:off x="2051720" y="2132856"/>
            <a:ext cx="5769089" cy="3699773"/>
          </a:xfrm>
        </p:spPr>
        <p:txBody>
          <a:bodyPr>
            <a:normAutofit/>
          </a:bodyPr>
          <a:lstStyle/>
          <a:p>
            <a:r>
              <a:rPr lang="es-ES" dirty="0"/>
              <a:t>Ficus lira</a:t>
            </a:r>
          </a:p>
          <a:p>
            <a:r>
              <a:rPr lang="es-ES" dirty="0"/>
              <a:t>origen: África tropical - Camerún, Sierra Leona.</a:t>
            </a:r>
          </a:p>
          <a:p>
            <a:r>
              <a:rPr lang="es-ES" dirty="0"/>
              <a:t>En el parque de la Granja este árbol se nos presenta con estas magníficas hojas grandes (unos 25 cm) de un verde oscuro brillante y los nervios muy marcados.</a:t>
            </a:r>
          </a:p>
          <a:p>
            <a:r>
              <a:rPr lang="es-ES" dirty="0"/>
              <a:t>Los frutos son axilares y de forma globosa de unos 3-4 cm de diámetro, verde azulado y con unas pintas blancas.</a:t>
            </a:r>
          </a:p>
          <a:p>
            <a:r>
              <a:rPr lang="es-ES" dirty="0"/>
              <a:t>Está siempre verde y normalmente se emplea como planta de interior en maceta.</a:t>
            </a:r>
          </a:p>
        </p:txBody>
      </p:sp>
    </p:spTree>
    <p:extLst>
      <p:ext uri="{BB962C8B-B14F-4D97-AF65-F5344CB8AC3E}">
        <p14:creationId xmlns:p14="http://schemas.microsoft.com/office/powerpoint/2010/main" val="43846098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404664"/>
            <a:ext cx="4762500" cy="612068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r="20560" b="-7144"/>
          <a:stretch/>
        </p:blipFill>
        <p:spPr>
          <a:xfrm>
            <a:off x="4932040" y="404664"/>
            <a:ext cx="3783335" cy="6624736"/>
          </a:xfrm>
          <a:prstGeom prst="rect">
            <a:avLst/>
          </a:prstGeom>
        </p:spPr>
      </p:pic>
    </p:spTree>
    <p:extLst>
      <p:ext uri="{BB962C8B-B14F-4D97-AF65-F5344CB8AC3E}">
        <p14:creationId xmlns:p14="http://schemas.microsoft.com/office/powerpoint/2010/main" val="6215532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332656"/>
            <a:ext cx="8496944" cy="6264696"/>
          </a:xfrm>
          <a:prstGeom prst="rect">
            <a:avLst/>
          </a:prstGeom>
        </p:spPr>
      </p:pic>
    </p:spTree>
    <p:extLst>
      <p:ext uri="{BB962C8B-B14F-4D97-AF65-F5344CB8AC3E}">
        <p14:creationId xmlns:p14="http://schemas.microsoft.com/office/powerpoint/2010/main" val="205771154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314375"/>
            <a:ext cx="4762500" cy="6264696"/>
          </a:xfrm>
          <a:prstGeom prst="rect">
            <a:avLst/>
          </a:prstGeom>
        </p:spPr>
      </p:pic>
      <p:pic>
        <p:nvPicPr>
          <p:cNvPr id="23554" name="Picture 2" descr="Ficus lyrata"/>
          <p:cNvPicPr>
            <a:picLocks noChangeAspect="1" noChangeArrowheads="1"/>
          </p:cNvPicPr>
          <p:nvPr/>
        </p:nvPicPr>
        <p:blipFill rotWithShape="1">
          <a:blip r:embed="rId3">
            <a:extLst>
              <a:ext uri="{28A0092B-C50C-407E-A947-70E740481C1C}">
                <a14:useLocalDpi xmlns:a14="http://schemas.microsoft.com/office/drawing/2010/main" val="0"/>
              </a:ext>
            </a:extLst>
          </a:blip>
          <a:srcRect r="14812" b="-559"/>
          <a:stretch/>
        </p:blipFill>
        <p:spPr bwMode="auto">
          <a:xfrm>
            <a:off x="4644008" y="314375"/>
            <a:ext cx="4057080" cy="6264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615927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490" y="692696"/>
            <a:ext cx="7024744" cy="720080"/>
          </a:xfrm>
        </p:spPr>
        <p:txBody>
          <a:bodyPr>
            <a:normAutofit/>
          </a:bodyPr>
          <a:lstStyle/>
          <a:p>
            <a:r>
              <a:rPr lang="es-ES" dirty="0"/>
              <a:t>      Gonospermum fruticosum</a:t>
            </a:r>
          </a:p>
        </p:txBody>
      </p:sp>
      <p:sp>
        <p:nvSpPr>
          <p:cNvPr id="3" name="2 Marcador de contenido"/>
          <p:cNvSpPr>
            <a:spLocks noGrp="1"/>
          </p:cNvSpPr>
          <p:nvPr>
            <p:ph idx="1"/>
          </p:nvPr>
        </p:nvSpPr>
        <p:spPr>
          <a:xfrm>
            <a:off x="2195736" y="1628800"/>
            <a:ext cx="5625073" cy="4203829"/>
          </a:xfrm>
        </p:spPr>
        <p:txBody>
          <a:bodyPr>
            <a:normAutofit/>
          </a:bodyPr>
          <a:lstStyle/>
          <a:p>
            <a:r>
              <a:rPr lang="es-ES" dirty="0"/>
              <a:t>Corona de la reina</a:t>
            </a:r>
          </a:p>
          <a:p>
            <a:r>
              <a:rPr lang="es-ES" dirty="0"/>
              <a:t>Endemismo canario</a:t>
            </a:r>
          </a:p>
          <a:p>
            <a:r>
              <a:rPr lang="es-ES" dirty="0"/>
              <a:t>familia Compositae</a:t>
            </a:r>
          </a:p>
          <a:p>
            <a:r>
              <a:rPr lang="es-ES" dirty="0"/>
              <a:t>familia de las margaritas</a:t>
            </a:r>
          </a:p>
          <a:p>
            <a:r>
              <a:rPr lang="es-ES" dirty="0"/>
              <a:t>Es un arbusto como de un metro de alto y que con su fuerte color amarillo nos sorprende en estos meses de abril mayo en las laderas de San Andrés y también en el Boquerón.</a:t>
            </a:r>
          </a:p>
          <a:p>
            <a:r>
              <a:rPr lang="es-ES" dirty="0"/>
              <a:t>Inflorescencia en corimbo plano, con capítulos hemisféricos de unos 5 mm. de diámetro. Hojas bipinnatisectas.</a:t>
            </a:r>
          </a:p>
        </p:txBody>
      </p:sp>
    </p:spTree>
    <p:extLst>
      <p:ext uri="{BB962C8B-B14F-4D97-AF65-F5344CB8AC3E}">
        <p14:creationId xmlns:p14="http://schemas.microsoft.com/office/powerpoint/2010/main" val="316700413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254000"/>
            <a:ext cx="8136904" cy="6350000"/>
          </a:xfrm>
          <a:prstGeom prst="rect">
            <a:avLst/>
          </a:prstGeom>
        </p:spPr>
      </p:pic>
    </p:spTree>
    <p:extLst>
      <p:ext uri="{BB962C8B-B14F-4D97-AF65-F5344CB8AC3E}">
        <p14:creationId xmlns:p14="http://schemas.microsoft.com/office/powerpoint/2010/main" val="323807407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411760" y="1027664"/>
            <a:ext cx="5656474" cy="673144"/>
          </a:xfrm>
        </p:spPr>
        <p:txBody>
          <a:bodyPr>
            <a:normAutofit/>
          </a:bodyPr>
          <a:lstStyle/>
          <a:p>
            <a:r>
              <a:rPr lang="es-ES" dirty="0"/>
              <a:t>Hibiscus-elatus</a:t>
            </a:r>
          </a:p>
        </p:txBody>
      </p:sp>
      <p:sp>
        <p:nvSpPr>
          <p:cNvPr id="3" name="2 Marcador de contenido"/>
          <p:cNvSpPr>
            <a:spLocks noGrp="1"/>
          </p:cNvSpPr>
          <p:nvPr>
            <p:ph idx="1"/>
          </p:nvPr>
        </p:nvSpPr>
        <p:spPr>
          <a:xfrm>
            <a:off x="2051720" y="2132856"/>
            <a:ext cx="5769089" cy="3699773"/>
          </a:xfrm>
        </p:spPr>
        <p:txBody>
          <a:bodyPr>
            <a:normAutofit/>
          </a:bodyPr>
          <a:lstStyle/>
          <a:p>
            <a:r>
              <a:rPr lang="es-ES" dirty="0"/>
              <a:t>Origen: Jamaica, Cuba</a:t>
            </a:r>
          </a:p>
          <a:p>
            <a:r>
              <a:rPr lang="es-ES" dirty="0"/>
              <a:t>La han cambiado el nombre, ahora se llama:</a:t>
            </a:r>
          </a:p>
          <a:p>
            <a:r>
              <a:rPr lang="es-ES" dirty="0"/>
              <a:t>Talipariti elatum</a:t>
            </a:r>
          </a:p>
          <a:p>
            <a:r>
              <a:rPr lang="es-ES" dirty="0"/>
              <a:t>Malvácea</a:t>
            </a:r>
          </a:p>
          <a:p>
            <a:r>
              <a:rPr lang="es-ES" dirty="0"/>
              <a:t>Árbol tropical siempreverde que en este mes de febrero encontramos con estas bonitas flores amarillo-naranjas en el parque García Sanabria.</a:t>
            </a:r>
          </a:p>
        </p:txBody>
      </p:sp>
    </p:spTree>
    <p:extLst>
      <p:ext uri="{BB962C8B-B14F-4D97-AF65-F5344CB8AC3E}">
        <p14:creationId xmlns:p14="http://schemas.microsoft.com/office/powerpoint/2010/main" val="248448213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404664"/>
            <a:ext cx="8352928" cy="6120680"/>
          </a:xfrm>
          <a:prstGeom prst="rect">
            <a:avLst/>
          </a:prstGeom>
        </p:spPr>
      </p:pic>
    </p:spTree>
    <p:extLst>
      <p:ext uri="{BB962C8B-B14F-4D97-AF65-F5344CB8AC3E}">
        <p14:creationId xmlns:p14="http://schemas.microsoft.com/office/powerpoint/2010/main" val="140547356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352928" cy="6192688"/>
          </a:xfrm>
          <a:prstGeom prst="rect">
            <a:avLst/>
          </a:prstGeom>
        </p:spPr>
      </p:pic>
    </p:spTree>
    <p:extLst>
      <p:ext uri="{BB962C8B-B14F-4D97-AF65-F5344CB8AC3E}">
        <p14:creationId xmlns:p14="http://schemas.microsoft.com/office/powerpoint/2010/main" val="36775507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Hibiscus boryanus-</a:t>
            </a:r>
          </a:p>
        </p:txBody>
      </p:sp>
      <p:sp>
        <p:nvSpPr>
          <p:cNvPr id="5" name="4 Marcador de contenido"/>
          <p:cNvSpPr>
            <a:spLocks noGrp="1"/>
          </p:cNvSpPr>
          <p:nvPr>
            <p:ph idx="1"/>
          </p:nvPr>
        </p:nvSpPr>
        <p:spPr/>
        <p:txBody>
          <a:bodyPr/>
          <a:lstStyle/>
          <a:p>
            <a:r>
              <a:rPr lang="es-ES" dirty="0"/>
              <a:t>Malvácea</a:t>
            </a:r>
          </a:p>
          <a:p>
            <a:r>
              <a:rPr lang="es-ES" dirty="0"/>
              <a:t>Origen: Islas Reunión y Mauricio.</a:t>
            </a:r>
          </a:p>
          <a:p>
            <a:r>
              <a:rPr lang="es-ES" dirty="0"/>
              <a:t>Pequeño árbol de hasta 8 metros. </a:t>
            </a:r>
          </a:p>
          <a:p>
            <a:r>
              <a:rPr lang="es-ES" dirty="0"/>
              <a:t>En este momento en el Palmetum tiene una altura de un par de metros pero con una preciosa flor de unos 5 cm de diámetro</a:t>
            </a:r>
          </a:p>
        </p:txBody>
      </p:sp>
    </p:spTree>
    <p:extLst>
      <p:ext uri="{BB962C8B-B14F-4D97-AF65-F5344CB8AC3E}">
        <p14:creationId xmlns:p14="http://schemas.microsoft.com/office/powerpoint/2010/main" val="161768016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4762500" cy="612068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r="7252" b="2454"/>
          <a:stretch/>
        </p:blipFill>
        <p:spPr>
          <a:xfrm>
            <a:off x="4283968" y="332656"/>
            <a:ext cx="4417120" cy="6120680"/>
          </a:xfrm>
          <a:prstGeom prst="rect">
            <a:avLst/>
          </a:prstGeom>
        </p:spPr>
      </p:pic>
    </p:spTree>
    <p:extLst>
      <p:ext uri="{BB962C8B-B14F-4D97-AF65-F5344CB8AC3E}">
        <p14:creationId xmlns:p14="http://schemas.microsoft.com/office/powerpoint/2010/main" val="229580022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Hibiscus rosa sinensis</a:t>
            </a:r>
          </a:p>
        </p:txBody>
      </p:sp>
      <p:sp>
        <p:nvSpPr>
          <p:cNvPr id="3" name="2 Marcador de contenido"/>
          <p:cNvSpPr>
            <a:spLocks noGrp="1"/>
          </p:cNvSpPr>
          <p:nvPr>
            <p:ph idx="1"/>
          </p:nvPr>
        </p:nvSpPr>
        <p:spPr/>
        <p:txBody>
          <a:bodyPr>
            <a:normAutofit/>
          </a:bodyPr>
          <a:lstStyle/>
          <a:p>
            <a:r>
              <a:rPr lang="es-ES" dirty="0"/>
              <a:t>Rosa de China</a:t>
            </a:r>
          </a:p>
          <a:p>
            <a:r>
              <a:rPr lang="es-ES" dirty="0"/>
              <a:t>De la familia Malvácea, arbusto de unos 2 ó 3 metros de alto, parece proceder de Asia y de las Islas del Pacífico. Es la flor nacional de Malasia.</a:t>
            </a:r>
          </a:p>
          <a:p>
            <a:r>
              <a:rPr lang="es-ES" dirty="0"/>
              <a:t>Se han conseguido multitud de colores y formas a cual más bonita.</a:t>
            </a:r>
          </a:p>
          <a:p>
            <a:r>
              <a:rPr lang="es-ES" dirty="0"/>
              <a:t>Aquí  pongo alguna de las muchas que hay por todas partes en Canarias.</a:t>
            </a:r>
          </a:p>
          <a:p>
            <a:r>
              <a:rPr lang="es-ES" dirty="0"/>
              <a:t>La corola tiene 5 pétalos. El tamaño de estas flores era de unos 15 cm de diámetro</a:t>
            </a:r>
          </a:p>
        </p:txBody>
      </p:sp>
    </p:spTree>
    <p:extLst>
      <p:ext uri="{BB962C8B-B14F-4D97-AF65-F5344CB8AC3E}">
        <p14:creationId xmlns:p14="http://schemas.microsoft.com/office/powerpoint/2010/main" val="29953628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048672"/>
          </a:xfrm>
          <a:prstGeom prst="rect">
            <a:avLst/>
          </a:prstGeom>
        </p:spPr>
      </p:pic>
    </p:spTree>
    <p:extLst>
      <p:ext uri="{BB962C8B-B14F-4D97-AF65-F5344CB8AC3E}">
        <p14:creationId xmlns:p14="http://schemas.microsoft.com/office/powerpoint/2010/main" val="363690580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ibiscus rosa.sinens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332656"/>
            <a:ext cx="4762500" cy="6130652"/>
          </a:xfrm>
          <a:prstGeom prst="rect">
            <a:avLst/>
          </a:prstGeom>
          <a:noFill/>
          <a:extLst>
            <a:ext uri="{909E8E84-426E-40DD-AFC4-6F175D3DCCD1}">
              <a14:hiddenFill xmlns:a14="http://schemas.microsoft.com/office/drawing/2010/main">
                <a:solidFill>
                  <a:srgbClr val="FFFFFF"/>
                </a:solidFill>
              </a14:hiddenFill>
            </a:ext>
          </a:extLst>
        </p:spPr>
      </p:pic>
      <p:pic>
        <p:nvPicPr>
          <p:cNvPr id="24580" name="Picture 4" descr="Hibiscus rosa.sinensi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73475" y="332656"/>
            <a:ext cx="4762500" cy="6207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455578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267744" y="1027664"/>
            <a:ext cx="5800490" cy="601136"/>
          </a:xfrm>
        </p:spPr>
        <p:txBody>
          <a:bodyPr>
            <a:normAutofit fontScale="90000"/>
          </a:bodyPr>
          <a:lstStyle/>
          <a:p>
            <a:r>
              <a:rPr lang="es-ES" dirty="0"/>
              <a:t>Hypericum canariense.</a:t>
            </a:r>
          </a:p>
        </p:txBody>
      </p:sp>
      <p:sp>
        <p:nvSpPr>
          <p:cNvPr id="3" name="2 Marcador de contenido"/>
          <p:cNvSpPr>
            <a:spLocks noGrp="1"/>
          </p:cNvSpPr>
          <p:nvPr>
            <p:ph idx="1"/>
          </p:nvPr>
        </p:nvSpPr>
        <p:spPr>
          <a:xfrm>
            <a:off x="2123728" y="2276872"/>
            <a:ext cx="5697081" cy="3555757"/>
          </a:xfrm>
        </p:spPr>
        <p:txBody>
          <a:bodyPr>
            <a:normAutofit/>
          </a:bodyPr>
          <a:lstStyle/>
          <a:p>
            <a:r>
              <a:rPr lang="es-ES" dirty="0"/>
              <a:t>Granadillo</a:t>
            </a:r>
          </a:p>
          <a:p>
            <a:r>
              <a:rPr lang="es-ES" dirty="0"/>
              <a:t>Endemismo canario.</a:t>
            </a:r>
          </a:p>
          <a:p>
            <a:r>
              <a:rPr lang="es-ES" dirty="0"/>
              <a:t>familia Guttiferae</a:t>
            </a:r>
          </a:p>
          <a:p>
            <a:r>
              <a:rPr lang="es-ES" dirty="0"/>
              <a:t>En este mes de mayo y en la zona sur de Anaga, como si de un cuadro se tratase, se vieron salpicadas de unas notas amarillas. Gran cantidad de H. canariense estaban en plena floración. Es un arbusto como de la altura de una persona y que produce unas inflorescencias terminales con muchas flores de unos 2 cm con numerosos estambres.</a:t>
            </a:r>
          </a:p>
        </p:txBody>
      </p:sp>
    </p:spTree>
    <p:extLst>
      <p:ext uri="{BB962C8B-B14F-4D97-AF65-F5344CB8AC3E}">
        <p14:creationId xmlns:p14="http://schemas.microsoft.com/office/powerpoint/2010/main" val="388775358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54000"/>
            <a:ext cx="8280920" cy="6350000"/>
          </a:xfrm>
          <a:prstGeom prst="rect">
            <a:avLst/>
          </a:prstGeom>
        </p:spPr>
      </p:pic>
    </p:spTree>
    <p:extLst>
      <p:ext uri="{BB962C8B-B14F-4D97-AF65-F5344CB8AC3E}">
        <p14:creationId xmlns:p14="http://schemas.microsoft.com/office/powerpoint/2010/main" val="233071222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54000"/>
            <a:ext cx="8280920" cy="6350000"/>
          </a:xfrm>
          <a:prstGeom prst="rect">
            <a:avLst/>
          </a:prstGeom>
        </p:spPr>
      </p:pic>
    </p:spTree>
    <p:extLst>
      <p:ext uri="{BB962C8B-B14F-4D97-AF65-F5344CB8AC3E}">
        <p14:creationId xmlns:p14="http://schemas.microsoft.com/office/powerpoint/2010/main" val="26724158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54000"/>
            <a:ext cx="8280920" cy="6350000"/>
          </a:xfrm>
          <a:prstGeom prst="rect">
            <a:avLst/>
          </a:prstGeom>
        </p:spPr>
      </p:pic>
    </p:spTree>
    <p:extLst>
      <p:ext uri="{BB962C8B-B14F-4D97-AF65-F5344CB8AC3E}">
        <p14:creationId xmlns:p14="http://schemas.microsoft.com/office/powerpoint/2010/main" val="50323787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Ilex perado - Naranjero salvaje </a:t>
            </a:r>
          </a:p>
        </p:txBody>
      </p:sp>
      <p:sp>
        <p:nvSpPr>
          <p:cNvPr id="3" name="2 Marcador de contenido"/>
          <p:cNvSpPr>
            <a:spLocks noGrp="1"/>
          </p:cNvSpPr>
          <p:nvPr>
            <p:ph idx="1"/>
          </p:nvPr>
        </p:nvSpPr>
        <p:spPr/>
        <p:txBody>
          <a:bodyPr>
            <a:normAutofit/>
          </a:bodyPr>
          <a:lstStyle/>
          <a:p>
            <a:r>
              <a:rPr lang="es-ES" dirty="0"/>
              <a:t>Naranajero salvaje</a:t>
            </a:r>
          </a:p>
          <a:p>
            <a:r>
              <a:rPr lang="es-ES" dirty="0"/>
              <a:t>Endémica canaria</a:t>
            </a:r>
          </a:p>
          <a:p>
            <a:r>
              <a:rPr lang="es-ES" dirty="0"/>
              <a:t>Presente en la laurisilva de Anaga, un árbol grande con hojas redondeadas normalmente con espinas en su borde y una punta punzante.</a:t>
            </a:r>
          </a:p>
          <a:p>
            <a:r>
              <a:rPr lang="es-ES" dirty="0"/>
              <a:t>Las hojas tienen unos 12 cm. Los frutos son rojos, como de un cm.</a:t>
            </a:r>
          </a:p>
        </p:txBody>
      </p:sp>
    </p:spTree>
    <p:extLst>
      <p:ext uri="{BB962C8B-B14F-4D97-AF65-F5344CB8AC3E}">
        <p14:creationId xmlns:p14="http://schemas.microsoft.com/office/powerpoint/2010/main" val="52134268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54000"/>
            <a:ext cx="8208912" cy="6350000"/>
          </a:xfrm>
          <a:prstGeom prst="rect">
            <a:avLst/>
          </a:prstGeom>
        </p:spPr>
      </p:pic>
    </p:spTree>
    <p:extLst>
      <p:ext uri="{BB962C8B-B14F-4D97-AF65-F5344CB8AC3E}">
        <p14:creationId xmlns:p14="http://schemas.microsoft.com/office/powerpoint/2010/main" val="280549585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4762500" cy="619268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332656"/>
            <a:ext cx="4104456" cy="6192688"/>
          </a:xfrm>
          <a:prstGeom prst="rect">
            <a:avLst/>
          </a:prstGeom>
        </p:spPr>
      </p:pic>
    </p:spTree>
    <p:extLst>
      <p:ext uri="{BB962C8B-B14F-4D97-AF65-F5344CB8AC3E}">
        <p14:creationId xmlns:p14="http://schemas.microsoft.com/office/powerpoint/2010/main" val="390516575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Lotus campylocladus</a:t>
            </a:r>
          </a:p>
        </p:txBody>
      </p:sp>
      <p:sp>
        <p:nvSpPr>
          <p:cNvPr id="3" name="2 Marcador de contenido"/>
          <p:cNvSpPr>
            <a:spLocks noGrp="1"/>
          </p:cNvSpPr>
          <p:nvPr>
            <p:ph idx="1"/>
          </p:nvPr>
        </p:nvSpPr>
        <p:spPr/>
        <p:txBody>
          <a:bodyPr/>
          <a:lstStyle/>
          <a:p>
            <a:endParaRPr lang="es-ES" dirty="0"/>
          </a:p>
        </p:txBody>
      </p:sp>
    </p:spTree>
    <p:extLst>
      <p:ext uri="{BB962C8B-B14F-4D97-AF65-F5344CB8AC3E}">
        <p14:creationId xmlns:p14="http://schemas.microsoft.com/office/powerpoint/2010/main" val="280089748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4762500" cy="6192688"/>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8700" t="-314" r="17400" b="314"/>
          <a:stretch/>
        </p:blipFill>
        <p:spPr>
          <a:xfrm>
            <a:off x="4381500" y="332656"/>
            <a:ext cx="4348163" cy="6192688"/>
          </a:xfrm>
          <a:prstGeom prst="rect">
            <a:avLst/>
          </a:prstGeom>
        </p:spPr>
      </p:pic>
    </p:spTree>
    <p:extLst>
      <p:ext uri="{BB962C8B-B14F-4D97-AF65-F5344CB8AC3E}">
        <p14:creationId xmlns:p14="http://schemas.microsoft.com/office/powerpoint/2010/main" val="17452738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Malvaviscus arboreus var.penduliflorus</a:t>
            </a:r>
          </a:p>
        </p:txBody>
      </p:sp>
      <p:sp>
        <p:nvSpPr>
          <p:cNvPr id="3" name="2 Marcador de contenido"/>
          <p:cNvSpPr>
            <a:spLocks noGrp="1"/>
          </p:cNvSpPr>
          <p:nvPr>
            <p:ph idx="1"/>
          </p:nvPr>
        </p:nvSpPr>
        <p:spPr/>
        <p:txBody>
          <a:bodyPr>
            <a:normAutofit/>
          </a:bodyPr>
          <a:lstStyle/>
          <a:p>
            <a:r>
              <a:rPr lang="es-ES" dirty="0"/>
              <a:t>Malvácea</a:t>
            </a:r>
          </a:p>
          <a:p>
            <a:r>
              <a:rPr lang="es-ES" dirty="0"/>
              <a:t>Origen. Méjico</a:t>
            </a:r>
          </a:p>
          <a:p>
            <a:r>
              <a:rPr lang="es-ES" dirty="0"/>
              <a:t>Parece conocerse también como "gorro de turco", Arbusto de uno a tres metros, muy utilizado en alineaciones de jardines y plazas.</a:t>
            </a:r>
          </a:p>
          <a:p>
            <a:r>
              <a:rPr lang="es-ES" dirty="0"/>
              <a:t>Hojas lanceoladas y flor colgante de unos 5 cm. de un color rojo brillante.</a:t>
            </a:r>
          </a:p>
          <a:p>
            <a:endParaRPr lang="es-ES" dirty="0"/>
          </a:p>
          <a:p>
            <a:pPr marL="68580" indent="0">
              <a:buNone/>
            </a:pPr>
            <a:r>
              <a:rPr lang="es-ES" dirty="0"/>
              <a:t> </a:t>
            </a:r>
          </a:p>
        </p:txBody>
      </p:sp>
    </p:spTree>
    <p:extLst>
      <p:ext uri="{BB962C8B-B14F-4D97-AF65-F5344CB8AC3E}">
        <p14:creationId xmlns:p14="http://schemas.microsoft.com/office/powerpoint/2010/main" val="123533218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264696"/>
          </a:xfrm>
          <a:prstGeom prst="rect">
            <a:avLst/>
          </a:prstGeom>
        </p:spPr>
      </p:pic>
    </p:spTree>
    <p:extLst>
      <p:ext uri="{BB962C8B-B14F-4D97-AF65-F5344CB8AC3E}">
        <p14:creationId xmlns:p14="http://schemas.microsoft.com/office/powerpoint/2010/main" val="429414006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Malvaviscus-arboreus-var-penduliflorus"/>
          <p:cNvPicPr>
            <a:picLocks noChangeAspect="1" noChangeArrowheads="1"/>
          </p:cNvPicPr>
          <p:nvPr/>
        </p:nvPicPr>
        <p:blipFill rotWithShape="1">
          <a:blip r:embed="rId3">
            <a:extLst>
              <a:ext uri="{28A0092B-C50C-407E-A947-70E740481C1C}">
                <a14:useLocalDpi xmlns:a14="http://schemas.microsoft.com/office/drawing/2010/main" val="0"/>
              </a:ext>
            </a:extLst>
          </a:blip>
          <a:srcRect r="12905"/>
          <a:stretch/>
        </p:blipFill>
        <p:spPr bwMode="auto">
          <a:xfrm>
            <a:off x="395536" y="332656"/>
            <a:ext cx="4147889" cy="6192688"/>
          </a:xfrm>
          <a:prstGeom prst="rect">
            <a:avLst/>
          </a:prstGeom>
          <a:noFill/>
          <a:extLst>
            <a:ext uri="{909E8E84-426E-40DD-AFC4-6F175D3DCCD1}">
              <a14:hiddenFill xmlns:a14="http://schemas.microsoft.com/office/drawing/2010/main">
                <a:solidFill>
                  <a:srgbClr val="FFFFFF"/>
                </a:solidFill>
              </a14:hiddenFill>
            </a:ext>
          </a:extLst>
        </p:spPr>
      </p:pic>
      <p:pic>
        <p:nvPicPr>
          <p:cNvPr id="25604" name="Picture 4" descr="Malvaviscus-arboreus-var-pendulifloru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3425" y="332656"/>
            <a:ext cx="4205040" cy="6192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678307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27784" y="1027664"/>
            <a:ext cx="5440450" cy="673144"/>
          </a:xfrm>
        </p:spPr>
        <p:txBody>
          <a:bodyPr>
            <a:normAutofit/>
          </a:bodyPr>
          <a:lstStyle/>
          <a:p>
            <a:r>
              <a:rPr lang="es-ES" dirty="0"/>
              <a:t>Pandanus utilis </a:t>
            </a:r>
          </a:p>
        </p:txBody>
      </p:sp>
      <p:sp>
        <p:nvSpPr>
          <p:cNvPr id="3" name="2 Marcador de contenido"/>
          <p:cNvSpPr>
            <a:spLocks noGrp="1"/>
          </p:cNvSpPr>
          <p:nvPr>
            <p:ph idx="1"/>
          </p:nvPr>
        </p:nvSpPr>
        <p:spPr>
          <a:xfrm>
            <a:off x="2123728" y="1772816"/>
            <a:ext cx="5697081" cy="4059813"/>
          </a:xfrm>
        </p:spPr>
        <p:txBody>
          <a:bodyPr>
            <a:normAutofit/>
          </a:bodyPr>
          <a:lstStyle/>
          <a:p>
            <a:r>
              <a:rPr lang="es-ES" dirty="0"/>
              <a:t>Pandano</a:t>
            </a:r>
          </a:p>
          <a:p>
            <a:r>
              <a:rPr lang="es-ES" dirty="0"/>
              <a:t>Origen Madagascar</a:t>
            </a:r>
          </a:p>
          <a:p>
            <a:r>
              <a:rPr lang="es-ES" dirty="0"/>
              <a:t>Árbol siempre verde que nos da sensación de lugar exótico.</a:t>
            </a:r>
          </a:p>
          <a:p>
            <a:r>
              <a:rPr lang="es-ES" dirty="0"/>
              <a:t>Los frutos parecidos a las piñas son grandes, de unos 20 cm de diámetro.</a:t>
            </a:r>
          </a:p>
          <a:p>
            <a:r>
              <a:rPr lang="es-ES" dirty="0"/>
              <a:t>Del tallo surgen, por encima del nivel del suelo, unas raíces fúlcreas que ayuda al soporte de la planta.</a:t>
            </a:r>
          </a:p>
          <a:p>
            <a:r>
              <a:rPr lang="es-ES" dirty="0"/>
              <a:t>Estos ejemplares están en el parque García Sanabria.</a:t>
            </a:r>
          </a:p>
        </p:txBody>
      </p:sp>
    </p:spTree>
    <p:extLst>
      <p:ext uri="{BB962C8B-B14F-4D97-AF65-F5344CB8AC3E}">
        <p14:creationId xmlns:p14="http://schemas.microsoft.com/office/powerpoint/2010/main" val="344208113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332656"/>
            <a:ext cx="8424936" cy="6192688"/>
          </a:xfrm>
          <a:prstGeom prst="rect">
            <a:avLst/>
          </a:prstGeom>
        </p:spPr>
      </p:pic>
    </p:spTree>
    <p:extLst>
      <p:ext uri="{BB962C8B-B14F-4D97-AF65-F5344CB8AC3E}">
        <p14:creationId xmlns:p14="http://schemas.microsoft.com/office/powerpoint/2010/main" val="424466529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154309"/>
            <a:ext cx="4762500" cy="6600825"/>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5033" r="9167" b="-5372"/>
          <a:stretch/>
        </p:blipFill>
        <p:spPr>
          <a:xfrm>
            <a:off x="4618831" y="332656"/>
            <a:ext cx="4086225" cy="6813376"/>
          </a:xfrm>
          <a:prstGeom prst="rect">
            <a:avLst/>
          </a:prstGeom>
        </p:spPr>
      </p:pic>
    </p:spTree>
    <p:extLst>
      <p:ext uri="{BB962C8B-B14F-4D97-AF65-F5344CB8AC3E}">
        <p14:creationId xmlns:p14="http://schemas.microsoft.com/office/powerpoint/2010/main" val="103169759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Papaver somniferum.-Papaver rhoeas</a:t>
            </a:r>
          </a:p>
        </p:txBody>
      </p:sp>
      <p:sp>
        <p:nvSpPr>
          <p:cNvPr id="3" name="2 Marcador de contenido"/>
          <p:cNvSpPr>
            <a:spLocks noGrp="1"/>
          </p:cNvSpPr>
          <p:nvPr>
            <p:ph idx="1"/>
          </p:nvPr>
        </p:nvSpPr>
        <p:spPr/>
        <p:txBody>
          <a:bodyPr/>
          <a:lstStyle/>
          <a:p>
            <a:r>
              <a:rPr lang="es-ES" dirty="0"/>
              <a:t>Amapolas</a:t>
            </a:r>
          </a:p>
          <a:p>
            <a:r>
              <a:rPr lang="es-ES" dirty="0"/>
              <a:t>familia Papaverácea</a:t>
            </a:r>
          </a:p>
          <a:p>
            <a:r>
              <a:rPr lang="es-ES" dirty="0"/>
              <a:t>Estas amapolas solitarias junto a los caminos, sencillas pero bellas, nos ofrecen su colorido.</a:t>
            </a:r>
          </a:p>
        </p:txBody>
      </p:sp>
    </p:spTree>
    <p:extLst>
      <p:ext uri="{BB962C8B-B14F-4D97-AF65-F5344CB8AC3E}">
        <p14:creationId xmlns:p14="http://schemas.microsoft.com/office/powerpoint/2010/main" val="352392224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85427"/>
            <a:ext cx="8208912" cy="6350000"/>
          </a:xfrm>
          <a:prstGeom prst="rect">
            <a:avLst/>
          </a:prstGeom>
        </p:spPr>
      </p:pic>
    </p:spTree>
    <p:extLst>
      <p:ext uri="{BB962C8B-B14F-4D97-AF65-F5344CB8AC3E}">
        <p14:creationId xmlns:p14="http://schemas.microsoft.com/office/powerpoint/2010/main" val="23329875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Amapola - Papaver somniferum + ampli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332656"/>
            <a:ext cx="4762500" cy="6258272"/>
          </a:xfrm>
          <a:prstGeom prst="rect">
            <a:avLst/>
          </a:prstGeom>
          <a:noFill/>
          <a:extLst>
            <a:ext uri="{909E8E84-426E-40DD-AFC4-6F175D3DCCD1}">
              <a14:hiddenFill xmlns:a14="http://schemas.microsoft.com/office/drawing/2010/main">
                <a:solidFill>
                  <a:srgbClr val="FFFFFF"/>
                </a:solidFill>
              </a14:hiddenFill>
            </a:ext>
          </a:extLst>
        </p:spPr>
      </p:pic>
      <p:pic>
        <p:nvPicPr>
          <p:cNvPr id="26628" name="Picture 4" descr="Amapola - Papaver roheas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1990" y="2780928"/>
            <a:ext cx="3754388" cy="3810000"/>
          </a:xfrm>
          <a:prstGeom prst="rect">
            <a:avLst/>
          </a:prstGeom>
          <a:noFill/>
          <a:extLst>
            <a:ext uri="{909E8E84-426E-40DD-AFC4-6F175D3DCCD1}">
              <a14:hiddenFill xmlns:a14="http://schemas.microsoft.com/office/drawing/2010/main">
                <a:solidFill>
                  <a:srgbClr val="FFFFFF"/>
                </a:solidFill>
              </a14:hiddenFill>
            </a:ext>
          </a:extLst>
        </p:spPr>
      </p:pic>
      <p:pic>
        <p:nvPicPr>
          <p:cNvPr id="26630" name="Picture 6" descr="Amapola - Papaver somniferu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4008" y="332656"/>
            <a:ext cx="4032448" cy="4762500"/>
          </a:xfrm>
          <a:prstGeom prst="rect">
            <a:avLst/>
          </a:prstGeom>
          <a:noFill/>
          <a:extLst>
            <a:ext uri="{909E8E84-426E-40DD-AFC4-6F175D3DCCD1}">
              <a14:hiddenFill xmlns:a14="http://schemas.microsoft.com/office/drawing/2010/main">
                <a:solidFill>
                  <a:srgbClr val="FFFFFF"/>
                </a:solidFill>
              </a14:hiddenFill>
            </a:ext>
          </a:extLst>
        </p:spPr>
      </p:pic>
      <p:pic>
        <p:nvPicPr>
          <p:cNvPr id="266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4008" y="3461792"/>
            <a:ext cx="4188073" cy="3129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793022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1476"/>
            <a:ext cx="8208912" cy="6055048"/>
          </a:xfrm>
          <a:prstGeom prst="rect">
            <a:avLst/>
          </a:prstGeom>
        </p:spPr>
      </p:pic>
    </p:spTree>
    <p:extLst>
      <p:ext uri="{BB962C8B-B14F-4D97-AF65-F5344CB8AC3E}">
        <p14:creationId xmlns:p14="http://schemas.microsoft.com/office/powerpoint/2010/main" val="385901930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Partenocissus tricuspidata.</a:t>
            </a:r>
          </a:p>
        </p:txBody>
      </p:sp>
      <p:sp>
        <p:nvSpPr>
          <p:cNvPr id="3" name="2 Marcador de contenido"/>
          <p:cNvSpPr>
            <a:spLocks noGrp="1"/>
          </p:cNvSpPr>
          <p:nvPr>
            <p:ph idx="1"/>
          </p:nvPr>
        </p:nvSpPr>
        <p:spPr/>
        <p:txBody>
          <a:bodyPr>
            <a:normAutofit/>
          </a:bodyPr>
          <a:lstStyle/>
          <a:p>
            <a:r>
              <a:rPr lang="es-ES" dirty="0"/>
              <a:t>Parra virgen</a:t>
            </a:r>
          </a:p>
          <a:p>
            <a:r>
              <a:rPr lang="es-ES" dirty="0"/>
              <a:t>Las hojas son verdes y cambian al carmesí brillante y luego escarlata.</a:t>
            </a:r>
          </a:p>
          <a:p>
            <a:r>
              <a:rPr lang="es-ES" dirty="0"/>
              <a:t>Está en un sitio frio y húmedo, incluso el paseo que esta al lado con las palmeras canarias es una verdadera nevera abierta.</a:t>
            </a:r>
          </a:p>
          <a:p>
            <a:endParaRPr lang="es-ES" dirty="0"/>
          </a:p>
          <a:p>
            <a:r>
              <a:rPr lang="es-ES" dirty="0"/>
              <a:t> </a:t>
            </a:r>
          </a:p>
        </p:txBody>
      </p:sp>
    </p:spTree>
    <p:extLst>
      <p:ext uri="{BB962C8B-B14F-4D97-AF65-F5344CB8AC3E}">
        <p14:creationId xmlns:p14="http://schemas.microsoft.com/office/powerpoint/2010/main" val="210655086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8280920" cy="6120680"/>
          </a:xfrm>
          <a:prstGeom prst="rect">
            <a:avLst/>
          </a:prstGeom>
        </p:spPr>
      </p:pic>
    </p:spTree>
    <p:extLst>
      <p:ext uri="{BB962C8B-B14F-4D97-AF65-F5344CB8AC3E}">
        <p14:creationId xmlns:p14="http://schemas.microsoft.com/office/powerpoint/2010/main" val="12441044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332656"/>
            <a:ext cx="8424936" cy="6264696"/>
          </a:xfrm>
          <a:prstGeom prst="rect">
            <a:avLst/>
          </a:prstGeom>
        </p:spPr>
      </p:pic>
    </p:spTree>
    <p:extLst>
      <p:ext uri="{BB962C8B-B14F-4D97-AF65-F5344CB8AC3E}">
        <p14:creationId xmlns:p14="http://schemas.microsoft.com/office/powerpoint/2010/main" val="302625077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Passiflora incarnata</a:t>
            </a:r>
          </a:p>
        </p:txBody>
      </p:sp>
      <p:sp>
        <p:nvSpPr>
          <p:cNvPr id="3" name="2 Marcador de contenido"/>
          <p:cNvSpPr>
            <a:spLocks noGrp="1"/>
          </p:cNvSpPr>
          <p:nvPr>
            <p:ph idx="1"/>
          </p:nvPr>
        </p:nvSpPr>
        <p:spPr/>
        <p:txBody>
          <a:bodyPr>
            <a:normAutofit/>
          </a:bodyPr>
          <a:lstStyle/>
          <a:p>
            <a:r>
              <a:rPr lang="es-ES" dirty="0"/>
              <a:t>Pasiflora, pasionaria.</a:t>
            </a:r>
          </a:p>
          <a:p>
            <a:r>
              <a:rPr lang="es-ES" dirty="0"/>
              <a:t>Origen: América Central y del Sur</a:t>
            </a:r>
          </a:p>
          <a:p>
            <a:r>
              <a:rPr lang="es-ES" dirty="0"/>
              <a:t>Planta herbácea perenne, trepadora. Su nombre alude a la semejanza de su morfología con la Pasión de Cristo. Ya se utilizaba por incas y aztecas para hacer cataplasmas.</a:t>
            </a:r>
          </a:p>
          <a:p>
            <a:r>
              <a:rPr lang="es-ES" dirty="0"/>
              <a:t>Se utiliza toda la planta para fines terapéuticos</a:t>
            </a:r>
          </a:p>
          <a:p>
            <a:endParaRPr lang="es-ES" dirty="0"/>
          </a:p>
          <a:p>
            <a:endParaRPr lang="es-ES" dirty="0"/>
          </a:p>
        </p:txBody>
      </p:sp>
    </p:spTree>
    <p:extLst>
      <p:ext uri="{BB962C8B-B14F-4D97-AF65-F5344CB8AC3E}">
        <p14:creationId xmlns:p14="http://schemas.microsoft.com/office/powerpoint/2010/main" val="48937732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264696"/>
          </a:xfrm>
          <a:prstGeom prst="rect">
            <a:avLst/>
          </a:prstGeom>
        </p:spPr>
      </p:pic>
    </p:spTree>
    <p:extLst>
      <p:ext uri="{BB962C8B-B14F-4D97-AF65-F5344CB8AC3E}">
        <p14:creationId xmlns:p14="http://schemas.microsoft.com/office/powerpoint/2010/main" val="115955947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4762500" cy="6192688"/>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5800" r="9600"/>
          <a:stretch/>
        </p:blipFill>
        <p:spPr>
          <a:xfrm>
            <a:off x="4657724" y="332656"/>
            <a:ext cx="4029075" cy="6192688"/>
          </a:xfrm>
          <a:prstGeom prst="rect">
            <a:avLst/>
          </a:prstGeom>
        </p:spPr>
      </p:pic>
    </p:spTree>
    <p:extLst>
      <p:ext uri="{BB962C8B-B14F-4D97-AF65-F5344CB8AC3E}">
        <p14:creationId xmlns:p14="http://schemas.microsoft.com/office/powerpoint/2010/main" val="57588815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835696" y="1027664"/>
            <a:ext cx="6232538" cy="529128"/>
          </a:xfrm>
        </p:spPr>
        <p:txBody>
          <a:bodyPr>
            <a:normAutofit fontScale="90000"/>
          </a:bodyPr>
          <a:lstStyle/>
          <a:p>
            <a:r>
              <a:rPr lang="es-ES" dirty="0"/>
              <a:t>Periploca laevigata - cornical .</a:t>
            </a:r>
          </a:p>
        </p:txBody>
      </p:sp>
      <p:sp>
        <p:nvSpPr>
          <p:cNvPr id="3" name="2 Marcador de contenido"/>
          <p:cNvSpPr>
            <a:spLocks noGrp="1"/>
          </p:cNvSpPr>
          <p:nvPr>
            <p:ph idx="1"/>
          </p:nvPr>
        </p:nvSpPr>
        <p:spPr>
          <a:xfrm>
            <a:off x="2051720" y="2204864"/>
            <a:ext cx="5841213" cy="3672408"/>
          </a:xfrm>
        </p:spPr>
        <p:txBody>
          <a:bodyPr>
            <a:normAutofit lnSpcReduction="10000"/>
          </a:bodyPr>
          <a:lstStyle/>
          <a:p>
            <a:r>
              <a:rPr lang="es-ES" dirty="0"/>
              <a:t>Cornical</a:t>
            </a:r>
          </a:p>
          <a:p>
            <a:endParaRPr lang="es-ES" dirty="0"/>
          </a:p>
          <a:p>
            <a:r>
              <a:rPr lang="es-ES" dirty="0"/>
              <a:t>Arbusto muy común en zonas de cardones y tabaibas, hojas de unos 5 cm, fuertes, alternas, de un verde algo claro pero llamativo.</a:t>
            </a:r>
          </a:p>
          <a:p>
            <a:r>
              <a:rPr lang="es-ES" dirty="0"/>
              <a:t>Las flores pequeñas como de un cm pero muy curiosas, salen en cimas axilares. Los frutos son unas capsulas de unos 10cm que recuerdan el asta de un toro y que se pone de color amarillo claro al mismo tiempo que algunas hojas, esto le da un cierto tono de color a las tabaibas y cardones que se encuentran cerca.</a:t>
            </a:r>
          </a:p>
        </p:txBody>
      </p:sp>
    </p:spTree>
    <p:extLst>
      <p:ext uri="{BB962C8B-B14F-4D97-AF65-F5344CB8AC3E}">
        <p14:creationId xmlns:p14="http://schemas.microsoft.com/office/powerpoint/2010/main" val="365791247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264864"/>
            <a:ext cx="8136904" cy="6350000"/>
          </a:xfrm>
          <a:prstGeom prst="rect">
            <a:avLst/>
          </a:prstGeom>
        </p:spPr>
      </p:pic>
    </p:spTree>
    <p:extLst>
      <p:ext uri="{BB962C8B-B14F-4D97-AF65-F5344CB8AC3E}">
        <p14:creationId xmlns:p14="http://schemas.microsoft.com/office/powerpoint/2010/main" val="166884408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76870"/>
            <a:ext cx="8352928" cy="6350000"/>
          </a:xfrm>
          <a:prstGeom prst="rect">
            <a:avLst/>
          </a:prstGeom>
        </p:spPr>
      </p:pic>
    </p:spTree>
    <p:extLst>
      <p:ext uri="{BB962C8B-B14F-4D97-AF65-F5344CB8AC3E}">
        <p14:creationId xmlns:p14="http://schemas.microsoft.com/office/powerpoint/2010/main" val="243896774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Pinus canariensis.</a:t>
            </a:r>
          </a:p>
        </p:txBody>
      </p:sp>
      <p:sp>
        <p:nvSpPr>
          <p:cNvPr id="3" name="2 Marcador de contenido"/>
          <p:cNvSpPr>
            <a:spLocks noGrp="1"/>
          </p:cNvSpPr>
          <p:nvPr>
            <p:ph idx="1"/>
          </p:nvPr>
        </p:nvSpPr>
        <p:spPr/>
        <p:txBody>
          <a:bodyPr>
            <a:normAutofit/>
          </a:bodyPr>
          <a:lstStyle/>
          <a:p>
            <a:pPr marL="68580" indent="0">
              <a:buNone/>
            </a:pPr>
            <a:endParaRPr lang="es-ES" dirty="0"/>
          </a:p>
          <a:p>
            <a:r>
              <a:rPr lang="es-ES" dirty="0"/>
              <a:t>Pino canario</a:t>
            </a:r>
          </a:p>
          <a:p>
            <a:r>
              <a:rPr lang="es-ES" dirty="0"/>
              <a:t>Pinus canariensis</a:t>
            </a:r>
          </a:p>
          <a:p>
            <a:r>
              <a:rPr lang="es-ES" dirty="0"/>
              <a:t>En la carretera de la Esperanza hacia el Teide se encuentran estos magníficos ejemplares de pino canario.</a:t>
            </a:r>
          </a:p>
        </p:txBody>
      </p:sp>
    </p:spTree>
    <p:extLst>
      <p:ext uri="{BB962C8B-B14F-4D97-AF65-F5344CB8AC3E}">
        <p14:creationId xmlns:p14="http://schemas.microsoft.com/office/powerpoint/2010/main" val="135327168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4762500" cy="633670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288850"/>
            <a:ext cx="4333776" cy="6350000"/>
          </a:xfrm>
          <a:prstGeom prst="rect">
            <a:avLst/>
          </a:prstGeom>
        </p:spPr>
      </p:pic>
    </p:spTree>
    <p:extLst>
      <p:ext uri="{BB962C8B-B14F-4D97-AF65-F5344CB8AC3E}">
        <p14:creationId xmlns:p14="http://schemas.microsoft.com/office/powerpoint/2010/main" val="189118701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Plumeria rubra</a:t>
            </a:r>
          </a:p>
        </p:txBody>
      </p:sp>
      <p:sp>
        <p:nvSpPr>
          <p:cNvPr id="3" name="2 Marcador de contenido"/>
          <p:cNvSpPr>
            <a:spLocks noGrp="1"/>
          </p:cNvSpPr>
          <p:nvPr>
            <p:ph idx="1"/>
          </p:nvPr>
        </p:nvSpPr>
        <p:spPr/>
        <p:txBody>
          <a:bodyPr>
            <a:normAutofit/>
          </a:bodyPr>
          <a:lstStyle/>
          <a:p>
            <a:endParaRPr lang="es-ES" dirty="0"/>
          </a:p>
          <a:p>
            <a:r>
              <a:rPr lang="es-ES" dirty="0"/>
              <a:t>Plumeria rubra</a:t>
            </a:r>
          </a:p>
          <a:p>
            <a:r>
              <a:rPr lang="es-ES" dirty="0"/>
              <a:t>Frangipani, Flor de cera. Apocynaceae.</a:t>
            </a:r>
          </a:p>
          <a:p>
            <a:r>
              <a:rPr lang="es-ES" dirty="0"/>
              <a:t>Procede de México y América central.</a:t>
            </a:r>
          </a:p>
          <a:p>
            <a:r>
              <a:rPr lang="es-ES" dirty="0"/>
              <a:t>Pequeño arbol tropical y bien adaptado en los subtrópicos. Flores con suaves fragancias.</a:t>
            </a:r>
          </a:p>
          <a:p>
            <a:r>
              <a:rPr lang="es-ES" dirty="0"/>
              <a:t>Sus flores se emplean en Hawai para los collares de bienvenida.</a:t>
            </a:r>
          </a:p>
        </p:txBody>
      </p:sp>
    </p:spTree>
    <p:extLst>
      <p:ext uri="{BB962C8B-B14F-4D97-AF65-F5344CB8AC3E}">
        <p14:creationId xmlns:p14="http://schemas.microsoft.com/office/powerpoint/2010/main" val="2994653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85748"/>
            <a:ext cx="8280920" cy="6239596"/>
          </a:xfrm>
          <a:prstGeom prst="rect">
            <a:avLst/>
          </a:prstGeom>
        </p:spPr>
      </p:pic>
    </p:spTree>
    <p:extLst>
      <p:ext uri="{BB962C8B-B14F-4D97-AF65-F5344CB8AC3E}">
        <p14:creationId xmlns:p14="http://schemas.microsoft.com/office/powerpoint/2010/main" val="314478100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111949840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Prunus lusitanicus ssp. hixa.-</a:t>
            </a:r>
          </a:p>
        </p:txBody>
      </p:sp>
      <p:sp>
        <p:nvSpPr>
          <p:cNvPr id="5" name="4 Marcador de contenido"/>
          <p:cNvSpPr>
            <a:spLocks noGrp="1"/>
          </p:cNvSpPr>
          <p:nvPr>
            <p:ph idx="1"/>
          </p:nvPr>
        </p:nvSpPr>
        <p:spPr/>
        <p:txBody>
          <a:bodyPr>
            <a:normAutofit/>
          </a:bodyPr>
          <a:lstStyle/>
          <a:p>
            <a:r>
              <a:rPr lang="es-ES" dirty="0"/>
              <a:t>Hija </a:t>
            </a:r>
          </a:p>
          <a:p>
            <a:r>
              <a:rPr lang="es-ES" dirty="0"/>
              <a:t>(Rosácea)</a:t>
            </a:r>
          </a:p>
          <a:p>
            <a:r>
              <a:rPr lang="es-ES" dirty="0"/>
              <a:t>Es uno de los árboles que encontramos en la Laurisilva de Anaga.</a:t>
            </a:r>
          </a:p>
          <a:p>
            <a:r>
              <a:rPr lang="es-ES" dirty="0"/>
              <a:t>Las bellas flores blancas en racimos axilares</a:t>
            </a:r>
          </a:p>
          <a:p>
            <a:r>
              <a:rPr lang="es-ES" dirty="0"/>
              <a:t>Hojas simples ovado - lanceoladas, suelen ser mayores de 8 cm, borde aserrado regular y la punta afilada y curvada hacia abajo</a:t>
            </a:r>
          </a:p>
        </p:txBody>
      </p:sp>
    </p:spTree>
    <p:extLst>
      <p:ext uri="{BB962C8B-B14F-4D97-AF65-F5344CB8AC3E}">
        <p14:creationId xmlns:p14="http://schemas.microsoft.com/office/powerpoint/2010/main" val="417339888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4762500" cy="6264696"/>
          </a:xfrm>
          <a:prstGeom prst="rect">
            <a:avLst/>
          </a:prstGeom>
        </p:spPr>
      </p:pic>
      <p:pic>
        <p:nvPicPr>
          <p:cNvPr id="27650" name="Picture 2" descr="(2) - Prunus lusitanica  - fruto"/>
          <p:cNvPicPr>
            <a:picLocks noChangeAspect="1" noChangeArrowheads="1"/>
          </p:cNvPicPr>
          <p:nvPr/>
        </p:nvPicPr>
        <p:blipFill rotWithShape="1">
          <a:blip r:embed="rId4">
            <a:extLst>
              <a:ext uri="{28A0092B-C50C-407E-A947-70E740481C1C}">
                <a14:useLocalDpi xmlns:a14="http://schemas.microsoft.com/office/drawing/2010/main" val="0"/>
              </a:ext>
            </a:extLst>
          </a:blip>
          <a:srcRect l="8057" t="1766" r="10343"/>
          <a:stretch/>
        </p:blipFill>
        <p:spPr bwMode="auto">
          <a:xfrm>
            <a:off x="4786313" y="442912"/>
            <a:ext cx="3886200" cy="61332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6629233"/>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5) - Prunus lusitanica  - Hija -  hojas abarquillad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332658"/>
            <a:ext cx="2533873" cy="3096342"/>
          </a:xfrm>
          <a:prstGeom prst="rect">
            <a:avLst/>
          </a:prstGeom>
          <a:noFill/>
          <a:extLst>
            <a:ext uri="{909E8E84-426E-40DD-AFC4-6F175D3DCCD1}">
              <a14:hiddenFill xmlns:a14="http://schemas.microsoft.com/office/drawing/2010/main">
                <a:solidFill>
                  <a:srgbClr val="FFFFFF"/>
                </a:solidFill>
              </a14:hiddenFill>
            </a:ext>
          </a:extLst>
        </p:spPr>
      </p:pic>
      <p:pic>
        <p:nvPicPr>
          <p:cNvPr id="28676" name="Picture 4" descr="(3) - Prunus lusitanica  - hija  - hojas de cada rama crecen en el mismo plan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29409" y="332657"/>
            <a:ext cx="2938735" cy="3096342"/>
          </a:xfrm>
          <a:prstGeom prst="rect">
            <a:avLst/>
          </a:prstGeom>
          <a:noFill/>
          <a:extLst>
            <a:ext uri="{909E8E84-426E-40DD-AFC4-6F175D3DCCD1}">
              <a14:hiddenFill xmlns:a14="http://schemas.microsoft.com/office/drawing/2010/main">
                <a:solidFill>
                  <a:srgbClr val="FFFFFF"/>
                </a:solidFill>
              </a14:hiddenFill>
            </a:ext>
          </a:extLst>
        </p:spPr>
      </p:pic>
      <p:pic>
        <p:nvPicPr>
          <p:cNvPr id="28678" name="Picture 6" descr="(4) - Prunus lusitanica  - Hija - la madera del tronco resiste vibracion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8144" y="332656"/>
            <a:ext cx="2808312" cy="3096342"/>
          </a:xfrm>
          <a:prstGeom prst="rect">
            <a:avLst/>
          </a:prstGeom>
          <a:noFill/>
          <a:extLst>
            <a:ext uri="{909E8E84-426E-40DD-AFC4-6F175D3DCCD1}">
              <a14:hiddenFill xmlns:a14="http://schemas.microsoft.com/office/drawing/2010/main">
                <a:solidFill>
                  <a:srgbClr val="FFFFFF"/>
                </a:solidFill>
              </a14:hiddenFill>
            </a:ext>
          </a:extLst>
        </p:spPr>
      </p:pic>
      <p:pic>
        <p:nvPicPr>
          <p:cNvPr id="28680" name="Picture 8" descr="(6) - Prunus lusitanica - Hija - Frutos "/>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5536" y="3577630"/>
            <a:ext cx="2880320" cy="2880320"/>
          </a:xfrm>
          <a:prstGeom prst="rect">
            <a:avLst/>
          </a:prstGeom>
          <a:noFill/>
          <a:extLst>
            <a:ext uri="{909E8E84-426E-40DD-AFC4-6F175D3DCCD1}">
              <a14:hiddenFill xmlns:a14="http://schemas.microsoft.com/office/drawing/2010/main">
                <a:solidFill>
                  <a:srgbClr val="FFFFFF"/>
                </a:solidFill>
              </a14:hiddenFill>
            </a:ext>
          </a:extLst>
        </p:spPr>
      </p:pic>
      <p:pic>
        <p:nvPicPr>
          <p:cNvPr id="28682" name="Picture 10" descr="(7) - Prunus lusitanica  - Hija - el racimo de frutos sigue su proces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75856" y="3573016"/>
            <a:ext cx="2808312" cy="2880320"/>
          </a:xfrm>
          <a:prstGeom prst="rect">
            <a:avLst/>
          </a:prstGeom>
          <a:noFill/>
          <a:extLst>
            <a:ext uri="{909E8E84-426E-40DD-AFC4-6F175D3DCCD1}">
              <a14:hiddenFill xmlns:a14="http://schemas.microsoft.com/office/drawing/2010/main">
                <a:solidFill>
                  <a:srgbClr val="FFFFFF"/>
                </a:solidFill>
              </a14:hiddenFill>
            </a:ext>
          </a:extLst>
        </p:spPr>
      </p:pic>
      <p:pic>
        <p:nvPicPr>
          <p:cNvPr id="28684" name="Picture 12" descr="(8) - Prunus lusitanica  - Hija - Flore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84168" y="3577630"/>
            <a:ext cx="2592288" cy="2875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4823393"/>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123728" y="1027664"/>
            <a:ext cx="5944506" cy="529128"/>
          </a:xfrm>
        </p:spPr>
        <p:txBody>
          <a:bodyPr>
            <a:normAutofit fontScale="90000"/>
          </a:bodyPr>
          <a:lstStyle/>
          <a:p>
            <a:r>
              <a:rPr lang="es-ES" dirty="0"/>
              <a:t>Quisqualis indica.-desco</a:t>
            </a:r>
          </a:p>
        </p:txBody>
      </p:sp>
      <p:sp>
        <p:nvSpPr>
          <p:cNvPr id="3" name="2 Marcador de contenido"/>
          <p:cNvSpPr>
            <a:spLocks noGrp="1"/>
          </p:cNvSpPr>
          <p:nvPr>
            <p:ph idx="1"/>
          </p:nvPr>
        </p:nvSpPr>
        <p:spPr>
          <a:xfrm>
            <a:off x="1979712" y="1700808"/>
            <a:ext cx="5841097" cy="4131821"/>
          </a:xfrm>
        </p:spPr>
        <p:txBody>
          <a:bodyPr>
            <a:normAutofit/>
          </a:bodyPr>
          <a:lstStyle/>
          <a:p>
            <a:endParaRPr lang="es-ES" dirty="0"/>
          </a:p>
          <a:p>
            <a:r>
              <a:rPr lang="es-ES" dirty="0"/>
              <a:t>Quisqualis indica</a:t>
            </a:r>
          </a:p>
          <a:p>
            <a:r>
              <a:rPr lang="es-ES" dirty="0"/>
              <a:t>(Combretaceae)</a:t>
            </a:r>
          </a:p>
          <a:p>
            <a:r>
              <a:rPr lang="es-ES" dirty="0"/>
              <a:t>Arbusto trepador. El que he observado llegaba a los 4 metros y florece en verano con flores en espigas terminales que salen blancas y con el tiempo pasan a violeta oscuro y luego a rojo, algo oloroso especialmente por la noche. Fotos de mediados de julio.</a:t>
            </a:r>
          </a:p>
          <a:p>
            <a:r>
              <a:rPr lang="es-ES" dirty="0"/>
              <a:t>En los pequeños jardines crea unas paredes llenas de color. Hojas sencillas, opuestas.</a:t>
            </a:r>
          </a:p>
          <a:p>
            <a:endParaRPr lang="es-ES" dirty="0"/>
          </a:p>
          <a:p>
            <a:pPr marL="68580" indent="0">
              <a:buNone/>
            </a:pPr>
            <a:endParaRPr lang="es-ES" dirty="0"/>
          </a:p>
        </p:txBody>
      </p:sp>
    </p:spTree>
    <p:extLst>
      <p:ext uri="{BB962C8B-B14F-4D97-AF65-F5344CB8AC3E}">
        <p14:creationId xmlns:p14="http://schemas.microsoft.com/office/powerpoint/2010/main" val="2711273866"/>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404093"/>
            <a:ext cx="8429922" cy="6192688"/>
          </a:xfrm>
          <a:prstGeom prst="rect">
            <a:avLst/>
          </a:prstGeom>
        </p:spPr>
      </p:pic>
    </p:spTree>
    <p:extLst>
      <p:ext uri="{BB962C8B-B14F-4D97-AF65-F5344CB8AC3E}">
        <p14:creationId xmlns:p14="http://schemas.microsoft.com/office/powerpoint/2010/main" val="1578191909"/>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120680"/>
          </a:xfrm>
          <a:prstGeom prst="rect">
            <a:avLst/>
          </a:prstGeom>
        </p:spPr>
      </p:pic>
    </p:spTree>
    <p:extLst>
      <p:ext uri="{BB962C8B-B14F-4D97-AF65-F5344CB8AC3E}">
        <p14:creationId xmlns:p14="http://schemas.microsoft.com/office/powerpoint/2010/main" val="2200050039"/>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Quisqualis ind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332656"/>
            <a:ext cx="8208912" cy="6192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5765684"/>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867096" y="1027664"/>
            <a:ext cx="6201137" cy="1177200"/>
          </a:xfrm>
        </p:spPr>
        <p:txBody>
          <a:bodyPr>
            <a:normAutofit fontScale="90000"/>
          </a:bodyPr>
          <a:lstStyle/>
          <a:p>
            <a:br>
              <a:rPr lang="es-ES" dirty="0"/>
            </a:br>
            <a:r>
              <a:rPr lang="es-ES" dirty="0"/>
              <a:t>Ravenala madagascariensis</a:t>
            </a:r>
          </a:p>
        </p:txBody>
      </p:sp>
      <p:sp>
        <p:nvSpPr>
          <p:cNvPr id="3" name="2 Marcador de contenido"/>
          <p:cNvSpPr>
            <a:spLocks noGrp="1"/>
          </p:cNvSpPr>
          <p:nvPr>
            <p:ph idx="1"/>
          </p:nvPr>
        </p:nvSpPr>
        <p:spPr>
          <a:xfrm>
            <a:off x="1619672" y="2708920"/>
            <a:ext cx="6201137" cy="3123709"/>
          </a:xfrm>
        </p:spPr>
        <p:txBody>
          <a:bodyPr>
            <a:normAutofit fontScale="92500" lnSpcReduction="10000"/>
          </a:bodyPr>
          <a:lstStyle/>
          <a:p>
            <a:r>
              <a:rPr lang="es-ES" dirty="0"/>
              <a:t>Árbol del viajero </a:t>
            </a:r>
          </a:p>
          <a:p>
            <a:r>
              <a:rPr lang="es-ES" dirty="0"/>
              <a:t>(Strelitziaceae)</a:t>
            </a:r>
          </a:p>
          <a:p>
            <a:r>
              <a:rPr lang="es-ES" dirty="0"/>
              <a:t>Planta originaria de Madagascar</a:t>
            </a:r>
          </a:p>
          <a:p>
            <a:r>
              <a:rPr lang="es-ES" dirty="0"/>
              <a:t>es muy popular como planta ornamental en las regiones tropicales en todas partes del mundo. (Este ejemplar en un jardín del Puerto de la Cruz). Tiene un tronco similar al de las palmeras. Las hojas son grandes y están dispuestas en un solo plano vertical, como un abanico. El nombre común de esta especie se debe a que el agua de lluvia queda retenida en los anchos pecíolos de las hojas.</a:t>
            </a:r>
          </a:p>
        </p:txBody>
      </p:sp>
    </p:spTree>
    <p:extLst>
      <p:ext uri="{BB962C8B-B14F-4D97-AF65-F5344CB8AC3E}">
        <p14:creationId xmlns:p14="http://schemas.microsoft.com/office/powerpoint/2010/main" val="971695830"/>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332656"/>
            <a:ext cx="4572000" cy="619268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45669" y="332656"/>
            <a:ext cx="4283968" cy="6353944"/>
          </a:xfrm>
          <a:prstGeom prst="rect">
            <a:avLst/>
          </a:prstGeom>
        </p:spPr>
      </p:pic>
    </p:spTree>
    <p:extLst>
      <p:ext uri="{BB962C8B-B14F-4D97-AF65-F5344CB8AC3E}">
        <p14:creationId xmlns:p14="http://schemas.microsoft.com/office/powerpoint/2010/main" val="3908581930"/>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5201" y="1556792"/>
            <a:ext cx="6589199" cy="1080120"/>
          </a:xfrm>
        </p:spPr>
        <p:txBody>
          <a:bodyPr/>
          <a:lstStyle/>
          <a:p>
            <a:r>
              <a:rPr lang="es-ES" dirty="0"/>
              <a:t>Ricinus communis.</a:t>
            </a:r>
          </a:p>
        </p:txBody>
      </p:sp>
      <p:sp>
        <p:nvSpPr>
          <p:cNvPr id="3" name="2 Marcador de contenido"/>
          <p:cNvSpPr>
            <a:spLocks noGrp="1"/>
          </p:cNvSpPr>
          <p:nvPr>
            <p:ph idx="1"/>
          </p:nvPr>
        </p:nvSpPr>
        <p:spPr>
          <a:xfrm>
            <a:off x="1942415" y="2996952"/>
            <a:ext cx="6591985" cy="2914270"/>
          </a:xfrm>
        </p:spPr>
        <p:txBody>
          <a:bodyPr/>
          <a:lstStyle/>
          <a:p>
            <a:r>
              <a:rPr lang="es-ES" dirty="0"/>
              <a:t>También conocida como higuera infernal, de la familia de las euforbiáceas, tiene hojas palmadas que con sus distintos colores del verde al morado la dan un aspecto raro y a la vez llamativo que se suma al contraste entre las flores femeninas y masculinas.</a:t>
            </a:r>
          </a:p>
          <a:p>
            <a:endParaRPr lang="es-ES" dirty="0"/>
          </a:p>
        </p:txBody>
      </p:sp>
    </p:spTree>
    <p:extLst>
      <p:ext uri="{BB962C8B-B14F-4D97-AF65-F5344CB8AC3E}">
        <p14:creationId xmlns:p14="http://schemas.microsoft.com/office/powerpoint/2010/main" val="986584449"/>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264696"/>
          </a:xfrm>
          <a:prstGeom prst="rect">
            <a:avLst/>
          </a:prstGeom>
        </p:spPr>
      </p:pic>
    </p:spTree>
    <p:extLst>
      <p:ext uri="{BB962C8B-B14F-4D97-AF65-F5344CB8AC3E}">
        <p14:creationId xmlns:p14="http://schemas.microsoft.com/office/powerpoint/2010/main" val="2566568770"/>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Ricinus commun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332656"/>
            <a:ext cx="4762500" cy="3171826"/>
          </a:xfrm>
          <a:prstGeom prst="rect">
            <a:avLst/>
          </a:prstGeom>
          <a:noFill/>
          <a:extLst>
            <a:ext uri="{909E8E84-426E-40DD-AFC4-6F175D3DCCD1}">
              <a14:hiddenFill xmlns:a14="http://schemas.microsoft.com/office/drawing/2010/main">
                <a:solidFill>
                  <a:srgbClr val="FFFFFF"/>
                </a:solidFill>
              </a14:hiddenFill>
            </a:ext>
          </a:extLst>
        </p:spPr>
      </p:pic>
      <p:pic>
        <p:nvPicPr>
          <p:cNvPr id="30724" name="Picture 4" descr="Ricinus communi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3284984"/>
            <a:ext cx="4762500" cy="3171826"/>
          </a:xfrm>
          <a:prstGeom prst="rect">
            <a:avLst/>
          </a:prstGeom>
          <a:noFill/>
          <a:extLst>
            <a:ext uri="{909E8E84-426E-40DD-AFC4-6F175D3DCCD1}">
              <a14:hiddenFill xmlns:a14="http://schemas.microsoft.com/office/drawing/2010/main">
                <a:solidFill>
                  <a:srgbClr val="FFFFFF"/>
                </a:solidFill>
              </a14:hiddenFill>
            </a:ext>
          </a:extLst>
        </p:spPr>
      </p:pic>
      <p:pic>
        <p:nvPicPr>
          <p:cNvPr id="30726" name="Picture 6" descr="Ricinus communis"/>
          <p:cNvPicPr>
            <a:picLocks noChangeAspect="1" noChangeArrowheads="1"/>
          </p:cNvPicPr>
          <p:nvPr/>
        </p:nvPicPr>
        <p:blipFill rotWithShape="1">
          <a:blip r:embed="rId5">
            <a:extLst>
              <a:ext uri="{28A0092B-C50C-407E-A947-70E740481C1C}">
                <a14:useLocalDpi xmlns:a14="http://schemas.microsoft.com/office/drawing/2010/main" val="0"/>
              </a:ext>
            </a:extLst>
          </a:blip>
          <a:srcRect t="1" r="30633" b="-3052"/>
          <a:stretch/>
        </p:blipFill>
        <p:spPr bwMode="auto">
          <a:xfrm>
            <a:off x="4954586" y="332656"/>
            <a:ext cx="3721869" cy="6311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260734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5201" y="1772816"/>
            <a:ext cx="6589199" cy="864096"/>
          </a:xfrm>
        </p:spPr>
        <p:txBody>
          <a:bodyPr/>
          <a:lstStyle/>
          <a:p>
            <a:r>
              <a:rPr lang="es-ES" dirty="0"/>
              <a:t>Robinia pseudoacacia</a:t>
            </a:r>
          </a:p>
        </p:txBody>
      </p:sp>
      <p:sp>
        <p:nvSpPr>
          <p:cNvPr id="3" name="2 Marcador de contenido"/>
          <p:cNvSpPr>
            <a:spLocks noGrp="1"/>
          </p:cNvSpPr>
          <p:nvPr>
            <p:ph idx="1"/>
          </p:nvPr>
        </p:nvSpPr>
        <p:spPr>
          <a:xfrm>
            <a:off x="1942415" y="2852936"/>
            <a:ext cx="6591985" cy="3058286"/>
          </a:xfrm>
        </p:spPr>
        <p:txBody>
          <a:bodyPr>
            <a:normAutofit/>
          </a:bodyPr>
          <a:lstStyle/>
          <a:p>
            <a:r>
              <a:rPr lang="es-ES" dirty="0"/>
              <a:t>Fabaceae)</a:t>
            </a:r>
          </a:p>
          <a:p>
            <a:r>
              <a:rPr lang="es-ES" dirty="0"/>
              <a:t>Falsa acacia</a:t>
            </a:r>
          </a:p>
          <a:p>
            <a:r>
              <a:rPr lang="es-ES" dirty="0"/>
              <a:t>Origen: Estados Unidos</a:t>
            </a:r>
          </a:p>
          <a:p>
            <a:r>
              <a:rPr lang="es-ES" dirty="0"/>
              <a:t>Árbol de unos nueve metros con un tronco muy fisurado.</a:t>
            </a:r>
          </a:p>
          <a:p>
            <a:r>
              <a:rPr lang="es-ES" dirty="0"/>
              <a:t>Los racimos de flores son muy vistosos y algo olorosos, colgantes de unos 15 cm. </a:t>
            </a:r>
          </a:p>
        </p:txBody>
      </p:sp>
    </p:spTree>
    <p:extLst>
      <p:ext uri="{BB962C8B-B14F-4D97-AF65-F5344CB8AC3E}">
        <p14:creationId xmlns:p14="http://schemas.microsoft.com/office/powerpoint/2010/main" val="46082182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254000"/>
            <a:ext cx="8208912" cy="6350000"/>
          </a:xfrm>
          <a:prstGeom prst="rect">
            <a:avLst/>
          </a:prstGeom>
        </p:spPr>
      </p:pic>
    </p:spTree>
    <p:extLst>
      <p:ext uri="{BB962C8B-B14F-4D97-AF65-F5344CB8AC3E}">
        <p14:creationId xmlns:p14="http://schemas.microsoft.com/office/powerpoint/2010/main" val="19605852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Robinia pseudoacac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332656"/>
            <a:ext cx="4464496" cy="6202660"/>
          </a:xfrm>
          <a:prstGeom prst="rect">
            <a:avLst/>
          </a:prstGeom>
          <a:noFill/>
          <a:extLst>
            <a:ext uri="{909E8E84-426E-40DD-AFC4-6F175D3DCCD1}">
              <a14:hiddenFill xmlns:a14="http://schemas.microsoft.com/office/drawing/2010/main">
                <a:solidFill>
                  <a:srgbClr val="FFFFFF"/>
                </a:solidFill>
              </a14:hiddenFill>
            </a:ext>
          </a:extLst>
        </p:spPr>
      </p:pic>
      <p:pic>
        <p:nvPicPr>
          <p:cNvPr id="31748" name="Picture 4" descr="Robinia pseudoacacia"/>
          <p:cNvPicPr>
            <a:picLocks noChangeAspect="1" noChangeArrowheads="1"/>
          </p:cNvPicPr>
          <p:nvPr/>
        </p:nvPicPr>
        <p:blipFill rotWithShape="1">
          <a:blip r:embed="rId4">
            <a:extLst>
              <a:ext uri="{28A0092B-C50C-407E-A947-70E740481C1C}">
                <a14:useLocalDpi xmlns:a14="http://schemas.microsoft.com/office/drawing/2010/main" val="0"/>
              </a:ext>
            </a:extLst>
          </a:blip>
          <a:srcRect l="8411" t="1668" r="7995"/>
          <a:stretch/>
        </p:blipFill>
        <p:spPr bwMode="auto">
          <a:xfrm>
            <a:off x="4684542" y="436098"/>
            <a:ext cx="3981156" cy="60992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0026555"/>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79712" y="1412776"/>
            <a:ext cx="6088522" cy="720080"/>
          </a:xfrm>
        </p:spPr>
        <p:txBody>
          <a:bodyPr>
            <a:normAutofit/>
          </a:bodyPr>
          <a:lstStyle/>
          <a:p>
            <a:r>
              <a:rPr lang="es-ES" dirty="0"/>
              <a:t>Rubus ulmifolius.-zarza-</a:t>
            </a:r>
          </a:p>
        </p:txBody>
      </p:sp>
      <p:sp>
        <p:nvSpPr>
          <p:cNvPr id="3" name="2 Marcador de contenido"/>
          <p:cNvSpPr>
            <a:spLocks noGrp="1"/>
          </p:cNvSpPr>
          <p:nvPr>
            <p:ph idx="1"/>
          </p:nvPr>
        </p:nvSpPr>
        <p:spPr>
          <a:xfrm>
            <a:off x="2051720" y="2852936"/>
            <a:ext cx="5769089" cy="2979693"/>
          </a:xfrm>
        </p:spPr>
        <p:txBody>
          <a:bodyPr>
            <a:normAutofit/>
          </a:bodyPr>
          <a:lstStyle/>
          <a:p>
            <a:r>
              <a:rPr lang="es-ES" dirty="0"/>
              <a:t>Es un arbusto con tallos espinosos y que aparece en barrancos, dentro y fuera de los bosques de pinos o laurisilva. Las barreras que forma son difíciles de atravesar y por eso son refugio de lagartos y otros animales.</a:t>
            </a:r>
          </a:p>
          <a:p>
            <a:r>
              <a:rPr lang="es-ES" dirty="0"/>
              <a:t>Sus frutos son las apetitosas moras que en los meses de julio y agosto ya están en su punto (de color negro).</a:t>
            </a:r>
          </a:p>
        </p:txBody>
      </p:sp>
    </p:spTree>
    <p:extLst>
      <p:ext uri="{BB962C8B-B14F-4D97-AF65-F5344CB8AC3E}">
        <p14:creationId xmlns:p14="http://schemas.microsoft.com/office/powerpoint/2010/main" val="3744734191"/>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2770774928"/>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4762500" cy="626469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0044" y="332656"/>
            <a:ext cx="3518420" cy="3061353"/>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30044" y="3394009"/>
            <a:ext cx="3600400" cy="3169063"/>
          </a:xfrm>
          <a:prstGeom prst="rect">
            <a:avLst/>
          </a:prstGeom>
        </p:spPr>
      </p:pic>
    </p:spTree>
    <p:extLst>
      <p:ext uri="{BB962C8B-B14F-4D97-AF65-F5344CB8AC3E}">
        <p14:creationId xmlns:p14="http://schemas.microsoft.com/office/powerpoint/2010/main" val="4262958880"/>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5201" y="1412776"/>
            <a:ext cx="6589199" cy="814892"/>
          </a:xfrm>
        </p:spPr>
        <p:txBody>
          <a:bodyPr/>
          <a:lstStyle/>
          <a:p>
            <a:r>
              <a:rPr lang="es-ES" dirty="0"/>
              <a:t>Rumex lunaria.-vinagrera</a:t>
            </a:r>
          </a:p>
        </p:txBody>
      </p:sp>
      <p:sp>
        <p:nvSpPr>
          <p:cNvPr id="3" name="2 Marcador de contenido"/>
          <p:cNvSpPr>
            <a:spLocks noGrp="1"/>
          </p:cNvSpPr>
          <p:nvPr>
            <p:ph idx="1"/>
          </p:nvPr>
        </p:nvSpPr>
        <p:spPr>
          <a:xfrm>
            <a:off x="1942415" y="2924944"/>
            <a:ext cx="6591985" cy="2986278"/>
          </a:xfrm>
        </p:spPr>
        <p:txBody>
          <a:bodyPr>
            <a:normAutofit/>
          </a:bodyPr>
          <a:lstStyle/>
          <a:p>
            <a:r>
              <a:rPr lang="es-ES" dirty="0"/>
              <a:t>Rumex lunaria</a:t>
            </a:r>
          </a:p>
          <a:p>
            <a:r>
              <a:rPr lang="es-ES" dirty="0"/>
              <a:t>Vinagrera</a:t>
            </a:r>
          </a:p>
          <a:p>
            <a:r>
              <a:rPr lang="es-ES" dirty="0"/>
              <a:t>Es un arbusto de tallo claro y ramas flexibles, con hojas redondeadas-ovaladas.</a:t>
            </a:r>
          </a:p>
          <a:p>
            <a:r>
              <a:rPr lang="es-ES" dirty="0"/>
              <a:t>Es endémica canaria y prolifera desde el nivel del mar hasta las medianías de las laderas montañosas.</a:t>
            </a:r>
          </a:p>
        </p:txBody>
      </p:sp>
    </p:spTree>
    <p:extLst>
      <p:ext uri="{BB962C8B-B14F-4D97-AF65-F5344CB8AC3E}">
        <p14:creationId xmlns:p14="http://schemas.microsoft.com/office/powerpoint/2010/main" val="760668003"/>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3528392" cy="3319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5936" y="260648"/>
            <a:ext cx="4762500" cy="626469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5628" y="2780928"/>
            <a:ext cx="3530308" cy="3744416"/>
          </a:xfrm>
          <a:prstGeom prst="rect">
            <a:avLst/>
          </a:prstGeom>
        </p:spPr>
      </p:pic>
    </p:spTree>
    <p:extLst>
      <p:ext uri="{BB962C8B-B14F-4D97-AF65-F5344CB8AC3E}">
        <p14:creationId xmlns:p14="http://schemas.microsoft.com/office/powerpoint/2010/main" val="313981140"/>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336704"/>
          </a:xfrm>
          <a:prstGeom prst="rect">
            <a:avLst/>
          </a:prstGeom>
        </p:spPr>
      </p:pic>
    </p:spTree>
    <p:extLst>
      <p:ext uri="{BB962C8B-B14F-4D97-AF65-F5344CB8AC3E}">
        <p14:creationId xmlns:p14="http://schemas.microsoft.com/office/powerpoint/2010/main" val="3433990125"/>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5201" y="1628800"/>
            <a:ext cx="6589199" cy="1080120"/>
          </a:xfrm>
        </p:spPr>
        <p:txBody>
          <a:bodyPr/>
          <a:lstStyle/>
          <a:p>
            <a:r>
              <a:rPr lang="es-ES" dirty="0"/>
              <a:t>Senecio kleinia.-berode-</a:t>
            </a:r>
          </a:p>
        </p:txBody>
      </p:sp>
      <p:sp>
        <p:nvSpPr>
          <p:cNvPr id="3" name="2 Marcador de contenido"/>
          <p:cNvSpPr>
            <a:spLocks noGrp="1"/>
          </p:cNvSpPr>
          <p:nvPr>
            <p:ph idx="1"/>
          </p:nvPr>
        </p:nvSpPr>
        <p:spPr>
          <a:xfrm>
            <a:off x="1942415" y="2852936"/>
            <a:ext cx="6591985" cy="3058286"/>
          </a:xfrm>
        </p:spPr>
        <p:txBody>
          <a:bodyPr>
            <a:normAutofit/>
          </a:bodyPr>
          <a:lstStyle/>
          <a:p>
            <a:r>
              <a:rPr lang="es-ES" dirty="0"/>
              <a:t>Senecio kleinia = Kleinia neriifolia</a:t>
            </a:r>
          </a:p>
          <a:p>
            <a:r>
              <a:rPr lang="es-ES" dirty="0"/>
              <a:t>(Asteraceae)</a:t>
            </a:r>
          </a:p>
          <a:p>
            <a:r>
              <a:rPr lang="es-ES" dirty="0"/>
              <a:t>Estamos en agosto y empieza a florecer esta magnífica planta endémica canaria que vive en las laderas bajas y áridas de las islas.</a:t>
            </a:r>
          </a:p>
          <a:p>
            <a:r>
              <a:rPr lang="es-ES" dirty="0"/>
              <a:t>Su colorido es llamativo, su tamaño muy pequeño, y como se ve todo el ciclo de salir despuntar florecer y marchitar casi se da al mismo tiempo en el mismo ramillete.</a:t>
            </a:r>
          </a:p>
        </p:txBody>
      </p:sp>
    </p:spTree>
    <p:extLst>
      <p:ext uri="{BB962C8B-B14F-4D97-AF65-F5344CB8AC3E}">
        <p14:creationId xmlns:p14="http://schemas.microsoft.com/office/powerpoint/2010/main" val="1422876383"/>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80999"/>
            <a:ext cx="8208912" cy="6350000"/>
          </a:xfrm>
          <a:prstGeom prst="rect">
            <a:avLst/>
          </a:prstGeom>
        </p:spPr>
      </p:pic>
    </p:spTree>
    <p:extLst>
      <p:ext uri="{BB962C8B-B14F-4D97-AF65-F5344CB8AC3E}">
        <p14:creationId xmlns:p14="http://schemas.microsoft.com/office/powerpoint/2010/main" val="2664180022"/>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254000"/>
            <a:ext cx="8208912" cy="6350000"/>
          </a:xfrm>
          <a:prstGeom prst="rect">
            <a:avLst/>
          </a:prstGeom>
        </p:spPr>
      </p:pic>
    </p:spTree>
    <p:extLst>
      <p:ext uri="{BB962C8B-B14F-4D97-AF65-F5344CB8AC3E}">
        <p14:creationId xmlns:p14="http://schemas.microsoft.com/office/powerpoint/2010/main" val="3258044304"/>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Klenia neriifol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404664"/>
            <a:ext cx="4762500" cy="604867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Klenia neriifoli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88640"/>
            <a:ext cx="4258444" cy="6264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6875346"/>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5201" y="1556792"/>
            <a:ext cx="6589199" cy="1008112"/>
          </a:xfrm>
        </p:spPr>
        <p:txBody>
          <a:bodyPr/>
          <a:lstStyle/>
          <a:p>
            <a:r>
              <a:rPr lang="es-ES" dirty="0"/>
              <a:t>Solandra maxima</a:t>
            </a:r>
          </a:p>
        </p:txBody>
      </p:sp>
      <p:sp>
        <p:nvSpPr>
          <p:cNvPr id="3" name="2 Marcador de contenido"/>
          <p:cNvSpPr>
            <a:spLocks noGrp="1"/>
          </p:cNvSpPr>
          <p:nvPr>
            <p:ph idx="1"/>
          </p:nvPr>
        </p:nvSpPr>
        <p:spPr>
          <a:xfrm>
            <a:off x="1942415" y="2780928"/>
            <a:ext cx="6591985" cy="3130294"/>
          </a:xfrm>
        </p:spPr>
        <p:txBody>
          <a:bodyPr>
            <a:normAutofit/>
          </a:bodyPr>
          <a:lstStyle/>
          <a:p>
            <a:r>
              <a:rPr lang="es-ES" dirty="0"/>
              <a:t>Origen: México</a:t>
            </a:r>
          </a:p>
          <a:p>
            <a:r>
              <a:rPr lang="es-ES" dirty="0"/>
              <a:t>Es un arbusto trepador bastante robusto, cubre muy bien altos enrejados.</a:t>
            </a:r>
          </a:p>
          <a:p>
            <a:r>
              <a:rPr lang="es-ES" dirty="0"/>
              <a:t>Flores en forma de trompeta muy grandes (unos 20 cm), amarillas.</a:t>
            </a:r>
          </a:p>
          <a:p>
            <a:r>
              <a:rPr lang="es-ES" dirty="0"/>
              <a:t>Tiene flores todo el año pero especialmente en invierno, estas fotos son del mes de diciembre en Tenerife</a:t>
            </a:r>
          </a:p>
        </p:txBody>
      </p:sp>
    </p:spTree>
    <p:extLst>
      <p:ext uri="{BB962C8B-B14F-4D97-AF65-F5344CB8AC3E}">
        <p14:creationId xmlns:p14="http://schemas.microsoft.com/office/powerpoint/2010/main" val="3645912191"/>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80920" cy="6336704"/>
          </a:xfrm>
          <a:prstGeom prst="rect">
            <a:avLst/>
          </a:prstGeom>
        </p:spPr>
      </p:pic>
    </p:spTree>
    <p:extLst>
      <p:ext uri="{BB962C8B-B14F-4D97-AF65-F5344CB8AC3E}">
        <p14:creationId xmlns:p14="http://schemas.microsoft.com/office/powerpoint/2010/main" val="3009690422"/>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olandra maxim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60648"/>
            <a:ext cx="8280920" cy="6264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3849625"/>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5614" y="1556792"/>
            <a:ext cx="6589199" cy="920850"/>
          </a:xfrm>
        </p:spPr>
        <p:txBody>
          <a:bodyPr/>
          <a:lstStyle/>
          <a:p>
            <a:r>
              <a:rPr lang="es-ES" dirty="0"/>
              <a:t>Spartium junceum.-escobo</a:t>
            </a:r>
          </a:p>
        </p:txBody>
      </p:sp>
      <p:sp>
        <p:nvSpPr>
          <p:cNvPr id="3" name="2 Marcador de contenido"/>
          <p:cNvSpPr>
            <a:spLocks noGrp="1"/>
          </p:cNvSpPr>
          <p:nvPr>
            <p:ph idx="1"/>
          </p:nvPr>
        </p:nvSpPr>
        <p:spPr>
          <a:xfrm>
            <a:off x="1942415" y="2708920"/>
            <a:ext cx="6591985" cy="3202302"/>
          </a:xfrm>
        </p:spPr>
        <p:txBody>
          <a:bodyPr>
            <a:normAutofit/>
          </a:bodyPr>
          <a:lstStyle/>
          <a:p>
            <a:endParaRPr lang="es-ES" dirty="0"/>
          </a:p>
          <a:p>
            <a:r>
              <a:rPr lang="es-ES" dirty="0"/>
              <a:t>Spartium junceum.-Escobón</a:t>
            </a:r>
          </a:p>
          <a:p>
            <a:r>
              <a:rPr lang="es-ES" dirty="0"/>
              <a:t>Retama de olor</a:t>
            </a:r>
          </a:p>
          <a:p>
            <a:r>
              <a:rPr lang="es-ES" dirty="0"/>
              <a:t>Arbusto perenne.</a:t>
            </a:r>
          </a:p>
          <a:p>
            <a:r>
              <a:rPr lang="es-ES" dirty="0"/>
              <a:t>Flores en racimos terminales alargados de unos dos cm. como emparejadas, y su color amarillo es muy llamativo en este mes de mayo que está pleno, aunque a veces le quedan algunas flores gran parte del año.</a:t>
            </a:r>
          </a:p>
        </p:txBody>
      </p:sp>
    </p:spTree>
    <p:extLst>
      <p:ext uri="{BB962C8B-B14F-4D97-AF65-F5344CB8AC3E}">
        <p14:creationId xmlns:p14="http://schemas.microsoft.com/office/powerpoint/2010/main" val="3454003394"/>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8280920" cy="6120680"/>
          </a:xfrm>
          <a:prstGeom prst="rect">
            <a:avLst/>
          </a:prstGeom>
        </p:spPr>
      </p:pic>
    </p:spTree>
    <p:extLst>
      <p:ext uri="{BB962C8B-B14F-4D97-AF65-F5344CB8AC3E}">
        <p14:creationId xmlns:p14="http://schemas.microsoft.com/office/powerpoint/2010/main" val="3298811772"/>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194212"/>
            <a:ext cx="8280920" cy="6350000"/>
          </a:xfrm>
          <a:prstGeom prst="rect">
            <a:avLst/>
          </a:prstGeom>
        </p:spPr>
      </p:pic>
    </p:spTree>
    <p:extLst>
      <p:ext uri="{BB962C8B-B14F-4D97-AF65-F5344CB8AC3E}">
        <p14:creationId xmlns:p14="http://schemas.microsoft.com/office/powerpoint/2010/main" val="713725758"/>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835696" y="1027664"/>
            <a:ext cx="6232538" cy="601136"/>
          </a:xfrm>
        </p:spPr>
        <p:txBody>
          <a:bodyPr>
            <a:normAutofit fontScale="90000"/>
          </a:bodyPr>
          <a:lstStyle/>
          <a:p>
            <a:r>
              <a:rPr lang="es-ES" dirty="0"/>
              <a:t>Spathodea campanulata.-</a:t>
            </a:r>
          </a:p>
        </p:txBody>
      </p:sp>
      <p:sp>
        <p:nvSpPr>
          <p:cNvPr id="3" name="2 Marcador de contenido"/>
          <p:cNvSpPr>
            <a:spLocks noGrp="1"/>
          </p:cNvSpPr>
          <p:nvPr>
            <p:ph idx="1"/>
          </p:nvPr>
        </p:nvSpPr>
        <p:spPr>
          <a:xfrm>
            <a:off x="1979712" y="2276872"/>
            <a:ext cx="5841097" cy="3555757"/>
          </a:xfrm>
        </p:spPr>
        <p:txBody>
          <a:bodyPr>
            <a:normAutofit/>
          </a:bodyPr>
          <a:lstStyle/>
          <a:p>
            <a:r>
              <a:rPr lang="es-ES" dirty="0"/>
              <a:t>Tulipero del Gabón</a:t>
            </a:r>
          </a:p>
          <a:p>
            <a:r>
              <a:rPr lang="es-ES" dirty="0"/>
              <a:t>Origen: África tropical, aunque se cultiva en todo el mundo.</a:t>
            </a:r>
          </a:p>
          <a:p>
            <a:r>
              <a:rPr lang="es-ES" dirty="0"/>
              <a:t>Árbol que presenta un fuerte contraste entre sus hojas verde oscuro intenso y los racimos de flores rojas con un ribete amarillento que le da un tinte naranja.</a:t>
            </a:r>
          </a:p>
          <a:p>
            <a:r>
              <a:rPr lang="es-ES" dirty="0"/>
              <a:t>Florece en los meses de marzo a mayo.</a:t>
            </a:r>
          </a:p>
          <a:p>
            <a:r>
              <a:rPr lang="es-ES" dirty="0"/>
              <a:t>También encontramos en este mes de diciembre algunos árboles con flores, </a:t>
            </a:r>
          </a:p>
        </p:txBody>
      </p:sp>
    </p:spTree>
    <p:extLst>
      <p:ext uri="{BB962C8B-B14F-4D97-AF65-F5344CB8AC3E}">
        <p14:creationId xmlns:p14="http://schemas.microsoft.com/office/powerpoint/2010/main" val="1696655056"/>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4762500" cy="6192687"/>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332655"/>
            <a:ext cx="4114428" cy="6192687"/>
          </a:xfrm>
          <a:prstGeom prst="rect">
            <a:avLst/>
          </a:prstGeom>
        </p:spPr>
      </p:pic>
    </p:spTree>
    <p:extLst>
      <p:ext uri="{BB962C8B-B14F-4D97-AF65-F5344CB8AC3E}">
        <p14:creationId xmlns:p14="http://schemas.microsoft.com/office/powerpoint/2010/main" val="1321823156"/>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4596366" cy="6192688"/>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r="9018" b="3374"/>
          <a:stretch/>
        </p:blipFill>
        <p:spPr>
          <a:xfrm>
            <a:off x="4886977" y="332656"/>
            <a:ext cx="3832132" cy="6224478"/>
          </a:xfrm>
          <a:prstGeom prst="rect">
            <a:avLst/>
          </a:prstGeom>
        </p:spPr>
      </p:pic>
    </p:spTree>
    <p:extLst>
      <p:ext uri="{BB962C8B-B14F-4D97-AF65-F5344CB8AC3E}">
        <p14:creationId xmlns:p14="http://schemas.microsoft.com/office/powerpoint/2010/main" val="2141719605"/>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769" r="4462"/>
          <a:stretch/>
        </p:blipFill>
        <p:spPr>
          <a:xfrm>
            <a:off x="436098" y="379476"/>
            <a:ext cx="8299939" cy="6099048"/>
          </a:xfrm>
          <a:prstGeom prst="rect">
            <a:avLst/>
          </a:prstGeom>
        </p:spPr>
      </p:pic>
    </p:spTree>
    <p:extLst>
      <p:ext uri="{BB962C8B-B14F-4D97-AF65-F5344CB8AC3E}">
        <p14:creationId xmlns:p14="http://schemas.microsoft.com/office/powerpoint/2010/main" val="3736427533"/>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5201" y="1628800"/>
            <a:ext cx="6589199" cy="936104"/>
          </a:xfrm>
        </p:spPr>
        <p:txBody>
          <a:bodyPr/>
          <a:lstStyle/>
          <a:p>
            <a:r>
              <a:rPr lang="es-ES" dirty="0"/>
              <a:t>Echium wildpretti</a:t>
            </a:r>
          </a:p>
        </p:txBody>
      </p:sp>
      <p:sp>
        <p:nvSpPr>
          <p:cNvPr id="3" name="2 Marcador de contenido"/>
          <p:cNvSpPr>
            <a:spLocks noGrp="1"/>
          </p:cNvSpPr>
          <p:nvPr>
            <p:ph idx="1"/>
          </p:nvPr>
        </p:nvSpPr>
        <p:spPr>
          <a:xfrm>
            <a:off x="1942415" y="2852936"/>
            <a:ext cx="6591985" cy="3058286"/>
          </a:xfrm>
        </p:spPr>
        <p:txBody>
          <a:bodyPr>
            <a:normAutofit/>
          </a:bodyPr>
          <a:lstStyle/>
          <a:p>
            <a:r>
              <a:rPr lang="es-ES" dirty="0"/>
              <a:t>Tajinaste rojo (Taginaste rojo)</a:t>
            </a:r>
          </a:p>
          <a:p>
            <a:r>
              <a:rPr lang="es-ES" dirty="0"/>
              <a:t>Endémica canaria</a:t>
            </a:r>
          </a:p>
          <a:p>
            <a:r>
              <a:rPr lang="es-ES" dirty="0"/>
              <a:t>Boraginaceae</a:t>
            </a:r>
          </a:p>
          <a:p>
            <a:r>
              <a:rPr lang="es-ES" dirty="0"/>
              <a:t>Hierba anual sin ramificar, con hojas arrosetadas linear-lanceoladas y una inflorescencia ahusada de flores rojas como de 2 metros.</a:t>
            </a:r>
          </a:p>
          <a:p>
            <a:r>
              <a:rPr lang="es-ES" dirty="0"/>
              <a:t>fotografiada en las Cañadas del Teide, junto al centro de visitantes, mayo 2009.</a:t>
            </a:r>
          </a:p>
        </p:txBody>
      </p:sp>
    </p:spTree>
    <p:extLst>
      <p:ext uri="{BB962C8B-B14F-4D97-AF65-F5344CB8AC3E}">
        <p14:creationId xmlns:p14="http://schemas.microsoft.com/office/powerpoint/2010/main" val="2039743673"/>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5140930" cy="6120680"/>
          </a:xfrm>
          <a:prstGeom prst="rect">
            <a:avLst/>
          </a:prstGeom>
        </p:spPr>
      </p:pic>
    </p:spTree>
    <p:extLst>
      <p:ext uri="{BB962C8B-B14F-4D97-AF65-F5344CB8AC3E}">
        <p14:creationId xmlns:p14="http://schemas.microsoft.com/office/powerpoint/2010/main" val="3854067591"/>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54000"/>
            <a:ext cx="8208912" cy="6350000"/>
          </a:xfrm>
          <a:prstGeom prst="rect">
            <a:avLst/>
          </a:prstGeom>
        </p:spPr>
      </p:pic>
    </p:spTree>
    <p:extLst>
      <p:ext uri="{BB962C8B-B14F-4D97-AF65-F5344CB8AC3E}">
        <p14:creationId xmlns:p14="http://schemas.microsoft.com/office/powerpoint/2010/main" val="199617866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5201" y="1412776"/>
            <a:ext cx="6589199" cy="1080120"/>
          </a:xfrm>
        </p:spPr>
        <p:txBody>
          <a:bodyPr>
            <a:normAutofit fontScale="90000"/>
          </a:bodyPr>
          <a:lstStyle/>
          <a:p>
            <a:r>
              <a:rPr lang="es-ES" dirty="0"/>
              <a:t>Taraxacum officinale.-diente-leon.</a:t>
            </a:r>
          </a:p>
        </p:txBody>
      </p:sp>
      <p:sp>
        <p:nvSpPr>
          <p:cNvPr id="3" name="2 Marcador de contenido"/>
          <p:cNvSpPr>
            <a:spLocks noGrp="1"/>
          </p:cNvSpPr>
          <p:nvPr>
            <p:ph idx="1"/>
          </p:nvPr>
        </p:nvSpPr>
        <p:spPr>
          <a:xfrm>
            <a:off x="1942415" y="2996952"/>
            <a:ext cx="6591985" cy="2914270"/>
          </a:xfrm>
        </p:spPr>
        <p:txBody>
          <a:bodyPr>
            <a:normAutofit lnSpcReduction="10000"/>
          </a:bodyPr>
          <a:lstStyle/>
          <a:p>
            <a:endParaRPr lang="es-ES" dirty="0"/>
          </a:p>
          <a:p>
            <a:r>
              <a:rPr lang="es-ES" dirty="0"/>
              <a:t>Taraxacum officinale</a:t>
            </a:r>
          </a:p>
          <a:p>
            <a:r>
              <a:rPr lang="es-ES" dirty="0"/>
              <a:t>Diente de león</a:t>
            </a:r>
          </a:p>
          <a:p>
            <a:r>
              <a:rPr lang="es-ES" dirty="0"/>
              <a:t>Planta herbácea que encontramos en los jardines junto al césped y que los embellece.</a:t>
            </a:r>
          </a:p>
          <a:p>
            <a:r>
              <a:rPr lang="es-ES" dirty="0"/>
              <a:t>En muchos casos hierba no deseada.</a:t>
            </a:r>
          </a:p>
          <a:p>
            <a:endParaRPr lang="es-ES" dirty="0"/>
          </a:p>
          <a:p>
            <a:r>
              <a:rPr lang="es-ES" dirty="0"/>
              <a:t> </a:t>
            </a:r>
          </a:p>
        </p:txBody>
      </p:sp>
    </p:spTree>
    <p:extLst>
      <p:ext uri="{BB962C8B-B14F-4D97-AF65-F5344CB8AC3E}">
        <p14:creationId xmlns:p14="http://schemas.microsoft.com/office/powerpoint/2010/main" val="1527565352"/>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254000"/>
            <a:ext cx="8064896" cy="6350000"/>
          </a:xfrm>
          <a:prstGeom prst="rect">
            <a:avLst/>
          </a:prstGeom>
        </p:spPr>
      </p:pic>
    </p:spTree>
    <p:extLst>
      <p:ext uri="{BB962C8B-B14F-4D97-AF65-F5344CB8AC3E}">
        <p14:creationId xmlns:p14="http://schemas.microsoft.com/office/powerpoint/2010/main" val="87473924"/>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254000"/>
            <a:ext cx="8208912" cy="6350000"/>
          </a:xfrm>
          <a:prstGeom prst="rect">
            <a:avLst/>
          </a:prstGeom>
        </p:spPr>
      </p:pic>
    </p:spTree>
    <p:extLst>
      <p:ext uri="{BB962C8B-B14F-4D97-AF65-F5344CB8AC3E}">
        <p14:creationId xmlns:p14="http://schemas.microsoft.com/office/powerpoint/2010/main" val="198448602"/>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51720" y="1027664"/>
            <a:ext cx="6016514" cy="601136"/>
          </a:xfrm>
        </p:spPr>
        <p:txBody>
          <a:bodyPr>
            <a:normAutofit fontScale="90000"/>
          </a:bodyPr>
          <a:lstStyle/>
          <a:p>
            <a:r>
              <a:rPr lang="es-ES" dirty="0"/>
              <a:t>Tecoma stans</a:t>
            </a:r>
          </a:p>
        </p:txBody>
      </p:sp>
      <p:sp>
        <p:nvSpPr>
          <p:cNvPr id="3" name="2 Marcador de contenido"/>
          <p:cNvSpPr>
            <a:spLocks noGrp="1"/>
          </p:cNvSpPr>
          <p:nvPr>
            <p:ph idx="1"/>
          </p:nvPr>
        </p:nvSpPr>
        <p:spPr>
          <a:xfrm>
            <a:off x="1979712" y="1916832"/>
            <a:ext cx="5841097" cy="3915797"/>
          </a:xfrm>
        </p:spPr>
        <p:txBody>
          <a:bodyPr>
            <a:normAutofit fontScale="92500"/>
          </a:bodyPr>
          <a:lstStyle/>
          <a:p>
            <a:r>
              <a:rPr lang="es-ES" dirty="0"/>
              <a:t>Son arbustos o pequeños árboles que en los climas tropicales están siempre verdes, sin embargo con las heladas se hace caduco.</a:t>
            </a:r>
          </a:p>
          <a:p>
            <a:r>
              <a:rPr lang="es-ES" dirty="0"/>
              <a:t>Muestran su brillante color amarillo durante varios meses que al mezclarse con los verdes y otras plantas siempre nos llama la atención el conjunto que forma.</a:t>
            </a:r>
          </a:p>
          <a:p>
            <a:r>
              <a:rPr lang="es-ES" dirty="0"/>
              <a:t>Parece ser la flor oficial de las U. S. Islas Vírgenes, en el Mar Caribe.</a:t>
            </a:r>
          </a:p>
          <a:p>
            <a:r>
              <a:rPr lang="es-ES" dirty="0"/>
              <a:t>La flor (en racimos terminales) es tubular acampanada de unos 5 cm. El fruto es una vaina de unos 20 cm. Las hojas pinnadas de tres o cinco foliolos  lanceolados y bordes serrados.</a:t>
            </a:r>
          </a:p>
        </p:txBody>
      </p:sp>
    </p:spTree>
    <p:extLst>
      <p:ext uri="{BB962C8B-B14F-4D97-AF65-F5344CB8AC3E}">
        <p14:creationId xmlns:p14="http://schemas.microsoft.com/office/powerpoint/2010/main" val="1678681353"/>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404664"/>
            <a:ext cx="8280920" cy="6192688"/>
          </a:xfrm>
          <a:prstGeom prst="rect">
            <a:avLst/>
          </a:prstGeom>
        </p:spPr>
      </p:pic>
    </p:spTree>
    <p:extLst>
      <p:ext uri="{BB962C8B-B14F-4D97-AF65-F5344CB8AC3E}">
        <p14:creationId xmlns:p14="http://schemas.microsoft.com/office/powerpoint/2010/main" val="454104124"/>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4762500" cy="626469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0044" y="345094"/>
            <a:ext cx="3446412" cy="3119910"/>
          </a:xfrm>
          <a:prstGeom prst="rect">
            <a:avLst/>
          </a:prstGeom>
        </p:spPr>
      </p:pic>
      <p:pic>
        <p:nvPicPr>
          <p:cNvPr id="3074" name="Picture 2" descr="Tecoma stans hoja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30044" y="3465004"/>
            <a:ext cx="3446412" cy="3132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9605530"/>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267744" y="1027664"/>
            <a:ext cx="5800490" cy="529128"/>
          </a:xfrm>
        </p:spPr>
        <p:txBody>
          <a:bodyPr>
            <a:normAutofit fontScale="90000"/>
          </a:bodyPr>
          <a:lstStyle/>
          <a:p>
            <a:r>
              <a:rPr lang="es-ES" dirty="0"/>
              <a:t>Thevetia-peruviana.</a:t>
            </a:r>
          </a:p>
        </p:txBody>
      </p:sp>
      <p:sp>
        <p:nvSpPr>
          <p:cNvPr id="5" name="4 Marcador de contenido"/>
          <p:cNvSpPr>
            <a:spLocks noGrp="1"/>
          </p:cNvSpPr>
          <p:nvPr>
            <p:ph idx="1"/>
          </p:nvPr>
        </p:nvSpPr>
        <p:spPr>
          <a:xfrm>
            <a:off x="1043492" y="1988840"/>
            <a:ext cx="6777317" cy="3843789"/>
          </a:xfrm>
        </p:spPr>
        <p:txBody>
          <a:bodyPr>
            <a:normAutofit lnSpcReduction="10000"/>
          </a:bodyPr>
          <a:lstStyle/>
          <a:p>
            <a:r>
              <a:rPr lang="es-ES" dirty="0"/>
              <a:t>Cascabel</a:t>
            </a:r>
          </a:p>
          <a:p>
            <a:r>
              <a:rPr lang="es-ES" dirty="0"/>
              <a:t>familia Apocynaceae</a:t>
            </a:r>
          </a:p>
          <a:p>
            <a:r>
              <a:rPr lang="es-ES" dirty="0"/>
              <a:t>Procedente de Méjico y América tropical</a:t>
            </a:r>
          </a:p>
          <a:p>
            <a:r>
              <a:rPr lang="es-ES" dirty="0"/>
              <a:t>Mes de mayo en el Parque García Sanabria de Santa Cruz de Tenerife, entre otras, esta flor amarilla un poco anaranjada en forma de embudo o campana de unos cinco cm</a:t>
            </a:r>
          </a:p>
          <a:p>
            <a:r>
              <a:rPr lang="es-ES" dirty="0"/>
              <a:t>Hay varios de estos arbustos (algunos parecen árboles pequeños) en el parque que ya tenían algunos frutos en forma de globo (globoso), verdes, de hasta unos 2 cm. Hemos añadido la última foto con frutos maduros y de color casi negro con un tamaño de unos 3 a 4 cm.</a:t>
            </a:r>
          </a:p>
        </p:txBody>
      </p:sp>
    </p:spTree>
    <p:extLst>
      <p:ext uri="{BB962C8B-B14F-4D97-AF65-F5344CB8AC3E}">
        <p14:creationId xmlns:p14="http://schemas.microsoft.com/office/powerpoint/2010/main" val="716745612"/>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04664"/>
            <a:ext cx="4762500" cy="6048672"/>
          </a:xfrm>
          <a:prstGeom prst="rect">
            <a:avLst/>
          </a:prstGeom>
        </p:spPr>
      </p:pic>
      <p:pic>
        <p:nvPicPr>
          <p:cNvPr id="4098" name="Picture 2" descr="Thevetia peruviana - fruto"/>
          <p:cNvPicPr>
            <a:picLocks noChangeAspect="1" noChangeArrowheads="1"/>
          </p:cNvPicPr>
          <p:nvPr/>
        </p:nvPicPr>
        <p:blipFill rotWithShape="1">
          <a:blip r:embed="rId4">
            <a:extLst>
              <a:ext uri="{28A0092B-C50C-407E-A947-70E740481C1C}">
                <a14:useLocalDpi xmlns:a14="http://schemas.microsoft.com/office/drawing/2010/main" val="0"/>
              </a:ext>
            </a:extLst>
          </a:blip>
          <a:srcRect r="17863" b="3426"/>
          <a:stretch/>
        </p:blipFill>
        <p:spPr bwMode="auto">
          <a:xfrm>
            <a:off x="4807579" y="393975"/>
            <a:ext cx="3911777" cy="6059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6511094"/>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Thevetia peruvia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88640"/>
            <a:ext cx="4320480" cy="6274668"/>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Thevetia peruviana"/>
          <p:cNvPicPr>
            <a:picLocks noChangeAspect="1" noChangeArrowheads="1"/>
          </p:cNvPicPr>
          <p:nvPr/>
        </p:nvPicPr>
        <p:blipFill rotWithShape="1">
          <a:blip r:embed="rId4">
            <a:extLst>
              <a:ext uri="{28A0092B-C50C-407E-A947-70E740481C1C}">
                <a14:useLocalDpi xmlns:a14="http://schemas.microsoft.com/office/drawing/2010/main" val="0"/>
              </a:ext>
            </a:extLst>
          </a:blip>
          <a:srcRect t="24100" r="17102" b="1893"/>
          <a:stretch/>
        </p:blipFill>
        <p:spPr bwMode="auto">
          <a:xfrm>
            <a:off x="4788024" y="404664"/>
            <a:ext cx="3948013" cy="6058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3522787"/>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3692" t="8000" r="5692" b="13026"/>
          <a:stretch/>
        </p:blipFill>
        <p:spPr>
          <a:xfrm>
            <a:off x="467544" y="404664"/>
            <a:ext cx="8280920" cy="6120680"/>
          </a:xfrm>
          <a:prstGeom prst="rect">
            <a:avLst/>
          </a:prstGeom>
        </p:spPr>
      </p:pic>
    </p:spTree>
    <p:extLst>
      <p:ext uri="{BB962C8B-B14F-4D97-AF65-F5344CB8AC3E}">
        <p14:creationId xmlns:p14="http://schemas.microsoft.com/office/powerpoint/2010/main" val="3223095089"/>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5201" y="1988840"/>
            <a:ext cx="6589199" cy="864096"/>
          </a:xfrm>
        </p:spPr>
        <p:txBody>
          <a:bodyPr/>
          <a:lstStyle/>
          <a:p>
            <a:r>
              <a:rPr lang="es-ES" dirty="0"/>
              <a:t>Thunbergia grandiflora</a:t>
            </a:r>
          </a:p>
        </p:txBody>
      </p:sp>
      <p:sp>
        <p:nvSpPr>
          <p:cNvPr id="3" name="2 Marcador de contenido"/>
          <p:cNvSpPr>
            <a:spLocks noGrp="1"/>
          </p:cNvSpPr>
          <p:nvPr>
            <p:ph idx="1"/>
          </p:nvPr>
        </p:nvSpPr>
        <p:spPr>
          <a:xfrm>
            <a:off x="1942415" y="3429000"/>
            <a:ext cx="6591985" cy="2482222"/>
          </a:xfrm>
        </p:spPr>
        <p:txBody>
          <a:bodyPr/>
          <a:lstStyle/>
          <a:p>
            <a:r>
              <a:rPr lang="es-ES" dirty="0"/>
              <a:t>Enredadera de trompeta azul</a:t>
            </a:r>
          </a:p>
          <a:p>
            <a:r>
              <a:rPr lang="es-ES" dirty="0"/>
              <a:t>Origen: lndia</a:t>
            </a:r>
          </a:p>
          <a:p>
            <a:r>
              <a:rPr lang="es-ES" dirty="0"/>
              <a:t>Tiene un folllaje denso y unas bonitas flores en forma de trompeta de color azul claro. Las hay blancas.</a:t>
            </a:r>
          </a:p>
        </p:txBody>
      </p:sp>
    </p:spTree>
    <p:extLst>
      <p:ext uri="{BB962C8B-B14F-4D97-AF65-F5344CB8AC3E}">
        <p14:creationId xmlns:p14="http://schemas.microsoft.com/office/powerpoint/2010/main" val="4138893656"/>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3486663360"/>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4762500" cy="619268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4048" y="332656"/>
            <a:ext cx="3826396" cy="6192688"/>
          </a:xfrm>
          <a:prstGeom prst="rect">
            <a:avLst/>
          </a:prstGeom>
        </p:spPr>
      </p:pic>
    </p:spTree>
    <p:extLst>
      <p:ext uri="{BB962C8B-B14F-4D97-AF65-F5344CB8AC3E}">
        <p14:creationId xmlns:p14="http://schemas.microsoft.com/office/powerpoint/2010/main" val="99731375"/>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5230" r="4923" b="3102"/>
          <a:stretch/>
        </p:blipFill>
        <p:spPr>
          <a:xfrm>
            <a:off x="478302" y="260648"/>
            <a:ext cx="8215532" cy="6140152"/>
          </a:xfrm>
          <a:prstGeom prst="rect">
            <a:avLst/>
          </a:prstGeom>
        </p:spPr>
      </p:pic>
    </p:spTree>
    <p:extLst>
      <p:ext uri="{BB962C8B-B14F-4D97-AF65-F5344CB8AC3E}">
        <p14:creationId xmlns:p14="http://schemas.microsoft.com/office/powerpoint/2010/main" val="1953459370"/>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195736" y="1027664"/>
            <a:ext cx="5872498" cy="673144"/>
          </a:xfrm>
        </p:spPr>
        <p:txBody>
          <a:bodyPr>
            <a:normAutofit/>
          </a:bodyPr>
          <a:lstStyle/>
          <a:p>
            <a:r>
              <a:rPr lang="es-ES" dirty="0"/>
              <a:t>Tropaeolum majus</a:t>
            </a:r>
          </a:p>
        </p:txBody>
      </p:sp>
      <p:sp>
        <p:nvSpPr>
          <p:cNvPr id="3" name="2 Marcador de contenido"/>
          <p:cNvSpPr>
            <a:spLocks noGrp="1"/>
          </p:cNvSpPr>
          <p:nvPr>
            <p:ph idx="1"/>
          </p:nvPr>
        </p:nvSpPr>
        <p:spPr>
          <a:xfrm>
            <a:off x="1763688" y="1916832"/>
            <a:ext cx="6057121" cy="4248472"/>
          </a:xfrm>
        </p:spPr>
        <p:txBody>
          <a:bodyPr>
            <a:normAutofit/>
          </a:bodyPr>
          <a:lstStyle/>
          <a:p>
            <a:r>
              <a:rPr lang="es-ES" dirty="0"/>
              <a:t>Capuchina </a:t>
            </a:r>
          </a:p>
          <a:p>
            <a:r>
              <a:rPr lang="es-ES" dirty="0"/>
              <a:t>(Tropaeolaceae)</a:t>
            </a:r>
          </a:p>
          <a:p>
            <a:r>
              <a:rPr lang="es-ES" dirty="0"/>
              <a:t>Nativa de los Andes, América del Sur, desde Bolivia a Colombia.</a:t>
            </a:r>
          </a:p>
          <a:p>
            <a:r>
              <a:rPr lang="es-ES" dirty="0"/>
              <a:t>Planta herbácea que se arrastra, con flores de colores vivos y mezclados los rojos amarillos y marrones.</a:t>
            </a:r>
          </a:p>
          <a:p>
            <a:r>
              <a:rPr lang="es-ES" dirty="0"/>
              <a:t>También se conoce como el "berro indiano"</a:t>
            </a:r>
          </a:p>
          <a:p>
            <a:r>
              <a:rPr lang="es-ES" dirty="0"/>
              <a:t>Ciertamente es muy colorida la presencia de sus flores grandes y a veces un poco extrañas en caminos y próximo a zona de cultivos.</a:t>
            </a:r>
          </a:p>
        </p:txBody>
      </p:sp>
    </p:spTree>
    <p:extLst>
      <p:ext uri="{BB962C8B-B14F-4D97-AF65-F5344CB8AC3E}">
        <p14:creationId xmlns:p14="http://schemas.microsoft.com/office/powerpoint/2010/main" val="2834564588"/>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54000"/>
            <a:ext cx="8208912" cy="6350000"/>
          </a:xfrm>
          <a:prstGeom prst="rect">
            <a:avLst/>
          </a:prstGeom>
        </p:spPr>
      </p:pic>
    </p:spTree>
    <p:extLst>
      <p:ext uri="{BB962C8B-B14F-4D97-AF65-F5344CB8AC3E}">
        <p14:creationId xmlns:p14="http://schemas.microsoft.com/office/powerpoint/2010/main" val="3572153945"/>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Tropaeolum maj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260648"/>
            <a:ext cx="8280920" cy="6264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2210621"/>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Viburnum tinus</a:t>
            </a:r>
          </a:p>
        </p:txBody>
      </p:sp>
      <p:sp>
        <p:nvSpPr>
          <p:cNvPr id="3" name="2 Marcador de contenido"/>
          <p:cNvSpPr>
            <a:spLocks noGrp="1"/>
          </p:cNvSpPr>
          <p:nvPr>
            <p:ph idx="1"/>
          </p:nvPr>
        </p:nvSpPr>
        <p:spPr/>
        <p:txBody>
          <a:bodyPr>
            <a:normAutofit fontScale="92500" lnSpcReduction="20000"/>
          </a:bodyPr>
          <a:lstStyle/>
          <a:p>
            <a:r>
              <a:rPr lang="es-ES" dirty="0"/>
              <a:t>El durillo (Viburnum tinus) es una especie fanerógama perteneciente a la familia de las caprifoliaceae.</a:t>
            </a:r>
          </a:p>
          <a:p>
            <a:r>
              <a:rPr lang="es-ES" dirty="0"/>
              <a:t>Es un arbusto que puede crecer como un pequeño árbol de hasta 7 m de altura. Tiene hojas opuestas, pecioladas perennes, de 3-12 por 3-7 cm, ovado-elípticas, brillantes por el haz, rugosas y más claras por el envés y con el nervio principal peludo de los 2 lados; el margen de las hojas es entero y frecuentemente ciliado. Las flores, actinomorfas pentameras y hermafroditas se encuentran agrupadas en inflorescencias umbeliformes con 5-8 radios. El cáliz es persistente en la fructificación y la corola, de 7-10 mm de diámetro, es blanca o rosada. Tienen un estilo corto con el estigma trilobado y el ovario es trilocular, con una sola cavida fértil y deriva en un fruto drupáceo piriforme de 6-10 por 4,5-6,5 mm, con pericarpo de color azul-violáceo metálico oscuro y con un solo pireno. </a:t>
            </a:r>
          </a:p>
        </p:txBody>
      </p:sp>
    </p:spTree>
    <p:extLst>
      <p:ext uri="{BB962C8B-B14F-4D97-AF65-F5344CB8AC3E}">
        <p14:creationId xmlns:p14="http://schemas.microsoft.com/office/powerpoint/2010/main" val="299551660"/>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8208912" cy="6264696"/>
          </a:xfrm>
          <a:prstGeom prst="rect">
            <a:avLst/>
          </a:prstGeom>
        </p:spPr>
      </p:pic>
    </p:spTree>
    <p:extLst>
      <p:ext uri="{BB962C8B-B14F-4D97-AF65-F5344CB8AC3E}">
        <p14:creationId xmlns:p14="http://schemas.microsoft.com/office/powerpoint/2010/main" val="3214417808"/>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260648"/>
            <a:ext cx="3373864" cy="3374151"/>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13416" y="260648"/>
            <a:ext cx="4762500" cy="6202660"/>
          </a:xfrm>
          <a:prstGeom prst="rect">
            <a:avLst/>
          </a:prstGeom>
        </p:spPr>
      </p:pic>
      <p:pic>
        <p:nvPicPr>
          <p:cNvPr id="7170" name="Picture 2" descr="Viburnum rigidum - ramillete de flor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552" y="3634799"/>
            <a:ext cx="3373864" cy="2828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0133699"/>
      </p:ext>
    </p:extLst>
  </p:cSld>
  <p:clrMapOvr>
    <a:masterClrMapping/>
  </p:clrMapOvr>
</p:sld>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270</TotalTime>
  <Words>4853</Words>
  <Application>Microsoft Office PowerPoint</Application>
  <PresentationFormat>Presentación en pantalla (4:3)</PresentationFormat>
  <Paragraphs>635</Paragraphs>
  <Slides>212</Slides>
  <Notes>130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212</vt:i4>
      </vt:variant>
    </vt:vector>
  </HeadingPairs>
  <TitlesOfParts>
    <vt:vector size="217" baseType="lpstr">
      <vt:lpstr>Arial</vt:lpstr>
      <vt:lpstr>Calibri</vt:lpstr>
      <vt:lpstr>Century Gothic</vt:lpstr>
      <vt:lpstr>Wingdings 3</vt:lpstr>
      <vt:lpstr>Espiral</vt:lpstr>
      <vt:lpstr>Plantas de Canarias</vt:lpstr>
      <vt:lpstr>Aloe saponaria</vt:lpstr>
      <vt:lpstr>Presentación de PowerPoint</vt:lpstr>
      <vt:lpstr>Presentación de PowerPoint</vt:lpstr>
      <vt:lpstr>Caesalpinia spinosa</vt:lpstr>
      <vt:lpstr>Presentación de PowerPoint</vt:lpstr>
      <vt:lpstr>Presentación de PowerPoint</vt:lpstr>
      <vt:lpstr>Acacia saligna.-acacia-arbol</vt:lpstr>
      <vt:lpstr>Presentación de PowerPoint</vt:lpstr>
      <vt:lpstr>Presentación de PowerPoint</vt:lpstr>
      <vt:lpstr>Acokanthera oblongifolia</vt:lpstr>
      <vt:lpstr>Presentación de PowerPoint</vt:lpstr>
      <vt:lpstr>Presentación de PowerPoint</vt:lpstr>
      <vt:lpstr>Presentación de PowerPoint</vt:lpstr>
      <vt:lpstr>Agave attenuata</vt:lpstr>
      <vt:lpstr>Presentación de PowerPoint</vt:lpstr>
      <vt:lpstr>Presentación de PowerPoint</vt:lpstr>
      <vt:lpstr>Aloe arborescens</vt:lpstr>
      <vt:lpstr>Presentación de PowerPoint</vt:lpstr>
      <vt:lpstr>Presentación de PowerPoint</vt:lpstr>
      <vt:lpstr>Aloe barbadensis  = Aloe vera</vt:lpstr>
      <vt:lpstr>Presentación de PowerPoint</vt:lpstr>
      <vt:lpstr>Presentación de PowerPoint</vt:lpstr>
      <vt:lpstr>Presentación de PowerPoint</vt:lpstr>
      <vt:lpstr>Antigonon leptopus</vt:lpstr>
      <vt:lpstr>Presentación de PowerPoint</vt:lpstr>
      <vt:lpstr>Presentación de PowerPoint</vt:lpstr>
      <vt:lpstr>Argyranthemum frutescens.-</vt:lpstr>
      <vt:lpstr>Presentación de PowerPoint</vt:lpstr>
      <vt:lpstr>Presentación de PowerPoint</vt:lpstr>
      <vt:lpstr>Bauhinia variegata.</vt:lpstr>
      <vt:lpstr>Presentación de PowerPoint</vt:lpstr>
      <vt:lpstr>Presentación de PowerPoint</vt:lpstr>
      <vt:lpstr>Presentación de PowerPoint</vt:lpstr>
      <vt:lpstr>Brachychiton acerifolius.-.-Arbol del fuego</vt:lpstr>
      <vt:lpstr>Presentación de PowerPoint</vt:lpstr>
      <vt:lpstr>Presentación de PowerPoint</vt:lpstr>
      <vt:lpstr>Presentación de PowerPoint</vt:lpstr>
      <vt:lpstr> Brachychiton populneus</vt:lpstr>
      <vt:lpstr>Presentación de PowerPoint</vt:lpstr>
      <vt:lpstr>Presentación de PowerPoint</vt:lpstr>
      <vt:lpstr>Callistemon viminalis.</vt:lpstr>
      <vt:lpstr>Presentación de PowerPoint</vt:lpstr>
      <vt:lpstr>Presentación de PowerPoint</vt:lpstr>
      <vt:lpstr>Presentación de PowerPoint</vt:lpstr>
      <vt:lpstr>Cassia javanica</vt:lpstr>
      <vt:lpstr>Presentación de PowerPoint</vt:lpstr>
      <vt:lpstr>Presentación de PowerPoint</vt:lpstr>
      <vt:lpstr>Cercis siliquastrum.-Arbol del amor</vt:lpstr>
      <vt:lpstr>Presentación de PowerPoint</vt:lpstr>
      <vt:lpstr>Presentación de PowerPoint</vt:lpstr>
      <vt:lpstr>Chorisia speciosa.</vt:lpstr>
      <vt:lpstr>Presentación de PowerPoint</vt:lpstr>
      <vt:lpstr>Presentación de PowerPoint</vt:lpstr>
      <vt:lpstr>Presentación de PowerPoint</vt:lpstr>
      <vt:lpstr>Clerodendron speciosum          </vt:lpstr>
      <vt:lpstr>Presentación de PowerPoint</vt:lpstr>
      <vt:lpstr>Presentación de PowerPoint</vt:lpstr>
      <vt:lpstr>                Coccoloba uvifera.</vt:lpstr>
      <vt:lpstr>Presentación de PowerPoint</vt:lpstr>
      <vt:lpstr>Presentación de PowerPoint</vt:lpstr>
      <vt:lpstr>Presentación de PowerPoint</vt:lpstr>
      <vt:lpstr>Convolvulus canariensis </vt:lpstr>
      <vt:lpstr>Presentación de PowerPoint</vt:lpstr>
      <vt:lpstr>Presentación de PowerPoint</vt:lpstr>
      <vt:lpstr>Delonix regia.-flamboyan</vt:lpstr>
      <vt:lpstr>Presentación de PowerPoint</vt:lpstr>
      <vt:lpstr>Presentación de PowerPoint</vt:lpstr>
      <vt:lpstr>Presentación de PowerPoint</vt:lpstr>
      <vt:lpstr>Dracaena drago.-drago-milenario</vt:lpstr>
      <vt:lpstr>Presentación de PowerPoint</vt:lpstr>
      <vt:lpstr>Duranta repens - tala blanca</vt:lpstr>
      <vt:lpstr>Presentación de PowerPoint</vt:lpstr>
      <vt:lpstr>Presentación de PowerPoint</vt:lpstr>
      <vt:lpstr>Echium decaisnei </vt:lpstr>
      <vt:lpstr>Presentación de PowerPoint</vt:lpstr>
      <vt:lpstr>Presentación de PowerPoint</vt:lpstr>
      <vt:lpstr>Echium giganteum.</vt:lpstr>
      <vt:lpstr>Presentación de PowerPoint</vt:lpstr>
      <vt:lpstr>Presentación de PowerPoint</vt:lpstr>
      <vt:lpstr>Presentación de PowerPoint</vt:lpstr>
      <vt:lpstr>Echium simplex.-arrebol</vt:lpstr>
      <vt:lpstr>Presentación de PowerPoint</vt:lpstr>
      <vt:lpstr>Echium virescens </vt:lpstr>
      <vt:lpstr>Presentación de PowerPoint</vt:lpstr>
      <vt:lpstr>Presentación de PowerPoint</vt:lpstr>
      <vt:lpstr>Eugenia uniflora</vt:lpstr>
      <vt:lpstr>Presentación de PowerPoint</vt:lpstr>
      <vt:lpstr>Presentación de PowerPoint</vt:lpstr>
      <vt:lpstr>Euphorbia canariensis.-cardon-</vt:lpstr>
      <vt:lpstr>Presentación de PowerPoint</vt:lpstr>
      <vt:lpstr>Presentación de PowerPoint</vt:lpstr>
      <vt:lpstr>Euphorbia obtusifolia.-tabaiba-amarga</vt:lpstr>
      <vt:lpstr>Presentación de PowerPoint</vt:lpstr>
      <vt:lpstr>Presentación de PowerPoint</vt:lpstr>
      <vt:lpstr>Ficus elastica</vt:lpstr>
      <vt:lpstr>Presentación de PowerPoint</vt:lpstr>
      <vt:lpstr>Presentación de PowerPoint</vt:lpstr>
      <vt:lpstr>Presentación de PowerPoint</vt:lpstr>
      <vt:lpstr>Ficus microcarpa</vt:lpstr>
      <vt:lpstr>Presentación de PowerPoint</vt:lpstr>
      <vt:lpstr>Presentación de PowerPoint</vt:lpstr>
      <vt:lpstr>Ficus religiosa. </vt:lpstr>
      <vt:lpstr>Presentación de PowerPoint</vt:lpstr>
      <vt:lpstr>Ficus-benghalensis</vt:lpstr>
      <vt:lpstr>Presentación de PowerPoint</vt:lpstr>
      <vt:lpstr>Presentación de PowerPoint</vt:lpstr>
      <vt:lpstr>Ficus lyrata</vt:lpstr>
      <vt:lpstr>Presentación de PowerPoint</vt:lpstr>
      <vt:lpstr>Presentación de PowerPoint</vt:lpstr>
      <vt:lpstr>Presentación de PowerPoint</vt:lpstr>
      <vt:lpstr>      Gonospermum fruticosum</vt:lpstr>
      <vt:lpstr>Presentación de PowerPoint</vt:lpstr>
      <vt:lpstr>Hibiscus-elatus</vt:lpstr>
      <vt:lpstr>Presentación de PowerPoint</vt:lpstr>
      <vt:lpstr>Presentación de PowerPoint</vt:lpstr>
      <vt:lpstr>Hibiscus boryanus-</vt:lpstr>
      <vt:lpstr>Presentación de PowerPoint</vt:lpstr>
      <vt:lpstr>Hibiscus rosa sinensis</vt:lpstr>
      <vt:lpstr>Presentación de PowerPoint</vt:lpstr>
      <vt:lpstr>Presentación de PowerPoint</vt:lpstr>
      <vt:lpstr>Hypericum canariense.</vt:lpstr>
      <vt:lpstr>Presentación de PowerPoint</vt:lpstr>
      <vt:lpstr>Presentación de PowerPoint</vt:lpstr>
      <vt:lpstr>Presentación de PowerPoint</vt:lpstr>
      <vt:lpstr>Ilex perado - Naranjero salvaje </vt:lpstr>
      <vt:lpstr>Presentación de PowerPoint</vt:lpstr>
      <vt:lpstr>Presentación de PowerPoint</vt:lpstr>
      <vt:lpstr>Lotus campylocladus</vt:lpstr>
      <vt:lpstr>Presentación de PowerPoint</vt:lpstr>
      <vt:lpstr>Malvaviscus arboreus var.penduliflorus</vt:lpstr>
      <vt:lpstr>Presentación de PowerPoint</vt:lpstr>
      <vt:lpstr>Presentación de PowerPoint</vt:lpstr>
      <vt:lpstr>Pandanus utilis </vt:lpstr>
      <vt:lpstr>Presentación de PowerPoint</vt:lpstr>
      <vt:lpstr>Presentación de PowerPoint</vt:lpstr>
      <vt:lpstr>Papaver somniferum.-Papaver rhoeas</vt:lpstr>
      <vt:lpstr>Presentación de PowerPoint</vt:lpstr>
      <vt:lpstr>Presentación de PowerPoint</vt:lpstr>
      <vt:lpstr>Presentación de PowerPoint</vt:lpstr>
      <vt:lpstr>Partenocissus tricuspidata.</vt:lpstr>
      <vt:lpstr>Presentación de PowerPoint</vt:lpstr>
      <vt:lpstr>Presentación de PowerPoint</vt:lpstr>
      <vt:lpstr>Passiflora incarnata</vt:lpstr>
      <vt:lpstr>Presentación de PowerPoint</vt:lpstr>
      <vt:lpstr>Presentación de PowerPoint</vt:lpstr>
      <vt:lpstr>Periploca laevigata - cornical .</vt:lpstr>
      <vt:lpstr>Presentación de PowerPoint</vt:lpstr>
      <vt:lpstr>Presentación de PowerPoint</vt:lpstr>
      <vt:lpstr>Pinus canariensis.</vt:lpstr>
      <vt:lpstr>Presentación de PowerPoint</vt:lpstr>
      <vt:lpstr>Plumeria rubra</vt:lpstr>
      <vt:lpstr>Presentación de PowerPoint</vt:lpstr>
      <vt:lpstr>Presentación de PowerPoint</vt:lpstr>
      <vt:lpstr>Prunus lusitanicus ssp. hixa.-</vt:lpstr>
      <vt:lpstr>Presentación de PowerPoint</vt:lpstr>
      <vt:lpstr>Presentación de PowerPoint</vt:lpstr>
      <vt:lpstr>Quisqualis indica.-desco</vt:lpstr>
      <vt:lpstr>Presentación de PowerPoint</vt:lpstr>
      <vt:lpstr>Presentación de PowerPoint</vt:lpstr>
      <vt:lpstr>Presentación de PowerPoint</vt:lpstr>
      <vt:lpstr> Ravenala madagascariensis</vt:lpstr>
      <vt:lpstr>Presentación de PowerPoint</vt:lpstr>
      <vt:lpstr>Ricinus communis.</vt:lpstr>
      <vt:lpstr>Presentación de PowerPoint</vt:lpstr>
      <vt:lpstr>Presentación de PowerPoint</vt:lpstr>
      <vt:lpstr>Robinia pseudoacacia</vt:lpstr>
      <vt:lpstr>Presentación de PowerPoint</vt:lpstr>
      <vt:lpstr>Presentación de PowerPoint</vt:lpstr>
      <vt:lpstr>Rubus ulmifolius.-zarza-</vt:lpstr>
      <vt:lpstr>Presentación de PowerPoint</vt:lpstr>
      <vt:lpstr>Presentación de PowerPoint</vt:lpstr>
      <vt:lpstr>Rumex lunaria.-vinagrera</vt:lpstr>
      <vt:lpstr>Presentación de PowerPoint</vt:lpstr>
      <vt:lpstr>Presentación de PowerPoint</vt:lpstr>
      <vt:lpstr>Senecio kleinia.-berode-</vt:lpstr>
      <vt:lpstr>Presentación de PowerPoint</vt:lpstr>
      <vt:lpstr>Presentación de PowerPoint</vt:lpstr>
      <vt:lpstr>Presentación de PowerPoint</vt:lpstr>
      <vt:lpstr>Solandra maxima</vt:lpstr>
      <vt:lpstr>Presentación de PowerPoint</vt:lpstr>
      <vt:lpstr>Presentación de PowerPoint</vt:lpstr>
      <vt:lpstr>Spartium junceum.-escobo</vt:lpstr>
      <vt:lpstr>Presentación de PowerPoint</vt:lpstr>
      <vt:lpstr>Presentación de PowerPoint</vt:lpstr>
      <vt:lpstr>Spathodea campanulata.-</vt:lpstr>
      <vt:lpstr>Presentación de PowerPoint</vt:lpstr>
      <vt:lpstr>Presentación de PowerPoint</vt:lpstr>
      <vt:lpstr>Presentación de PowerPoint</vt:lpstr>
      <vt:lpstr>Echium wildpretti</vt:lpstr>
      <vt:lpstr>Presentación de PowerPoint</vt:lpstr>
      <vt:lpstr>Presentación de PowerPoint</vt:lpstr>
      <vt:lpstr>Taraxacum officinale.-diente-leon.</vt:lpstr>
      <vt:lpstr>Presentación de PowerPoint</vt:lpstr>
      <vt:lpstr>Presentación de PowerPoint</vt:lpstr>
      <vt:lpstr>Tecoma stans</vt:lpstr>
      <vt:lpstr>Presentación de PowerPoint</vt:lpstr>
      <vt:lpstr>Presentación de PowerPoint</vt:lpstr>
      <vt:lpstr>Thevetia-peruviana.</vt:lpstr>
      <vt:lpstr>Presentación de PowerPoint</vt:lpstr>
      <vt:lpstr>Presentación de PowerPoint</vt:lpstr>
      <vt:lpstr>Presentación de PowerPoint</vt:lpstr>
      <vt:lpstr>Thunbergia grandiflora</vt:lpstr>
      <vt:lpstr>Presentación de PowerPoint</vt:lpstr>
      <vt:lpstr>Presentación de PowerPoint</vt:lpstr>
      <vt:lpstr>Presentación de PowerPoint</vt:lpstr>
      <vt:lpstr>Tropaeolum majus</vt:lpstr>
      <vt:lpstr>Presentación de PowerPoint</vt:lpstr>
      <vt:lpstr>Presentación de PowerPoint</vt:lpstr>
      <vt:lpstr>Viburnum tinus</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Plantas de Canarias</dc:title>
  <dc:creator>Josep</dc:creator>
  <cp:lastModifiedBy>Usuario</cp:lastModifiedBy>
  <cp:revision>33</cp:revision>
  <dcterms:created xsi:type="dcterms:W3CDTF">2015-11-18T18:18:24Z</dcterms:created>
  <dcterms:modified xsi:type="dcterms:W3CDTF">2018-03-27T09:25:04Z</dcterms:modified>
</cp:coreProperties>
</file>