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5"/>
  </p:notesMasterIdLst>
  <p:sldIdLst>
    <p:sldId id="256" r:id="rId2"/>
    <p:sldId id="257" r:id="rId3"/>
    <p:sldId id="358" r:id="rId4"/>
    <p:sldId id="359" r:id="rId5"/>
    <p:sldId id="333" r:id="rId6"/>
    <p:sldId id="260"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6" r:id="rId63"/>
    <p:sldId id="315"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4" r:id="rId81"/>
    <p:sldId id="335" r:id="rId82"/>
    <p:sldId id="336" r:id="rId83"/>
    <p:sldId id="337" r:id="rId84"/>
    <p:sldId id="338" r:id="rId85"/>
    <p:sldId id="339" r:id="rId86"/>
    <p:sldId id="340" r:id="rId87"/>
    <p:sldId id="341" r:id="rId88"/>
    <p:sldId id="342" r:id="rId89"/>
    <p:sldId id="344" r:id="rId90"/>
    <p:sldId id="343"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3" d="100"/>
          <a:sy n="113" d="100"/>
        </p:scale>
        <p:origin x="1416"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FBDE63-5F88-46C3-BE26-C7777FF60E99}" type="datetimeFigureOut">
              <a:rPr lang="es-ES" smtClean="0"/>
              <a:t>27/03/2018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C08BFC-1208-4157-91E8-47B252015728}" type="slidenum">
              <a:rPr lang="es-ES" smtClean="0"/>
              <a:t>‹Nº›</a:t>
            </a:fld>
            <a:endParaRPr lang="es-ES" dirty="0"/>
          </a:p>
        </p:txBody>
      </p:sp>
    </p:spTree>
    <p:extLst>
      <p:ext uri="{BB962C8B-B14F-4D97-AF65-F5344CB8AC3E}">
        <p14:creationId xmlns:p14="http://schemas.microsoft.com/office/powerpoint/2010/main" val="232125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farnesiana.-espinillo</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a:t>
            </a:fld>
            <a:endParaRPr lang="es-ES" dirty="0"/>
          </a:p>
        </p:txBody>
      </p:sp>
    </p:spTree>
    <p:extLst>
      <p:ext uri="{BB962C8B-B14F-4D97-AF65-F5344CB8AC3E}">
        <p14:creationId xmlns:p14="http://schemas.microsoft.com/office/powerpoint/2010/main" val="3320879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caven</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a:t>
            </a:fld>
            <a:endParaRPr lang="es-ES" dirty="0"/>
          </a:p>
        </p:txBody>
      </p:sp>
    </p:spTree>
    <p:extLst>
      <p:ext uri="{BB962C8B-B14F-4D97-AF65-F5344CB8AC3E}">
        <p14:creationId xmlns:p14="http://schemas.microsoft.com/office/powerpoint/2010/main" val="3150416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caven</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a:t>
            </a:fld>
            <a:endParaRPr lang="es-ES" dirty="0"/>
          </a:p>
        </p:txBody>
      </p:sp>
    </p:spTree>
    <p:extLst>
      <p:ext uri="{BB962C8B-B14F-4D97-AF65-F5344CB8AC3E}">
        <p14:creationId xmlns:p14="http://schemas.microsoft.com/office/powerpoint/2010/main" val="1022917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Alerce</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10</a:t>
            </a:fld>
            <a:endParaRPr lang="es-ES" dirty="0"/>
          </a:p>
        </p:txBody>
      </p:sp>
    </p:spTree>
    <p:extLst>
      <p:ext uri="{BB962C8B-B14F-4D97-AF65-F5344CB8AC3E}">
        <p14:creationId xmlns:p14="http://schemas.microsoft.com/office/powerpoint/2010/main" val="3102878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Alstroemeria aurea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11</a:t>
            </a:fld>
            <a:endParaRPr lang="es-ES" dirty="0"/>
          </a:p>
        </p:txBody>
      </p:sp>
    </p:spTree>
    <p:extLst>
      <p:ext uri="{BB962C8B-B14F-4D97-AF65-F5344CB8AC3E}">
        <p14:creationId xmlns:p14="http://schemas.microsoft.com/office/powerpoint/2010/main" val="1762501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Amomyrtus</a:t>
            </a:r>
            <a:r>
              <a:rPr lang="es-ES" baseline="0" dirty="0"/>
              <a:t> </a:t>
            </a:r>
            <a:r>
              <a:rPr lang="es-ES" dirty="0"/>
              <a:t>luma.-Luma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12</a:t>
            </a:fld>
            <a:endParaRPr lang="es-ES" dirty="0"/>
          </a:p>
        </p:txBody>
      </p:sp>
    </p:spTree>
    <p:extLst>
      <p:ext uri="{BB962C8B-B14F-4D97-AF65-F5344CB8AC3E}">
        <p14:creationId xmlns:p14="http://schemas.microsoft.com/office/powerpoint/2010/main" val="260134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Amomyrtus</a:t>
            </a:r>
            <a:r>
              <a:rPr lang="es-ES" baseline="0" dirty="0"/>
              <a:t> </a:t>
            </a:r>
            <a:r>
              <a:rPr lang="es-ES" dirty="0"/>
              <a:t>meli</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13</a:t>
            </a:fld>
            <a:endParaRPr lang="es-ES" dirty="0"/>
          </a:p>
        </p:txBody>
      </p:sp>
    </p:spTree>
    <p:extLst>
      <p:ext uri="{BB962C8B-B14F-4D97-AF65-F5344CB8AC3E}">
        <p14:creationId xmlns:p14="http://schemas.microsoft.com/office/powerpoint/2010/main" val="2368647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araucana.-Araucaria de Chile</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14</a:t>
            </a:fld>
            <a:endParaRPr lang="es-ES" dirty="0"/>
          </a:p>
        </p:txBody>
      </p:sp>
    </p:spTree>
    <p:extLst>
      <p:ext uri="{BB962C8B-B14F-4D97-AF65-F5344CB8AC3E}">
        <p14:creationId xmlns:p14="http://schemas.microsoft.com/office/powerpoint/2010/main" val="555874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araucana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15</a:t>
            </a:fld>
            <a:endParaRPr lang="es-ES" dirty="0"/>
          </a:p>
        </p:txBody>
      </p:sp>
    </p:spTree>
    <p:extLst>
      <p:ext uri="{BB962C8B-B14F-4D97-AF65-F5344CB8AC3E}">
        <p14:creationId xmlns:p14="http://schemas.microsoft.com/office/powerpoint/2010/main" val="1456442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araucana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16</a:t>
            </a:fld>
            <a:endParaRPr lang="es-ES" dirty="0"/>
          </a:p>
        </p:txBody>
      </p:sp>
    </p:spTree>
    <p:extLst>
      <p:ext uri="{BB962C8B-B14F-4D97-AF65-F5344CB8AC3E}">
        <p14:creationId xmlns:p14="http://schemas.microsoft.com/office/powerpoint/2010/main" val="1846367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Aristotelia chilensis.-Maqui</a:t>
            </a:r>
            <a:r>
              <a:rPr lang="es-ES" baseline="0" dirty="0"/>
              <a:t> </a:t>
            </a:r>
            <a:r>
              <a:rPr lang="es-ES" dirty="0"/>
              <a:t>chileno</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17</a:t>
            </a:fld>
            <a:endParaRPr lang="es-ES" dirty="0"/>
          </a:p>
        </p:txBody>
      </p:sp>
    </p:spTree>
    <p:extLst>
      <p:ext uri="{BB962C8B-B14F-4D97-AF65-F5344CB8AC3E}">
        <p14:creationId xmlns:p14="http://schemas.microsoft.com/office/powerpoint/2010/main" val="1871073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Asclepias curassavica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18</a:t>
            </a:fld>
            <a:endParaRPr lang="es-ES" dirty="0"/>
          </a:p>
        </p:txBody>
      </p:sp>
    </p:spTree>
    <p:extLst>
      <p:ext uri="{BB962C8B-B14F-4D97-AF65-F5344CB8AC3E}">
        <p14:creationId xmlns:p14="http://schemas.microsoft.com/office/powerpoint/2010/main" val="1026734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Azara dentata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19</a:t>
            </a:fld>
            <a:endParaRPr lang="es-ES" dirty="0"/>
          </a:p>
        </p:txBody>
      </p:sp>
    </p:spTree>
    <p:extLst>
      <p:ext uri="{BB962C8B-B14F-4D97-AF65-F5344CB8AC3E}">
        <p14:creationId xmlns:p14="http://schemas.microsoft.com/office/powerpoint/2010/main" val="1939555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Azara serrata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20</a:t>
            </a:fld>
            <a:endParaRPr lang="es-ES" dirty="0"/>
          </a:p>
        </p:txBody>
      </p:sp>
    </p:spTree>
    <p:extLst>
      <p:ext uri="{BB962C8B-B14F-4D97-AF65-F5344CB8AC3E}">
        <p14:creationId xmlns:p14="http://schemas.microsoft.com/office/powerpoint/2010/main" val="1952411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a:t>
            </a:r>
            <a:r>
              <a:rPr lang="es-ES" baseline="0" dirty="0"/>
              <a:t> </a:t>
            </a:r>
            <a:r>
              <a:rPr lang="es-ES" dirty="0"/>
              <a:t>de</a:t>
            </a:r>
            <a:r>
              <a:rPr lang="es-ES" baseline="0" dirty="0"/>
              <a:t> </a:t>
            </a:r>
            <a:r>
              <a:rPr lang="es-ES" dirty="0"/>
              <a:t>Coihues.-Arrayanes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21</a:t>
            </a:fld>
            <a:endParaRPr lang="es-ES" dirty="0"/>
          </a:p>
        </p:txBody>
      </p:sp>
    </p:spTree>
    <p:extLst>
      <p:ext uri="{BB962C8B-B14F-4D97-AF65-F5344CB8AC3E}">
        <p14:creationId xmlns:p14="http://schemas.microsoft.com/office/powerpoint/2010/main" val="1230073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olivillo</a:t>
            </a:r>
            <a:r>
              <a:rPr lang="es-ES" baseline="0" dirty="0"/>
              <a:t> </a:t>
            </a:r>
            <a:r>
              <a:rPr lang="es-ES" dirty="0"/>
              <a:t>en</a:t>
            </a:r>
            <a:r>
              <a:rPr lang="es-ES" baseline="0" dirty="0"/>
              <a:t> </a:t>
            </a:r>
            <a:r>
              <a:rPr lang="es-ES" dirty="0"/>
              <a:t>Punta</a:t>
            </a:r>
            <a:r>
              <a:rPr lang="es-ES" baseline="0" dirty="0"/>
              <a:t> </a:t>
            </a:r>
            <a:r>
              <a:rPr lang="es-ES" dirty="0"/>
              <a:t>Curinanco</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22</a:t>
            </a:fld>
            <a:endParaRPr lang="es-ES" dirty="0"/>
          </a:p>
        </p:txBody>
      </p:sp>
    </p:spTree>
    <p:extLst>
      <p:ext uri="{BB962C8B-B14F-4D97-AF65-F5344CB8AC3E}">
        <p14:creationId xmlns:p14="http://schemas.microsoft.com/office/powerpoint/2010/main" val="1100173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Brugmansia</a:t>
            </a:r>
            <a:r>
              <a:rPr lang="es-ES" baseline="0" dirty="0"/>
              <a:t> </a:t>
            </a:r>
            <a:r>
              <a:rPr lang="es-ES" dirty="0"/>
              <a:t>San-Ssp_-Vulcanicola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23</a:t>
            </a:fld>
            <a:endParaRPr lang="es-ES" dirty="0"/>
          </a:p>
        </p:txBody>
      </p:sp>
    </p:spTree>
    <p:extLst>
      <p:ext uri="{BB962C8B-B14F-4D97-AF65-F5344CB8AC3E}">
        <p14:creationId xmlns:p14="http://schemas.microsoft.com/office/powerpoint/2010/main" val="1142117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Brunfelsia calycina.-jazmín</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24</a:t>
            </a:fld>
            <a:endParaRPr lang="es-ES" dirty="0"/>
          </a:p>
        </p:txBody>
      </p:sp>
    </p:spTree>
    <p:extLst>
      <p:ext uri="{BB962C8B-B14F-4D97-AF65-F5344CB8AC3E}">
        <p14:creationId xmlns:p14="http://schemas.microsoft.com/office/powerpoint/2010/main" val="1997509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Budleia vars.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26</a:t>
            </a:fld>
            <a:endParaRPr lang="es-ES" dirty="0"/>
          </a:p>
        </p:txBody>
      </p:sp>
    </p:spTree>
    <p:extLst>
      <p:ext uri="{BB962C8B-B14F-4D97-AF65-F5344CB8AC3E}">
        <p14:creationId xmlns:p14="http://schemas.microsoft.com/office/powerpoint/2010/main" val="1500388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Budleia globosa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27</a:t>
            </a:fld>
            <a:endParaRPr lang="es-ES" dirty="0"/>
          </a:p>
        </p:txBody>
      </p:sp>
    </p:spTree>
    <p:extLst>
      <p:ext uri="{BB962C8B-B14F-4D97-AF65-F5344CB8AC3E}">
        <p14:creationId xmlns:p14="http://schemas.microsoft.com/office/powerpoint/2010/main" val="2597514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Coffea arabica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28</a:t>
            </a:fld>
            <a:endParaRPr lang="es-ES" dirty="0"/>
          </a:p>
        </p:txBody>
      </p:sp>
    </p:spTree>
    <p:extLst>
      <p:ext uri="{BB962C8B-B14F-4D97-AF65-F5344CB8AC3E}">
        <p14:creationId xmlns:p14="http://schemas.microsoft.com/office/powerpoint/2010/main" val="2038823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Coffea</a:t>
            </a:r>
            <a:r>
              <a:rPr lang="es-ES" baseline="0" dirty="0"/>
              <a:t> arabica</a:t>
            </a:r>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29</a:t>
            </a:fld>
            <a:endParaRPr lang="es-ES" dirty="0"/>
          </a:p>
        </p:txBody>
      </p:sp>
    </p:spTree>
    <p:extLst>
      <p:ext uri="{BB962C8B-B14F-4D97-AF65-F5344CB8AC3E}">
        <p14:creationId xmlns:p14="http://schemas.microsoft.com/office/powerpoint/2010/main" val="4107642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Erythina crista galli.-Ceibo</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30</a:t>
            </a:fld>
            <a:endParaRPr lang="es-ES" dirty="0"/>
          </a:p>
        </p:txBody>
      </p:sp>
    </p:spTree>
    <p:extLst>
      <p:ext uri="{BB962C8B-B14F-4D97-AF65-F5344CB8AC3E}">
        <p14:creationId xmlns:p14="http://schemas.microsoft.com/office/powerpoint/2010/main" val="830542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Calceolaria crenatifolia = Calceolaria herbeohybrida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31</a:t>
            </a:fld>
            <a:endParaRPr lang="es-ES" dirty="0"/>
          </a:p>
        </p:txBody>
      </p:sp>
    </p:spTree>
    <p:extLst>
      <p:ext uri="{BB962C8B-B14F-4D97-AF65-F5344CB8AC3E}">
        <p14:creationId xmlns:p14="http://schemas.microsoft.com/office/powerpoint/2010/main" val="1983312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Caldcluvia_paniculata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32</a:t>
            </a:fld>
            <a:endParaRPr lang="es-ES" dirty="0"/>
          </a:p>
        </p:txBody>
      </p:sp>
    </p:spTree>
    <p:extLst>
      <p:ext uri="{BB962C8B-B14F-4D97-AF65-F5344CB8AC3E}">
        <p14:creationId xmlns:p14="http://schemas.microsoft.com/office/powerpoint/2010/main" val="2202718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Caldcluvia</a:t>
            </a:r>
            <a:r>
              <a:rPr lang="es-ES" baseline="0" dirty="0"/>
              <a:t> </a:t>
            </a:r>
            <a:r>
              <a:rPr lang="es-ES" dirty="0"/>
              <a:t>paniculata.-Tiaca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33</a:t>
            </a:fld>
            <a:endParaRPr lang="es-ES" dirty="0"/>
          </a:p>
        </p:txBody>
      </p:sp>
    </p:spTree>
    <p:extLst>
      <p:ext uri="{BB962C8B-B14F-4D97-AF65-F5344CB8AC3E}">
        <p14:creationId xmlns:p14="http://schemas.microsoft.com/office/powerpoint/2010/main" val="2655098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Cantua buxifolia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34</a:t>
            </a:fld>
            <a:endParaRPr lang="es-ES" dirty="0"/>
          </a:p>
        </p:txBody>
      </p:sp>
    </p:spTree>
    <p:extLst>
      <p:ext uri="{BB962C8B-B14F-4D97-AF65-F5344CB8AC3E}">
        <p14:creationId xmlns:p14="http://schemas.microsoft.com/office/powerpoint/2010/main" val="36000439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Cantua buxifolia</a:t>
            </a:r>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35</a:t>
            </a:fld>
            <a:endParaRPr lang="es-ES" dirty="0"/>
          </a:p>
        </p:txBody>
      </p:sp>
    </p:spTree>
    <p:extLst>
      <p:ext uri="{BB962C8B-B14F-4D97-AF65-F5344CB8AC3E}">
        <p14:creationId xmlns:p14="http://schemas.microsoft.com/office/powerpoint/2010/main" val="20553500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Chili ornamental</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36</a:t>
            </a:fld>
            <a:endParaRPr lang="es-ES" dirty="0"/>
          </a:p>
        </p:txBody>
      </p:sp>
    </p:spTree>
    <p:extLst>
      <p:ext uri="{BB962C8B-B14F-4D97-AF65-F5344CB8AC3E}">
        <p14:creationId xmlns:p14="http://schemas.microsoft.com/office/powerpoint/2010/main" val="2127105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Choysia ternata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37</a:t>
            </a:fld>
            <a:endParaRPr lang="es-ES" dirty="0"/>
          </a:p>
        </p:txBody>
      </p:sp>
    </p:spTree>
    <p:extLst>
      <p:ext uri="{BB962C8B-B14F-4D97-AF65-F5344CB8AC3E}">
        <p14:creationId xmlns:p14="http://schemas.microsoft.com/office/powerpoint/2010/main" val="1435797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Citronella mucronata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39</a:t>
            </a:fld>
            <a:endParaRPr lang="es-ES" dirty="0"/>
          </a:p>
        </p:txBody>
      </p:sp>
    </p:spTree>
    <p:extLst>
      <p:ext uri="{BB962C8B-B14F-4D97-AF65-F5344CB8AC3E}">
        <p14:creationId xmlns:p14="http://schemas.microsoft.com/office/powerpoint/2010/main" val="2670037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Codiaeum variegatum</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40</a:t>
            </a:fld>
            <a:endParaRPr lang="es-ES" dirty="0"/>
          </a:p>
        </p:txBody>
      </p:sp>
    </p:spTree>
    <p:extLst>
      <p:ext uri="{BB962C8B-B14F-4D97-AF65-F5344CB8AC3E}">
        <p14:creationId xmlns:p14="http://schemas.microsoft.com/office/powerpoint/2010/main" val="1973153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Coleeonema album</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41</a:t>
            </a:fld>
            <a:endParaRPr lang="es-ES" dirty="0"/>
          </a:p>
        </p:txBody>
      </p:sp>
    </p:spTree>
    <p:extLst>
      <p:ext uri="{BB962C8B-B14F-4D97-AF65-F5344CB8AC3E}">
        <p14:creationId xmlns:p14="http://schemas.microsoft.com/office/powerpoint/2010/main" val="4083735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42</a:t>
            </a:fld>
            <a:endParaRPr lang="es-ES" dirty="0"/>
          </a:p>
        </p:txBody>
      </p:sp>
    </p:spTree>
    <p:extLst>
      <p:ext uri="{BB962C8B-B14F-4D97-AF65-F5344CB8AC3E}">
        <p14:creationId xmlns:p14="http://schemas.microsoft.com/office/powerpoint/2010/main" val="3501844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Conguillio</a:t>
            </a:r>
            <a:r>
              <a:rPr lang="es-ES" baseline="0" dirty="0"/>
              <a:t> </a:t>
            </a:r>
            <a:r>
              <a:rPr lang="es-ES" dirty="0"/>
              <a:t>llaima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43</a:t>
            </a:fld>
            <a:endParaRPr lang="es-ES" dirty="0"/>
          </a:p>
        </p:txBody>
      </p:sp>
    </p:spTree>
    <p:extLst>
      <p:ext uri="{BB962C8B-B14F-4D97-AF65-F5344CB8AC3E}">
        <p14:creationId xmlns:p14="http://schemas.microsoft.com/office/powerpoint/2010/main" val="3820780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Cortaderia</a:t>
            </a:r>
            <a:r>
              <a:rPr lang="es-ES" baseline="0" dirty="0"/>
              <a:t> argentea .-Hierba de las Pampas</a:t>
            </a:r>
            <a:endParaRPr lang="es-ES" dirty="0"/>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44</a:t>
            </a:fld>
            <a:endParaRPr lang="es-ES" dirty="0"/>
          </a:p>
        </p:txBody>
      </p:sp>
    </p:spTree>
    <p:extLst>
      <p:ext uri="{BB962C8B-B14F-4D97-AF65-F5344CB8AC3E}">
        <p14:creationId xmlns:p14="http://schemas.microsoft.com/office/powerpoint/2010/main" val="5231799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Crinodendron</a:t>
            </a:r>
            <a:r>
              <a:rPr lang="es-ES" baseline="0" dirty="0"/>
              <a:t> </a:t>
            </a:r>
            <a:r>
              <a:rPr lang="es-ES" dirty="0"/>
              <a:t>patagua_-</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45</a:t>
            </a:fld>
            <a:endParaRPr lang="es-ES" dirty="0"/>
          </a:p>
        </p:txBody>
      </p:sp>
    </p:spTree>
    <p:extLst>
      <p:ext uri="{BB962C8B-B14F-4D97-AF65-F5344CB8AC3E}">
        <p14:creationId xmlns:p14="http://schemas.microsoft.com/office/powerpoint/2010/main" val="10266223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Datura sanguinea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46</a:t>
            </a:fld>
            <a:endParaRPr lang="es-ES" dirty="0"/>
          </a:p>
        </p:txBody>
      </p:sp>
    </p:spTree>
    <p:extLst>
      <p:ext uri="{BB962C8B-B14F-4D97-AF65-F5344CB8AC3E}">
        <p14:creationId xmlns:p14="http://schemas.microsoft.com/office/powerpoint/2010/main" val="8965219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Datura arborea= Brugmansia arborea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47</a:t>
            </a:fld>
            <a:endParaRPr lang="es-ES" dirty="0"/>
          </a:p>
        </p:txBody>
      </p:sp>
    </p:spTree>
    <p:extLst>
      <p:ext uri="{BB962C8B-B14F-4D97-AF65-F5344CB8AC3E}">
        <p14:creationId xmlns:p14="http://schemas.microsoft.com/office/powerpoint/2010/main" val="32809569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Dodonea viscosa var, purpurea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48</a:t>
            </a:fld>
            <a:endParaRPr lang="es-ES" dirty="0"/>
          </a:p>
        </p:txBody>
      </p:sp>
    </p:spTree>
    <p:extLst>
      <p:ext uri="{BB962C8B-B14F-4D97-AF65-F5344CB8AC3E}">
        <p14:creationId xmlns:p14="http://schemas.microsoft.com/office/powerpoint/2010/main" val="11538605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Drimys winteri.-(Canelo)</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49</a:t>
            </a:fld>
            <a:endParaRPr lang="es-ES" dirty="0"/>
          </a:p>
        </p:txBody>
      </p:sp>
    </p:spTree>
    <p:extLst>
      <p:ext uri="{BB962C8B-B14F-4D97-AF65-F5344CB8AC3E}">
        <p14:creationId xmlns:p14="http://schemas.microsoft.com/office/powerpoint/2010/main" val="31164068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Drimys winteri.-(Canelo)</a:t>
            </a:r>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50</a:t>
            </a:fld>
            <a:endParaRPr lang="es-ES" dirty="0"/>
          </a:p>
        </p:txBody>
      </p:sp>
    </p:spTree>
    <p:extLst>
      <p:ext uri="{BB962C8B-B14F-4D97-AF65-F5344CB8AC3E}">
        <p14:creationId xmlns:p14="http://schemas.microsoft.com/office/powerpoint/2010/main" val="40032632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Embothrium</a:t>
            </a:r>
            <a:r>
              <a:rPr lang="es-ES" baseline="0" dirty="0"/>
              <a:t> </a:t>
            </a:r>
            <a:r>
              <a:rPr lang="es-ES" dirty="0"/>
              <a:t> coccineum</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51</a:t>
            </a:fld>
            <a:endParaRPr lang="es-ES" dirty="0"/>
          </a:p>
        </p:txBody>
      </p:sp>
    </p:spTree>
    <p:extLst>
      <p:ext uri="{BB962C8B-B14F-4D97-AF65-F5344CB8AC3E}">
        <p14:creationId xmlns:p14="http://schemas.microsoft.com/office/powerpoint/2010/main" val="15366891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Embothrium  coccineum</a:t>
            </a:r>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52</a:t>
            </a:fld>
            <a:endParaRPr lang="es-ES" dirty="0"/>
          </a:p>
        </p:txBody>
      </p:sp>
    </p:spTree>
    <p:extLst>
      <p:ext uri="{BB962C8B-B14F-4D97-AF65-F5344CB8AC3E}">
        <p14:creationId xmlns:p14="http://schemas.microsoft.com/office/powerpoint/2010/main" val="4019202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Embothrium  coccineum</a:t>
            </a:r>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53</a:t>
            </a:fld>
            <a:endParaRPr lang="es-ES" dirty="0"/>
          </a:p>
        </p:txBody>
      </p:sp>
    </p:spTree>
    <p:extLst>
      <p:ext uri="{BB962C8B-B14F-4D97-AF65-F5344CB8AC3E}">
        <p14:creationId xmlns:p14="http://schemas.microsoft.com/office/powerpoint/2010/main" val="23405777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Eucryphia_cordifolia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54</a:t>
            </a:fld>
            <a:endParaRPr lang="es-ES" dirty="0"/>
          </a:p>
        </p:txBody>
      </p:sp>
    </p:spTree>
    <p:extLst>
      <p:ext uri="{BB962C8B-B14F-4D97-AF65-F5344CB8AC3E}">
        <p14:creationId xmlns:p14="http://schemas.microsoft.com/office/powerpoint/2010/main" val="20222071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55</a:t>
            </a:fld>
            <a:endParaRPr lang="es-ES" dirty="0"/>
          </a:p>
        </p:txBody>
      </p:sp>
    </p:spTree>
    <p:extLst>
      <p:ext uri="{BB962C8B-B14F-4D97-AF65-F5344CB8AC3E}">
        <p14:creationId xmlns:p14="http://schemas.microsoft.com/office/powerpoint/2010/main" val="9636605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Euryops pectinatus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56</a:t>
            </a:fld>
            <a:endParaRPr lang="es-ES" dirty="0"/>
          </a:p>
        </p:txBody>
      </p:sp>
    </p:spTree>
    <p:extLst>
      <p:ext uri="{BB962C8B-B14F-4D97-AF65-F5344CB8AC3E}">
        <p14:creationId xmlns:p14="http://schemas.microsoft.com/office/powerpoint/2010/main" val="16473045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Fallopia</a:t>
            </a:r>
            <a:r>
              <a:rPr lang="es-ES" baseline="0" dirty="0"/>
              <a:t> </a:t>
            </a:r>
            <a:r>
              <a:rPr lang="es-ES" dirty="0"/>
              <a:t>japonica</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57</a:t>
            </a:fld>
            <a:endParaRPr lang="es-ES" dirty="0"/>
          </a:p>
        </p:txBody>
      </p:sp>
    </p:spTree>
    <p:extLst>
      <p:ext uri="{BB962C8B-B14F-4D97-AF65-F5344CB8AC3E}">
        <p14:creationId xmlns:p14="http://schemas.microsoft.com/office/powerpoint/2010/main" val="23051671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Fascicularia pitcairniifolia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58</a:t>
            </a:fld>
            <a:endParaRPr lang="es-ES" dirty="0"/>
          </a:p>
        </p:txBody>
      </p:sp>
    </p:spTree>
    <p:extLst>
      <p:ext uri="{BB962C8B-B14F-4D97-AF65-F5344CB8AC3E}">
        <p14:creationId xmlns:p14="http://schemas.microsoft.com/office/powerpoint/2010/main" val="36931693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Fuchsia alba y F.eburnea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59</a:t>
            </a:fld>
            <a:endParaRPr lang="es-ES" dirty="0"/>
          </a:p>
        </p:txBody>
      </p:sp>
    </p:spTree>
    <p:extLst>
      <p:ext uri="{BB962C8B-B14F-4D97-AF65-F5344CB8AC3E}">
        <p14:creationId xmlns:p14="http://schemas.microsoft.com/office/powerpoint/2010/main" val="10641524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Fuchsia magellanica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60</a:t>
            </a:fld>
            <a:endParaRPr lang="es-ES" dirty="0"/>
          </a:p>
        </p:txBody>
      </p:sp>
    </p:spTree>
    <p:extLst>
      <p:ext uri="{BB962C8B-B14F-4D97-AF65-F5344CB8AC3E}">
        <p14:creationId xmlns:p14="http://schemas.microsoft.com/office/powerpoint/2010/main" val="14051619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Fuchsia magellanica gracilis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61</a:t>
            </a:fld>
            <a:endParaRPr lang="es-ES" dirty="0"/>
          </a:p>
        </p:txBody>
      </p:sp>
    </p:spTree>
    <p:extLst>
      <p:ext uri="{BB962C8B-B14F-4D97-AF65-F5344CB8AC3E}">
        <p14:creationId xmlns:p14="http://schemas.microsoft.com/office/powerpoint/2010/main" val="13927446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Fuchsia magellanica </a:t>
            </a:r>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62</a:t>
            </a:fld>
            <a:endParaRPr lang="es-ES" dirty="0"/>
          </a:p>
        </p:txBody>
      </p:sp>
    </p:spTree>
    <p:extLst>
      <p:ext uri="{BB962C8B-B14F-4D97-AF65-F5344CB8AC3E}">
        <p14:creationId xmlns:p14="http://schemas.microsoft.com/office/powerpoint/2010/main" val="12229591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Gazania</a:t>
            </a:r>
            <a:r>
              <a:rPr lang="es-ES" baseline="0" dirty="0"/>
              <a:t> </a:t>
            </a:r>
            <a:r>
              <a:rPr lang="es-ES" dirty="0"/>
              <a:t>longiscapa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63</a:t>
            </a:fld>
            <a:endParaRPr lang="es-ES" dirty="0"/>
          </a:p>
        </p:txBody>
      </p:sp>
    </p:spTree>
    <p:extLst>
      <p:ext uri="{BB962C8B-B14F-4D97-AF65-F5344CB8AC3E}">
        <p14:creationId xmlns:p14="http://schemas.microsoft.com/office/powerpoint/2010/main" val="10753029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Gevuina</a:t>
            </a:r>
            <a:r>
              <a:rPr lang="es-ES" baseline="0" dirty="0"/>
              <a:t> </a:t>
            </a:r>
            <a:r>
              <a:rPr lang="es-ES" dirty="0"/>
              <a:t>avellana_.-Avellano de Chile</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64</a:t>
            </a:fld>
            <a:endParaRPr lang="es-ES" dirty="0"/>
          </a:p>
        </p:txBody>
      </p:sp>
    </p:spTree>
    <p:extLst>
      <p:ext uri="{BB962C8B-B14F-4D97-AF65-F5344CB8AC3E}">
        <p14:creationId xmlns:p14="http://schemas.microsoft.com/office/powerpoint/2010/main" val="42338562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Gevuina_avellana_-_flor_madura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65</a:t>
            </a:fld>
            <a:endParaRPr lang="es-ES" dirty="0"/>
          </a:p>
        </p:txBody>
      </p:sp>
    </p:spTree>
    <p:extLst>
      <p:ext uri="{BB962C8B-B14F-4D97-AF65-F5344CB8AC3E}">
        <p14:creationId xmlns:p14="http://schemas.microsoft.com/office/powerpoint/2010/main" val="42625806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Gomphrena globosa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66</a:t>
            </a:fld>
            <a:endParaRPr lang="es-ES" dirty="0"/>
          </a:p>
        </p:txBody>
      </p:sp>
    </p:spTree>
    <p:extLst>
      <p:ext uri="{BB962C8B-B14F-4D97-AF65-F5344CB8AC3E}">
        <p14:creationId xmlns:p14="http://schemas.microsoft.com/office/powerpoint/2010/main" val="22678500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Gomphrena globosa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67</a:t>
            </a:fld>
            <a:endParaRPr lang="es-ES" dirty="0"/>
          </a:p>
        </p:txBody>
      </p:sp>
    </p:spTree>
    <p:extLst>
      <p:ext uri="{BB962C8B-B14F-4D97-AF65-F5344CB8AC3E}">
        <p14:creationId xmlns:p14="http://schemas.microsoft.com/office/powerpoint/2010/main" val="19418940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Gunnera</a:t>
            </a:r>
            <a:r>
              <a:rPr lang="es-ES" baseline="0" dirty="0"/>
              <a:t> </a:t>
            </a:r>
            <a:r>
              <a:rPr lang="es-ES" dirty="0"/>
              <a:t>tinctoria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68</a:t>
            </a:fld>
            <a:endParaRPr lang="es-ES" dirty="0"/>
          </a:p>
        </p:txBody>
      </p:sp>
    </p:spTree>
    <p:extLst>
      <p:ext uri="{BB962C8B-B14F-4D97-AF65-F5344CB8AC3E}">
        <p14:creationId xmlns:p14="http://schemas.microsoft.com/office/powerpoint/2010/main" val="8409473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Gunnera tinctoria</a:t>
            </a:r>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69</a:t>
            </a:fld>
            <a:endParaRPr lang="es-ES" dirty="0"/>
          </a:p>
        </p:txBody>
      </p:sp>
    </p:spTree>
    <p:extLst>
      <p:ext uri="{BB962C8B-B14F-4D97-AF65-F5344CB8AC3E}">
        <p14:creationId xmlns:p14="http://schemas.microsoft.com/office/powerpoint/2010/main" val="10486315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Heliconias en Chile</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70</a:t>
            </a:fld>
            <a:endParaRPr lang="es-ES" dirty="0"/>
          </a:p>
        </p:txBody>
      </p:sp>
    </p:spTree>
    <p:extLst>
      <p:ext uri="{BB962C8B-B14F-4D97-AF65-F5344CB8AC3E}">
        <p14:creationId xmlns:p14="http://schemas.microsoft.com/office/powerpoint/2010/main" val="6979786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polyanthum</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71</a:t>
            </a:fld>
            <a:endParaRPr lang="es-ES" dirty="0"/>
          </a:p>
        </p:txBody>
      </p:sp>
    </p:spTree>
    <p:extLst>
      <p:ext uri="{BB962C8B-B14F-4D97-AF65-F5344CB8AC3E}">
        <p14:creationId xmlns:p14="http://schemas.microsoft.com/office/powerpoint/2010/main" val="19825719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Jubaea chilensis .-</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72</a:t>
            </a:fld>
            <a:endParaRPr lang="es-ES" dirty="0"/>
          </a:p>
        </p:txBody>
      </p:sp>
    </p:spTree>
    <p:extLst>
      <p:ext uri="{BB962C8B-B14F-4D97-AF65-F5344CB8AC3E}">
        <p14:creationId xmlns:p14="http://schemas.microsoft.com/office/powerpoint/2010/main" val="28661790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1200" kern="1200" dirty="0">
              <a:solidFill>
                <a:schemeClr val="tx1"/>
              </a:solidFill>
              <a:effectLst/>
              <a:latin typeface="+mn-lt"/>
              <a:ea typeface="+mn-ea"/>
              <a:cs typeface="+mn-cs"/>
            </a:endParaRPr>
          </a:p>
          <a:p>
            <a:r>
              <a:rPr lang="es-ES" dirty="0"/>
              <a:t>Jubaea chilensis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73</a:t>
            </a:fld>
            <a:endParaRPr lang="es-ES" dirty="0"/>
          </a:p>
        </p:txBody>
      </p:sp>
    </p:spTree>
    <p:extLst>
      <p:ext uri="{BB962C8B-B14F-4D97-AF65-F5344CB8AC3E}">
        <p14:creationId xmlns:p14="http://schemas.microsoft.com/office/powerpoint/2010/main" val="33404431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Lago</a:t>
            </a:r>
            <a:r>
              <a:rPr lang="es-ES" baseline="0" dirty="0"/>
              <a:t> Conguillo</a:t>
            </a:r>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74</a:t>
            </a:fld>
            <a:endParaRPr lang="es-ES" dirty="0"/>
          </a:p>
        </p:txBody>
      </p:sp>
    </p:spTree>
    <p:extLst>
      <p:ext uri="{BB962C8B-B14F-4D97-AF65-F5344CB8AC3E}">
        <p14:creationId xmlns:p14="http://schemas.microsoft.com/office/powerpoint/2010/main" val="3700552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Lapageria rosea.-Copihues</a:t>
            </a:r>
            <a:r>
              <a:rPr lang="es-ES" baseline="0" dirty="0"/>
              <a:t> </a:t>
            </a:r>
            <a:r>
              <a:rPr lang="es-ES" dirty="0"/>
              <a:t>blanco</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75</a:t>
            </a:fld>
            <a:endParaRPr lang="es-ES" dirty="0"/>
          </a:p>
        </p:txBody>
      </p:sp>
    </p:spTree>
    <p:extLst>
      <p:ext uri="{BB962C8B-B14F-4D97-AF65-F5344CB8AC3E}">
        <p14:creationId xmlns:p14="http://schemas.microsoft.com/office/powerpoint/2010/main" val="9403425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Laurelia-sempervirens-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76</a:t>
            </a:fld>
            <a:endParaRPr lang="es-ES" dirty="0"/>
          </a:p>
        </p:txBody>
      </p:sp>
    </p:spTree>
    <p:extLst>
      <p:ext uri="{BB962C8B-B14F-4D97-AF65-F5344CB8AC3E}">
        <p14:creationId xmlns:p14="http://schemas.microsoft.com/office/powerpoint/2010/main" val="20722676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Lippia</a:t>
            </a:r>
            <a:r>
              <a:rPr lang="es-ES" baseline="0" dirty="0"/>
              <a:t> citriodora</a:t>
            </a:r>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77</a:t>
            </a:fld>
            <a:endParaRPr lang="es-ES" dirty="0"/>
          </a:p>
        </p:txBody>
      </p:sp>
    </p:spTree>
    <p:extLst>
      <p:ext uri="{BB962C8B-B14F-4D97-AF65-F5344CB8AC3E}">
        <p14:creationId xmlns:p14="http://schemas.microsoft.com/office/powerpoint/2010/main" val="30010095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Luma apiculata-Pasarela_en_bosque_de_arrayanes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78</a:t>
            </a:fld>
            <a:endParaRPr lang="es-ES" dirty="0"/>
          </a:p>
        </p:txBody>
      </p:sp>
    </p:spTree>
    <p:extLst>
      <p:ext uri="{BB962C8B-B14F-4D97-AF65-F5344CB8AC3E}">
        <p14:creationId xmlns:p14="http://schemas.microsoft.com/office/powerpoint/2010/main" val="6544024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Luma apiculata</a:t>
            </a:r>
          </a:p>
          <a:p>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79</a:t>
            </a:fld>
            <a:endParaRPr lang="es-ES" dirty="0"/>
          </a:p>
        </p:txBody>
      </p:sp>
    </p:spTree>
    <p:extLst>
      <p:ext uri="{BB962C8B-B14F-4D97-AF65-F5344CB8AC3E}">
        <p14:creationId xmlns:p14="http://schemas.microsoft.com/office/powerpoint/2010/main" val="29047432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Mimulus luteus y Mimulus guttatus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80</a:t>
            </a:fld>
            <a:endParaRPr lang="es-ES" dirty="0"/>
          </a:p>
        </p:txBody>
      </p:sp>
    </p:spTree>
    <p:extLst>
      <p:ext uri="{BB962C8B-B14F-4D97-AF65-F5344CB8AC3E}">
        <p14:creationId xmlns:p14="http://schemas.microsoft.com/office/powerpoint/2010/main" val="12988194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Nothofagus</a:t>
            </a:r>
            <a:r>
              <a:rPr lang="es-ES" baseline="0" dirty="0"/>
              <a:t> </a:t>
            </a:r>
            <a:r>
              <a:rPr lang="es-ES" dirty="0"/>
              <a:t>antarctica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81</a:t>
            </a:fld>
            <a:endParaRPr lang="es-ES" dirty="0"/>
          </a:p>
        </p:txBody>
      </p:sp>
    </p:spTree>
    <p:extLst>
      <p:ext uri="{BB962C8B-B14F-4D97-AF65-F5344CB8AC3E}">
        <p14:creationId xmlns:p14="http://schemas.microsoft.com/office/powerpoint/2010/main" val="17901285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Nothofagus</a:t>
            </a:r>
            <a:r>
              <a:rPr lang="es-ES" baseline="0" dirty="0"/>
              <a:t> </a:t>
            </a:r>
            <a:r>
              <a:rPr lang="es-ES" dirty="0"/>
              <a:t>dombeyi</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82</a:t>
            </a:fld>
            <a:endParaRPr lang="es-ES" dirty="0"/>
          </a:p>
        </p:txBody>
      </p:sp>
    </p:spTree>
    <p:extLst>
      <p:ext uri="{BB962C8B-B14F-4D97-AF65-F5344CB8AC3E}">
        <p14:creationId xmlns:p14="http://schemas.microsoft.com/office/powerpoint/2010/main" val="27436109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Notophagus</a:t>
            </a:r>
            <a:r>
              <a:rPr lang="es-ES" baseline="0" dirty="0"/>
              <a:t> antartica</a:t>
            </a:r>
            <a:endParaRPr lang="es-ES" dirty="0"/>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83</a:t>
            </a:fld>
            <a:endParaRPr lang="es-ES" dirty="0"/>
          </a:p>
        </p:txBody>
      </p:sp>
    </p:spTree>
    <p:extLst>
      <p:ext uri="{BB962C8B-B14F-4D97-AF65-F5344CB8AC3E}">
        <p14:creationId xmlns:p14="http://schemas.microsoft.com/office/powerpoint/2010/main" val="20111570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Passiflora spec.</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84</a:t>
            </a:fld>
            <a:endParaRPr lang="es-ES" dirty="0"/>
          </a:p>
        </p:txBody>
      </p:sp>
    </p:spTree>
    <p:extLst>
      <p:ext uri="{BB962C8B-B14F-4D97-AF65-F5344CB8AC3E}">
        <p14:creationId xmlns:p14="http://schemas.microsoft.com/office/powerpoint/2010/main" val="27906152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Pimientos de Chile.-Capsicum annuum</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85</a:t>
            </a:fld>
            <a:endParaRPr lang="es-ES" dirty="0"/>
          </a:p>
        </p:txBody>
      </p:sp>
    </p:spTree>
    <p:extLst>
      <p:ext uri="{BB962C8B-B14F-4D97-AF65-F5344CB8AC3E}">
        <p14:creationId xmlns:p14="http://schemas.microsoft.com/office/powerpoint/2010/main" val="21979226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Pistia stratoides.- Repollito de agua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86</a:t>
            </a:fld>
            <a:endParaRPr lang="es-ES" dirty="0"/>
          </a:p>
        </p:txBody>
      </p:sp>
    </p:spTree>
    <p:extLst>
      <p:ext uri="{BB962C8B-B14F-4D97-AF65-F5344CB8AC3E}">
        <p14:creationId xmlns:p14="http://schemas.microsoft.com/office/powerpoint/2010/main" val="1891210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Calliandra parviflora.-Plumerillo rosa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87</a:t>
            </a:fld>
            <a:endParaRPr lang="es-ES" dirty="0"/>
          </a:p>
        </p:txBody>
      </p:sp>
    </p:spTree>
    <p:extLst>
      <p:ext uri="{BB962C8B-B14F-4D97-AF65-F5344CB8AC3E}">
        <p14:creationId xmlns:p14="http://schemas.microsoft.com/office/powerpoint/2010/main" val="22798997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Prosopis chilensis.-Algarrobo chileno</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88</a:t>
            </a:fld>
            <a:endParaRPr lang="es-ES" dirty="0"/>
          </a:p>
        </p:txBody>
      </p:sp>
    </p:spTree>
    <p:extLst>
      <p:ext uri="{BB962C8B-B14F-4D97-AF65-F5344CB8AC3E}">
        <p14:creationId xmlns:p14="http://schemas.microsoft.com/office/powerpoint/2010/main" val="35464679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Prosopis chilensis.-Algarrobo de Chile</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89</a:t>
            </a:fld>
            <a:endParaRPr lang="es-ES" dirty="0"/>
          </a:p>
        </p:txBody>
      </p:sp>
    </p:spTree>
    <p:extLst>
      <p:ext uri="{BB962C8B-B14F-4D97-AF65-F5344CB8AC3E}">
        <p14:creationId xmlns:p14="http://schemas.microsoft.com/office/powerpoint/2010/main" val="38035662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Haematoxylum campechianum.</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90</a:t>
            </a:fld>
            <a:endParaRPr lang="es-ES" dirty="0"/>
          </a:p>
        </p:txBody>
      </p:sp>
    </p:spTree>
    <p:extLst>
      <p:ext uri="{BB962C8B-B14F-4D97-AF65-F5344CB8AC3E}">
        <p14:creationId xmlns:p14="http://schemas.microsoft.com/office/powerpoint/2010/main" val="21603696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Puya chilensis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91</a:t>
            </a:fld>
            <a:endParaRPr lang="es-ES" dirty="0"/>
          </a:p>
        </p:txBody>
      </p:sp>
    </p:spTree>
    <p:extLst>
      <p:ext uri="{BB962C8B-B14F-4D97-AF65-F5344CB8AC3E}">
        <p14:creationId xmlns:p14="http://schemas.microsoft.com/office/powerpoint/2010/main" val="6658243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Puya chilensis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92</a:t>
            </a:fld>
            <a:endParaRPr lang="es-ES" dirty="0"/>
          </a:p>
        </p:txBody>
      </p:sp>
    </p:spTree>
    <p:extLst>
      <p:ext uri="{BB962C8B-B14F-4D97-AF65-F5344CB8AC3E}">
        <p14:creationId xmlns:p14="http://schemas.microsoft.com/office/powerpoint/2010/main" val="7514939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Quilaja saponaria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93</a:t>
            </a:fld>
            <a:endParaRPr lang="es-ES" dirty="0"/>
          </a:p>
        </p:txBody>
      </p:sp>
    </p:spTree>
    <p:extLst>
      <p:ext uri="{BB962C8B-B14F-4D97-AF65-F5344CB8AC3E}">
        <p14:creationId xmlns:p14="http://schemas.microsoft.com/office/powerpoint/2010/main" val="29741628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Rosmarinus officinalis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94</a:t>
            </a:fld>
            <a:endParaRPr lang="es-ES" dirty="0"/>
          </a:p>
        </p:txBody>
      </p:sp>
    </p:spTree>
    <p:extLst>
      <p:ext uri="{BB962C8B-B14F-4D97-AF65-F5344CB8AC3E}">
        <p14:creationId xmlns:p14="http://schemas.microsoft.com/office/powerpoint/2010/main" val="12273623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Salpiglossis sinuata ( Chile )</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95</a:t>
            </a:fld>
            <a:endParaRPr lang="es-ES" dirty="0"/>
          </a:p>
        </p:txBody>
      </p:sp>
    </p:spTree>
    <p:extLst>
      <p:ext uri="{BB962C8B-B14F-4D97-AF65-F5344CB8AC3E}">
        <p14:creationId xmlns:p14="http://schemas.microsoft.com/office/powerpoint/2010/main" val="23504780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Salsola</a:t>
            </a:r>
            <a:r>
              <a:rPr lang="es-ES" baseline="0" dirty="0"/>
              <a:t> </a:t>
            </a:r>
            <a:r>
              <a:rPr lang="es-ES" dirty="0"/>
              <a:t>kali</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96</a:t>
            </a:fld>
            <a:endParaRPr lang="es-ES" dirty="0"/>
          </a:p>
        </p:txBody>
      </p:sp>
    </p:spTree>
    <p:extLst>
      <p:ext uri="{BB962C8B-B14F-4D97-AF65-F5344CB8AC3E}">
        <p14:creationId xmlns:p14="http://schemas.microsoft.com/office/powerpoint/2010/main" val="38684173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Aguaribay (Schinus areira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97</a:t>
            </a:fld>
            <a:endParaRPr lang="es-ES" dirty="0"/>
          </a:p>
        </p:txBody>
      </p:sp>
    </p:spTree>
    <p:extLst>
      <p:ext uri="{BB962C8B-B14F-4D97-AF65-F5344CB8AC3E}">
        <p14:creationId xmlns:p14="http://schemas.microsoft.com/office/powerpoint/2010/main" val="55728831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 toromiro.-Isla de Pascua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98</a:t>
            </a:fld>
            <a:endParaRPr lang="es-ES" dirty="0"/>
          </a:p>
        </p:txBody>
      </p:sp>
    </p:spTree>
    <p:extLst>
      <p:ext uri="{BB962C8B-B14F-4D97-AF65-F5344CB8AC3E}">
        <p14:creationId xmlns:p14="http://schemas.microsoft.com/office/powerpoint/2010/main" val="24656165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Taraxacum officinale o Diente de león</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99</a:t>
            </a:fld>
            <a:endParaRPr lang="es-ES" dirty="0"/>
          </a:p>
        </p:txBody>
      </p:sp>
    </p:spTree>
    <p:extLst>
      <p:ext uri="{BB962C8B-B14F-4D97-AF65-F5344CB8AC3E}">
        <p14:creationId xmlns:p14="http://schemas.microsoft.com/office/powerpoint/2010/main" val="27897470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Ugni molinae</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100</a:t>
            </a:fld>
            <a:endParaRPr lang="es-ES" dirty="0"/>
          </a:p>
        </p:txBody>
      </p:sp>
    </p:spTree>
    <p:extLst>
      <p:ext uri="{BB962C8B-B14F-4D97-AF65-F5344CB8AC3E}">
        <p14:creationId xmlns:p14="http://schemas.microsoft.com/office/powerpoint/2010/main" val="24156649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Valdivian</a:t>
            </a:r>
            <a:r>
              <a:rPr lang="es-ES" baseline="0" dirty="0"/>
              <a:t> </a:t>
            </a:r>
            <a:r>
              <a:rPr lang="es-ES" dirty="0"/>
              <a:t>temperate</a:t>
            </a:r>
            <a:r>
              <a:rPr lang="es-ES" baseline="0" dirty="0"/>
              <a:t> </a:t>
            </a:r>
            <a:r>
              <a:rPr lang="es-ES" dirty="0"/>
              <a:t>rainforest</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101</a:t>
            </a:fld>
            <a:endParaRPr lang="es-ES" dirty="0"/>
          </a:p>
        </p:txBody>
      </p:sp>
    </p:spTree>
    <p:extLst>
      <p:ext uri="{BB962C8B-B14F-4D97-AF65-F5344CB8AC3E}">
        <p14:creationId xmlns:p14="http://schemas.microsoft.com/office/powerpoint/2010/main" val="26366470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Weinmannia</a:t>
            </a:r>
            <a:r>
              <a:rPr lang="es-ES" baseline="0" dirty="0"/>
              <a:t> </a:t>
            </a:r>
            <a:r>
              <a:rPr lang="es-ES" dirty="0"/>
              <a:t>trichosperma</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102</a:t>
            </a:fld>
            <a:endParaRPr lang="es-ES" dirty="0"/>
          </a:p>
        </p:txBody>
      </p:sp>
    </p:spTree>
    <p:extLst>
      <p:ext uri="{BB962C8B-B14F-4D97-AF65-F5344CB8AC3E}">
        <p14:creationId xmlns:p14="http://schemas.microsoft.com/office/powerpoint/2010/main" val="29969227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Zantedeschia aethiopica e hibridos</a:t>
            </a:r>
          </a:p>
        </p:txBody>
      </p:sp>
      <p:sp>
        <p:nvSpPr>
          <p:cNvPr id="4" name="3 Marcador de número de diapositiva"/>
          <p:cNvSpPr>
            <a:spLocks noGrp="1"/>
          </p:cNvSpPr>
          <p:nvPr>
            <p:ph type="sldNum" sz="quarter" idx="10"/>
          </p:nvPr>
        </p:nvSpPr>
        <p:spPr/>
        <p:txBody>
          <a:bodyPr/>
          <a:lstStyle/>
          <a:p>
            <a:fld id="{C9C08BFC-1208-4157-91E8-47B252015728}" type="slidenum">
              <a:rPr lang="es-ES" smtClean="0"/>
              <a:t>103</a:t>
            </a:fld>
            <a:endParaRPr lang="es-ES" dirty="0"/>
          </a:p>
        </p:txBody>
      </p:sp>
    </p:spTree>
    <p:extLst>
      <p:ext uri="{BB962C8B-B14F-4D97-AF65-F5344CB8AC3E}">
        <p14:creationId xmlns:p14="http://schemas.microsoft.com/office/powerpoint/2010/main" val="2172717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955254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59775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830908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700512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89687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898225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96544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64498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38225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424648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3974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73230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44985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123021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98393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42990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670179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3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g"/></Relationships>
</file>

<file path=ppt/slides/_rels/slide4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4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7.jpg"/><Relationship Id="rId7" Type="http://schemas.openxmlformats.org/officeDocument/2006/relationships/image" Target="../media/image81.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jpg"/></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jpg"/></Relationships>
</file>

<file path=ppt/slides/_rels/slide4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5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5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101.jpg"/><Relationship Id="rId4" Type="http://schemas.openxmlformats.org/officeDocument/2006/relationships/image" Target="../media/image100.jpg"/></Relationships>
</file>

<file path=ppt/slides/_rels/slide5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62.xml.rels><?xml version="1.0" encoding="UTF-8" standalone="yes"?>
<Relationships xmlns="http://schemas.openxmlformats.org/package/2006/relationships"><Relationship Id="rId3" Type="http://schemas.openxmlformats.org/officeDocument/2006/relationships/image" Target="../media/image106.jpg"/><Relationship Id="rId7" Type="http://schemas.openxmlformats.org/officeDocument/2006/relationships/image" Target="../media/image110.jp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109.jpeg"/><Relationship Id="rId5" Type="http://schemas.openxmlformats.org/officeDocument/2006/relationships/image" Target="../media/image108.png"/><Relationship Id="rId4" Type="http://schemas.openxmlformats.org/officeDocument/2006/relationships/image" Target="../media/image107.png"/></Relationships>
</file>

<file path=ppt/slides/_rels/slide6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18.jpg"/></Relationships>
</file>

<file path=ppt/slides/_rels/slide7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7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28.jpg"/></Relationships>
</file>

<file path=ppt/slides/_rels/slide7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30.jpg"/></Relationships>
</file>

<file path=ppt/slides/_rels/slide77.xml.rels><?xml version="1.0" encoding="UTF-8" standalone="yes"?>
<Relationships xmlns="http://schemas.openxmlformats.org/package/2006/relationships"><Relationship Id="rId3" Type="http://schemas.openxmlformats.org/officeDocument/2006/relationships/image" Target="../media/image131.jpg"/><Relationship Id="rId7" Type="http://schemas.openxmlformats.org/officeDocument/2006/relationships/image" Target="../media/image135.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78.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37.jpg"/></Relationships>
</file>

<file path=ppt/slides/_rels/slide79.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39.jpg"/><Relationship Id="rId7" Type="http://schemas.openxmlformats.org/officeDocument/2006/relationships/image" Target="../media/image143.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42.jpeg"/><Relationship Id="rId5" Type="http://schemas.openxmlformats.org/officeDocument/2006/relationships/image" Target="../media/image141.jpg"/><Relationship Id="rId4" Type="http://schemas.openxmlformats.org/officeDocument/2006/relationships/image" Target="../media/image140.png"/></Relationships>
</file>

<file path=ppt/slides/_rels/slide81.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146.jpg"/><Relationship Id="rId4" Type="http://schemas.openxmlformats.org/officeDocument/2006/relationships/image" Target="../media/image145.jpeg"/></Relationships>
</file>

<file path=ppt/slides/_rels/slide82.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148.jpg"/></Relationships>
</file>

<file path=ppt/slides/_rels/slide83.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54.jpg"/><Relationship Id="rId7" Type="http://schemas.openxmlformats.org/officeDocument/2006/relationships/image" Target="../media/image158.pn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157.png"/><Relationship Id="rId5" Type="http://schemas.openxmlformats.org/officeDocument/2006/relationships/image" Target="../media/image156.jpg"/><Relationship Id="rId4" Type="http://schemas.openxmlformats.org/officeDocument/2006/relationships/image" Target="../media/image155.jpg"/></Relationships>
</file>

<file path=ppt/slides/_rels/slide89.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163.jpeg"/><Relationship Id="rId5" Type="http://schemas.openxmlformats.org/officeDocument/2006/relationships/image" Target="../media/image162.jpg"/><Relationship Id="rId4" Type="http://schemas.openxmlformats.org/officeDocument/2006/relationships/image" Target="../media/image161.jpg"/></Relationships>
</file>

<file path=ppt/slides/_rels/slide91.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94.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73.png"/></Relationships>
</file>

<file path=ppt/slides/_rels/slide96.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jpg"/></Relationships>
</file>

<file path=ppt/slides/_rels/slide98.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84.jpg"/><Relationship Id="rId7" Type="http://schemas.openxmlformats.org/officeDocument/2006/relationships/image" Target="../media/image188.pn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172200" cy="1152128"/>
          </a:xfrm>
        </p:spPr>
        <p:txBody>
          <a:bodyPr>
            <a:normAutofit/>
          </a:bodyPr>
          <a:lstStyle/>
          <a:p>
            <a:r>
              <a:rPr lang="es-ES" sz="4000" dirty="0"/>
              <a:t>PLANTAS DE CHILE</a:t>
            </a:r>
          </a:p>
        </p:txBody>
      </p:sp>
      <p:sp>
        <p:nvSpPr>
          <p:cNvPr id="3" name="2 Subtítulo"/>
          <p:cNvSpPr>
            <a:spLocks noGrp="1"/>
          </p:cNvSpPr>
          <p:nvPr>
            <p:ph type="subTitle" idx="1"/>
          </p:nvPr>
        </p:nvSpPr>
        <p:spPr>
          <a:xfrm>
            <a:off x="2411760" y="4869160"/>
            <a:ext cx="6073907" cy="1371600"/>
          </a:xfrm>
        </p:spPr>
        <p:txBody>
          <a:bodyPr>
            <a:normAutofit/>
          </a:bodyPr>
          <a:lstStyle/>
          <a:p>
            <a:r>
              <a:rPr lang="es-ES" dirty="0"/>
              <a:t>SELECCION  DE TEXTOS Y FOTOGRAFIAS POR</a:t>
            </a:r>
          </a:p>
          <a:p>
            <a:r>
              <a:rPr lang="es-ES" sz="2800" dirty="0"/>
              <a:t>JOSE ELIAS BONELLS</a:t>
            </a:r>
          </a:p>
          <a:p>
            <a:endParaRPr lang="es-ES" sz="2800" dirty="0"/>
          </a:p>
        </p:txBody>
      </p:sp>
    </p:spTree>
    <p:extLst>
      <p:ext uri="{BB962C8B-B14F-4D97-AF65-F5344CB8AC3E}">
        <p14:creationId xmlns:p14="http://schemas.microsoft.com/office/powerpoint/2010/main" val="82351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Flora de chile</a:t>
            </a:r>
          </a:p>
        </p:txBody>
      </p:sp>
      <p:sp>
        <p:nvSpPr>
          <p:cNvPr id="3" name="2 Marcador de contenido"/>
          <p:cNvSpPr>
            <a:spLocks noGrp="1"/>
          </p:cNvSpPr>
          <p:nvPr>
            <p:ph idx="1"/>
          </p:nvPr>
        </p:nvSpPr>
        <p:spPr/>
        <p:txBody>
          <a:bodyPr>
            <a:normAutofit lnSpcReduction="10000"/>
          </a:bodyPr>
          <a:lstStyle/>
          <a:p>
            <a:r>
              <a:rPr lang="es-ES" dirty="0"/>
              <a:t>La flora de Chile es muy variada y cuenta con un gran número de especies endémicas debido a la especial condición geográfica del país que se extiende desde Bolivia y Perú por el norte hasta el paso Drake por el sur; entre la cordillera de los Andes, que lo separa de Argentina, por el este y el océano Pacífico por el oeste. </a:t>
            </a:r>
          </a:p>
          <a:p>
            <a:r>
              <a:rPr lang="es-ES" dirty="0"/>
              <a:t>Ello convierte el territorio de la flora chilena en una larga y angosta faja de tierra.</a:t>
            </a:r>
          </a:p>
          <a:p>
            <a:r>
              <a:rPr lang="es-ES" dirty="0"/>
              <a:t>El gran número de microclimas y el relieve geográfico de este país, influyen fuertemente sobre las características de su ecosistema y, por consiguiente, en la flora que habita en él</a:t>
            </a:r>
          </a:p>
        </p:txBody>
      </p:sp>
    </p:spTree>
    <p:extLst>
      <p:ext uri="{BB962C8B-B14F-4D97-AF65-F5344CB8AC3E}">
        <p14:creationId xmlns:p14="http://schemas.microsoft.com/office/powerpoint/2010/main" val="2735977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268760"/>
            <a:ext cx="6377136" cy="5205192"/>
          </a:xfrm>
        </p:spPr>
        <p:txBody>
          <a:bodyPr>
            <a:normAutofit/>
          </a:bodyPr>
          <a:lstStyle/>
          <a:p>
            <a:r>
              <a:rPr lang="es-ES" dirty="0"/>
              <a:t>Esta notable discontinuidad de la vegetación es, en gran medida, una consecuencia del efecto del cordón andino sobre los sistemas climáticos que están presentes en el clima de Chile. </a:t>
            </a:r>
          </a:p>
          <a:p>
            <a:r>
              <a:rPr lang="es-ES" dirty="0"/>
              <a:t>Actualmente, alrededor de los 30°S, los ecosistemas de bosques mediterráneos-subtropicales de Chile central y templado-húmedos del sur del país son reemplazados por semi-desiertos y desiertos hiperáridos que se extienden hasta cerca del Ecuador. </a:t>
            </a:r>
          </a:p>
          <a:p>
            <a:r>
              <a:rPr lang="es-ES" dirty="0"/>
              <a:t>En contraste, en la región de Clima mediterráneo de Chile central, situada entre 30° y 38°S, las formaciones dominantes son el bosque caducifolio Maulino de Nothofagus, el bosque subtropical esclerófilo, y el matorral de espino maulino. </a:t>
            </a:r>
          </a:p>
        </p:txBody>
      </p:sp>
    </p:spTree>
    <p:extLst>
      <p:ext uri="{BB962C8B-B14F-4D97-AF65-F5344CB8AC3E}">
        <p14:creationId xmlns:p14="http://schemas.microsoft.com/office/powerpoint/2010/main" val="369604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412776"/>
            <a:ext cx="6809184" cy="5061176"/>
          </a:xfrm>
        </p:spPr>
        <p:txBody>
          <a:bodyPr>
            <a:normAutofit/>
          </a:bodyPr>
          <a:lstStyle/>
          <a:p>
            <a:r>
              <a:rPr lang="es-ES" dirty="0"/>
              <a:t>En la región de Clima templado, al sur de 38°S, el aumento de la precipitación, con lluvias de invierno y verano, determina la presencia de bosques siempreverdes de los tipos Valdiviano, Nord patagónico y Subantártico.</a:t>
            </a:r>
          </a:p>
          <a:p>
            <a:r>
              <a:rPr lang="es-ES" dirty="0"/>
              <a:t>En los territorios insulares, la flora chilena cuenta con especies únicas en el mundo. Mientras que en la Isla de Pascua el árbol característico, es el toromiro(el cual se encuentra extinto en estado salvaje).</a:t>
            </a:r>
          </a:p>
          <a:p>
            <a:r>
              <a:rPr lang="es-ES" dirty="0"/>
              <a:t>Referente al archipiélago de Juan Fernández, este cuenta con más de 200 especies vegetales únicas como la palmera de Juan Fernández, entre otras.</a:t>
            </a:r>
          </a:p>
          <a:p>
            <a:endParaRPr lang="es-ES" dirty="0"/>
          </a:p>
          <a:p>
            <a:endParaRPr lang="es-ES" dirty="0"/>
          </a:p>
        </p:txBody>
      </p:sp>
    </p:spTree>
    <p:extLst>
      <p:ext uri="{BB962C8B-B14F-4D97-AF65-F5344CB8AC3E}">
        <p14:creationId xmlns:p14="http://schemas.microsoft.com/office/powerpoint/2010/main" val="286452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80" y="5720"/>
            <a:ext cx="4197371"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4052" y="0"/>
            <a:ext cx="4919948" cy="6863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8531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9104"/>
          <a:stretch/>
        </p:blipFill>
        <p:spPr bwMode="auto">
          <a:xfrm>
            <a:off x="14496" y="0"/>
            <a:ext cx="9129504" cy="6851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4149081"/>
            <a:ext cx="2767960" cy="2702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323528" y="6412676"/>
            <a:ext cx="3384376" cy="369332"/>
          </a:xfrm>
          <a:prstGeom prst="rect">
            <a:avLst/>
          </a:prstGeom>
          <a:solidFill>
            <a:srgbClr val="92D050"/>
          </a:solidFill>
        </p:spPr>
        <p:txBody>
          <a:bodyPr wrap="square" rtlCol="0">
            <a:spAutoFit/>
          </a:bodyPr>
          <a:lstStyle/>
          <a:p>
            <a:r>
              <a:rPr lang="es-ES" dirty="0"/>
              <a:t>Acacia farnesiana.-espinillo</a:t>
            </a:r>
          </a:p>
        </p:txBody>
      </p:sp>
    </p:spTree>
    <p:extLst>
      <p:ext uri="{BB962C8B-B14F-4D97-AF65-F5344CB8AC3E}">
        <p14:creationId xmlns:p14="http://schemas.microsoft.com/office/powerpoint/2010/main" val="1345190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5652120" y="6237312"/>
            <a:ext cx="2952328" cy="646331"/>
          </a:xfrm>
          <a:prstGeom prst="rect">
            <a:avLst/>
          </a:prstGeom>
          <a:solidFill>
            <a:srgbClr val="92D050"/>
          </a:solidFill>
        </p:spPr>
        <p:txBody>
          <a:bodyPr wrap="square" rtlCol="0">
            <a:spAutoFit/>
          </a:bodyPr>
          <a:lstStyle/>
          <a:p>
            <a:r>
              <a:rPr lang="es-ES" dirty="0"/>
              <a:t>Acacia farnesiana.-espinillo</a:t>
            </a:r>
          </a:p>
        </p:txBody>
      </p:sp>
    </p:spTree>
    <p:extLst>
      <p:ext uri="{BB962C8B-B14F-4D97-AF65-F5344CB8AC3E}">
        <p14:creationId xmlns:p14="http://schemas.microsoft.com/office/powerpoint/2010/main" val="2417710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948264" y="6093296"/>
            <a:ext cx="1800200" cy="369332"/>
          </a:xfrm>
          <a:prstGeom prst="rect">
            <a:avLst/>
          </a:prstGeom>
          <a:solidFill>
            <a:srgbClr val="92D050"/>
          </a:solidFill>
        </p:spPr>
        <p:txBody>
          <a:bodyPr wrap="square" rtlCol="0">
            <a:spAutoFit/>
          </a:bodyPr>
          <a:lstStyle/>
          <a:p>
            <a:r>
              <a:rPr lang="es-ES" dirty="0"/>
              <a:t>Acacia caven</a:t>
            </a:r>
          </a:p>
        </p:txBody>
      </p:sp>
    </p:spTree>
    <p:extLst>
      <p:ext uri="{BB962C8B-B14F-4D97-AF65-F5344CB8AC3E}">
        <p14:creationId xmlns:p14="http://schemas.microsoft.com/office/powerpoint/2010/main" val="2859071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6016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6848" y="0"/>
            <a:ext cx="5587152" cy="685800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601616"/>
            <a:ext cx="3556848" cy="32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7020272" y="6165304"/>
            <a:ext cx="1800200" cy="369332"/>
          </a:xfrm>
          <a:prstGeom prst="rect">
            <a:avLst/>
          </a:prstGeom>
          <a:solidFill>
            <a:srgbClr val="92D050"/>
          </a:solidFill>
        </p:spPr>
        <p:txBody>
          <a:bodyPr wrap="square" rtlCol="0">
            <a:spAutoFit/>
          </a:bodyPr>
          <a:lstStyle/>
          <a:p>
            <a:r>
              <a:rPr lang="es-ES" dirty="0"/>
              <a:t>Acacia caven</a:t>
            </a:r>
          </a:p>
        </p:txBody>
      </p:sp>
    </p:spTree>
    <p:extLst>
      <p:ext uri="{BB962C8B-B14F-4D97-AF65-F5344CB8AC3E}">
        <p14:creationId xmlns:p14="http://schemas.microsoft.com/office/powerpoint/2010/main" val="16677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8928" y="15626"/>
            <a:ext cx="2615071" cy="199228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405560" cy="6858000"/>
          </a:xfrm>
          <a:prstGeom prst="rect">
            <a:avLst/>
          </a:prstGeom>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2322" y="15626"/>
            <a:ext cx="3026607" cy="6842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8928" y="2007909"/>
            <a:ext cx="2615071" cy="3001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28928" y="4509120"/>
            <a:ext cx="2615071" cy="234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7222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46170" cy="254054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6170" y="22096"/>
            <a:ext cx="549783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59960"/>
            <a:ext cx="3646170" cy="2098040"/>
          </a:xfrm>
          <a:prstGeom prst="rect">
            <a:avLst/>
          </a:prstGeom>
        </p:spPr>
      </p:pic>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579558"/>
            <a:ext cx="3646169" cy="2180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228184" y="6237312"/>
            <a:ext cx="2520280" cy="369332"/>
          </a:xfrm>
          <a:prstGeom prst="rect">
            <a:avLst/>
          </a:prstGeom>
          <a:solidFill>
            <a:srgbClr val="92D050"/>
          </a:solidFill>
        </p:spPr>
        <p:txBody>
          <a:bodyPr wrap="square" rtlCol="0">
            <a:spAutoFit/>
          </a:bodyPr>
          <a:lstStyle/>
          <a:p>
            <a:r>
              <a:rPr lang="es-ES" dirty="0"/>
              <a:t>Alstroemeria aurea</a:t>
            </a:r>
          </a:p>
        </p:txBody>
      </p:sp>
    </p:spTree>
    <p:extLst>
      <p:ext uri="{BB962C8B-B14F-4D97-AF65-F5344CB8AC3E}">
        <p14:creationId xmlns:p14="http://schemas.microsoft.com/office/powerpoint/2010/main" val="2374504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87576" y="6318612"/>
            <a:ext cx="2880320" cy="369332"/>
          </a:xfrm>
          <a:prstGeom prst="rect">
            <a:avLst/>
          </a:prstGeom>
          <a:solidFill>
            <a:srgbClr val="92D050"/>
          </a:solidFill>
        </p:spPr>
        <p:txBody>
          <a:bodyPr wrap="square" rtlCol="0">
            <a:spAutoFit/>
          </a:bodyPr>
          <a:lstStyle/>
          <a:p>
            <a:r>
              <a:rPr lang="es-ES" dirty="0"/>
              <a:t>Amomyrtus luma.-Luma</a:t>
            </a:r>
          </a:p>
        </p:txBody>
      </p:sp>
    </p:spTree>
    <p:extLst>
      <p:ext uri="{BB962C8B-B14F-4D97-AF65-F5344CB8AC3E}">
        <p14:creationId xmlns:p14="http://schemas.microsoft.com/office/powerpoint/2010/main" val="1828325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948264" y="6093296"/>
            <a:ext cx="1944216" cy="369332"/>
          </a:xfrm>
          <a:prstGeom prst="rect">
            <a:avLst/>
          </a:prstGeom>
          <a:solidFill>
            <a:srgbClr val="92D050"/>
          </a:solidFill>
        </p:spPr>
        <p:txBody>
          <a:bodyPr wrap="square" rtlCol="0">
            <a:spAutoFit/>
          </a:bodyPr>
          <a:lstStyle/>
          <a:p>
            <a:r>
              <a:rPr lang="es-ES" dirty="0"/>
              <a:t>Amomyrtus meli</a:t>
            </a:r>
          </a:p>
        </p:txBody>
      </p:sp>
    </p:spTree>
    <p:extLst>
      <p:ext uri="{BB962C8B-B14F-4D97-AF65-F5344CB8AC3E}">
        <p14:creationId xmlns:p14="http://schemas.microsoft.com/office/powerpoint/2010/main" val="2065590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1352"/>
            <a:ext cx="4420364" cy="6858000"/>
          </a:xfrm>
          <a:prstGeom prst="rect">
            <a:avLst/>
          </a:prstGeom>
        </p:spPr>
      </p:pic>
      <p:sp>
        <p:nvSpPr>
          <p:cNvPr id="4" name="3 CuadroTexto"/>
          <p:cNvSpPr txBox="1"/>
          <p:nvPr/>
        </p:nvSpPr>
        <p:spPr>
          <a:xfrm>
            <a:off x="0" y="6309320"/>
            <a:ext cx="4427984" cy="369332"/>
          </a:xfrm>
          <a:prstGeom prst="rect">
            <a:avLst/>
          </a:prstGeom>
          <a:solidFill>
            <a:srgbClr val="92D050"/>
          </a:solidFill>
        </p:spPr>
        <p:txBody>
          <a:bodyPr wrap="square" rtlCol="0">
            <a:spAutoFit/>
          </a:bodyPr>
          <a:lstStyle/>
          <a:p>
            <a:r>
              <a:rPr lang="pt-BR" dirty="0"/>
              <a:t>Araucaria araucana.-Araucaria de Chile</a:t>
            </a:r>
          </a:p>
        </p:txBody>
      </p:sp>
    </p:spTree>
    <p:extLst>
      <p:ext uri="{BB962C8B-B14F-4D97-AF65-F5344CB8AC3E}">
        <p14:creationId xmlns:p14="http://schemas.microsoft.com/office/powerpoint/2010/main" val="277721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4" y="0"/>
            <a:ext cx="56475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2120" y="1"/>
            <a:ext cx="3491880" cy="292494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2120" y="2924945"/>
            <a:ext cx="3491880" cy="3933056"/>
          </a:xfrm>
          <a:prstGeom prst="rect">
            <a:avLst/>
          </a:prstGeom>
        </p:spPr>
      </p:pic>
      <p:sp>
        <p:nvSpPr>
          <p:cNvPr id="5" name="4 CuadroTexto"/>
          <p:cNvSpPr txBox="1"/>
          <p:nvPr/>
        </p:nvSpPr>
        <p:spPr>
          <a:xfrm>
            <a:off x="5957900" y="6431230"/>
            <a:ext cx="2880320" cy="369332"/>
          </a:xfrm>
          <a:prstGeom prst="rect">
            <a:avLst/>
          </a:prstGeom>
          <a:solidFill>
            <a:srgbClr val="92D050"/>
          </a:solidFill>
        </p:spPr>
        <p:txBody>
          <a:bodyPr wrap="square" rtlCol="0">
            <a:spAutoFit/>
          </a:bodyPr>
          <a:lstStyle/>
          <a:p>
            <a:r>
              <a:rPr lang="es-ES" dirty="0"/>
              <a:t>Araucaria araucana</a:t>
            </a:r>
          </a:p>
        </p:txBody>
      </p:sp>
    </p:spTree>
    <p:extLst>
      <p:ext uri="{BB962C8B-B14F-4D97-AF65-F5344CB8AC3E}">
        <p14:creationId xmlns:p14="http://schemas.microsoft.com/office/powerpoint/2010/main" val="275501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3976895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024616" y="6273730"/>
            <a:ext cx="4032448" cy="369332"/>
          </a:xfrm>
          <a:prstGeom prst="rect">
            <a:avLst/>
          </a:prstGeom>
          <a:solidFill>
            <a:srgbClr val="92D050"/>
          </a:solidFill>
        </p:spPr>
        <p:txBody>
          <a:bodyPr wrap="square" rtlCol="0">
            <a:spAutoFit/>
          </a:bodyPr>
          <a:lstStyle/>
          <a:p>
            <a:r>
              <a:rPr lang="es-ES" dirty="0"/>
              <a:t>Aristotelia chilensis.-Maqui chileno</a:t>
            </a:r>
          </a:p>
        </p:txBody>
      </p:sp>
    </p:spTree>
    <p:extLst>
      <p:ext uri="{BB962C8B-B14F-4D97-AF65-F5344CB8AC3E}">
        <p14:creationId xmlns:p14="http://schemas.microsoft.com/office/powerpoint/2010/main" val="916182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237312"/>
            <a:ext cx="2952328" cy="369332"/>
          </a:xfrm>
          <a:prstGeom prst="rect">
            <a:avLst/>
          </a:prstGeom>
          <a:solidFill>
            <a:srgbClr val="92D050"/>
          </a:solidFill>
        </p:spPr>
        <p:txBody>
          <a:bodyPr wrap="square" rtlCol="0">
            <a:spAutoFit/>
          </a:bodyPr>
          <a:lstStyle/>
          <a:p>
            <a:r>
              <a:rPr lang="es-ES" dirty="0"/>
              <a:t>Asclepias curassavica</a:t>
            </a:r>
          </a:p>
        </p:txBody>
      </p:sp>
    </p:spTree>
    <p:extLst>
      <p:ext uri="{BB962C8B-B14F-4D97-AF65-F5344CB8AC3E}">
        <p14:creationId xmlns:p14="http://schemas.microsoft.com/office/powerpoint/2010/main" val="2346797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
        <p:nvSpPr>
          <p:cNvPr id="3" name="2 CuadroTexto"/>
          <p:cNvSpPr txBox="1"/>
          <p:nvPr/>
        </p:nvSpPr>
        <p:spPr>
          <a:xfrm>
            <a:off x="6876256" y="6165304"/>
            <a:ext cx="2088232" cy="369332"/>
          </a:xfrm>
          <a:prstGeom prst="rect">
            <a:avLst/>
          </a:prstGeom>
          <a:solidFill>
            <a:srgbClr val="92D050"/>
          </a:solidFill>
        </p:spPr>
        <p:txBody>
          <a:bodyPr wrap="square" rtlCol="0">
            <a:spAutoFit/>
          </a:bodyPr>
          <a:lstStyle/>
          <a:p>
            <a:r>
              <a:rPr lang="es-ES" dirty="0"/>
              <a:t>Azara dentata</a:t>
            </a:r>
          </a:p>
        </p:txBody>
      </p:sp>
    </p:spTree>
    <p:extLst>
      <p:ext uri="{BB962C8B-B14F-4D97-AF65-F5344CB8AC3E}">
        <p14:creationId xmlns:p14="http://schemas.microsoft.com/office/powerpoint/2010/main" val="971075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515224" y="6309320"/>
            <a:ext cx="1800200" cy="369332"/>
          </a:xfrm>
          <a:prstGeom prst="rect">
            <a:avLst/>
          </a:prstGeom>
          <a:solidFill>
            <a:srgbClr val="92D050"/>
          </a:solidFill>
        </p:spPr>
        <p:txBody>
          <a:bodyPr wrap="square" rtlCol="0">
            <a:spAutoFit/>
          </a:bodyPr>
          <a:lstStyle/>
          <a:p>
            <a:r>
              <a:rPr lang="es-ES" dirty="0"/>
              <a:t>Azara serrata</a:t>
            </a:r>
          </a:p>
        </p:txBody>
      </p:sp>
    </p:spTree>
    <p:extLst>
      <p:ext uri="{BB962C8B-B14F-4D97-AF65-F5344CB8AC3E}">
        <p14:creationId xmlns:p14="http://schemas.microsoft.com/office/powerpoint/2010/main" val="1252911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349970"/>
            <a:ext cx="3456384" cy="369332"/>
          </a:xfrm>
          <a:prstGeom prst="rect">
            <a:avLst/>
          </a:prstGeom>
          <a:solidFill>
            <a:srgbClr val="92D050"/>
          </a:solidFill>
        </p:spPr>
        <p:txBody>
          <a:bodyPr wrap="square" rtlCol="0">
            <a:spAutoFit/>
          </a:bodyPr>
          <a:lstStyle/>
          <a:p>
            <a:r>
              <a:rPr lang="es-ES" dirty="0"/>
              <a:t>Bosque de Coihues.-Arrayanes</a:t>
            </a:r>
          </a:p>
        </p:txBody>
      </p:sp>
    </p:spTree>
    <p:extLst>
      <p:ext uri="{BB962C8B-B14F-4D97-AF65-F5344CB8AC3E}">
        <p14:creationId xmlns:p14="http://schemas.microsoft.com/office/powerpoint/2010/main" val="1382587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4517740" y="6277044"/>
            <a:ext cx="4518756" cy="369332"/>
          </a:xfrm>
          <a:prstGeom prst="rect">
            <a:avLst/>
          </a:prstGeom>
          <a:solidFill>
            <a:srgbClr val="92D050"/>
          </a:solidFill>
        </p:spPr>
        <p:txBody>
          <a:bodyPr wrap="square" rtlCol="0">
            <a:spAutoFit/>
          </a:bodyPr>
          <a:lstStyle/>
          <a:p>
            <a:r>
              <a:rPr lang="es-ES" dirty="0"/>
              <a:t>Bosque de olivillo en Punta Curinanco</a:t>
            </a:r>
          </a:p>
        </p:txBody>
      </p:sp>
    </p:spTree>
    <p:extLst>
      <p:ext uri="{BB962C8B-B14F-4D97-AF65-F5344CB8AC3E}">
        <p14:creationId xmlns:p14="http://schemas.microsoft.com/office/powerpoint/2010/main" val="103858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148064" y="6309320"/>
            <a:ext cx="3995936" cy="369332"/>
          </a:xfrm>
          <a:prstGeom prst="rect">
            <a:avLst/>
          </a:prstGeom>
          <a:solidFill>
            <a:srgbClr val="92D050"/>
          </a:solidFill>
        </p:spPr>
        <p:txBody>
          <a:bodyPr wrap="square" rtlCol="0">
            <a:spAutoFit/>
          </a:bodyPr>
          <a:lstStyle/>
          <a:p>
            <a:r>
              <a:rPr lang="es-ES" dirty="0"/>
              <a:t>Brugmansia San-Ssp_-Vulcanicola</a:t>
            </a:r>
          </a:p>
        </p:txBody>
      </p:sp>
    </p:spTree>
    <p:extLst>
      <p:ext uri="{BB962C8B-B14F-4D97-AF65-F5344CB8AC3E}">
        <p14:creationId xmlns:p14="http://schemas.microsoft.com/office/powerpoint/2010/main" val="2332919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24128" y="6165304"/>
            <a:ext cx="2952328" cy="646331"/>
          </a:xfrm>
          <a:prstGeom prst="rect">
            <a:avLst/>
          </a:prstGeom>
          <a:solidFill>
            <a:srgbClr val="92D050"/>
          </a:solidFill>
        </p:spPr>
        <p:txBody>
          <a:bodyPr wrap="square" rtlCol="0">
            <a:spAutoFit/>
          </a:bodyPr>
          <a:lstStyle/>
          <a:p>
            <a:r>
              <a:rPr lang="es-ES" dirty="0"/>
              <a:t>Brunfelsia calycina.-jazmin</a:t>
            </a:r>
          </a:p>
        </p:txBody>
      </p:sp>
    </p:spTree>
    <p:extLst>
      <p:ext uri="{BB962C8B-B14F-4D97-AF65-F5344CB8AC3E}">
        <p14:creationId xmlns:p14="http://schemas.microsoft.com/office/powerpoint/2010/main" val="4240113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260" cy="6858000"/>
          </a:xfrm>
          <a:prstGeom prst="rect">
            <a:avLst/>
          </a:prstGeom>
        </p:spPr>
      </p:pic>
      <p:sp>
        <p:nvSpPr>
          <p:cNvPr id="3" name="2 Rectángulo"/>
          <p:cNvSpPr/>
          <p:nvPr/>
        </p:nvSpPr>
        <p:spPr>
          <a:xfrm>
            <a:off x="755576" y="6093296"/>
            <a:ext cx="3111749" cy="369332"/>
          </a:xfrm>
          <a:prstGeom prst="rect">
            <a:avLst/>
          </a:prstGeom>
          <a:solidFill>
            <a:srgbClr val="92D050"/>
          </a:solidFill>
        </p:spPr>
        <p:txBody>
          <a:bodyPr wrap="none">
            <a:spAutoFit/>
          </a:bodyPr>
          <a:lstStyle/>
          <a:p>
            <a:r>
              <a:rPr lang="es-ES" dirty="0"/>
              <a:t>Brunfelsia calycina.-jazmín</a:t>
            </a:r>
          </a:p>
        </p:txBody>
      </p:sp>
    </p:spTree>
    <p:extLst>
      <p:ext uri="{BB962C8B-B14F-4D97-AF65-F5344CB8AC3E}">
        <p14:creationId xmlns:p14="http://schemas.microsoft.com/office/powerpoint/2010/main" val="2920975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64" y="0"/>
            <a:ext cx="6355705" cy="6858000"/>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6704" y="0"/>
            <a:ext cx="2727295" cy="3070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6704" y="3015519"/>
            <a:ext cx="2757111" cy="4064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596948" y="6261804"/>
            <a:ext cx="2396622" cy="369332"/>
          </a:xfrm>
          <a:prstGeom prst="rect">
            <a:avLst/>
          </a:prstGeom>
          <a:solidFill>
            <a:srgbClr val="92D050"/>
          </a:solidFill>
        </p:spPr>
        <p:txBody>
          <a:bodyPr wrap="square" rtlCol="0">
            <a:spAutoFit/>
          </a:bodyPr>
          <a:lstStyle/>
          <a:p>
            <a:r>
              <a:rPr lang="es-ES" dirty="0"/>
              <a:t>Budleia vars.</a:t>
            </a:r>
          </a:p>
        </p:txBody>
      </p:sp>
    </p:spTree>
    <p:extLst>
      <p:ext uri="{BB962C8B-B14F-4D97-AF65-F5344CB8AC3E}">
        <p14:creationId xmlns:p14="http://schemas.microsoft.com/office/powerpoint/2010/main" val="1594623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2751634" cy="3356992"/>
          </a:xfrm>
          <a:prstGeom prst="rect">
            <a:avLst/>
          </a:prstGeom>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0534" y="1"/>
            <a:ext cx="3763466" cy="3356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0534" y="3356993"/>
            <a:ext cx="3763465" cy="3501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51634" y="1"/>
            <a:ext cx="2628900" cy="3356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356992"/>
            <a:ext cx="5380534" cy="3472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79512" y="6237312"/>
            <a:ext cx="2232248" cy="369332"/>
          </a:xfrm>
          <a:prstGeom prst="rect">
            <a:avLst/>
          </a:prstGeom>
          <a:solidFill>
            <a:srgbClr val="92D050"/>
          </a:solidFill>
        </p:spPr>
        <p:txBody>
          <a:bodyPr wrap="square" rtlCol="0">
            <a:spAutoFit/>
          </a:bodyPr>
          <a:lstStyle/>
          <a:p>
            <a:r>
              <a:rPr lang="es-ES" dirty="0"/>
              <a:t>Budleia globosa</a:t>
            </a:r>
          </a:p>
        </p:txBody>
      </p:sp>
    </p:spTree>
    <p:extLst>
      <p:ext uri="{BB962C8B-B14F-4D97-AF65-F5344CB8AC3E}">
        <p14:creationId xmlns:p14="http://schemas.microsoft.com/office/powerpoint/2010/main" val="1047497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755576" y="6165304"/>
            <a:ext cx="2160240" cy="369332"/>
          </a:xfrm>
          <a:prstGeom prst="rect">
            <a:avLst/>
          </a:prstGeom>
          <a:solidFill>
            <a:srgbClr val="92D050"/>
          </a:solidFill>
        </p:spPr>
        <p:txBody>
          <a:bodyPr wrap="square" rtlCol="0">
            <a:spAutoFit/>
          </a:bodyPr>
          <a:lstStyle/>
          <a:p>
            <a:r>
              <a:rPr lang="es-ES" dirty="0"/>
              <a:t>Coffea arabica</a:t>
            </a:r>
          </a:p>
        </p:txBody>
      </p:sp>
    </p:spTree>
    <p:extLst>
      <p:ext uri="{BB962C8B-B14F-4D97-AF65-F5344CB8AC3E}">
        <p14:creationId xmlns:p14="http://schemas.microsoft.com/office/powerpoint/2010/main" val="373128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4572000" cy="343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4572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150" b="10212"/>
          <a:stretch/>
        </p:blipFill>
        <p:spPr bwMode="auto">
          <a:xfrm>
            <a:off x="4572000" y="0"/>
            <a:ext cx="4572000" cy="3840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840480"/>
            <a:ext cx="4572000" cy="3017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660232" y="6344860"/>
            <a:ext cx="1872208" cy="369332"/>
          </a:xfrm>
          <a:prstGeom prst="rect">
            <a:avLst/>
          </a:prstGeom>
          <a:solidFill>
            <a:srgbClr val="92D050"/>
          </a:solidFill>
        </p:spPr>
        <p:txBody>
          <a:bodyPr wrap="square" rtlCol="0">
            <a:spAutoFit/>
          </a:bodyPr>
          <a:lstStyle/>
          <a:p>
            <a:r>
              <a:rPr lang="es-ES" dirty="0"/>
              <a:t>Coffea arabica</a:t>
            </a:r>
          </a:p>
        </p:txBody>
      </p:sp>
    </p:spTree>
    <p:extLst>
      <p:ext uri="{BB962C8B-B14F-4D97-AF65-F5344CB8AC3E}">
        <p14:creationId xmlns:p14="http://schemas.microsoft.com/office/powerpoint/2010/main" val="1367171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5536" y="6349970"/>
            <a:ext cx="3096344" cy="369332"/>
          </a:xfrm>
          <a:prstGeom prst="rect">
            <a:avLst/>
          </a:prstGeom>
          <a:solidFill>
            <a:srgbClr val="92D050"/>
          </a:solidFill>
        </p:spPr>
        <p:txBody>
          <a:bodyPr wrap="square" rtlCol="0">
            <a:spAutoFit/>
          </a:bodyPr>
          <a:lstStyle/>
          <a:p>
            <a:r>
              <a:rPr lang="es-ES" dirty="0"/>
              <a:t>Erythina crista galli.-Ceibo</a:t>
            </a:r>
          </a:p>
        </p:txBody>
      </p:sp>
    </p:spTree>
    <p:extLst>
      <p:ext uri="{BB962C8B-B14F-4D97-AF65-F5344CB8AC3E}">
        <p14:creationId xmlns:p14="http://schemas.microsoft.com/office/powerpoint/2010/main" val="2168313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778"/>
          <a:stretch/>
        </p:blipFill>
        <p:spPr>
          <a:xfrm>
            <a:off x="0" y="0"/>
            <a:ext cx="9144000" cy="6957392"/>
          </a:xfrm>
          <a:prstGeom prst="rect">
            <a:avLst/>
          </a:prstGeom>
        </p:spPr>
      </p:pic>
      <p:sp>
        <p:nvSpPr>
          <p:cNvPr id="3" name="2 CuadroTexto"/>
          <p:cNvSpPr txBox="1"/>
          <p:nvPr/>
        </p:nvSpPr>
        <p:spPr>
          <a:xfrm>
            <a:off x="323528" y="6309320"/>
            <a:ext cx="6120680" cy="369332"/>
          </a:xfrm>
          <a:prstGeom prst="rect">
            <a:avLst/>
          </a:prstGeom>
          <a:solidFill>
            <a:srgbClr val="92D050"/>
          </a:solidFill>
        </p:spPr>
        <p:txBody>
          <a:bodyPr wrap="square" rtlCol="0">
            <a:spAutoFit/>
          </a:bodyPr>
          <a:lstStyle/>
          <a:p>
            <a:r>
              <a:rPr lang="es-ES" dirty="0"/>
              <a:t>Calceolaria crenatifolia = Calceolaria herbeohybrida</a:t>
            </a:r>
          </a:p>
        </p:txBody>
      </p:sp>
    </p:spTree>
    <p:extLst>
      <p:ext uri="{BB962C8B-B14F-4D97-AF65-F5344CB8AC3E}">
        <p14:creationId xmlns:p14="http://schemas.microsoft.com/office/powerpoint/2010/main" val="3979848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6228184" y="6237312"/>
            <a:ext cx="2520280" cy="369332"/>
          </a:xfrm>
          <a:prstGeom prst="rect">
            <a:avLst/>
          </a:prstGeom>
          <a:solidFill>
            <a:srgbClr val="92D050"/>
          </a:solidFill>
        </p:spPr>
        <p:txBody>
          <a:bodyPr wrap="square" rtlCol="0">
            <a:spAutoFit/>
          </a:bodyPr>
          <a:lstStyle/>
          <a:p>
            <a:r>
              <a:rPr lang="es-ES" dirty="0"/>
              <a:t>Caldcluvia_paniculata</a:t>
            </a:r>
          </a:p>
        </p:txBody>
      </p:sp>
    </p:spTree>
    <p:extLst>
      <p:ext uri="{BB962C8B-B14F-4D97-AF65-F5344CB8AC3E}">
        <p14:creationId xmlns:p14="http://schemas.microsoft.com/office/powerpoint/2010/main" val="1315666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96136" y="6277962"/>
            <a:ext cx="3096344" cy="369332"/>
          </a:xfrm>
          <a:prstGeom prst="rect">
            <a:avLst/>
          </a:prstGeom>
          <a:solidFill>
            <a:srgbClr val="92D050"/>
          </a:solidFill>
        </p:spPr>
        <p:txBody>
          <a:bodyPr wrap="square" rtlCol="0">
            <a:spAutoFit/>
          </a:bodyPr>
          <a:lstStyle/>
          <a:p>
            <a:r>
              <a:rPr lang="es-ES" dirty="0"/>
              <a:t>Caldcluvia paniculata.-Tiaca</a:t>
            </a:r>
          </a:p>
        </p:txBody>
      </p:sp>
    </p:spTree>
    <p:extLst>
      <p:ext uri="{BB962C8B-B14F-4D97-AF65-F5344CB8AC3E}">
        <p14:creationId xmlns:p14="http://schemas.microsoft.com/office/powerpoint/2010/main" val="1114449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88224" y="6237312"/>
            <a:ext cx="2232248" cy="369332"/>
          </a:xfrm>
          <a:prstGeom prst="rect">
            <a:avLst/>
          </a:prstGeom>
          <a:solidFill>
            <a:srgbClr val="92D050"/>
          </a:solidFill>
        </p:spPr>
        <p:txBody>
          <a:bodyPr wrap="square" rtlCol="0">
            <a:spAutoFit/>
          </a:bodyPr>
          <a:lstStyle/>
          <a:p>
            <a:r>
              <a:rPr lang="es-ES" dirty="0"/>
              <a:t>Cantua buxifolia</a:t>
            </a:r>
          </a:p>
        </p:txBody>
      </p:sp>
    </p:spTree>
    <p:extLst>
      <p:ext uri="{BB962C8B-B14F-4D97-AF65-F5344CB8AC3E}">
        <p14:creationId xmlns:p14="http://schemas.microsoft.com/office/powerpoint/2010/main" val="384016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444208" y="6237312"/>
            <a:ext cx="2304256" cy="369332"/>
          </a:xfrm>
          <a:prstGeom prst="rect">
            <a:avLst/>
          </a:prstGeom>
          <a:solidFill>
            <a:srgbClr val="92D050"/>
          </a:solidFill>
        </p:spPr>
        <p:txBody>
          <a:bodyPr wrap="square" rtlCol="0">
            <a:spAutoFit/>
          </a:bodyPr>
          <a:lstStyle/>
          <a:p>
            <a:r>
              <a:rPr lang="es-ES" dirty="0"/>
              <a:t>Cantua buxifolia</a:t>
            </a:r>
          </a:p>
        </p:txBody>
      </p:sp>
    </p:spTree>
    <p:extLst>
      <p:ext uri="{BB962C8B-B14F-4D97-AF65-F5344CB8AC3E}">
        <p14:creationId xmlns:p14="http://schemas.microsoft.com/office/powerpoint/2010/main" val="1731693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814387"/>
            <a:ext cx="2619375" cy="17430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8487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556"/>
            <a:ext cx="5486400" cy="3793588"/>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76556"/>
            <a:ext cx="3657600" cy="3793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3501008"/>
            <a:ext cx="3923928" cy="3356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121" t="-35643" r="20586" b="44197"/>
          <a:stretch/>
        </p:blipFill>
        <p:spPr bwMode="auto">
          <a:xfrm>
            <a:off x="-27032" y="1642844"/>
            <a:ext cx="5513432" cy="5215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243960" y="6299140"/>
            <a:ext cx="2304256" cy="369332"/>
          </a:xfrm>
          <a:prstGeom prst="rect">
            <a:avLst/>
          </a:prstGeom>
          <a:solidFill>
            <a:srgbClr val="92D050"/>
          </a:solidFill>
        </p:spPr>
        <p:txBody>
          <a:bodyPr wrap="square" rtlCol="0">
            <a:spAutoFit/>
          </a:bodyPr>
          <a:lstStyle/>
          <a:p>
            <a:r>
              <a:rPr lang="es-ES" dirty="0"/>
              <a:t>Choysia ternata</a:t>
            </a:r>
          </a:p>
        </p:txBody>
      </p:sp>
    </p:spTree>
    <p:extLst>
      <p:ext uri="{BB962C8B-B14F-4D97-AF65-F5344CB8AC3E}">
        <p14:creationId xmlns:p14="http://schemas.microsoft.com/office/powerpoint/2010/main" val="1071398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252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611560" y="6165304"/>
            <a:ext cx="2016224" cy="369332"/>
          </a:xfrm>
          <a:prstGeom prst="rect">
            <a:avLst/>
          </a:prstGeom>
          <a:solidFill>
            <a:srgbClr val="92D050"/>
          </a:solidFill>
        </p:spPr>
        <p:txBody>
          <a:bodyPr wrap="square" rtlCol="0">
            <a:spAutoFit/>
          </a:bodyPr>
          <a:lstStyle/>
          <a:p>
            <a:r>
              <a:rPr lang="es-ES" dirty="0"/>
              <a:t>Choysia ternata</a:t>
            </a:r>
          </a:p>
        </p:txBody>
      </p:sp>
    </p:spTree>
    <p:extLst>
      <p:ext uri="{BB962C8B-B14F-4D97-AF65-F5344CB8AC3E}">
        <p14:creationId xmlns:p14="http://schemas.microsoft.com/office/powerpoint/2010/main" val="800380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16016" cy="33569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0"/>
            <a:ext cx="4427984" cy="3381752"/>
          </a:xfrm>
          <a:prstGeom prst="rect">
            <a:avLst/>
          </a:prstGeom>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381752"/>
            <a:ext cx="4716016" cy="3476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016" y="3325748"/>
            <a:ext cx="4762500"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804248" y="6309320"/>
            <a:ext cx="2339752" cy="369332"/>
          </a:xfrm>
          <a:prstGeom prst="rect">
            <a:avLst/>
          </a:prstGeom>
          <a:solidFill>
            <a:srgbClr val="92D050"/>
          </a:solidFill>
        </p:spPr>
        <p:txBody>
          <a:bodyPr wrap="square" rtlCol="0">
            <a:spAutoFit/>
          </a:bodyPr>
          <a:lstStyle/>
          <a:p>
            <a:r>
              <a:rPr lang="es-ES" dirty="0"/>
              <a:t>Citronella mucronata</a:t>
            </a:r>
          </a:p>
        </p:txBody>
      </p:sp>
    </p:spTree>
    <p:extLst>
      <p:ext uri="{BB962C8B-B14F-4D97-AF65-F5344CB8AC3E}">
        <p14:creationId xmlns:p14="http://schemas.microsoft.com/office/powerpoint/2010/main" val="192390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
        <p:nvSpPr>
          <p:cNvPr id="3" name="2 CuadroTexto"/>
          <p:cNvSpPr txBox="1"/>
          <p:nvPr/>
        </p:nvSpPr>
        <p:spPr>
          <a:xfrm>
            <a:off x="6372200" y="6165304"/>
            <a:ext cx="2520280" cy="369332"/>
          </a:xfrm>
          <a:prstGeom prst="rect">
            <a:avLst/>
          </a:prstGeom>
          <a:solidFill>
            <a:srgbClr val="92D050"/>
          </a:solidFill>
        </p:spPr>
        <p:txBody>
          <a:bodyPr wrap="square" rtlCol="0">
            <a:spAutoFit/>
          </a:bodyPr>
          <a:lstStyle/>
          <a:p>
            <a:r>
              <a:rPr lang="es-ES" dirty="0"/>
              <a:t>Codiaeum variegatum</a:t>
            </a:r>
          </a:p>
        </p:txBody>
      </p:sp>
    </p:spTree>
    <p:extLst>
      <p:ext uri="{BB962C8B-B14F-4D97-AF65-F5344CB8AC3E}">
        <p14:creationId xmlns:p14="http://schemas.microsoft.com/office/powerpoint/2010/main" val="2908868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000"/>
          <a:stretch/>
        </p:blipFill>
        <p:spPr>
          <a:xfrm>
            <a:off x="0" y="0"/>
            <a:ext cx="9144000" cy="6858000"/>
          </a:xfrm>
          <a:prstGeom prst="rect">
            <a:avLst/>
          </a:prstGeom>
        </p:spPr>
      </p:pic>
      <p:sp>
        <p:nvSpPr>
          <p:cNvPr id="3" name="2 CuadroTexto"/>
          <p:cNvSpPr txBox="1"/>
          <p:nvPr/>
        </p:nvSpPr>
        <p:spPr>
          <a:xfrm>
            <a:off x="395536" y="6237312"/>
            <a:ext cx="2376264" cy="369332"/>
          </a:xfrm>
          <a:prstGeom prst="rect">
            <a:avLst/>
          </a:prstGeom>
          <a:solidFill>
            <a:srgbClr val="92D050"/>
          </a:solidFill>
        </p:spPr>
        <p:txBody>
          <a:bodyPr wrap="square" rtlCol="0">
            <a:spAutoFit/>
          </a:bodyPr>
          <a:lstStyle/>
          <a:p>
            <a:r>
              <a:rPr lang="es-ES" dirty="0"/>
              <a:t>Coleeonema album</a:t>
            </a:r>
          </a:p>
        </p:txBody>
      </p:sp>
    </p:spTree>
    <p:extLst>
      <p:ext uri="{BB962C8B-B14F-4D97-AF65-F5344CB8AC3E}">
        <p14:creationId xmlns:p14="http://schemas.microsoft.com/office/powerpoint/2010/main" val="24803442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779912" cy="35887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436642"/>
            <a:ext cx="1527872" cy="1421358"/>
          </a:xfrm>
          <a:prstGeom prst="rect">
            <a:avLst/>
          </a:prstGeom>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 y="3588792"/>
            <a:ext cx="2574478"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
            <a:ext cx="7620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228184" y="6147321"/>
            <a:ext cx="2592288" cy="369332"/>
          </a:xfrm>
          <a:prstGeom prst="rect">
            <a:avLst/>
          </a:prstGeom>
          <a:solidFill>
            <a:srgbClr val="92D050"/>
          </a:solidFill>
        </p:spPr>
        <p:txBody>
          <a:bodyPr wrap="square" rtlCol="0">
            <a:spAutoFit/>
          </a:bodyPr>
          <a:lstStyle/>
          <a:p>
            <a:r>
              <a:rPr lang="es-ES" dirty="0"/>
              <a:t>Coleonema album</a:t>
            </a:r>
          </a:p>
        </p:txBody>
      </p:sp>
    </p:spTree>
    <p:extLst>
      <p:ext uri="{BB962C8B-B14F-4D97-AF65-F5344CB8AC3E}">
        <p14:creationId xmlns:p14="http://schemas.microsoft.com/office/powerpoint/2010/main" val="1469543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6421978"/>
            <a:ext cx="2088232" cy="369332"/>
          </a:xfrm>
          <a:prstGeom prst="rect">
            <a:avLst/>
          </a:prstGeom>
          <a:solidFill>
            <a:srgbClr val="92D050"/>
          </a:solidFill>
        </p:spPr>
        <p:txBody>
          <a:bodyPr wrap="square" rtlCol="0">
            <a:spAutoFit/>
          </a:bodyPr>
          <a:lstStyle/>
          <a:p>
            <a:r>
              <a:rPr lang="es-ES" dirty="0"/>
              <a:t>Conguillio llaima</a:t>
            </a:r>
          </a:p>
        </p:txBody>
      </p:sp>
    </p:spTree>
    <p:extLst>
      <p:ext uri="{BB962C8B-B14F-4D97-AF65-F5344CB8AC3E}">
        <p14:creationId xmlns:p14="http://schemas.microsoft.com/office/powerpoint/2010/main" val="28271289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68042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6" y="0"/>
            <a:ext cx="4861168"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542" y="0"/>
            <a:ext cx="4286250" cy="6844680"/>
          </a:xfrm>
          <a:prstGeom prst="rect">
            <a:avLst/>
          </a:prstGeom>
        </p:spPr>
      </p:pic>
    </p:spTree>
    <p:extLst>
      <p:ext uri="{BB962C8B-B14F-4D97-AF65-F5344CB8AC3E}">
        <p14:creationId xmlns:p14="http://schemas.microsoft.com/office/powerpoint/2010/main" val="3603774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67866" y="6268670"/>
            <a:ext cx="2252606" cy="369332"/>
          </a:xfrm>
          <a:prstGeom prst="rect">
            <a:avLst/>
          </a:prstGeom>
          <a:solidFill>
            <a:srgbClr val="92D050"/>
          </a:solidFill>
        </p:spPr>
        <p:txBody>
          <a:bodyPr wrap="square" rtlCol="0">
            <a:spAutoFit/>
          </a:bodyPr>
          <a:lstStyle/>
          <a:p>
            <a:r>
              <a:rPr lang="es-ES" dirty="0"/>
              <a:t>Datura sanguinea</a:t>
            </a:r>
          </a:p>
        </p:txBody>
      </p:sp>
    </p:spTree>
    <p:extLst>
      <p:ext uri="{BB962C8B-B14F-4D97-AF65-F5344CB8AC3E}">
        <p14:creationId xmlns:p14="http://schemas.microsoft.com/office/powerpoint/2010/main" val="713361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20" y="0"/>
            <a:ext cx="2466975" cy="246697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8126" y="-1"/>
            <a:ext cx="1847850" cy="2466975"/>
          </a:xfrm>
          <a:prstGeom prst="rect">
            <a:avLst/>
          </a:prstGeom>
        </p:spPr>
      </p:pic>
      <p:pic>
        <p:nvPicPr>
          <p:cNvPr id="51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15580"/>
          <a:stretch/>
        </p:blipFill>
        <p:spPr bwMode="auto">
          <a:xfrm>
            <a:off x="4355976" y="3140968"/>
            <a:ext cx="4788024" cy="3717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21457" t="2174" r="-2499" b="22826"/>
          <a:stretch/>
        </p:blipFill>
        <p:spPr bwMode="auto">
          <a:xfrm>
            <a:off x="4355976" y="-1"/>
            <a:ext cx="4940424" cy="3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466974"/>
            <a:ext cx="4355976" cy="4391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4355976" y="6237312"/>
            <a:ext cx="4464496" cy="369332"/>
          </a:xfrm>
          <a:prstGeom prst="rect">
            <a:avLst/>
          </a:prstGeom>
          <a:solidFill>
            <a:srgbClr val="92D050"/>
          </a:solidFill>
        </p:spPr>
        <p:txBody>
          <a:bodyPr wrap="square" rtlCol="0">
            <a:spAutoFit/>
          </a:bodyPr>
          <a:lstStyle/>
          <a:p>
            <a:r>
              <a:rPr lang="es-ES" dirty="0"/>
              <a:t>Datura arborea= Brugmansia arborea</a:t>
            </a:r>
          </a:p>
        </p:txBody>
      </p:sp>
    </p:spTree>
    <p:extLst>
      <p:ext uri="{BB962C8B-B14F-4D97-AF65-F5344CB8AC3E}">
        <p14:creationId xmlns:p14="http://schemas.microsoft.com/office/powerpoint/2010/main" val="1076225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059832"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730"/>
          <a:stretch/>
        </p:blipFill>
        <p:spPr>
          <a:xfrm>
            <a:off x="3059832" y="0"/>
            <a:ext cx="6084167" cy="68580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3059832" cy="3393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148064" y="6349970"/>
            <a:ext cx="3816424" cy="369332"/>
          </a:xfrm>
          <a:prstGeom prst="rect">
            <a:avLst/>
          </a:prstGeom>
          <a:solidFill>
            <a:schemeClr val="accent2"/>
          </a:solidFill>
        </p:spPr>
        <p:txBody>
          <a:bodyPr wrap="square" rtlCol="0">
            <a:spAutoFit/>
          </a:bodyPr>
          <a:lstStyle/>
          <a:p>
            <a:r>
              <a:rPr lang="es-ES" dirty="0"/>
              <a:t>Dodonea viscosa var, purpurea</a:t>
            </a:r>
          </a:p>
        </p:txBody>
      </p:sp>
    </p:spTree>
    <p:extLst>
      <p:ext uri="{BB962C8B-B14F-4D97-AF65-F5344CB8AC3E}">
        <p14:creationId xmlns:p14="http://schemas.microsoft.com/office/powerpoint/2010/main" val="17806395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80112" y="6237312"/>
            <a:ext cx="3240360" cy="369332"/>
          </a:xfrm>
          <a:prstGeom prst="rect">
            <a:avLst/>
          </a:prstGeom>
          <a:solidFill>
            <a:srgbClr val="92D050"/>
          </a:solidFill>
        </p:spPr>
        <p:txBody>
          <a:bodyPr wrap="square" rtlCol="0">
            <a:spAutoFit/>
          </a:bodyPr>
          <a:lstStyle/>
          <a:p>
            <a:r>
              <a:rPr lang="es-ES" dirty="0"/>
              <a:t>Drimys winteri.-(Canelo)</a:t>
            </a:r>
          </a:p>
        </p:txBody>
      </p:sp>
    </p:spTree>
    <p:extLst>
      <p:ext uri="{BB962C8B-B14F-4D97-AF65-F5344CB8AC3E}">
        <p14:creationId xmlns:p14="http://schemas.microsoft.com/office/powerpoint/2010/main" val="3122748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545285" cy="696354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5284" y="0"/>
            <a:ext cx="4598715" cy="6858000"/>
          </a:xfrm>
          <a:prstGeom prst="rect">
            <a:avLst/>
          </a:prstGeom>
        </p:spPr>
      </p:pic>
      <p:sp>
        <p:nvSpPr>
          <p:cNvPr id="5" name="4 CuadroTexto"/>
          <p:cNvSpPr txBox="1"/>
          <p:nvPr/>
        </p:nvSpPr>
        <p:spPr>
          <a:xfrm>
            <a:off x="251520" y="6329620"/>
            <a:ext cx="2736304" cy="646331"/>
          </a:xfrm>
          <a:prstGeom prst="rect">
            <a:avLst/>
          </a:prstGeom>
          <a:solidFill>
            <a:srgbClr val="92D050"/>
          </a:solidFill>
        </p:spPr>
        <p:txBody>
          <a:bodyPr wrap="square" rtlCol="0">
            <a:spAutoFit/>
          </a:bodyPr>
          <a:lstStyle/>
          <a:p>
            <a:r>
              <a:rPr lang="es-ES" dirty="0"/>
              <a:t>Drimys winteri.-(Canelo)</a:t>
            </a:r>
          </a:p>
        </p:txBody>
      </p:sp>
    </p:spTree>
    <p:extLst>
      <p:ext uri="{BB962C8B-B14F-4D97-AF65-F5344CB8AC3E}">
        <p14:creationId xmlns:p14="http://schemas.microsoft.com/office/powerpoint/2010/main" val="16599248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580"/>
            <a:ext cx="9144000" cy="6720840"/>
          </a:xfrm>
          <a:prstGeom prst="rect">
            <a:avLst/>
          </a:prstGeom>
        </p:spPr>
      </p:pic>
      <p:sp>
        <p:nvSpPr>
          <p:cNvPr id="3" name="2 CuadroTexto"/>
          <p:cNvSpPr txBox="1"/>
          <p:nvPr/>
        </p:nvSpPr>
        <p:spPr>
          <a:xfrm>
            <a:off x="5796136" y="6205954"/>
            <a:ext cx="3096344" cy="369332"/>
          </a:xfrm>
          <a:prstGeom prst="rect">
            <a:avLst/>
          </a:prstGeom>
          <a:solidFill>
            <a:srgbClr val="92D050"/>
          </a:solidFill>
        </p:spPr>
        <p:txBody>
          <a:bodyPr wrap="square" rtlCol="0">
            <a:spAutoFit/>
          </a:bodyPr>
          <a:lstStyle/>
          <a:p>
            <a:r>
              <a:rPr lang="es-ES" dirty="0"/>
              <a:t>Embothrium  coccineum</a:t>
            </a:r>
          </a:p>
        </p:txBody>
      </p:sp>
    </p:spTree>
    <p:extLst>
      <p:ext uri="{BB962C8B-B14F-4D97-AF65-F5344CB8AC3E}">
        <p14:creationId xmlns:p14="http://schemas.microsoft.com/office/powerpoint/2010/main" val="39053474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24128" y="6165304"/>
            <a:ext cx="3024336" cy="369332"/>
          </a:xfrm>
          <a:prstGeom prst="rect">
            <a:avLst/>
          </a:prstGeom>
          <a:solidFill>
            <a:srgbClr val="92D050"/>
          </a:solidFill>
        </p:spPr>
        <p:txBody>
          <a:bodyPr wrap="square" rtlCol="0">
            <a:spAutoFit/>
          </a:bodyPr>
          <a:lstStyle/>
          <a:p>
            <a:r>
              <a:rPr lang="es-ES" dirty="0"/>
              <a:t>Embothrium  coccineum</a:t>
            </a:r>
          </a:p>
        </p:txBody>
      </p:sp>
    </p:spTree>
    <p:extLst>
      <p:ext uri="{BB962C8B-B14F-4D97-AF65-F5344CB8AC3E}">
        <p14:creationId xmlns:p14="http://schemas.microsoft.com/office/powerpoint/2010/main" val="1799551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22096"/>
            <a:ext cx="47857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8384"/>
            <a:ext cx="4499992" cy="6858000"/>
          </a:xfrm>
          <a:prstGeom prst="rect">
            <a:avLst/>
          </a:prstGeom>
        </p:spPr>
      </p:pic>
      <p:sp>
        <p:nvSpPr>
          <p:cNvPr id="4" name="3 CuadroTexto"/>
          <p:cNvSpPr txBox="1"/>
          <p:nvPr/>
        </p:nvSpPr>
        <p:spPr>
          <a:xfrm>
            <a:off x="228720" y="6277962"/>
            <a:ext cx="3119144" cy="369332"/>
          </a:xfrm>
          <a:prstGeom prst="rect">
            <a:avLst/>
          </a:prstGeom>
          <a:solidFill>
            <a:srgbClr val="92D050"/>
          </a:solidFill>
        </p:spPr>
        <p:txBody>
          <a:bodyPr wrap="square" rtlCol="0">
            <a:spAutoFit/>
          </a:bodyPr>
          <a:lstStyle/>
          <a:p>
            <a:r>
              <a:rPr lang="es-ES" dirty="0"/>
              <a:t>Embothrium  coccineum</a:t>
            </a:r>
          </a:p>
        </p:txBody>
      </p:sp>
    </p:spTree>
    <p:extLst>
      <p:ext uri="{BB962C8B-B14F-4D97-AF65-F5344CB8AC3E}">
        <p14:creationId xmlns:p14="http://schemas.microsoft.com/office/powerpoint/2010/main" val="41560707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3318296" cy="5330916"/>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31" y="5010150"/>
            <a:ext cx="326326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8296" y="3067050"/>
            <a:ext cx="5819775"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8688" y="0"/>
            <a:ext cx="5825312" cy="30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179512" y="6207700"/>
            <a:ext cx="2520280" cy="369332"/>
          </a:xfrm>
          <a:prstGeom prst="rect">
            <a:avLst/>
          </a:prstGeom>
          <a:solidFill>
            <a:srgbClr val="92D050"/>
          </a:solidFill>
        </p:spPr>
        <p:txBody>
          <a:bodyPr wrap="square" rtlCol="0">
            <a:spAutoFit/>
          </a:bodyPr>
          <a:lstStyle/>
          <a:p>
            <a:r>
              <a:rPr lang="es-ES" dirty="0"/>
              <a:t>Eucryphia_cordifolia</a:t>
            </a:r>
          </a:p>
        </p:txBody>
      </p:sp>
    </p:spTree>
    <p:extLst>
      <p:ext uri="{BB962C8B-B14F-4D97-AF65-F5344CB8AC3E}">
        <p14:creationId xmlns:p14="http://schemas.microsoft.com/office/powerpoint/2010/main" val="4230553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28" y="-377825"/>
            <a:ext cx="9793088" cy="761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6660232" y="6309320"/>
            <a:ext cx="2592288" cy="369332"/>
          </a:xfrm>
          <a:prstGeom prst="rect">
            <a:avLst/>
          </a:prstGeom>
          <a:solidFill>
            <a:srgbClr val="92D050"/>
          </a:solidFill>
        </p:spPr>
        <p:txBody>
          <a:bodyPr wrap="square" rtlCol="0">
            <a:spAutoFit/>
          </a:bodyPr>
          <a:lstStyle/>
          <a:p>
            <a:r>
              <a:rPr lang="es-ES" dirty="0"/>
              <a:t>Eucryphia_cordifolia</a:t>
            </a:r>
          </a:p>
        </p:txBody>
      </p:sp>
    </p:spTree>
    <p:extLst>
      <p:ext uri="{BB962C8B-B14F-4D97-AF65-F5344CB8AC3E}">
        <p14:creationId xmlns:p14="http://schemas.microsoft.com/office/powerpoint/2010/main" val="20718145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093296"/>
            <a:ext cx="2592288" cy="369332"/>
          </a:xfrm>
          <a:prstGeom prst="rect">
            <a:avLst/>
          </a:prstGeom>
          <a:solidFill>
            <a:srgbClr val="92D050"/>
          </a:solidFill>
        </p:spPr>
        <p:txBody>
          <a:bodyPr wrap="square" rtlCol="0">
            <a:spAutoFit/>
          </a:bodyPr>
          <a:lstStyle/>
          <a:p>
            <a:r>
              <a:rPr lang="es-ES" dirty="0"/>
              <a:t>Euryops pectinatus</a:t>
            </a:r>
          </a:p>
        </p:txBody>
      </p:sp>
    </p:spTree>
    <p:extLst>
      <p:ext uri="{BB962C8B-B14F-4D97-AF65-F5344CB8AC3E}">
        <p14:creationId xmlns:p14="http://schemas.microsoft.com/office/powerpoint/2010/main" val="34664526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6156176" y="6021288"/>
            <a:ext cx="2520280" cy="369332"/>
          </a:xfrm>
          <a:prstGeom prst="rect">
            <a:avLst/>
          </a:prstGeom>
          <a:solidFill>
            <a:srgbClr val="92D050"/>
          </a:solidFill>
        </p:spPr>
        <p:txBody>
          <a:bodyPr wrap="square" rtlCol="0">
            <a:spAutoFit/>
          </a:bodyPr>
          <a:lstStyle/>
          <a:p>
            <a:r>
              <a:rPr lang="es-ES" dirty="0"/>
              <a:t>Fallopia japonica </a:t>
            </a:r>
          </a:p>
        </p:txBody>
      </p:sp>
    </p:spTree>
    <p:extLst>
      <p:ext uri="{BB962C8B-B14F-4D97-AF65-F5344CB8AC3E}">
        <p14:creationId xmlns:p14="http://schemas.microsoft.com/office/powerpoint/2010/main" val="26934868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347864" cy="333840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3347864"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7864" y="0"/>
            <a:ext cx="5796136" cy="6840488"/>
          </a:xfrm>
          <a:prstGeom prst="rect">
            <a:avLst/>
          </a:prstGeom>
        </p:spPr>
      </p:pic>
      <p:sp>
        <p:nvSpPr>
          <p:cNvPr id="5" name="4 CuadroTexto"/>
          <p:cNvSpPr txBox="1"/>
          <p:nvPr/>
        </p:nvSpPr>
        <p:spPr>
          <a:xfrm>
            <a:off x="5940152" y="6237312"/>
            <a:ext cx="2736304" cy="646331"/>
          </a:xfrm>
          <a:prstGeom prst="rect">
            <a:avLst/>
          </a:prstGeom>
          <a:solidFill>
            <a:srgbClr val="92D050"/>
          </a:solidFill>
        </p:spPr>
        <p:txBody>
          <a:bodyPr wrap="square" rtlCol="0">
            <a:spAutoFit/>
          </a:bodyPr>
          <a:lstStyle/>
          <a:p>
            <a:r>
              <a:rPr lang="es-ES" dirty="0"/>
              <a:t>Fascicularia pitcairniifolia</a:t>
            </a:r>
          </a:p>
        </p:txBody>
      </p:sp>
    </p:spTree>
    <p:extLst>
      <p:ext uri="{BB962C8B-B14F-4D97-AF65-F5344CB8AC3E}">
        <p14:creationId xmlns:p14="http://schemas.microsoft.com/office/powerpoint/2010/main" val="37303076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96136" y="6237312"/>
            <a:ext cx="3024336" cy="369332"/>
          </a:xfrm>
          <a:prstGeom prst="rect">
            <a:avLst/>
          </a:prstGeom>
          <a:solidFill>
            <a:srgbClr val="92D050"/>
          </a:solidFill>
        </p:spPr>
        <p:txBody>
          <a:bodyPr wrap="square" rtlCol="0">
            <a:spAutoFit/>
          </a:bodyPr>
          <a:lstStyle/>
          <a:p>
            <a:r>
              <a:rPr lang="es-ES" dirty="0"/>
              <a:t>Fuchsia alba y F.eburnea</a:t>
            </a:r>
          </a:p>
        </p:txBody>
      </p:sp>
    </p:spTree>
    <p:extLst>
      <p:ext uri="{BB962C8B-B14F-4D97-AF65-F5344CB8AC3E}">
        <p14:creationId xmlns:p14="http://schemas.microsoft.com/office/powerpoint/2010/main" val="23809539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6237312"/>
            <a:ext cx="2448272" cy="369332"/>
          </a:xfrm>
          <a:prstGeom prst="rect">
            <a:avLst/>
          </a:prstGeom>
          <a:solidFill>
            <a:srgbClr val="92D050"/>
          </a:solidFill>
        </p:spPr>
        <p:txBody>
          <a:bodyPr wrap="square" rtlCol="0">
            <a:spAutoFit/>
          </a:bodyPr>
          <a:lstStyle/>
          <a:p>
            <a:r>
              <a:rPr lang="es-ES" dirty="0"/>
              <a:t>Fuchsia magellanica</a:t>
            </a:r>
          </a:p>
        </p:txBody>
      </p:sp>
    </p:spTree>
    <p:extLst>
      <p:ext uri="{BB962C8B-B14F-4D97-AF65-F5344CB8AC3E}">
        <p14:creationId xmlns:p14="http://schemas.microsoft.com/office/powerpoint/2010/main" val="29581309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78535" cy="2828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1333500"/>
            <a:ext cx="9525000" cy="952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5724128" y="6381328"/>
            <a:ext cx="3240360" cy="646331"/>
          </a:xfrm>
          <a:prstGeom prst="rect">
            <a:avLst/>
          </a:prstGeom>
          <a:solidFill>
            <a:srgbClr val="92D050"/>
          </a:solidFill>
        </p:spPr>
        <p:txBody>
          <a:bodyPr wrap="square" rtlCol="0">
            <a:spAutoFit/>
          </a:bodyPr>
          <a:lstStyle/>
          <a:p>
            <a:r>
              <a:rPr lang="es-ES" dirty="0"/>
              <a:t>Fuchsia magellanica gracilis</a:t>
            </a:r>
          </a:p>
        </p:txBody>
      </p:sp>
    </p:spTree>
    <p:extLst>
      <p:ext uri="{BB962C8B-B14F-4D97-AF65-F5344CB8AC3E}">
        <p14:creationId xmlns:p14="http://schemas.microsoft.com/office/powerpoint/2010/main" val="36255460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60579" cy="376051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0490" y="0"/>
            <a:ext cx="5273509" cy="376051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0579" y="3760514"/>
            <a:ext cx="2466975" cy="3090629"/>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7554" y="3760515"/>
            <a:ext cx="2816446" cy="3090629"/>
          </a:xfrm>
          <a:prstGeom prst="rect">
            <a:avLst/>
          </a:prstGeom>
        </p:spPr>
      </p:pic>
      <p:pic>
        <p:nvPicPr>
          <p:cNvPr id="6" name="5 Imagen"/>
          <p:cNvPicPr>
            <a:picLocks noChangeAspect="1"/>
          </p:cNvPicPr>
          <p:nvPr/>
        </p:nvPicPr>
        <p:blipFill rotWithShape="1">
          <a:blip r:embed="rId7">
            <a:extLst>
              <a:ext uri="{28A0092B-C50C-407E-A947-70E740481C1C}">
                <a14:useLocalDpi xmlns:a14="http://schemas.microsoft.com/office/drawing/2010/main" val="0"/>
              </a:ext>
            </a:extLst>
          </a:blip>
          <a:srcRect t="9862"/>
          <a:stretch/>
        </p:blipFill>
        <p:spPr>
          <a:xfrm>
            <a:off x="0" y="3760515"/>
            <a:ext cx="4283968" cy="3090629"/>
          </a:xfrm>
          <a:prstGeom prst="rect">
            <a:avLst/>
          </a:prstGeom>
        </p:spPr>
      </p:pic>
      <p:sp>
        <p:nvSpPr>
          <p:cNvPr id="7" name="6 CuadroTexto"/>
          <p:cNvSpPr txBox="1"/>
          <p:nvPr/>
        </p:nvSpPr>
        <p:spPr>
          <a:xfrm>
            <a:off x="6156176" y="6268670"/>
            <a:ext cx="2664296" cy="369332"/>
          </a:xfrm>
          <a:prstGeom prst="rect">
            <a:avLst/>
          </a:prstGeom>
          <a:solidFill>
            <a:srgbClr val="92D050"/>
          </a:solidFill>
        </p:spPr>
        <p:txBody>
          <a:bodyPr wrap="square" rtlCol="0">
            <a:spAutoFit/>
          </a:bodyPr>
          <a:lstStyle/>
          <a:p>
            <a:r>
              <a:rPr lang="es-ES" dirty="0"/>
              <a:t>Fuchsia magellanica </a:t>
            </a:r>
          </a:p>
        </p:txBody>
      </p:sp>
    </p:spTree>
    <p:extLst>
      <p:ext uri="{BB962C8B-B14F-4D97-AF65-F5344CB8AC3E}">
        <p14:creationId xmlns:p14="http://schemas.microsoft.com/office/powerpoint/2010/main" val="22041812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
        <p:nvSpPr>
          <p:cNvPr id="3" name="2 CuadroTexto"/>
          <p:cNvSpPr txBox="1"/>
          <p:nvPr/>
        </p:nvSpPr>
        <p:spPr>
          <a:xfrm>
            <a:off x="6084168" y="6237312"/>
            <a:ext cx="2664296" cy="369332"/>
          </a:xfrm>
          <a:prstGeom prst="rect">
            <a:avLst/>
          </a:prstGeom>
          <a:solidFill>
            <a:srgbClr val="92D050"/>
          </a:solidFill>
        </p:spPr>
        <p:txBody>
          <a:bodyPr wrap="square" rtlCol="0">
            <a:spAutoFit/>
          </a:bodyPr>
          <a:lstStyle/>
          <a:p>
            <a:r>
              <a:rPr lang="es-ES" dirty="0"/>
              <a:t>Gazania longiscapa</a:t>
            </a:r>
          </a:p>
        </p:txBody>
      </p:sp>
    </p:spTree>
    <p:extLst>
      <p:ext uri="{BB962C8B-B14F-4D97-AF65-F5344CB8AC3E}">
        <p14:creationId xmlns:p14="http://schemas.microsoft.com/office/powerpoint/2010/main" val="35796839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
        <p:nvSpPr>
          <p:cNvPr id="3" name="2 CuadroTexto"/>
          <p:cNvSpPr txBox="1"/>
          <p:nvPr/>
        </p:nvSpPr>
        <p:spPr>
          <a:xfrm>
            <a:off x="4788024" y="6431230"/>
            <a:ext cx="4032448" cy="369332"/>
          </a:xfrm>
          <a:prstGeom prst="rect">
            <a:avLst/>
          </a:prstGeom>
          <a:solidFill>
            <a:srgbClr val="92D050"/>
          </a:solidFill>
        </p:spPr>
        <p:txBody>
          <a:bodyPr wrap="square" rtlCol="0">
            <a:spAutoFit/>
          </a:bodyPr>
          <a:lstStyle/>
          <a:p>
            <a:r>
              <a:rPr lang="it-IT" dirty="0"/>
              <a:t>Gevuina avellana_.-Avellano de Chile</a:t>
            </a:r>
          </a:p>
        </p:txBody>
      </p:sp>
    </p:spTree>
    <p:extLst>
      <p:ext uri="{BB962C8B-B14F-4D97-AF65-F5344CB8AC3E}">
        <p14:creationId xmlns:p14="http://schemas.microsoft.com/office/powerpoint/2010/main" val="37050237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843264" y="6314380"/>
            <a:ext cx="3888432" cy="369332"/>
          </a:xfrm>
          <a:prstGeom prst="rect">
            <a:avLst/>
          </a:prstGeom>
          <a:solidFill>
            <a:srgbClr val="92D050"/>
          </a:solidFill>
        </p:spPr>
        <p:txBody>
          <a:bodyPr wrap="square" rtlCol="0">
            <a:spAutoFit/>
          </a:bodyPr>
          <a:lstStyle/>
          <a:p>
            <a:r>
              <a:rPr lang="es-ES" dirty="0"/>
              <a:t>Gevuina_avellana_-_flor_madura</a:t>
            </a:r>
          </a:p>
        </p:txBody>
      </p:sp>
    </p:spTree>
    <p:extLst>
      <p:ext uri="{BB962C8B-B14F-4D97-AF65-F5344CB8AC3E}">
        <p14:creationId xmlns:p14="http://schemas.microsoft.com/office/powerpoint/2010/main" val="42845384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322764"/>
            <a:ext cx="2664296" cy="369332"/>
          </a:xfrm>
          <a:prstGeom prst="rect">
            <a:avLst/>
          </a:prstGeom>
          <a:solidFill>
            <a:srgbClr val="92D050"/>
          </a:solidFill>
        </p:spPr>
        <p:txBody>
          <a:bodyPr wrap="square" rtlCol="0">
            <a:spAutoFit/>
          </a:bodyPr>
          <a:lstStyle/>
          <a:p>
            <a:r>
              <a:rPr lang="es-ES" dirty="0"/>
              <a:t>Gomphrena globosa</a:t>
            </a:r>
          </a:p>
        </p:txBody>
      </p:sp>
    </p:spTree>
    <p:extLst>
      <p:ext uri="{BB962C8B-B14F-4D97-AF65-F5344CB8AC3E}">
        <p14:creationId xmlns:p14="http://schemas.microsoft.com/office/powerpoint/2010/main" val="31493238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228184" y="6249878"/>
            <a:ext cx="2664296" cy="369332"/>
          </a:xfrm>
          <a:prstGeom prst="rect">
            <a:avLst/>
          </a:prstGeom>
          <a:solidFill>
            <a:srgbClr val="92D050"/>
          </a:solidFill>
        </p:spPr>
        <p:txBody>
          <a:bodyPr wrap="square" rtlCol="0">
            <a:spAutoFit/>
          </a:bodyPr>
          <a:lstStyle/>
          <a:p>
            <a:r>
              <a:rPr lang="es-ES" dirty="0"/>
              <a:t>Gomphrena globosa</a:t>
            </a:r>
          </a:p>
        </p:txBody>
      </p:sp>
    </p:spTree>
    <p:extLst>
      <p:ext uri="{BB962C8B-B14F-4D97-AF65-F5344CB8AC3E}">
        <p14:creationId xmlns:p14="http://schemas.microsoft.com/office/powerpoint/2010/main" val="31688394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 y="0"/>
            <a:ext cx="9109710" cy="6858000"/>
          </a:xfrm>
          <a:prstGeom prst="rect">
            <a:avLst/>
          </a:prstGeom>
        </p:spPr>
      </p:pic>
      <p:sp>
        <p:nvSpPr>
          <p:cNvPr id="3" name="2 CuadroTexto"/>
          <p:cNvSpPr txBox="1"/>
          <p:nvPr/>
        </p:nvSpPr>
        <p:spPr>
          <a:xfrm>
            <a:off x="323528" y="6309320"/>
            <a:ext cx="2160240" cy="369332"/>
          </a:xfrm>
          <a:prstGeom prst="rect">
            <a:avLst/>
          </a:prstGeom>
          <a:solidFill>
            <a:srgbClr val="92D050"/>
          </a:solidFill>
        </p:spPr>
        <p:txBody>
          <a:bodyPr wrap="square" rtlCol="0">
            <a:spAutoFit/>
          </a:bodyPr>
          <a:lstStyle/>
          <a:p>
            <a:r>
              <a:rPr lang="es-ES" dirty="0"/>
              <a:t>Gunnera tinctoria</a:t>
            </a:r>
          </a:p>
        </p:txBody>
      </p:sp>
    </p:spTree>
    <p:extLst>
      <p:ext uri="{BB962C8B-B14F-4D97-AF65-F5344CB8AC3E}">
        <p14:creationId xmlns:p14="http://schemas.microsoft.com/office/powerpoint/2010/main" val="8907935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3" y="0"/>
            <a:ext cx="4283967" cy="6858000"/>
          </a:xfrm>
          <a:prstGeom prst="rect">
            <a:avLst/>
          </a:prstGeom>
        </p:spPr>
      </p:pic>
      <p:sp>
        <p:nvSpPr>
          <p:cNvPr id="4" name="3 CuadroTexto"/>
          <p:cNvSpPr txBox="1"/>
          <p:nvPr/>
        </p:nvSpPr>
        <p:spPr>
          <a:xfrm>
            <a:off x="2555776" y="6237312"/>
            <a:ext cx="6192688" cy="369332"/>
          </a:xfrm>
          <a:prstGeom prst="rect">
            <a:avLst/>
          </a:prstGeom>
          <a:solidFill>
            <a:srgbClr val="92D050"/>
          </a:solidFill>
        </p:spPr>
        <p:txBody>
          <a:bodyPr wrap="square" rtlCol="0">
            <a:spAutoFit/>
          </a:bodyPr>
          <a:lstStyle/>
          <a:p>
            <a:r>
              <a:rPr lang="es-ES" dirty="0"/>
              <a:t>Gunnera tinctoria.-Vendedor de nalcas.-Pto.Varas</a:t>
            </a:r>
          </a:p>
        </p:txBody>
      </p:sp>
    </p:spTree>
    <p:extLst>
      <p:ext uri="{BB962C8B-B14F-4D97-AF65-F5344CB8AC3E}">
        <p14:creationId xmlns:p14="http://schemas.microsoft.com/office/powerpoint/2010/main" val="14857923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84168" y="6265118"/>
            <a:ext cx="2408664" cy="369332"/>
          </a:xfrm>
          <a:prstGeom prst="rect">
            <a:avLst/>
          </a:prstGeom>
          <a:solidFill>
            <a:srgbClr val="92D050"/>
          </a:solidFill>
        </p:spPr>
        <p:txBody>
          <a:bodyPr wrap="square" rtlCol="0">
            <a:spAutoFit/>
          </a:bodyPr>
          <a:lstStyle/>
          <a:p>
            <a:r>
              <a:rPr lang="es-ES" dirty="0"/>
              <a:t>Heliconias en Chile</a:t>
            </a:r>
          </a:p>
        </p:txBody>
      </p:sp>
    </p:spTree>
    <p:extLst>
      <p:ext uri="{BB962C8B-B14F-4D97-AF65-F5344CB8AC3E}">
        <p14:creationId xmlns:p14="http://schemas.microsoft.com/office/powerpoint/2010/main" val="8500970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665"/>
          <a:stretch/>
        </p:blipFill>
        <p:spPr>
          <a:xfrm>
            <a:off x="0" y="0"/>
            <a:ext cx="9144000" cy="6858000"/>
          </a:xfrm>
          <a:prstGeom prst="rect">
            <a:avLst/>
          </a:prstGeom>
          <a:solidFill>
            <a:srgbClr val="92D050"/>
          </a:solidFill>
        </p:spPr>
      </p:pic>
      <p:sp>
        <p:nvSpPr>
          <p:cNvPr id="3" name="2 CuadroTexto"/>
          <p:cNvSpPr txBox="1"/>
          <p:nvPr/>
        </p:nvSpPr>
        <p:spPr>
          <a:xfrm>
            <a:off x="6300192" y="6237312"/>
            <a:ext cx="2520280" cy="369332"/>
          </a:xfrm>
          <a:prstGeom prst="rect">
            <a:avLst/>
          </a:prstGeom>
          <a:solidFill>
            <a:srgbClr val="92D050"/>
          </a:solidFill>
        </p:spPr>
        <p:txBody>
          <a:bodyPr wrap="square" rtlCol="0">
            <a:spAutoFit/>
          </a:bodyPr>
          <a:lstStyle/>
          <a:p>
            <a:r>
              <a:rPr lang="es-ES" dirty="0"/>
              <a:t>Jasminum polyanthum</a:t>
            </a:r>
          </a:p>
        </p:txBody>
      </p:sp>
    </p:spTree>
    <p:extLst>
      <p:ext uri="{BB962C8B-B14F-4D97-AF65-F5344CB8AC3E}">
        <p14:creationId xmlns:p14="http://schemas.microsoft.com/office/powerpoint/2010/main" val="34708252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1"/>
            <a:ext cx="9144000" cy="6855817"/>
          </a:xfrm>
          <a:prstGeom prst="rect">
            <a:avLst/>
          </a:prstGeom>
        </p:spPr>
      </p:pic>
      <p:sp>
        <p:nvSpPr>
          <p:cNvPr id="3" name="2 CuadroTexto"/>
          <p:cNvSpPr txBox="1"/>
          <p:nvPr/>
        </p:nvSpPr>
        <p:spPr>
          <a:xfrm>
            <a:off x="6804248" y="6309320"/>
            <a:ext cx="2088232" cy="646331"/>
          </a:xfrm>
          <a:prstGeom prst="rect">
            <a:avLst/>
          </a:prstGeom>
          <a:solidFill>
            <a:srgbClr val="92D050"/>
          </a:solidFill>
        </p:spPr>
        <p:txBody>
          <a:bodyPr wrap="square" rtlCol="0">
            <a:spAutoFit/>
          </a:bodyPr>
          <a:lstStyle/>
          <a:p>
            <a:r>
              <a:rPr lang="es-ES" dirty="0"/>
              <a:t>Jubaea chilensis .-</a:t>
            </a:r>
          </a:p>
        </p:txBody>
      </p:sp>
    </p:spTree>
    <p:extLst>
      <p:ext uri="{BB962C8B-B14F-4D97-AF65-F5344CB8AC3E}">
        <p14:creationId xmlns:p14="http://schemas.microsoft.com/office/powerpoint/2010/main" val="40885489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0"/>
            <a:ext cx="4860032" cy="66891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55354" cy="24669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263130"/>
            <a:ext cx="4283968" cy="4629150"/>
          </a:xfrm>
          <a:prstGeom prst="rect">
            <a:avLst/>
          </a:prstGeom>
        </p:spPr>
      </p:pic>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5354" y="0"/>
            <a:ext cx="2286000" cy="2233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876256" y="6237312"/>
            <a:ext cx="1944216" cy="646331"/>
          </a:xfrm>
          <a:prstGeom prst="rect">
            <a:avLst/>
          </a:prstGeom>
          <a:solidFill>
            <a:srgbClr val="92D050"/>
          </a:solidFill>
        </p:spPr>
        <p:txBody>
          <a:bodyPr wrap="square" rtlCol="0">
            <a:spAutoFit/>
          </a:bodyPr>
          <a:lstStyle/>
          <a:p>
            <a:r>
              <a:rPr lang="es-ES" dirty="0"/>
              <a:t>Jubaea chilensis</a:t>
            </a:r>
          </a:p>
        </p:txBody>
      </p:sp>
    </p:spTree>
    <p:extLst>
      <p:ext uri="{BB962C8B-B14F-4D97-AF65-F5344CB8AC3E}">
        <p14:creationId xmlns:p14="http://schemas.microsoft.com/office/powerpoint/2010/main" val="22588862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58798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sp>
        <p:nvSpPr>
          <p:cNvPr id="4" name="3 CuadroTexto"/>
          <p:cNvSpPr txBox="1"/>
          <p:nvPr/>
        </p:nvSpPr>
        <p:spPr>
          <a:xfrm>
            <a:off x="4788024" y="6165304"/>
            <a:ext cx="4032448" cy="646331"/>
          </a:xfrm>
          <a:prstGeom prst="rect">
            <a:avLst/>
          </a:prstGeom>
          <a:solidFill>
            <a:srgbClr val="92D050"/>
          </a:solidFill>
        </p:spPr>
        <p:txBody>
          <a:bodyPr wrap="square" rtlCol="0">
            <a:spAutoFit/>
          </a:bodyPr>
          <a:lstStyle/>
          <a:p>
            <a:r>
              <a:rPr lang="es-ES" dirty="0"/>
              <a:t>Lapageria rosea.-Copihues blanco</a:t>
            </a:r>
          </a:p>
        </p:txBody>
      </p:sp>
    </p:spTree>
    <p:extLst>
      <p:ext uri="{BB962C8B-B14F-4D97-AF65-F5344CB8AC3E}">
        <p14:creationId xmlns:p14="http://schemas.microsoft.com/office/powerpoint/2010/main" val="17713946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32752"/>
            <a:ext cx="5143500" cy="6858000"/>
          </a:xfrm>
          <a:prstGeom prst="rect">
            <a:avLst/>
          </a:prstGeom>
        </p:spPr>
      </p:pic>
      <p:sp>
        <p:nvSpPr>
          <p:cNvPr id="4" name="3 CuadroTexto"/>
          <p:cNvSpPr txBox="1"/>
          <p:nvPr/>
        </p:nvSpPr>
        <p:spPr>
          <a:xfrm>
            <a:off x="5940152" y="6021288"/>
            <a:ext cx="2952328" cy="369332"/>
          </a:xfrm>
          <a:prstGeom prst="rect">
            <a:avLst/>
          </a:prstGeom>
          <a:solidFill>
            <a:srgbClr val="92D050"/>
          </a:solidFill>
        </p:spPr>
        <p:txBody>
          <a:bodyPr wrap="square" rtlCol="0">
            <a:spAutoFit/>
          </a:bodyPr>
          <a:lstStyle/>
          <a:p>
            <a:r>
              <a:rPr lang="es-ES" dirty="0"/>
              <a:t>Laurelia-sempervirens-</a:t>
            </a:r>
          </a:p>
        </p:txBody>
      </p:sp>
    </p:spTree>
    <p:extLst>
      <p:ext uri="{BB962C8B-B14F-4D97-AF65-F5344CB8AC3E}">
        <p14:creationId xmlns:p14="http://schemas.microsoft.com/office/powerpoint/2010/main" val="19999596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88507" cy="34526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60" y="3452624"/>
            <a:ext cx="3688507" cy="3405376"/>
          </a:xfrm>
          <a:prstGeom prst="rect">
            <a:avLst/>
          </a:prstGeom>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4967" y="0"/>
            <a:ext cx="3311569" cy="3452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9467" y="1528"/>
            <a:ext cx="2095500" cy="3451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9467" y="3452624"/>
            <a:ext cx="5407069" cy="339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413001" y="6322764"/>
            <a:ext cx="2335463" cy="369332"/>
          </a:xfrm>
          <a:prstGeom prst="rect">
            <a:avLst/>
          </a:prstGeom>
          <a:solidFill>
            <a:srgbClr val="92D050"/>
          </a:solidFill>
        </p:spPr>
        <p:txBody>
          <a:bodyPr wrap="square" rtlCol="0">
            <a:spAutoFit/>
          </a:bodyPr>
          <a:lstStyle/>
          <a:p>
            <a:r>
              <a:rPr lang="es-ES" dirty="0"/>
              <a:t>Lippia citriodora</a:t>
            </a:r>
          </a:p>
        </p:txBody>
      </p:sp>
    </p:spTree>
    <p:extLst>
      <p:ext uri="{BB962C8B-B14F-4D97-AF65-F5344CB8AC3E}">
        <p14:creationId xmlns:p14="http://schemas.microsoft.com/office/powerpoint/2010/main" val="3627411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5143500" cy="6858000"/>
          </a:xfrm>
          <a:prstGeom prst="rect">
            <a:avLst/>
          </a:prstGeom>
        </p:spPr>
      </p:pic>
      <p:sp>
        <p:nvSpPr>
          <p:cNvPr id="4" name="3 CuadroTexto"/>
          <p:cNvSpPr txBox="1"/>
          <p:nvPr/>
        </p:nvSpPr>
        <p:spPr>
          <a:xfrm>
            <a:off x="2759324" y="6290754"/>
            <a:ext cx="6768752" cy="369332"/>
          </a:xfrm>
          <a:prstGeom prst="rect">
            <a:avLst/>
          </a:prstGeom>
          <a:solidFill>
            <a:srgbClr val="92D050"/>
          </a:solidFill>
        </p:spPr>
        <p:txBody>
          <a:bodyPr wrap="square" rtlCol="0">
            <a:spAutoFit/>
          </a:bodyPr>
          <a:lstStyle/>
          <a:p>
            <a:r>
              <a:rPr lang="es-ES" dirty="0"/>
              <a:t>Luma apiculata-Pasarela_en_bosque_de_arrayanes</a:t>
            </a:r>
          </a:p>
        </p:txBody>
      </p:sp>
    </p:spTree>
    <p:extLst>
      <p:ext uri="{BB962C8B-B14F-4D97-AF65-F5344CB8AC3E}">
        <p14:creationId xmlns:p14="http://schemas.microsoft.com/office/powerpoint/2010/main" val="15300906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6934200"/>
          </a:xfrm>
          <a:prstGeom prst="rect">
            <a:avLst/>
          </a:prstGeom>
        </p:spPr>
      </p:pic>
      <p:sp>
        <p:nvSpPr>
          <p:cNvPr id="3" name="2 CuadroTexto"/>
          <p:cNvSpPr txBox="1"/>
          <p:nvPr/>
        </p:nvSpPr>
        <p:spPr>
          <a:xfrm>
            <a:off x="683568" y="6277962"/>
            <a:ext cx="2016224" cy="369332"/>
          </a:xfrm>
          <a:prstGeom prst="rect">
            <a:avLst/>
          </a:prstGeom>
          <a:solidFill>
            <a:srgbClr val="92D050"/>
          </a:solidFill>
        </p:spPr>
        <p:txBody>
          <a:bodyPr wrap="square" rtlCol="0">
            <a:spAutoFit/>
          </a:bodyPr>
          <a:lstStyle/>
          <a:p>
            <a:r>
              <a:rPr lang="es-ES" dirty="0"/>
              <a:t>Luma apiculata</a:t>
            </a:r>
          </a:p>
        </p:txBody>
      </p:sp>
    </p:spTree>
    <p:extLst>
      <p:ext uri="{BB962C8B-B14F-4D97-AF65-F5344CB8AC3E}">
        <p14:creationId xmlns:p14="http://schemas.microsoft.com/office/powerpoint/2010/main" val="22219617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800" t="3483" r="5334" b="3811"/>
          <a:stretch/>
        </p:blipFill>
        <p:spPr>
          <a:xfrm>
            <a:off x="0" y="0"/>
            <a:ext cx="5410200" cy="50101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10150"/>
            <a:ext cx="3059832" cy="18478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200" y="0"/>
            <a:ext cx="3697286" cy="3212976"/>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0200" y="3212976"/>
            <a:ext cx="3733800" cy="3645024"/>
          </a:xfrm>
          <a:prstGeom prst="rect">
            <a:avLst/>
          </a:prstGeom>
        </p:spPr>
      </p:pic>
      <p:pic>
        <p:nvPicPr>
          <p:cNvPr id="717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5333" t="8547" r="5188" b="8547"/>
          <a:stretch/>
        </p:blipFill>
        <p:spPr bwMode="auto">
          <a:xfrm>
            <a:off x="3059832" y="5035488"/>
            <a:ext cx="2350368" cy="1847850"/>
          </a:xfrm>
          <a:prstGeom prst="rect">
            <a:avLst/>
          </a:prstGeom>
          <a:solidFill>
            <a:srgbClr val="92D050"/>
          </a:solidFill>
          <a:ln>
            <a:noFill/>
          </a:ln>
        </p:spPr>
      </p:pic>
      <p:sp>
        <p:nvSpPr>
          <p:cNvPr id="6" name="5 CuadroTexto"/>
          <p:cNvSpPr txBox="1"/>
          <p:nvPr/>
        </p:nvSpPr>
        <p:spPr>
          <a:xfrm>
            <a:off x="5004048" y="6237312"/>
            <a:ext cx="4103438" cy="369332"/>
          </a:xfrm>
          <a:prstGeom prst="rect">
            <a:avLst/>
          </a:prstGeom>
          <a:solidFill>
            <a:srgbClr val="92D050"/>
          </a:solidFill>
        </p:spPr>
        <p:txBody>
          <a:bodyPr wrap="square" rtlCol="0">
            <a:spAutoFit/>
          </a:bodyPr>
          <a:lstStyle/>
          <a:p>
            <a:r>
              <a:rPr lang="fr-FR" dirty="0"/>
              <a:t>Mimulus luteus y Mimulus guttatus</a:t>
            </a:r>
          </a:p>
        </p:txBody>
      </p:sp>
    </p:spTree>
    <p:extLst>
      <p:ext uri="{BB962C8B-B14F-4D97-AF65-F5344CB8AC3E}">
        <p14:creationId xmlns:p14="http://schemas.microsoft.com/office/powerpoint/2010/main" val="26308171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4" y="2664"/>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6024" y="-88424"/>
            <a:ext cx="3967976" cy="352008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8564" y="3431664"/>
            <a:ext cx="3965436" cy="3446512"/>
          </a:xfrm>
          <a:prstGeom prst="rect">
            <a:avLst/>
          </a:prstGeom>
        </p:spPr>
      </p:pic>
      <p:sp>
        <p:nvSpPr>
          <p:cNvPr id="5" name="4 CuadroTexto"/>
          <p:cNvSpPr txBox="1"/>
          <p:nvPr/>
        </p:nvSpPr>
        <p:spPr>
          <a:xfrm>
            <a:off x="251520" y="6395908"/>
            <a:ext cx="2952328" cy="369332"/>
          </a:xfrm>
          <a:prstGeom prst="rect">
            <a:avLst/>
          </a:prstGeom>
          <a:solidFill>
            <a:srgbClr val="92D050"/>
          </a:solidFill>
        </p:spPr>
        <p:txBody>
          <a:bodyPr wrap="square" rtlCol="0">
            <a:spAutoFit/>
          </a:bodyPr>
          <a:lstStyle/>
          <a:p>
            <a:r>
              <a:rPr lang="es-ES" dirty="0"/>
              <a:t>Nothofagus antarctica</a:t>
            </a:r>
          </a:p>
        </p:txBody>
      </p:sp>
    </p:spTree>
    <p:extLst>
      <p:ext uri="{BB962C8B-B14F-4D97-AF65-F5344CB8AC3E}">
        <p14:creationId xmlns:p14="http://schemas.microsoft.com/office/powerpoint/2010/main" val="9664424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1984" y="2618224"/>
            <a:ext cx="3200400" cy="4267200"/>
          </a:xfrm>
          <a:prstGeom prst="rect">
            <a:avLst/>
          </a:prstGeom>
        </p:spPr>
      </p:pic>
      <p:sp>
        <p:nvSpPr>
          <p:cNvPr id="4" name="3 CuadroTexto"/>
          <p:cNvSpPr txBox="1"/>
          <p:nvPr/>
        </p:nvSpPr>
        <p:spPr>
          <a:xfrm>
            <a:off x="6228184" y="6453336"/>
            <a:ext cx="2736304" cy="369332"/>
          </a:xfrm>
          <a:prstGeom prst="rect">
            <a:avLst/>
          </a:prstGeom>
          <a:solidFill>
            <a:srgbClr val="92D050"/>
          </a:solidFill>
        </p:spPr>
        <p:txBody>
          <a:bodyPr wrap="square" rtlCol="0">
            <a:spAutoFit/>
          </a:bodyPr>
          <a:lstStyle/>
          <a:p>
            <a:r>
              <a:rPr lang="es-ES" dirty="0"/>
              <a:t>Nothofagus dombeyi</a:t>
            </a:r>
          </a:p>
        </p:txBody>
      </p:sp>
    </p:spTree>
    <p:extLst>
      <p:ext uri="{BB962C8B-B14F-4D97-AF65-F5344CB8AC3E}">
        <p14:creationId xmlns:p14="http://schemas.microsoft.com/office/powerpoint/2010/main" val="3377053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183000" y="5949280"/>
            <a:ext cx="1519848" cy="646331"/>
          </a:xfrm>
          <a:prstGeom prst="rect">
            <a:avLst/>
          </a:prstGeom>
          <a:solidFill>
            <a:srgbClr val="92D050"/>
          </a:solidFill>
        </p:spPr>
        <p:txBody>
          <a:bodyPr wrap="square" rtlCol="0">
            <a:spAutoFit/>
          </a:bodyPr>
          <a:lstStyle/>
          <a:p>
            <a:r>
              <a:rPr lang="es-ES" dirty="0"/>
              <a:t>Notophagus antartica</a:t>
            </a:r>
          </a:p>
        </p:txBody>
      </p:sp>
    </p:spTree>
    <p:extLst>
      <p:ext uri="{BB962C8B-B14F-4D97-AF65-F5344CB8AC3E}">
        <p14:creationId xmlns:p14="http://schemas.microsoft.com/office/powerpoint/2010/main" val="25719826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660232" y="6237312"/>
            <a:ext cx="2232248" cy="369332"/>
          </a:xfrm>
          <a:prstGeom prst="rect">
            <a:avLst/>
          </a:prstGeom>
          <a:solidFill>
            <a:srgbClr val="92D050"/>
          </a:solidFill>
        </p:spPr>
        <p:txBody>
          <a:bodyPr wrap="square" rtlCol="0">
            <a:spAutoFit/>
          </a:bodyPr>
          <a:lstStyle/>
          <a:p>
            <a:r>
              <a:rPr lang="es-ES" dirty="0"/>
              <a:t>Passiflora spec.</a:t>
            </a:r>
          </a:p>
        </p:txBody>
      </p:sp>
    </p:spTree>
    <p:extLst>
      <p:ext uri="{BB962C8B-B14F-4D97-AF65-F5344CB8AC3E}">
        <p14:creationId xmlns:p14="http://schemas.microsoft.com/office/powerpoint/2010/main" val="1270351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4572000" y="6381328"/>
            <a:ext cx="4248472" cy="369332"/>
          </a:xfrm>
          <a:prstGeom prst="rect">
            <a:avLst/>
          </a:prstGeom>
          <a:solidFill>
            <a:srgbClr val="92D050"/>
          </a:solidFill>
        </p:spPr>
        <p:txBody>
          <a:bodyPr wrap="square" rtlCol="0">
            <a:spAutoFit/>
          </a:bodyPr>
          <a:lstStyle/>
          <a:p>
            <a:r>
              <a:rPr lang="es-ES" dirty="0"/>
              <a:t>Pimientos de Chile.-Capsicum annuum</a:t>
            </a:r>
          </a:p>
        </p:txBody>
      </p:sp>
    </p:spTree>
    <p:extLst>
      <p:ext uri="{BB962C8B-B14F-4D97-AF65-F5344CB8AC3E}">
        <p14:creationId xmlns:p14="http://schemas.microsoft.com/office/powerpoint/2010/main" val="2593092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237312"/>
            <a:ext cx="4392488" cy="369332"/>
          </a:xfrm>
          <a:prstGeom prst="rect">
            <a:avLst/>
          </a:prstGeom>
          <a:solidFill>
            <a:srgbClr val="92D050"/>
          </a:solidFill>
        </p:spPr>
        <p:txBody>
          <a:bodyPr wrap="square" rtlCol="0">
            <a:spAutoFit/>
          </a:bodyPr>
          <a:lstStyle/>
          <a:p>
            <a:r>
              <a:rPr lang="es-ES" dirty="0"/>
              <a:t>Pistia stratoides.- Repollito de agua</a:t>
            </a:r>
          </a:p>
        </p:txBody>
      </p:sp>
    </p:spTree>
    <p:extLst>
      <p:ext uri="{BB962C8B-B14F-4D97-AF65-F5344CB8AC3E}">
        <p14:creationId xmlns:p14="http://schemas.microsoft.com/office/powerpoint/2010/main" val="28401027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4451608" y="6392366"/>
            <a:ext cx="4248472" cy="369332"/>
          </a:xfrm>
          <a:prstGeom prst="rect">
            <a:avLst/>
          </a:prstGeom>
          <a:solidFill>
            <a:srgbClr val="92D050"/>
          </a:solidFill>
        </p:spPr>
        <p:txBody>
          <a:bodyPr wrap="square" rtlCol="0">
            <a:spAutoFit/>
          </a:bodyPr>
          <a:lstStyle/>
          <a:p>
            <a:r>
              <a:rPr lang="es-ES" dirty="0"/>
              <a:t>Calliandra parviflora.-Plumerillo rosa</a:t>
            </a:r>
          </a:p>
        </p:txBody>
      </p:sp>
    </p:spTree>
    <p:extLst>
      <p:ext uri="{BB962C8B-B14F-4D97-AF65-F5344CB8AC3E}">
        <p14:creationId xmlns:p14="http://schemas.microsoft.com/office/powerpoint/2010/main" val="13855417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71400"/>
            <a:ext cx="4230663" cy="4953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81600"/>
            <a:ext cx="1760568" cy="204660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3688" y="4781600"/>
            <a:ext cx="2466975" cy="2048584"/>
          </a:xfrm>
          <a:prstGeom prst="rect">
            <a:avLst/>
          </a:prstGeom>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0664" y="0"/>
            <a:ext cx="4913336" cy="3836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0662" y="3490515"/>
            <a:ext cx="4883992" cy="3339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4716016" y="6453336"/>
            <a:ext cx="4176464" cy="369332"/>
          </a:xfrm>
          <a:prstGeom prst="rect">
            <a:avLst/>
          </a:prstGeom>
          <a:solidFill>
            <a:srgbClr val="92D050"/>
          </a:solidFill>
        </p:spPr>
        <p:txBody>
          <a:bodyPr wrap="square" rtlCol="0">
            <a:spAutoFit/>
          </a:bodyPr>
          <a:lstStyle/>
          <a:p>
            <a:r>
              <a:rPr lang="es-ES" dirty="0"/>
              <a:t>Prosopis chilensis.-Algarrobo chileno</a:t>
            </a:r>
          </a:p>
        </p:txBody>
      </p:sp>
    </p:spTree>
    <p:extLst>
      <p:ext uri="{BB962C8B-B14F-4D97-AF65-F5344CB8AC3E}">
        <p14:creationId xmlns:p14="http://schemas.microsoft.com/office/powerpoint/2010/main" val="3608562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824"/>
            <a:ext cx="9144000" cy="6858000"/>
          </a:xfrm>
          <a:prstGeom prst="rect">
            <a:avLst/>
          </a:prstGeom>
        </p:spPr>
      </p:pic>
      <p:sp>
        <p:nvSpPr>
          <p:cNvPr id="5" name="4 CuadroTexto"/>
          <p:cNvSpPr txBox="1"/>
          <p:nvPr/>
        </p:nvSpPr>
        <p:spPr>
          <a:xfrm>
            <a:off x="179512" y="6381328"/>
            <a:ext cx="4248472" cy="646331"/>
          </a:xfrm>
          <a:prstGeom prst="rect">
            <a:avLst/>
          </a:prstGeom>
          <a:solidFill>
            <a:srgbClr val="92D050"/>
          </a:solidFill>
        </p:spPr>
        <p:txBody>
          <a:bodyPr wrap="square" rtlCol="0">
            <a:spAutoFit/>
          </a:bodyPr>
          <a:lstStyle/>
          <a:p>
            <a:r>
              <a:rPr lang="es-ES" dirty="0"/>
              <a:t>Prosopis chilensis.-Algarrobo de Chile</a:t>
            </a:r>
          </a:p>
        </p:txBody>
      </p:sp>
    </p:spTree>
    <p:extLst>
      <p:ext uri="{BB962C8B-B14F-4D97-AF65-F5344CB8AC3E}">
        <p14:creationId xmlns:p14="http://schemas.microsoft.com/office/powerpoint/2010/main" val="22874172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95262"/>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580112" cy="5080000"/>
          </a:xfrm>
          <a:prstGeom prst="rect">
            <a:avLst/>
          </a:prstGeom>
        </p:spPr>
      </p:pic>
      <p:pic>
        <p:nvPicPr>
          <p:cNvPr id="3" name="2 Imagen"/>
          <p:cNvPicPr>
            <a:picLocks noChangeAspect="1"/>
          </p:cNvPicPr>
          <p:nvPr/>
        </p:nvPicPr>
        <p:blipFill rotWithShape="1">
          <a:blip r:embed="rId5">
            <a:extLst>
              <a:ext uri="{28A0092B-C50C-407E-A947-70E740481C1C}">
                <a14:useLocalDpi xmlns:a14="http://schemas.microsoft.com/office/drawing/2010/main" val="0"/>
              </a:ext>
            </a:extLst>
          </a:blip>
          <a:srcRect t="3856"/>
          <a:stretch/>
        </p:blipFill>
        <p:spPr>
          <a:xfrm>
            <a:off x="5148064" y="-243408"/>
            <a:ext cx="3982968" cy="7080800"/>
          </a:xfrm>
          <a:prstGeom prst="rect">
            <a:avLst/>
          </a:prstGeom>
        </p:spPr>
      </p:pic>
      <p:pic>
        <p:nvPicPr>
          <p:cNvPr id="4" name="3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6975" y="4995262"/>
            <a:ext cx="2681089" cy="1842130"/>
          </a:xfrm>
          <a:prstGeom prst="rect">
            <a:avLst/>
          </a:prstGeom>
        </p:spPr>
      </p:pic>
      <p:sp>
        <p:nvSpPr>
          <p:cNvPr id="5" name="4 CuadroTexto"/>
          <p:cNvSpPr txBox="1"/>
          <p:nvPr/>
        </p:nvSpPr>
        <p:spPr>
          <a:xfrm>
            <a:off x="5220072" y="6375338"/>
            <a:ext cx="3882752" cy="369332"/>
          </a:xfrm>
          <a:prstGeom prst="rect">
            <a:avLst/>
          </a:prstGeom>
          <a:solidFill>
            <a:srgbClr val="92D050"/>
          </a:solidFill>
        </p:spPr>
        <p:txBody>
          <a:bodyPr wrap="square" rtlCol="0">
            <a:spAutoFit/>
          </a:bodyPr>
          <a:lstStyle/>
          <a:p>
            <a:r>
              <a:rPr lang="es-ES" dirty="0"/>
              <a:t>Haematoxylum campechianum.</a:t>
            </a:r>
          </a:p>
        </p:txBody>
      </p:sp>
      <p:pic>
        <p:nvPicPr>
          <p:cNvPr id="922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666" y="4239704"/>
            <a:ext cx="2925763" cy="212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16781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732240" y="6309320"/>
            <a:ext cx="2160240" cy="369332"/>
          </a:xfrm>
          <a:prstGeom prst="rect">
            <a:avLst/>
          </a:prstGeom>
          <a:solidFill>
            <a:srgbClr val="92D050"/>
          </a:solidFill>
        </p:spPr>
        <p:txBody>
          <a:bodyPr wrap="square" rtlCol="0">
            <a:spAutoFit/>
          </a:bodyPr>
          <a:lstStyle/>
          <a:p>
            <a:r>
              <a:rPr lang="es-ES" dirty="0"/>
              <a:t>Puya chilensis</a:t>
            </a:r>
          </a:p>
        </p:txBody>
      </p:sp>
    </p:spTree>
    <p:extLst>
      <p:ext uri="{BB962C8B-B14F-4D97-AF65-F5344CB8AC3E}">
        <p14:creationId xmlns:p14="http://schemas.microsoft.com/office/powerpoint/2010/main" val="6540042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660232" y="6165304"/>
            <a:ext cx="2088232" cy="369332"/>
          </a:xfrm>
          <a:prstGeom prst="rect">
            <a:avLst/>
          </a:prstGeom>
          <a:solidFill>
            <a:srgbClr val="92D050"/>
          </a:solidFill>
        </p:spPr>
        <p:txBody>
          <a:bodyPr wrap="square" rtlCol="0">
            <a:spAutoFit/>
          </a:bodyPr>
          <a:lstStyle/>
          <a:p>
            <a:r>
              <a:rPr lang="es-ES" dirty="0"/>
              <a:t>Puya chilensis</a:t>
            </a:r>
          </a:p>
        </p:txBody>
      </p:sp>
    </p:spTree>
    <p:extLst>
      <p:ext uri="{BB962C8B-B14F-4D97-AF65-F5344CB8AC3E}">
        <p14:creationId xmlns:p14="http://schemas.microsoft.com/office/powerpoint/2010/main" val="14475421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72025" cy="6858000"/>
          </a:xfrm>
          <a:prstGeom prst="rect">
            <a:avLst/>
          </a:prstGeom>
        </p:spPr>
      </p:pic>
      <p:pic>
        <p:nvPicPr>
          <p:cNvPr id="1024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01" t="6911" r="5033" b="5347"/>
          <a:stretch/>
        </p:blipFill>
        <p:spPr bwMode="auto">
          <a:xfrm>
            <a:off x="4796001" y="1"/>
            <a:ext cx="1965960" cy="2346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5366" t="5280" r="4878" b="4800"/>
          <a:stretch/>
        </p:blipFill>
        <p:spPr bwMode="auto">
          <a:xfrm>
            <a:off x="4772025" y="2346960"/>
            <a:ext cx="4371975" cy="4511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1961" y="1"/>
            <a:ext cx="2382039" cy="2346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467544" y="6237312"/>
            <a:ext cx="2232248" cy="369332"/>
          </a:xfrm>
          <a:prstGeom prst="rect">
            <a:avLst/>
          </a:prstGeom>
          <a:solidFill>
            <a:srgbClr val="92D050"/>
          </a:solidFill>
        </p:spPr>
        <p:txBody>
          <a:bodyPr wrap="square" rtlCol="0">
            <a:spAutoFit/>
          </a:bodyPr>
          <a:lstStyle/>
          <a:p>
            <a:r>
              <a:rPr lang="es-ES" dirty="0"/>
              <a:t>Quilaja saponaria</a:t>
            </a:r>
          </a:p>
        </p:txBody>
      </p:sp>
    </p:spTree>
    <p:extLst>
      <p:ext uri="{BB962C8B-B14F-4D97-AF65-F5344CB8AC3E}">
        <p14:creationId xmlns:p14="http://schemas.microsoft.com/office/powerpoint/2010/main" val="23971484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318612"/>
            <a:ext cx="2808312" cy="369332"/>
          </a:xfrm>
          <a:prstGeom prst="rect">
            <a:avLst/>
          </a:prstGeom>
          <a:solidFill>
            <a:srgbClr val="92D050"/>
          </a:solidFill>
        </p:spPr>
        <p:txBody>
          <a:bodyPr wrap="square" rtlCol="0">
            <a:spAutoFit/>
          </a:bodyPr>
          <a:lstStyle/>
          <a:p>
            <a:r>
              <a:rPr lang="es-ES" dirty="0"/>
              <a:t>Rosmarinus officinalis</a:t>
            </a:r>
          </a:p>
        </p:txBody>
      </p:sp>
    </p:spTree>
    <p:extLst>
      <p:ext uri="{BB962C8B-B14F-4D97-AF65-F5344CB8AC3E}">
        <p14:creationId xmlns:p14="http://schemas.microsoft.com/office/powerpoint/2010/main" val="25731784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00"/>
            <a:ext cx="9019084" cy="6858000"/>
          </a:xfrm>
          <a:prstGeom prst="rect">
            <a:avLst/>
          </a:prstGeom>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2683" y="4797153"/>
            <a:ext cx="2663825" cy="2018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51520" y="6165304"/>
            <a:ext cx="3275856" cy="369332"/>
          </a:xfrm>
          <a:prstGeom prst="rect">
            <a:avLst/>
          </a:prstGeom>
          <a:solidFill>
            <a:srgbClr val="92D050"/>
          </a:solidFill>
        </p:spPr>
        <p:txBody>
          <a:bodyPr wrap="square" rtlCol="0">
            <a:spAutoFit/>
          </a:bodyPr>
          <a:lstStyle/>
          <a:p>
            <a:r>
              <a:rPr lang="es-ES" dirty="0"/>
              <a:t>Salpiglossis sinuata ( Chile )</a:t>
            </a:r>
          </a:p>
        </p:txBody>
      </p:sp>
    </p:spTree>
    <p:extLst>
      <p:ext uri="{BB962C8B-B14F-4D97-AF65-F5344CB8AC3E}">
        <p14:creationId xmlns:p14="http://schemas.microsoft.com/office/powerpoint/2010/main" val="3978902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6804248" y="6093296"/>
            <a:ext cx="1728192" cy="369332"/>
          </a:xfrm>
          <a:prstGeom prst="rect">
            <a:avLst/>
          </a:prstGeom>
          <a:solidFill>
            <a:srgbClr val="92D050"/>
          </a:solidFill>
        </p:spPr>
        <p:txBody>
          <a:bodyPr wrap="square" rtlCol="0">
            <a:spAutoFit/>
          </a:bodyPr>
          <a:lstStyle/>
          <a:p>
            <a:r>
              <a:rPr lang="es-ES" dirty="0"/>
              <a:t>Salsola kali</a:t>
            </a:r>
          </a:p>
        </p:txBody>
      </p:sp>
    </p:spTree>
    <p:extLst>
      <p:ext uri="{BB962C8B-B14F-4D97-AF65-F5344CB8AC3E}">
        <p14:creationId xmlns:p14="http://schemas.microsoft.com/office/powerpoint/2010/main" val="34918605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4038600" cy="40415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71900"/>
            <a:ext cx="4038600" cy="3086100"/>
          </a:xfrm>
          <a:prstGeom prst="rect">
            <a:avLst/>
          </a:prstGeom>
        </p:spPr>
      </p:pic>
      <p:sp>
        <p:nvSpPr>
          <p:cNvPr id="4" name="3 Rectángulo"/>
          <p:cNvSpPr/>
          <p:nvPr/>
        </p:nvSpPr>
        <p:spPr>
          <a:xfrm>
            <a:off x="467544" y="6237312"/>
            <a:ext cx="3049233" cy="369332"/>
          </a:xfrm>
          <a:prstGeom prst="rect">
            <a:avLst/>
          </a:prstGeom>
          <a:solidFill>
            <a:srgbClr val="92D050"/>
          </a:solidFill>
        </p:spPr>
        <p:txBody>
          <a:bodyPr wrap="none">
            <a:spAutoFit/>
          </a:bodyPr>
          <a:lstStyle/>
          <a:p>
            <a:r>
              <a:rPr lang="es-ES" dirty="0"/>
              <a:t>Aguaribay (Schinus areira</a:t>
            </a:r>
          </a:p>
        </p:txBody>
      </p:sp>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0"/>
            <a:ext cx="510540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b="8490"/>
          <a:stretch/>
        </p:blipFill>
        <p:spPr bwMode="auto">
          <a:xfrm>
            <a:off x="4038600" y="3771900"/>
            <a:ext cx="5105400"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30880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88024" y="6165304"/>
            <a:ext cx="3960440" cy="369332"/>
          </a:xfrm>
          <a:prstGeom prst="rect">
            <a:avLst/>
          </a:prstGeom>
          <a:solidFill>
            <a:srgbClr val="92D050"/>
          </a:solidFill>
        </p:spPr>
        <p:txBody>
          <a:bodyPr wrap="square" rtlCol="0">
            <a:spAutoFit/>
          </a:bodyPr>
          <a:lstStyle/>
          <a:p>
            <a:r>
              <a:rPr lang="es-ES" dirty="0"/>
              <a:t>Sophora toromiro.-Isla de Pascua</a:t>
            </a:r>
          </a:p>
        </p:txBody>
      </p:sp>
    </p:spTree>
    <p:extLst>
      <p:ext uri="{BB962C8B-B14F-4D97-AF65-F5344CB8AC3E}">
        <p14:creationId xmlns:p14="http://schemas.microsoft.com/office/powerpoint/2010/main" val="17422308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22"/>
          <a:stretch/>
        </p:blipFill>
        <p:spPr>
          <a:xfrm>
            <a:off x="0" y="0"/>
            <a:ext cx="9252520" cy="6858000"/>
          </a:xfrm>
          <a:prstGeom prst="rect">
            <a:avLst/>
          </a:prstGeom>
        </p:spPr>
      </p:pic>
      <p:sp>
        <p:nvSpPr>
          <p:cNvPr id="3" name="2 CuadroTexto"/>
          <p:cNvSpPr txBox="1"/>
          <p:nvPr/>
        </p:nvSpPr>
        <p:spPr>
          <a:xfrm>
            <a:off x="4573840" y="6277962"/>
            <a:ext cx="4194212" cy="646331"/>
          </a:xfrm>
          <a:prstGeom prst="rect">
            <a:avLst/>
          </a:prstGeom>
          <a:solidFill>
            <a:srgbClr val="92D050"/>
          </a:solidFill>
        </p:spPr>
        <p:txBody>
          <a:bodyPr wrap="square" rtlCol="0">
            <a:spAutoFit/>
          </a:bodyPr>
          <a:lstStyle/>
          <a:p>
            <a:r>
              <a:rPr lang="es-ES" dirty="0"/>
              <a:t>Taraxacum officinale o Diente de león</a:t>
            </a:r>
          </a:p>
        </p:txBody>
      </p:sp>
    </p:spTree>
    <p:extLst>
      <p:ext uri="{BB962C8B-B14F-4D97-AF65-F5344CB8AC3E}">
        <p14:creationId xmlns:p14="http://schemas.microsoft.com/office/powerpoint/2010/main" val="39354023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732240" y="6277962"/>
            <a:ext cx="2160240" cy="369332"/>
          </a:xfrm>
          <a:prstGeom prst="rect">
            <a:avLst/>
          </a:prstGeom>
          <a:solidFill>
            <a:srgbClr val="92D050"/>
          </a:solidFill>
        </p:spPr>
        <p:txBody>
          <a:bodyPr wrap="square" rtlCol="0">
            <a:spAutoFit/>
          </a:bodyPr>
          <a:lstStyle/>
          <a:p>
            <a:r>
              <a:rPr lang="es-ES" dirty="0"/>
              <a:t>Ugni molinae</a:t>
            </a:r>
          </a:p>
        </p:txBody>
      </p:sp>
    </p:spTree>
    <p:extLst>
      <p:ext uri="{BB962C8B-B14F-4D97-AF65-F5344CB8AC3E}">
        <p14:creationId xmlns:p14="http://schemas.microsoft.com/office/powerpoint/2010/main" val="35971242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788024" y="6277962"/>
            <a:ext cx="3641115" cy="369332"/>
          </a:xfrm>
          <a:prstGeom prst="rect">
            <a:avLst/>
          </a:prstGeom>
          <a:solidFill>
            <a:srgbClr val="92D050"/>
          </a:solidFill>
        </p:spPr>
        <p:txBody>
          <a:bodyPr wrap="square" rtlCol="0">
            <a:spAutoFit/>
          </a:bodyPr>
          <a:lstStyle/>
          <a:p>
            <a:r>
              <a:rPr lang="es-ES" dirty="0"/>
              <a:t>Valdivian temperate rainforest</a:t>
            </a:r>
          </a:p>
        </p:txBody>
      </p:sp>
    </p:spTree>
    <p:extLst>
      <p:ext uri="{BB962C8B-B14F-4D97-AF65-F5344CB8AC3E}">
        <p14:creationId xmlns:p14="http://schemas.microsoft.com/office/powerpoint/2010/main" val="22471007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4932040" y="6453336"/>
            <a:ext cx="3672408" cy="369332"/>
          </a:xfrm>
          <a:prstGeom prst="rect">
            <a:avLst/>
          </a:prstGeom>
          <a:solidFill>
            <a:srgbClr val="92D050"/>
          </a:solidFill>
        </p:spPr>
        <p:txBody>
          <a:bodyPr wrap="square" rtlCol="0">
            <a:spAutoFit/>
          </a:bodyPr>
          <a:lstStyle/>
          <a:p>
            <a:r>
              <a:rPr lang="es-ES" dirty="0"/>
              <a:t>Weinmannia trichosperma</a:t>
            </a:r>
          </a:p>
        </p:txBody>
      </p:sp>
    </p:spTree>
    <p:extLst>
      <p:ext uri="{BB962C8B-B14F-4D97-AF65-F5344CB8AC3E}">
        <p14:creationId xmlns:p14="http://schemas.microsoft.com/office/powerpoint/2010/main" val="37890421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491880" cy="3573016"/>
          </a:xfrm>
          <a:prstGeom prst="rect">
            <a:avLst/>
          </a:prstGeom>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73016"/>
            <a:ext cx="3491880"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5840" r="10473" b="11797"/>
          <a:stretch/>
        </p:blipFill>
        <p:spPr bwMode="auto">
          <a:xfrm>
            <a:off x="3491880" y="3573016"/>
            <a:ext cx="5652120"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1880" y="0"/>
            <a:ext cx="3096344" cy="3573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224" y="0"/>
            <a:ext cx="2558440" cy="3861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5404644"/>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236</TotalTime>
  <Words>1054</Words>
  <Application>Microsoft Office PowerPoint</Application>
  <PresentationFormat>Presentación en pantalla (4:3)</PresentationFormat>
  <Paragraphs>293</Paragraphs>
  <Slides>103</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103</vt:i4>
      </vt:variant>
    </vt:vector>
  </HeadingPairs>
  <TitlesOfParts>
    <vt:vector size="108" baseType="lpstr">
      <vt:lpstr>Arial</vt:lpstr>
      <vt:lpstr>Calibri</vt:lpstr>
      <vt:lpstr>Century Gothic</vt:lpstr>
      <vt:lpstr>Wingdings 3</vt:lpstr>
      <vt:lpstr>Espiral</vt:lpstr>
      <vt:lpstr>PLANTAS DE CHILE</vt:lpstr>
      <vt:lpstr>Flora de chile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PLANTAS DE CHILE</dc:title>
  <dc:creator>Josep</dc:creator>
  <cp:lastModifiedBy>Usuario</cp:lastModifiedBy>
  <cp:revision>25</cp:revision>
  <dcterms:created xsi:type="dcterms:W3CDTF">2013-12-24T10:28:41Z</dcterms:created>
  <dcterms:modified xsi:type="dcterms:W3CDTF">2018-03-27T08:49:34Z</dcterms:modified>
</cp:coreProperties>
</file>