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1"/>
  </p:notesMasterIdLst>
  <p:sldIdLst>
    <p:sldId id="256" r:id="rId2"/>
    <p:sldId id="257" r:id="rId3"/>
    <p:sldId id="391" r:id="rId4"/>
    <p:sldId id="392" r:id="rId5"/>
    <p:sldId id="393" r:id="rId6"/>
    <p:sldId id="394" r:id="rId7"/>
    <p:sldId id="395" r:id="rId8"/>
    <p:sldId id="396" r:id="rId9"/>
    <p:sldId id="397" r:id="rId10"/>
    <p:sldId id="354" r:id="rId11"/>
    <p:sldId id="355" r:id="rId12"/>
    <p:sldId id="388" r:id="rId13"/>
    <p:sldId id="381"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364"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5" r:id="rId51"/>
    <p:sldId id="296" r:id="rId52"/>
    <p:sldId id="297" r:id="rId53"/>
    <p:sldId id="298" r:id="rId54"/>
    <p:sldId id="299"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6" r:id="rId109"/>
    <p:sldId id="357" r:id="rId110"/>
    <p:sldId id="358" r:id="rId111"/>
    <p:sldId id="359" r:id="rId112"/>
    <p:sldId id="360" r:id="rId113"/>
    <p:sldId id="361" r:id="rId114"/>
    <p:sldId id="362" r:id="rId115"/>
    <p:sldId id="363" r:id="rId116"/>
    <p:sldId id="365" r:id="rId117"/>
    <p:sldId id="366" r:id="rId118"/>
    <p:sldId id="367" r:id="rId119"/>
    <p:sldId id="368" r:id="rId120"/>
    <p:sldId id="369" r:id="rId121"/>
    <p:sldId id="370" r:id="rId122"/>
    <p:sldId id="371" r:id="rId123"/>
    <p:sldId id="390" r:id="rId124"/>
    <p:sldId id="372" r:id="rId125"/>
    <p:sldId id="373" r:id="rId126"/>
    <p:sldId id="374" r:id="rId127"/>
    <p:sldId id="375" r:id="rId128"/>
    <p:sldId id="376" r:id="rId129"/>
    <p:sldId id="377" r:id="rId130"/>
    <p:sldId id="378" r:id="rId131"/>
    <p:sldId id="379" r:id="rId132"/>
    <p:sldId id="380" r:id="rId133"/>
    <p:sldId id="382" r:id="rId134"/>
    <p:sldId id="383" r:id="rId135"/>
    <p:sldId id="384" r:id="rId136"/>
    <p:sldId id="385" r:id="rId137"/>
    <p:sldId id="386" r:id="rId138"/>
    <p:sldId id="387" r:id="rId139"/>
    <p:sldId id="389" r:id="rId1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33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6EA803-EF10-4361-BF59-C47A33339ED8}" type="datetimeFigureOut">
              <a:rPr lang="es-ES" smtClean="0"/>
              <a:t>28/03/2018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10ADD8-5204-42AC-98A0-567446A4C927}" type="slidenum">
              <a:rPr lang="es-ES" smtClean="0"/>
              <a:t>‹Nº›</a:t>
            </a:fld>
            <a:endParaRPr lang="es-ES" dirty="0"/>
          </a:p>
        </p:txBody>
      </p:sp>
    </p:spTree>
    <p:extLst>
      <p:ext uri="{BB962C8B-B14F-4D97-AF65-F5344CB8AC3E}">
        <p14:creationId xmlns:p14="http://schemas.microsoft.com/office/powerpoint/2010/main" val="3187409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Flora y Fauna de Sudafrica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a:t>
            </a:fld>
            <a:endParaRPr lang="es-ES" dirty="0"/>
          </a:p>
        </p:txBody>
      </p:sp>
    </p:spTree>
    <p:extLst>
      <p:ext uri="{BB962C8B-B14F-4D97-AF65-F5344CB8AC3E}">
        <p14:creationId xmlns:p14="http://schemas.microsoft.com/office/powerpoint/2010/main" val="3191454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Fynbos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a:t>
            </a:fld>
            <a:endParaRPr lang="es-ES" dirty="0"/>
          </a:p>
        </p:txBody>
      </p:sp>
    </p:spTree>
    <p:extLst>
      <p:ext uri="{BB962C8B-B14F-4D97-AF65-F5344CB8AC3E}">
        <p14:creationId xmlns:p14="http://schemas.microsoft.com/office/powerpoint/2010/main" val="1848299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Carpobrotus</a:t>
            </a:r>
            <a:r>
              <a:rPr lang="es-ES" baseline="0" dirty="0"/>
              <a:t> edulis</a:t>
            </a:r>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a:t>
            </a:fld>
            <a:endParaRPr lang="es-ES" dirty="0"/>
          </a:p>
        </p:txBody>
      </p:sp>
    </p:spTree>
    <p:extLst>
      <p:ext uri="{BB962C8B-B14F-4D97-AF65-F5344CB8AC3E}">
        <p14:creationId xmlns:p14="http://schemas.microsoft.com/office/powerpoint/2010/main" val="4264616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Protea cynaroides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a:t>
            </a:fld>
            <a:endParaRPr lang="es-ES" dirty="0"/>
          </a:p>
        </p:txBody>
      </p:sp>
    </p:spTree>
    <p:extLst>
      <p:ext uri="{BB962C8B-B14F-4D97-AF65-F5344CB8AC3E}">
        <p14:creationId xmlns:p14="http://schemas.microsoft.com/office/powerpoint/2010/main" val="2286827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Protea cynaroides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14</a:t>
            </a:fld>
            <a:endParaRPr lang="es-ES" dirty="0"/>
          </a:p>
        </p:txBody>
      </p:sp>
    </p:spTree>
    <p:extLst>
      <p:ext uri="{BB962C8B-B14F-4D97-AF65-F5344CB8AC3E}">
        <p14:creationId xmlns:p14="http://schemas.microsoft.com/office/powerpoint/2010/main" val="3317526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Acacia erioloba.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15</a:t>
            </a:fld>
            <a:endParaRPr lang="es-ES" dirty="0"/>
          </a:p>
        </p:txBody>
      </p:sp>
    </p:spTree>
    <p:extLst>
      <p:ext uri="{BB962C8B-B14F-4D97-AF65-F5344CB8AC3E}">
        <p14:creationId xmlns:p14="http://schemas.microsoft.com/office/powerpoint/2010/main" val="485753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Acampe_pachyglossa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16</a:t>
            </a:fld>
            <a:endParaRPr lang="es-ES" dirty="0"/>
          </a:p>
        </p:txBody>
      </p:sp>
    </p:spTree>
    <p:extLst>
      <p:ext uri="{BB962C8B-B14F-4D97-AF65-F5344CB8AC3E}">
        <p14:creationId xmlns:p14="http://schemas.microsoft.com/office/powerpoint/2010/main" val="3668987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Acokanthera_oblongifolia_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17</a:t>
            </a:fld>
            <a:endParaRPr lang="es-ES" dirty="0"/>
          </a:p>
        </p:txBody>
      </p:sp>
    </p:spTree>
    <p:extLst>
      <p:ext uri="{BB962C8B-B14F-4D97-AF65-F5344CB8AC3E}">
        <p14:creationId xmlns:p14="http://schemas.microsoft.com/office/powerpoint/2010/main" val="1393459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a:t>
            </a:r>
            <a:r>
              <a:rPr lang="es-ES" baseline="0" dirty="0"/>
              <a:t> </a:t>
            </a:r>
            <a:r>
              <a:rPr lang="es-ES" dirty="0"/>
              <a:t>africanus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18</a:t>
            </a:fld>
            <a:endParaRPr lang="es-ES" dirty="0"/>
          </a:p>
        </p:txBody>
      </p:sp>
    </p:spTree>
    <p:extLst>
      <p:ext uri="{BB962C8B-B14F-4D97-AF65-F5344CB8AC3E}">
        <p14:creationId xmlns:p14="http://schemas.microsoft.com/office/powerpoint/2010/main" val="3567479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 africanus</a:t>
            </a:r>
          </a:p>
          <a:p>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19</a:t>
            </a:fld>
            <a:endParaRPr lang="es-ES" dirty="0"/>
          </a:p>
        </p:txBody>
      </p:sp>
    </p:spTree>
    <p:extLst>
      <p:ext uri="{BB962C8B-B14F-4D97-AF65-F5344CB8AC3E}">
        <p14:creationId xmlns:p14="http://schemas.microsoft.com/office/powerpoint/2010/main" val="3250238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20</a:t>
            </a:fld>
            <a:endParaRPr lang="es-ES" dirty="0"/>
          </a:p>
        </p:txBody>
      </p:sp>
    </p:spTree>
    <p:extLst>
      <p:ext uri="{BB962C8B-B14F-4D97-AF65-F5344CB8AC3E}">
        <p14:creationId xmlns:p14="http://schemas.microsoft.com/office/powerpoint/2010/main" val="1638265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Agapanthus_praecox_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21</a:t>
            </a:fld>
            <a:endParaRPr lang="es-ES" dirty="0"/>
          </a:p>
        </p:txBody>
      </p:sp>
    </p:spTree>
    <p:extLst>
      <p:ext uri="{BB962C8B-B14F-4D97-AF65-F5344CB8AC3E}">
        <p14:creationId xmlns:p14="http://schemas.microsoft.com/office/powerpoint/2010/main" val="2173692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arborescens sub.arborescens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22</a:t>
            </a:fld>
            <a:endParaRPr lang="es-ES" dirty="0"/>
          </a:p>
        </p:txBody>
      </p:sp>
    </p:spTree>
    <p:extLst>
      <p:ext uri="{BB962C8B-B14F-4D97-AF65-F5344CB8AC3E}">
        <p14:creationId xmlns:p14="http://schemas.microsoft.com/office/powerpoint/2010/main" val="1601247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plicatilis y Aloe</a:t>
            </a:r>
            <a:r>
              <a:rPr lang="es-ES" baseline="0" dirty="0"/>
              <a:t> </a:t>
            </a:r>
            <a:r>
              <a:rPr lang="es-ES" dirty="0"/>
              <a:t>africana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23</a:t>
            </a:fld>
            <a:endParaRPr lang="es-ES" dirty="0"/>
          </a:p>
        </p:txBody>
      </p:sp>
    </p:spTree>
    <p:extLst>
      <p:ext uri="{BB962C8B-B14F-4D97-AF65-F5344CB8AC3E}">
        <p14:creationId xmlns:p14="http://schemas.microsoft.com/office/powerpoint/2010/main" val="101659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arenicola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24</a:t>
            </a:fld>
            <a:endParaRPr lang="es-ES" dirty="0"/>
          </a:p>
        </p:txBody>
      </p:sp>
    </p:spTree>
    <p:extLst>
      <p:ext uri="{BB962C8B-B14F-4D97-AF65-F5344CB8AC3E}">
        <p14:creationId xmlns:p14="http://schemas.microsoft.com/office/powerpoint/2010/main" val="378116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al</a:t>
            </a:r>
            <a:r>
              <a:rPr lang="es-ES" dirty="0"/>
              <a:t>ooide</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25</a:t>
            </a:fld>
            <a:endParaRPr lang="es-ES" dirty="0"/>
          </a:p>
        </p:txBody>
      </p:sp>
    </p:spTree>
    <p:extLst>
      <p:ext uri="{BB962C8B-B14F-4D97-AF65-F5344CB8AC3E}">
        <p14:creationId xmlns:p14="http://schemas.microsoft.com/office/powerpoint/2010/main" val="2203110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ciliaris y Aloe_comosa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26</a:t>
            </a:fld>
            <a:endParaRPr lang="es-ES" dirty="0"/>
          </a:p>
        </p:txBody>
      </p:sp>
    </p:spTree>
    <p:extLst>
      <p:ext uri="{BB962C8B-B14F-4D97-AF65-F5344CB8AC3E}">
        <p14:creationId xmlns:p14="http://schemas.microsoft.com/office/powerpoint/2010/main" val="4159286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karasbergensis</a:t>
            </a:r>
            <a:r>
              <a:rPr lang="es-ES" baseline="0" dirty="0"/>
              <a:t> y Aloe mutabilis</a:t>
            </a:r>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27</a:t>
            </a:fld>
            <a:endParaRPr lang="es-ES" dirty="0"/>
          </a:p>
        </p:txBody>
      </p:sp>
    </p:spTree>
    <p:extLst>
      <p:ext uri="{BB962C8B-B14F-4D97-AF65-F5344CB8AC3E}">
        <p14:creationId xmlns:p14="http://schemas.microsoft.com/office/powerpoint/2010/main" val="3222707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ramosissima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28</a:t>
            </a:fld>
            <a:endParaRPr lang="es-ES" dirty="0"/>
          </a:p>
        </p:txBody>
      </p:sp>
    </p:spTree>
    <p:extLst>
      <p:ext uri="{BB962C8B-B14F-4D97-AF65-F5344CB8AC3E}">
        <p14:creationId xmlns:p14="http://schemas.microsoft.com/office/powerpoint/2010/main" val="778622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a:t>
            </a:r>
            <a:r>
              <a:rPr lang="es-ES" dirty="0"/>
              <a:t>suprafoliata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29</a:t>
            </a:fld>
            <a:endParaRPr lang="es-ES" dirty="0"/>
          </a:p>
        </p:txBody>
      </p:sp>
    </p:spTree>
    <p:extLst>
      <p:ext uri="{BB962C8B-B14F-4D97-AF65-F5344CB8AC3E}">
        <p14:creationId xmlns:p14="http://schemas.microsoft.com/office/powerpoint/2010/main" val="3774244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a:t>
            </a:r>
            <a:r>
              <a:rPr lang="es-ES" baseline="0" dirty="0"/>
              <a:t> t</a:t>
            </a:r>
            <a:r>
              <a:rPr lang="es-ES" dirty="0"/>
              <a:t>hraskii y Aloe aculeata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30</a:t>
            </a:fld>
            <a:endParaRPr lang="es-ES" dirty="0"/>
          </a:p>
        </p:txBody>
      </p:sp>
    </p:spTree>
    <p:extLst>
      <p:ext uri="{BB962C8B-B14F-4D97-AF65-F5344CB8AC3E}">
        <p14:creationId xmlns:p14="http://schemas.microsoft.com/office/powerpoint/2010/main" val="2959367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arborescens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31</a:t>
            </a:fld>
            <a:endParaRPr lang="es-ES" dirty="0"/>
          </a:p>
        </p:txBody>
      </p:sp>
    </p:spTree>
    <p:extLst>
      <p:ext uri="{BB962C8B-B14F-4D97-AF65-F5344CB8AC3E}">
        <p14:creationId xmlns:p14="http://schemas.microsoft.com/office/powerpoint/2010/main" val="3882043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Aloe variegata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32</a:t>
            </a:fld>
            <a:endParaRPr lang="es-ES" dirty="0"/>
          </a:p>
        </p:txBody>
      </p:sp>
    </p:spTree>
    <p:extLst>
      <p:ext uri="{BB962C8B-B14F-4D97-AF65-F5344CB8AC3E}">
        <p14:creationId xmlns:p14="http://schemas.microsoft.com/office/powerpoint/2010/main" val="4001345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Aptenia</a:t>
            </a:r>
            <a:r>
              <a:rPr lang="es-ES" baseline="0" dirty="0"/>
              <a:t> </a:t>
            </a:r>
            <a:r>
              <a:rPr lang="es-ES" dirty="0"/>
              <a:t>cordifolia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33</a:t>
            </a:fld>
            <a:endParaRPr lang="es-ES" dirty="0"/>
          </a:p>
        </p:txBody>
      </p:sp>
    </p:spTree>
    <p:extLst>
      <p:ext uri="{BB962C8B-B14F-4D97-AF65-F5344CB8AC3E}">
        <p14:creationId xmlns:p14="http://schemas.microsoft.com/office/powerpoint/2010/main" val="3583632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Arctotheca</a:t>
            </a:r>
            <a:r>
              <a:rPr lang="es-ES" baseline="0" dirty="0"/>
              <a:t> </a:t>
            </a:r>
            <a:r>
              <a:rPr lang="es-ES" dirty="0"/>
              <a:t>calendula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34</a:t>
            </a:fld>
            <a:endParaRPr lang="es-ES" dirty="0"/>
          </a:p>
        </p:txBody>
      </p:sp>
    </p:spTree>
    <p:extLst>
      <p:ext uri="{BB962C8B-B14F-4D97-AF65-F5344CB8AC3E}">
        <p14:creationId xmlns:p14="http://schemas.microsoft.com/office/powerpoint/2010/main" val="3306847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Arctotis</a:t>
            </a:r>
            <a:r>
              <a:rPr lang="es-ES" baseline="0" dirty="0"/>
              <a:t> </a:t>
            </a:r>
            <a:r>
              <a:rPr lang="es-ES" dirty="0"/>
              <a:t>acaulis</a:t>
            </a:r>
            <a:r>
              <a:rPr lang="es-ES" baseline="0" dirty="0"/>
              <a:t> .-</a:t>
            </a:r>
            <a:r>
              <a:rPr lang="es-ES" dirty="0"/>
              <a:t>Big</a:t>
            </a:r>
            <a:r>
              <a:rPr lang="es-ES" baseline="0" dirty="0"/>
              <a:t> </a:t>
            </a:r>
            <a:r>
              <a:rPr lang="es-ES" dirty="0"/>
              <a:t>Magenta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35</a:t>
            </a:fld>
            <a:endParaRPr lang="es-ES" dirty="0"/>
          </a:p>
        </p:txBody>
      </p:sp>
    </p:spTree>
    <p:extLst>
      <p:ext uri="{BB962C8B-B14F-4D97-AF65-F5344CB8AC3E}">
        <p14:creationId xmlns:p14="http://schemas.microsoft.com/office/powerpoint/2010/main" val="895658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Asclepias</a:t>
            </a:r>
            <a:r>
              <a:rPr lang="es-ES" baseline="0" dirty="0"/>
              <a:t> curasavica</a:t>
            </a:r>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36</a:t>
            </a:fld>
            <a:endParaRPr lang="es-ES" dirty="0"/>
          </a:p>
        </p:txBody>
      </p:sp>
    </p:spTree>
    <p:extLst>
      <p:ext uri="{BB962C8B-B14F-4D97-AF65-F5344CB8AC3E}">
        <p14:creationId xmlns:p14="http://schemas.microsoft.com/office/powerpoint/2010/main" val="817080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Gomphocarpus</a:t>
            </a:r>
            <a:r>
              <a:rPr lang="es-ES" baseline="0" dirty="0"/>
              <a:t> </a:t>
            </a:r>
            <a:r>
              <a:rPr lang="es-ES" dirty="0"/>
              <a:t>fruticosus_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37</a:t>
            </a:fld>
            <a:endParaRPr lang="es-ES" dirty="0"/>
          </a:p>
        </p:txBody>
      </p:sp>
    </p:spTree>
    <p:extLst>
      <p:ext uri="{BB962C8B-B14F-4D97-AF65-F5344CB8AC3E}">
        <p14:creationId xmlns:p14="http://schemas.microsoft.com/office/powerpoint/2010/main" val="55541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Asparagus</a:t>
            </a:r>
            <a:r>
              <a:rPr lang="es-ES" baseline="0" dirty="0"/>
              <a:t> </a:t>
            </a:r>
            <a:r>
              <a:rPr lang="es-ES" dirty="0"/>
              <a:t>ensiflorus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38</a:t>
            </a:fld>
            <a:endParaRPr lang="es-ES" dirty="0"/>
          </a:p>
        </p:txBody>
      </p:sp>
    </p:spTree>
    <p:extLst>
      <p:ext uri="{BB962C8B-B14F-4D97-AF65-F5344CB8AC3E}">
        <p14:creationId xmlns:p14="http://schemas.microsoft.com/office/powerpoint/2010/main" val="10631658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Berkheya purpurea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39</a:t>
            </a:fld>
            <a:endParaRPr lang="es-ES" dirty="0"/>
          </a:p>
        </p:txBody>
      </p:sp>
    </p:spTree>
    <p:extLst>
      <p:ext uri="{BB962C8B-B14F-4D97-AF65-F5344CB8AC3E}">
        <p14:creationId xmlns:p14="http://schemas.microsoft.com/office/powerpoint/2010/main" val="3279848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Bulbine frutescens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40</a:t>
            </a:fld>
            <a:endParaRPr lang="es-ES" dirty="0"/>
          </a:p>
        </p:txBody>
      </p:sp>
    </p:spTree>
    <p:extLst>
      <p:ext uri="{BB962C8B-B14F-4D97-AF65-F5344CB8AC3E}">
        <p14:creationId xmlns:p14="http://schemas.microsoft.com/office/powerpoint/2010/main" val="2737963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Crassula ovata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41</a:t>
            </a:fld>
            <a:endParaRPr lang="es-ES" dirty="0"/>
          </a:p>
        </p:txBody>
      </p:sp>
    </p:spTree>
    <p:extLst>
      <p:ext uri="{BB962C8B-B14F-4D97-AF65-F5344CB8AC3E}">
        <p14:creationId xmlns:p14="http://schemas.microsoft.com/office/powerpoint/2010/main" val="10449477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Carissa</a:t>
            </a:r>
            <a:r>
              <a:rPr lang="es-ES" baseline="0" dirty="0"/>
              <a:t> </a:t>
            </a:r>
            <a:r>
              <a:rPr lang="es-ES" dirty="0"/>
              <a:t>grandiflora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42</a:t>
            </a:fld>
            <a:endParaRPr lang="es-ES" dirty="0"/>
          </a:p>
        </p:txBody>
      </p:sp>
    </p:spTree>
    <p:extLst>
      <p:ext uri="{BB962C8B-B14F-4D97-AF65-F5344CB8AC3E}">
        <p14:creationId xmlns:p14="http://schemas.microsoft.com/office/powerpoint/2010/main" val="31795362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Carissa macrocarpa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43</a:t>
            </a:fld>
            <a:endParaRPr lang="es-ES" dirty="0"/>
          </a:p>
        </p:txBody>
      </p:sp>
    </p:spTree>
    <p:extLst>
      <p:ext uri="{BB962C8B-B14F-4D97-AF65-F5344CB8AC3E}">
        <p14:creationId xmlns:p14="http://schemas.microsoft.com/office/powerpoint/2010/main" val="16681641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Carissa macrocarpa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44</a:t>
            </a:fld>
            <a:endParaRPr lang="es-ES" dirty="0"/>
          </a:p>
        </p:txBody>
      </p:sp>
    </p:spTree>
    <p:extLst>
      <p:ext uri="{BB962C8B-B14F-4D97-AF65-F5344CB8AC3E}">
        <p14:creationId xmlns:p14="http://schemas.microsoft.com/office/powerpoint/2010/main" val="2967873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Carpobrotus  acinaciformis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45</a:t>
            </a:fld>
            <a:endParaRPr lang="es-ES" dirty="0"/>
          </a:p>
        </p:txBody>
      </p:sp>
    </p:spTree>
    <p:extLst>
      <p:ext uri="{BB962C8B-B14F-4D97-AF65-F5344CB8AC3E}">
        <p14:creationId xmlns:p14="http://schemas.microsoft.com/office/powerpoint/2010/main" val="31163115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Carpobrotus  acinaciformis</a:t>
            </a:r>
          </a:p>
          <a:p>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46</a:t>
            </a:fld>
            <a:endParaRPr lang="es-ES" dirty="0"/>
          </a:p>
        </p:txBody>
      </p:sp>
    </p:spTree>
    <p:extLst>
      <p:ext uri="{BB962C8B-B14F-4D97-AF65-F5344CB8AC3E}">
        <p14:creationId xmlns:p14="http://schemas.microsoft.com/office/powerpoint/2010/main" val="7086135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Carpobrotus edulis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47</a:t>
            </a:fld>
            <a:endParaRPr lang="es-ES" dirty="0"/>
          </a:p>
        </p:txBody>
      </p:sp>
    </p:spTree>
    <p:extLst>
      <p:ext uri="{BB962C8B-B14F-4D97-AF65-F5344CB8AC3E}">
        <p14:creationId xmlns:p14="http://schemas.microsoft.com/office/powerpoint/2010/main" val="42880970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Ceropegia_woodii_.-Collar de corazones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48</a:t>
            </a:fld>
            <a:endParaRPr lang="es-ES" dirty="0"/>
          </a:p>
        </p:txBody>
      </p:sp>
    </p:spTree>
    <p:extLst>
      <p:ext uri="{BB962C8B-B14F-4D97-AF65-F5344CB8AC3E}">
        <p14:creationId xmlns:p14="http://schemas.microsoft.com/office/powerpoint/2010/main" val="10227358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Clorophytum elatum</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49</a:t>
            </a:fld>
            <a:endParaRPr lang="es-ES" dirty="0"/>
          </a:p>
        </p:txBody>
      </p:sp>
    </p:spTree>
    <p:extLst>
      <p:ext uri="{BB962C8B-B14F-4D97-AF65-F5344CB8AC3E}">
        <p14:creationId xmlns:p14="http://schemas.microsoft.com/office/powerpoint/2010/main" val="30969828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miniata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50</a:t>
            </a:fld>
            <a:endParaRPr lang="es-ES" dirty="0"/>
          </a:p>
        </p:txBody>
      </p:sp>
    </p:spTree>
    <p:extLst>
      <p:ext uri="{BB962C8B-B14F-4D97-AF65-F5344CB8AC3E}">
        <p14:creationId xmlns:p14="http://schemas.microsoft.com/office/powerpoint/2010/main" val="4022204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Clivia miniata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51</a:t>
            </a:fld>
            <a:endParaRPr lang="es-ES" dirty="0"/>
          </a:p>
        </p:txBody>
      </p:sp>
    </p:spTree>
    <p:extLst>
      <p:ext uri="{BB962C8B-B14F-4D97-AF65-F5344CB8AC3E}">
        <p14:creationId xmlns:p14="http://schemas.microsoft.com/office/powerpoint/2010/main" val="1678838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Combretum</a:t>
            </a:r>
            <a:r>
              <a:rPr lang="es-ES" baseline="0" dirty="0"/>
              <a:t> </a:t>
            </a:r>
            <a:r>
              <a:rPr lang="es-ES" dirty="0"/>
              <a:t>erythrophyllum</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52</a:t>
            </a:fld>
            <a:endParaRPr lang="es-ES" dirty="0"/>
          </a:p>
        </p:txBody>
      </p:sp>
    </p:spTree>
    <p:extLst>
      <p:ext uri="{BB962C8B-B14F-4D97-AF65-F5344CB8AC3E}">
        <p14:creationId xmlns:p14="http://schemas.microsoft.com/office/powerpoint/2010/main" val="335473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Crassula ovata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53</a:t>
            </a:fld>
            <a:endParaRPr lang="es-ES" dirty="0"/>
          </a:p>
        </p:txBody>
      </p:sp>
    </p:spTree>
    <p:extLst>
      <p:ext uri="{BB962C8B-B14F-4D97-AF65-F5344CB8AC3E}">
        <p14:creationId xmlns:p14="http://schemas.microsoft.com/office/powerpoint/2010/main" val="4694791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Crassula ovata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54</a:t>
            </a:fld>
            <a:endParaRPr lang="es-ES" dirty="0"/>
          </a:p>
        </p:txBody>
      </p:sp>
    </p:spTree>
    <p:extLst>
      <p:ext uri="{BB962C8B-B14F-4D97-AF65-F5344CB8AC3E}">
        <p14:creationId xmlns:p14="http://schemas.microsoft.com/office/powerpoint/2010/main" val="32853068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Crocosma crocosmiflora.-Lucifer</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55</a:t>
            </a:fld>
            <a:endParaRPr lang="es-ES" dirty="0"/>
          </a:p>
        </p:txBody>
      </p:sp>
    </p:spTree>
    <p:extLst>
      <p:ext uri="{BB962C8B-B14F-4D97-AF65-F5344CB8AC3E}">
        <p14:creationId xmlns:p14="http://schemas.microsoft.com/office/powerpoint/2010/main" val="762028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Cyrtantus falcatus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56</a:t>
            </a:fld>
            <a:endParaRPr lang="es-ES" dirty="0"/>
          </a:p>
        </p:txBody>
      </p:sp>
    </p:spTree>
    <p:extLst>
      <p:ext uri="{BB962C8B-B14F-4D97-AF65-F5344CB8AC3E}">
        <p14:creationId xmlns:p14="http://schemas.microsoft.com/office/powerpoint/2010/main" val="9326777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Dimorphotheca</a:t>
            </a:r>
            <a:r>
              <a:rPr lang="es-ES" baseline="0" dirty="0"/>
              <a:t> </a:t>
            </a:r>
            <a:r>
              <a:rPr lang="es-ES" dirty="0"/>
              <a:t>sinuata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57</a:t>
            </a:fld>
            <a:endParaRPr lang="es-ES" dirty="0"/>
          </a:p>
        </p:txBody>
      </p:sp>
    </p:spTree>
    <p:extLst>
      <p:ext uri="{BB962C8B-B14F-4D97-AF65-F5344CB8AC3E}">
        <p14:creationId xmlns:p14="http://schemas.microsoft.com/office/powerpoint/2010/main" val="37597849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Disa</a:t>
            </a:r>
            <a:r>
              <a:rPr lang="es-ES" baseline="0" dirty="0"/>
              <a:t> </a:t>
            </a:r>
            <a:r>
              <a:rPr lang="es-ES" dirty="0"/>
              <a:t>cardinalis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58</a:t>
            </a:fld>
            <a:endParaRPr lang="es-ES" dirty="0"/>
          </a:p>
        </p:txBody>
      </p:sp>
    </p:spTree>
    <p:extLst>
      <p:ext uri="{BB962C8B-B14F-4D97-AF65-F5344CB8AC3E}">
        <p14:creationId xmlns:p14="http://schemas.microsoft.com/office/powerpoint/2010/main" val="6986248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Disa uniflora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59</a:t>
            </a:fld>
            <a:endParaRPr lang="es-ES" dirty="0"/>
          </a:p>
        </p:txBody>
      </p:sp>
    </p:spTree>
    <p:extLst>
      <p:ext uri="{BB962C8B-B14F-4D97-AF65-F5344CB8AC3E}">
        <p14:creationId xmlns:p14="http://schemas.microsoft.com/office/powerpoint/2010/main" val="25950228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Dombeya</a:t>
            </a:r>
            <a:r>
              <a:rPr lang="es-ES" baseline="0" dirty="0"/>
              <a:t> </a:t>
            </a:r>
            <a:r>
              <a:rPr lang="es-ES" dirty="0"/>
              <a:t>burgessiae</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61</a:t>
            </a:fld>
            <a:endParaRPr lang="es-ES" dirty="0"/>
          </a:p>
        </p:txBody>
      </p:sp>
    </p:spTree>
    <p:extLst>
      <p:ext uri="{BB962C8B-B14F-4D97-AF65-F5344CB8AC3E}">
        <p14:creationId xmlns:p14="http://schemas.microsoft.com/office/powerpoint/2010/main" val="1672683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Dombeya burgessiae</a:t>
            </a:r>
          </a:p>
          <a:p>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62</a:t>
            </a:fld>
            <a:endParaRPr lang="es-ES" dirty="0"/>
          </a:p>
        </p:txBody>
      </p:sp>
    </p:spTree>
    <p:extLst>
      <p:ext uri="{BB962C8B-B14F-4D97-AF65-F5344CB8AC3E}">
        <p14:creationId xmlns:p14="http://schemas.microsoft.com/office/powerpoint/2010/main" val="3348721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Encephalartos longifolius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63</a:t>
            </a:fld>
            <a:endParaRPr lang="es-ES" dirty="0"/>
          </a:p>
        </p:txBody>
      </p:sp>
    </p:spTree>
    <p:extLst>
      <p:ext uri="{BB962C8B-B14F-4D97-AF65-F5344CB8AC3E}">
        <p14:creationId xmlns:p14="http://schemas.microsoft.com/office/powerpoint/2010/main" val="29421647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Encephalartos villosus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64</a:t>
            </a:fld>
            <a:endParaRPr lang="es-ES" dirty="0"/>
          </a:p>
        </p:txBody>
      </p:sp>
    </p:spTree>
    <p:extLst>
      <p:ext uri="{BB962C8B-B14F-4D97-AF65-F5344CB8AC3E}">
        <p14:creationId xmlns:p14="http://schemas.microsoft.com/office/powerpoint/2010/main" val="22203462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Encephalartos villosus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65</a:t>
            </a:fld>
            <a:endParaRPr lang="es-ES" dirty="0"/>
          </a:p>
        </p:txBody>
      </p:sp>
    </p:spTree>
    <p:extLst>
      <p:ext uri="{BB962C8B-B14F-4D97-AF65-F5344CB8AC3E}">
        <p14:creationId xmlns:p14="http://schemas.microsoft.com/office/powerpoint/2010/main" val="29668221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Encephalartos vars.</a:t>
            </a:r>
          </a:p>
          <a:p>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66</a:t>
            </a:fld>
            <a:endParaRPr lang="es-ES" dirty="0"/>
          </a:p>
        </p:txBody>
      </p:sp>
    </p:spTree>
    <p:extLst>
      <p:ext uri="{BB962C8B-B14F-4D97-AF65-F5344CB8AC3E}">
        <p14:creationId xmlns:p14="http://schemas.microsoft.com/office/powerpoint/2010/main" val="7733057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acanthocarpa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67</a:t>
            </a:fld>
            <a:endParaRPr lang="es-ES" dirty="0"/>
          </a:p>
        </p:txBody>
      </p:sp>
    </p:spTree>
    <p:extLst>
      <p:ext uri="{BB962C8B-B14F-4D97-AF65-F5344CB8AC3E}">
        <p14:creationId xmlns:p14="http://schemas.microsoft.com/office/powerpoint/2010/main" val="13876027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Euphhorbia _flanaganii_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68</a:t>
            </a:fld>
            <a:endParaRPr lang="es-ES" dirty="0"/>
          </a:p>
        </p:txBody>
      </p:sp>
    </p:spTree>
    <p:extLst>
      <p:ext uri="{BB962C8B-B14F-4D97-AF65-F5344CB8AC3E}">
        <p14:creationId xmlns:p14="http://schemas.microsoft.com/office/powerpoint/2010/main" val="16898922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
            </a:r>
            <a:r>
              <a:rPr lang="es-ES" baseline="0" dirty="0"/>
              <a:t> </a:t>
            </a:r>
            <a:r>
              <a:rPr lang="es-ES" dirty="0"/>
              <a:t>esculenta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69</a:t>
            </a:fld>
            <a:endParaRPr lang="es-ES" dirty="0"/>
          </a:p>
        </p:txBody>
      </p:sp>
    </p:spTree>
    <p:extLst>
      <p:ext uri="{BB962C8B-B14F-4D97-AF65-F5344CB8AC3E}">
        <p14:creationId xmlns:p14="http://schemas.microsoft.com/office/powerpoint/2010/main" val="2300733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
            </a:r>
            <a:r>
              <a:rPr lang="es-ES" baseline="0" dirty="0"/>
              <a:t> </a:t>
            </a:r>
            <a:r>
              <a:rPr lang="es-ES" dirty="0"/>
              <a:t>evansii</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70</a:t>
            </a:fld>
            <a:endParaRPr lang="es-ES" dirty="0"/>
          </a:p>
        </p:txBody>
      </p:sp>
    </p:spTree>
    <p:extLst>
      <p:ext uri="{BB962C8B-B14F-4D97-AF65-F5344CB8AC3E}">
        <p14:creationId xmlns:p14="http://schemas.microsoft.com/office/powerpoint/2010/main" val="41931467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
            </a:r>
            <a:r>
              <a:rPr lang="es-ES" baseline="0" dirty="0"/>
              <a:t> </a:t>
            </a:r>
            <a:r>
              <a:rPr lang="es-ES" dirty="0"/>
              <a:t>heptagona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71</a:t>
            </a:fld>
            <a:endParaRPr lang="es-ES" dirty="0"/>
          </a:p>
        </p:txBody>
      </p:sp>
    </p:spTree>
    <p:extLst>
      <p:ext uri="{BB962C8B-B14F-4D97-AF65-F5344CB8AC3E}">
        <p14:creationId xmlns:p14="http://schemas.microsoft.com/office/powerpoint/2010/main" val="829788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
            </a:r>
            <a:r>
              <a:rPr lang="es-ES" baseline="0" dirty="0"/>
              <a:t> </a:t>
            </a:r>
            <a:r>
              <a:rPr lang="es-ES" dirty="0"/>
              <a:t>jansenvillensis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72</a:t>
            </a:fld>
            <a:endParaRPr lang="es-ES" dirty="0"/>
          </a:p>
        </p:txBody>
      </p:sp>
    </p:spTree>
    <p:extLst>
      <p:ext uri="{BB962C8B-B14F-4D97-AF65-F5344CB8AC3E}">
        <p14:creationId xmlns:p14="http://schemas.microsoft.com/office/powerpoint/2010/main" val="1698749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
            </a:r>
            <a:r>
              <a:rPr lang="es-ES" baseline="0" dirty="0"/>
              <a:t> </a:t>
            </a:r>
            <a:r>
              <a:rPr lang="es-ES" dirty="0"/>
              <a:t>obesa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73</a:t>
            </a:fld>
            <a:endParaRPr lang="es-ES" dirty="0"/>
          </a:p>
        </p:txBody>
      </p:sp>
    </p:spTree>
    <p:extLst>
      <p:ext uri="{BB962C8B-B14F-4D97-AF65-F5344CB8AC3E}">
        <p14:creationId xmlns:p14="http://schemas.microsoft.com/office/powerpoint/2010/main" val="28837728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
            </a:r>
            <a:r>
              <a:rPr lang="es-ES" baseline="0" dirty="0"/>
              <a:t> </a:t>
            </a:r>
            <a:r>
              <a:rPr lang="es-ES" dirty="0"/>
              <a:t>pseudoglobosa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74</a:t>
            </a:fld>
            <a:endParaRPr lang="es-ES" dirty="0"/>
          </a:p>
        </p:txBody>
      </p:sp>
    </p:spTree>
    <p:extLst>
      <p:ext uri="{BB962C8B-B14F-4D97-AF65-F5344CB8AC3E}">
        <p14:creationId xmlns:p14="http://schemas.microsoft.com/office/powerpoint/2010/main" val="29003761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aeruginosa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75</a:t>
            </a:fld>
            <a:endParaRPr lang="es-ES" dirty="0"/>
          </a:p>
        </p:txBody>
      </p:sp>
    </p:spTree>
    <p:extLst>
      <p:ext uri="{BB962C8B-B14F-4D97-AF65-F5344CB8AC3E}">
        <p14:creationId xmlns:p14="http://schemas.microsoft.com/office/powerpoint/2010/main" val="12573821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atrispina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76</a:t>
            </a:fld>
            <a:endParaRPr lang="es-ES" dirty="0"/>
          </a:p>
        </p:txBody>
      </p:sp>
    </p:spTree>
    <p:extLst>
      <p:ext uri="{BB962C8B-B14F-4D97-AF65-F5344CB8AC3E}">
        <p14:creationId xmlns:p14="http://schemas.microsoft.com/office/powerpoint/2010/main" val="26401064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cooperi</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77</a:t>
            </a:fld>
            <a:endParaRPr lang="es-ES" dirty="0"/>
          </a:p>
        </p:txBody>
      </p:sp>
    </p:spTree>
    <p:extLst>
      <p:ext uri="{BB962C8B-B14F-4D97-AF65-F5344CB8AC3E}">
        <p14:creationId xmlns:p14="http://schemas.microsoft.com/office/powerpoint/2010/main" val="23911819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cooperi y Euphorbia enormis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78</a:t>
            </a:fld>
            <a:endParaRPr lang="es-ES" dirty="0"/>
          </a:p>
        </p:txBody>
      </p:sp>
    </p:spTree>
    <p:extLst>
      <p:ext uri="{BB962C8B-B14F-4D97-AF65-F5344CB8AC3E}">
        <p14:creationId xmlns:p14="http://schemas.microsoft.com/office/powerpoint/2010/main" val="29125587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esculenta.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79</a:t>
            </a:fld>
            <a:endParaRPr lang="es-ES" dirty="0"/>
          </a:p>
        </p:txBody>
      </p:sp>
    </p:spTree>
    <p:extLst>
      <p:ext uri="{BB962C8B-B14F-4D97-AF65-F5344CB8AC3E}">
        <p14:creationId xmlns:p14="http://schemas.microsoft.com/office/powerpoint/2010/main" val="26563640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ferox.</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80</a:t>
            </a:fld>
            <a:endParaRPr lang="es-ES" dirty="0"/>
          </a:p>
        </p:txBody>
      </p:sp>
    </p:spTree>
    <p:extLst>
      <p:ext uri="{BB962C8B-B14F-4D97-AF65-F5344CB8AC3E}">
        <p14:creationId xmlns:p14="http://schemas.microsoft.com/office/powerpoint/2010/main" val="19627852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frankiana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81</a:t>
            </a:fld>
            <a:endParaRPr lang="es-ES" dirty="0"/>
          </a:p>
        </p:txBody>
      </p:sp>
    </p:spTree>
    <p:extLst>
      <p:ext uri="{BB962C8B-B14F-4D97-AF65-F5344CB8AC3E}">
        <p14:creationId xmlns:p14="http://schemas.microsoft.com/office/powerpoint/2010/main" val="29670473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grandidata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82</a:t>
            </a:fld>
            <a:endParaRPr lang="es-ES" dirty="0"/>
          </a:p>
        </p:txBody>
      </p:sp>
    </p:spTree>
    <p:extLst>
      <p:ext uri="{BB962C8B-B14F-4D97-AF65-F5344CB8AC3E}">
        <p14:creationId xmlns:p14="http://schemas.microsoft.com/office/powerpoint/2010/main" val="23699224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horrida y Euphorbia</a:t>
            </a:r>
            <a:r>
              <a:rPr lang="es-ES" baseline="0" dirty="0"/>
              <a:t> </a:t>
            </a:r>
            <a:r>
              <a:rPr lang="es-ES" dirty="0"/>
              <a:t>fimbriata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83</a:t>
            </a:fld>
            <a:endParaRPr lang="es-ES" dirty="0"/>
          </a:p>
        </p:txBody>
      </p:sp>
    </p:spTree>
    <p:extLst>
      <p:ext uri="{BB962C8B-B14F-4D97-AF65-F5344CB8AC3E}">
        <p14:creationId xmlns:p14="http://schemas.microsoft.com/office/powerpoint/2010/main" val="1385888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ledienii</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84</a:t>
            </a:fld>
            <a:endParaRPr lang="es-ES" dirty="0"/>
          </a:p>
        </p:txBody>
      </p:sp>
    </p:spTree>
    <p:extLst>
      <p:ext uri="{BB962C8B-B14F-4D97-AF65-F5344CB8AC3E}">
        <p14:creationId xmlns:p14="http://schemas.microsoft.com/office/powerpoint/2010/main" val="30358979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aggregata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85</a:t>
            </a:fld>
            <a:endParaRPr lang="es-ES" dirty="0"/>
          </a:p>
        </p:txBody>
      </p:sp>
    </p:spTree>
    <p:extLst>
      <p:ext uri="{BB962C8B-B14F-4D97-AF65-F5344CB8AC3E}">
        <p14:creationId xmlns:p14="http://schemas.microsoft.com/office/powerpoint/2010/main" val="39172897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albipollinifera_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86</a:t>
            </a:fld>
            <a:endParaRPr lang="es-ES" dirty="0"/>
          </a:p>
        </p:txBody>
      </p:sp>
    </p:spTree>
    <p:extLst>
      <p:ext uri="{BB962C8B-B14F-4D97-AF65-F5344CB8AC3E}">
        <p14:creationId xmlns:p14="http://schemas.microsoft.com/office/powerpoint/2010/main" val="5054791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avasmontana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87</a:t>
            </a:fld>
            <a:endParaRPr lang="es-ES" dirty="0"/>
          </a:p>
        </p:txBody>
      </p:sp>
    </p:spTree>
    <p:extLst>
      <p:ext uri="{BB962C8B-B14F-4D97-AF65-F5344CB8AC3E}">
        <p14:creationId xmlns:p14="http://schemas.microsoft.com/office/powerpoint/2010/main" val="5985745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brevirama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88</a:t>
            </a:fld>
            <a:endParaRPr lang="es-ES" dirty="0"/>
          </a:p>
        </p:txBody>
      </p:sp>
    </p:spTree>
    <p:extLst>
      <p:ext uri="{BB962C8B-B14F-4D97-AF65-F5344CB8AC3E}">
        <p14:creationId xmlns:p14="http://schemas.microsoft.com/office/powerpoint/2010/main" val="15322378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brevirama_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89</a:t>
            </a:fld>
            <a:endParaRPr lang="es-ES" dirty="0"/>
          </a:p>
        </p:txBody>
      </p:sp>
    </p:spTree>
    <p:extLst>
      <p:ext uri="{BB962C8B-B14F-4D97-AF65-F5344CB8AC3E}">
        <p14:creationId xmlns:p14="http://schemas.microsoft.com/office/powerpoint/2010/main" val="37215141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caput</a:t>
            </a:r>
            <a:r>
              <a:rPr lang="es-ES" baseline="0" dirty="0"/>
              <a:t> </a:t>
            </a:r>
            <a:r>
              <a:rPr lang="es-ES" dirty="0"/>
              <a:t>medusae</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90</a:t>
            </a:fld>
            <a:endParaRPr lang="es-ES" dirty="0"/>
          </a:p>
        </p:txBody>
      </p:sp>
    </p:spTree>
    <p:extLst>
      <p:ext uri="{BB962C8B-B14F-4D97-AF65-F5344CB8AC3E}">
        <p14:creationId xmlns:p14="http://schemas.microsoft.com/office/powerpoint/2010/main" val="12302625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 caput medusae</a:t>
            </a:r>
          </a:p>
          <a:p>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91</a:t>
            </a:fld>
            <a:endParaRPr lang="es-ES" dirty="0"/>
          </a:p>
        </p:txBody>
      </p:sp>
    </p:spTree>
    <p:extLst>
      <p:ext uri="{BB962C8B-B14F-4D97-AF65-F5344CB8AC3E}">
        <p14:creationId xmlns:p14="http://schemas.microsoft.com/office/powerpoint/2010/main" val="42268517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clandestina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92</a:t>
            </a:fld>
            <a:endParaRPr lang="es-ES" dirty="0"/>
          </a:p>
        </p:txBody>
      </p:sp>
    </p:spTree>
    <p:extLst>
      <p:ext uri="{BB962C8B-B14F-4D97-AF65-F5344CB8AC3E}">
        <p14:creationId xmlns:p14="http://schemas.microsoft.com/office/powerpoint/2010/main" val="19293199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clavarioides</a:t>
            </a:r>
            <a:r>
              <a:rPr lang="es-ES" baseline="0" dirty="0"/>
              <a:t> </a:t>
            </a:r>
            <a:r>
              <a:rPr lang="es-ES" dirty="0"/>
              <a:t>var</a:t>
            </a:r>
            <a:r>
              <a:rPr lang="es-ES" baseline="0" dirty="0"/>
              <a:t> </a:t>
            </a:r>
            <a:r>
              <a:rPr lang="es-ES" dirty="0"/>
              <a:t>clavarioides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93</a:t>
            </a:fld>
            <a:endParaRPr lang="es-ES" dirty="0"/>
          </a:p>
        </p:txBody>
      </p:sp>
    </p:spTree>
    <p:extLst>
      <p:ext uri="{BB962C8B-B14F-4D97-AF65-F5344CB8AC3E}">
        <p14:creationId xmlns:p14="http://schemas.microsoft.com/office/powerpoint/2010/main" val="22531486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dregeana-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94</a:t>
            </a:fld>
            <a:endParaRPr lang="es-ES" dirty="0"/>
          </a:p>
        </p:txBody>
      </p:sp>
    </p:spTree>
    <p:extLst>
      <p:ext uri="{BB962C8B-B14F-4D97-AF65-F5344CB8AC3E}">
        <p14:creationId xmlns:p14="http://schemas.microsoft.com/office/powerpoint/2010/main" val="31842957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Euphorbia_confinalis,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95</a:t>
            </a:fld>
            <a:endParaRPr lang="es-ES" dirty="0"/>
          </a:p>
        </p:txBody>
      </p:sp>
    </p:spTree>
    <p:extLst>
      <p:ext uri="{BB962C8B-B14F-4D97-AF65-F5344CB8AC3E}">
        <p14:creationId xmlns:p14="http://schemas.microsoft.com/office/powerpoint/2010/main" val="20333705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grandidens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96</a:t>
            </a:fld>
            <a:endParaRPr lang="es-ES" dirty="0"/>
          </a:p>
        </p:txBody>
      </p:sp>
    </p:spTree>
    <p:extLst>
      <p:ext uri="{BB962C8B-B14F-4D97-AF65-F5344CB8AC3E}">
        <p14:creationId xmlns:p14="http://schemas.microsoft.com/office/powerpoint/2010/main" val="311598452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hamata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97</a:t>
            </a:fld>
            <a:endParaRPr lang="es-ES" dirty="0"/>
          </a:p>
        </p:txBody>
      </p:sp>
    </p:spTree>
    <p:extLst>
      <p:ext uri="{BB962C8B-B14F-4D97-AF65-F5344CB8AC3E}">
        <p14:creationId xmlns:p14="http://schemas.microsoft.com/office/powerpoint/2010/main" val="809628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hottentotoa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98</a:t>
            </a:fld>
            <a:endParaRPr lang="es-ES" dirty="0"/>
          </a:p>
        </p:txBody>
      </p:sp>
    </p:spTree>
    <p:extLst>
      <p:ext uri="{BB962C8B-B14F-4D97-AF65-F5344CB8AC3E}">
        <p14:creationId xmlns:p14="http://schemas.microsoft.com/office/powerpoint/2010/main" val="25279510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Euphorbia_limpopoana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99</a:t>
            </a:fld>
            <a:endParaRPr lang="es-ES" dirty="0"/>
          </a:p>
        </p:txBody>
      </p:sp>
    </p:spTree>
    <p:extLst>
      <p:ext uri="{BB962C8B-B14F-4D97-AF65-F5344CB8AC3E}">
        <p14:creationId xmlns:p14="http://schemas.microsoft.com/office/powerpoint/2010/main" val="14911347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i</a:t>
            </a:r>
            <a:r>
              <a:rPr lang="es-ES" dirty="0"/>
              <a:t>nconstantia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100</a:t>
            </a:fld>
            <a:endParaRPr lang="es-ES" dirty="0"/>
          </a:p>
        </p:txBody>
      </p:sp>
    </p:spTree>
    <p:extLst>
      <p:ext uri="{BB962C8B-B14F-4D97-AF65-F5344CB8AC3E}">
        <p14:creationId xmlns:p14="http://schemas.microsoft.com/office/powerpoint/2010/main" val="27308137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muirii</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101</a:t>
            </a:fld>
            <a:endParaRPr lang="es-ES" dirty="0"/>
          </a:p>
        </p:txBody>
      </p:sp>
    </p:spTree>
    <p:extLst>
      <p:ext uri="{BB962C8B-B14F-4D97-AF65-F5344CB8AC3E}">
        <p14:creationId xmlns:p14="http://schemas.microsoft.com/office/powerpoint/2010/main" val="24929034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ornithopus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102</a:t>
            </a:fld>
            <a:endParaRPr lang="es-ES" dirty="0"/>
          </a:p>
        </p:txBody>
      </p:sp>
    </p:spTree>
    <p:extLst>
      <p:ext uri="{BB962C8B-B14F-4D97-AF65-F5344CB8AC3E}">
        <p14:creationId xmlns:p14="http://schemas.microsoft.com/office/powerpoint/2010/main" val="28994079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proballyana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103</a:t>
            </a:fld>
            <a:endParaRPr lang="es-ES" dirty="0"/>
          </a:p>
        </p:txBody>
      </p:sp>
    </p:spTree>
    <p:extLst>
      <p:ext uri="{BB962C8B-B14F-4D97-AF65-F5344CB8AC3E}">
        <p14:creationId xmlns:p14="http://schemas.microsoft.com/office/powerpoint/2010/main" val="162229093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Euphorbia_pseudoglobosa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104</a:t>
            </a:fld>
            <a:endParaRPr lang="es-ES" dirty="0"/>
          </a:p>
        </p:txBody>
      </p:sp>
    </p:spTree>
    <p:extLst>
      <p:ext uri="{BB962C8B-B14F-4D97-AF65-F5344CB8AC3E}">
        <p14:creationId xmlns:p14="http://schemas.microsoft.com/office/powerpoint/2010/main" val="7077678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pugniformis_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105</a:t>
            </a:fld>
            <a:endParaRPr lang="es-ES" dirty="0"/>
          </a:p>
        </p:txBody>
      </p:sp>
    </p:spTree>
    <p:extLst>
      <p:ext uri="{BB962C8B-B14F-4D97-AF65-F5344CB8AC3E}">
        <p14:creationId xmlns:p14="http://schemas.microsoft.com/office/powerpoint/2010/main" val="20251011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Euphorbia</a:t>
            </a:r>
            <a:r>
              <a:rPr lang="es-ES" baseline="0" dirty="0"/>
              <a:t> </a:t>
            </a:r>
            <a:r>
              <a:rPr lang="es-ES" dirty="0"/>
              <a:t> grandicornis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106</a:t>
            </a:fld>
            <a:endParaRPr lang="es-ES" dirty="0"/>
          </a:p>
        </p:txBody>
      </p:sp>
    </p:spTree>
    <p:extLst>
      <p:ext uri="{BB962C8B-B14F-4D97-AF65-F5344CB8AC3E}">
        <p14:creationId xmlns:p14="http://schemas.microsoft.com/office/powerpoint/2010/main" val="34336517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Euryops pectinatus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107</a:t>
            </a:fld>
            <a:endParaRPr lang="es-ES" dirty="0"/>
          </a:p>
        </p:txBody>
      </p:sp>
    </p:spTree>
    <p:extLst>
      <p:ext uri="{BB962C8B-B14F-4D97-AF65-F5344CB8AC3E}">
        <p14:creationId xmlns:p14="http://schemas.microsoft.com/office/powerpoint/2010/main" val="8227729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Galtonia_candicans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108</a:t>
            </a:fld>
            <a:endParaRPr lang="es-ES" dirty="0"/>
          </a:p>
        </p:txBody>
      </p:sp>
    </p:spTree>
    <p:extLst>
      <p:ext uri="{BB962C8B-B14F-4D97-AF65-F5344CB8AC3E}">
        <p14:creationId xmlns:p14="http://schemas.microsoft.com/office/powerpoint/2010/main" val="386681043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Galtonia_candicans</a:t>
            </a:r>
          </a:p>
          <a:p>
            <a:endParaRPr lang="es-ES" dirty="0"/>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109</a:t>
            </a:fld>
            <a:endParaRPr lang="es-ES" dirty="0"/>
          </a:p>
        </p:txBody>
      </p:sp>
    </p:spTree>
    <p:extLst>
      <p:ext uri="{BB962C8B-B14F-4D97-AF65-F5344CB8AC3E}">
        <p14:creationId xmlns:p14="http://schemas.microsoft.com/office/powerpoint/2010/main" val="1467149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Gasteria</a:t>
            </a:r>
            <a:r>
              <a:rPr lang="es-ES" baseline="0" dirty="0"/>
              <a:t> </a:t>
            </a:r>
            <a:r>
              <a:rPr lang="es-ES" dirty="0"/>
              <a:t>batesiana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110</a:t>
            </a:fld>
            <a:endParaRPr lang="es-ES" dirty="0"/>
          </a:p>
        </p:txBody>
      </p:sp>
    </p:spTree>
    <p:extLst>
      <p:ext uri="{BB962C8B-B14F-4D97-AF65-F5344CB8AC3E}">
        <p14:creationId xmlns:p14="http://schemas.microsoft.com/office/powerpoint/2010/main" val="243085574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Gasteria</a:t>
            </a:r>
            <a:r>
              <a:rPr lang="es-ES" baseline="0" dirty="0"/>
              <a:t> </a:t>
            </a:r>
            <a:r>
              <a:rPr lang="es-ES" dirty="0"/>
              <a:t>excelsa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111</a:t>
            </a:fld>
            <a:endParaRPr lang="es-ES" dirty="0"/>
          </a:p>
        </p:txBody>
      </p:sp>
    </p:spTree>
    <p:extLst>
      <p:ext uri="{BB962C8B-B14F-4D97-AF65-F5344CB8AC3E}">
        <p14:creationId xmlns:p14="http://schemas.microsoft.com/office/powerpoint/2010/main" val="10208631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Gasteria</a:t>
            </a:r>
            <a:r>
              <a:rPr lang="es-ES" baseline="0" dirty="0"/>
              <a:t> </a:t>
            </a:r>
            <a:r>
              <a:rPr lang="es-ES" dirty="0"/>
              <a:t>glomerata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112</a:t>
            </a:fld>
            <a:endParaRPr lang="es-ES" dirty="0"/>
          </a:p>
        </p:txBody>
      </p:sp>
    </p:spTree>
    <p:extLst>
      <p:ext uri="{BB962C8B-B14F-4D97-AF65-F5344CB8AC3E}">
        <p14:creationId xmlns:p14="http://schemas.microsoft.com/office/powerpoint/2010/main" val="189508423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Gazania_(beijing)</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113</a:t>
            </a:fld>
            <a:endParaRPr lang="es-ES" dirty="0"/>
          </a:p>
        </p:txBody>
      </p:sp>
    </p:spTree>
    <p:extLst>
      <p:ext uri="{BB962C8B-B14F-4D97-AF65-F5344CB8AC3E}">
        <p14:creationId xmlns:p14="http://schemas.microsoft.com/office/powerpoint/2010/main" val="182560664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Gazania rigens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114</a:t>
            </a:fld>
            <a:endParaRPr lang="es-ES" dirty="0"/>
          </a:p>
        </p:txBody>
      </p:sp>
    </p:spTree>
    <p:extLst>
      <p:ext uri="{BB962C8B-B14F-4D97-AF65-F5344CB8AC3E}">
        <p14:creationId xmlns:p14="http://schemas.microsoft.com/office/powerpoint/2010/main" val="11529817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Haworthia</a:t>
            </a:r>
            <a:r>
              <a:rPr lang="es-ES" baseline="0" dirty="0"/>
              <a:t> </a:t>
            </a:r>
            <a:r>
              <a:rPr lang="es-ES" dirty="0"/>
              <a:t>coarctata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115</a:t>
            </a:fld>
            <a:endParaRPr lang="es-ES" dirty="0"/>
          </a:p>
        </p:txBody>
      </p:sp>
    </p:spTree>
    <p:extLst>
      <p:ext uri="{BB962C8B-B14F-4D97-AF65-F5344CB8AC3E}">
        <p14:creationId xmlns:p14="http://schemas.microsoft.com/office/powerpoint/2010/main" val="273892049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Haworthia_angustifolia_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116</a:t>
            </a:fld>
            <a:endParaRPr lang="es-ES" dirty="0"/>
          </a:p>
        </p:txBody>
      </p:sp>
    </p:spTree>
    <p:extLst>
      <p:ext uri="{BB962C8B-B14F-4D97-AF65-F5344CB8AC3E}">
        <p14:creationId xmlns:p14="http://schemas.microsoft.com/office/powerpoint/2010/main" val="5073288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Haworthia</a:t>
            </a:r>
            <a:r>
              <a:rPr lang="es-ES" baseline="0" dirty="0"/>
              <a:t> </a:t>
            </a:r>
            <a:r>
              <a:rPr lang="es-ES" dirty="0"/>
              <a:t>cymbiformis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117</a:t>
            </a:fld>
            <a:endParaRPr lang="es-ES" dirty="0"/>
          </a:p>
        </p:txBody>
      </p:sp>
    </p:spTree>
    <p:extLst>
      <p:ext uri="{BB962C8B-B14F-4D97-AF65-F5344CB8AC3E}">
        <p14:creationId xmlns:p14="http://schemas.microsoft.com/office/powerpoint/2010/main" val="15812989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Haworthia</a:t>
            </a:r>
            <a:r>
              <a:rPr lang="es-ES" baseline="0" dirty="0"/>
              <a:t> </a:t>
            </a:r>
            <a:r>
              <a:rPr lang="es-ES" dirty="0"/>
              <a:t>reinwardii</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118</a:t>
            </a:fld>
            <a:endParaRPr lang="es-ES" dirty="0"/>
          </a:p>
        </p:txBody>
      </p:sp>
    </p:spTree>
    <p:extLst>
      <p:ext uri="{BB962C8B-B14F-4D97-AF65-F5344CB8AC3E}">
        <p14:creationId xmlns:p14="http://schemas.microsoft.com/office/powerpoint/2010/main" val="305787612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Helichrysum</a:t>
            </a:r>
            <a:r>
              <a:rPr lang="es-ES" baseline="0" dirty="0"/>
              <a:t> </a:t>
            </a:r>
            <a:r>
              <a:rPr lang="es-ES" dirty="0"/>
              <a:t>argyrophylllum</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119</a:t>
            </a:fld>
            <a:endParaRPr lang="es-ES" dirty="0"/>
          </a:p>
        </p:txBody>
      </p:sp>
    </p:spTree>
    <p:extLst>
      <p:ext uri="{BB962C8B-B14F-4D97-AF65-F5344CB8AC3E}">
        <p14:creationId xmlns:p14="http://schemas.microsoft.com/office/powerpoint/2010/main" val="277091780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Helichrysum</a:t>
            </a:r>
            <a:r>
              <a:rPr lang="es-ES" baseline="0" dirty="0"/>
              <a:t> </a:t>
            </a:r>
            <a:r>
              <a:rPr lang="es-ES" dirty="0"/>
              <a:t>splendidum</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120</a:t>
            </a:fld>
            <a:endParaRPr lang="es-ES" dirty="0"/>
          </a:p>
        </p:txBody>
      </p:sp>
    </p:spTree>
    <p:extLst>
      <p:ext uri="{BB962C8B-B14F-4D97-AF65-F5344CB8AC3E}">
        <p14:creationId xmlns:p14="http://schemas.microsoft.com/office/powerpoint/2010/main" val="36826468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Kalanchoe_thyrsiflora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121</a:t>
            </a:fld>
            <a:endParaRPr lang="es-ES" dirty="0"/>
          </a:p>
        </p:txBody>
      </p:sp>
    </p:spTree>
    <p:extLst>
      <p:ext uri="{BB962C8B-B14F-4D97-AF65-F5344CB8AC3E}">
        <p14:creationId xmlns:p14="http://schemas.microsoft.com/office/powerpoint/2010/main" val="199376091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Kigelia</a:t>
            </a:r>
            <a:r>
              <a:rPr lang="es-ES" baseline="0" dirty="0"/>
              <a:t> </a:t>
            </a:r>
            <a:r>
              <a:rPr lang="es-ES" dirty="0"/>
              <a:t>africana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122</a:t>
            </a:fld>
            <a:endParaRPr lang="es-ES" dirty="0"/>
          </a:p>
        </p:txBody>
      </p:sp>
    </p:spTree>
    <p:extLst>
      <p:ext uri="{BB962C8B-B14F-4D97-AF65-F5344CB8AC3E}">
        <p14:creationId xmlns:p14="http://schemas.microsoft.com/office/powerpoint/2010/main" val="29977036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Kigelia africana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123</a:t>
            </a:fld>
            <a:endParaRPr lang="es-ES" dirty="0"/>
          </a:p>
        </p:txBody>
      </p:sp>
    </p:spTree>
    <p:extLst>
      <p:ext uri="{BB962C8B-B14F-4D97-AF65-F5344CB8AC3E}">
        <p14:creationId xmlns:p14="http://schemas.microsoft.com/office/powerpoint/2010/main" val="123535584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Leonotis</a:t>
            </a:r>
            <a:r>
              <a:rPr lang="es-ES" baseline="0" dirty="0"/>
              <a:t> </a:t>
            </a:r>
            <a:r>
              <a:rPr lang="es-ES" dirty="0"/>
              <a:t>leonorus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124</a:t>
            </a:fld>
            <a:endParaRPr lang="es-ES" dirty="0"/>
          </a:p>
        </p:txBody>
      </p:sp>
    </p:spTree>
    <p:extLst>
      <p:ext uri="{BB962C8B-B14F-4D97-AF65-F5344CB8AC3E}">
        <p14:creationId xmlns:p14="http://schemas.microsoft.com/office/powerpoint/2010/main" val="280163448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Alberta magna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125</a:t>
            </a:fld>
            <a:endParaRPr lang="es-ES" dirty="0"/>
          </a:p>
        </p:txBody>
      </p:sp>
    </p:spTree>
    <p:extLst>
      <p:ext uri="{BB962C8B-B14F-4D97-AF65-F5344CB8AC3E}">
        <p14:creationId xmlns:p14="http://schemas.microsoft.com/office/powerpoint/2010/main" val="24569734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Alberta magna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126</a:t>
            </a:fld>
            <a:endParaRPr lang="es-ES" dirty="0"/>
          </a:p>
        </p:txBody>
      </p:sp>
    </p:spTree>
    <p:extLst>
      <p:ext uri="{BB962C8B-B14F-4D97-AF65-F5344CB8AC3E}">
        <p14:creationId xmlns:p14="http://schemas.microsoft.com/office/powerpoint/2010/main" val="211859951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_Babiana</a:t>
            </a:r>
            <a:r>
              <a:rPr lang="es-ES" baseline="0" dirty="0"/>
              <a:t> </a:t>
            </a:r>
            <a:r>
              <a:rPr lang="es-ES" dirty="0"/>
              <a:t>stricta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127</a:t>
            </a:fld>
            <a:endParaRPr lang="es-ES" dirty="0"/>
          </a:p>
        </p:txBody>
      </p:sp>
    </p:spTree>
    <p:extLst>
      <p:ext uri="{BB962C8B-B14F-4D97-AF65-F5344CB8AC3E}">
        <p14:creationId xmlns:p14="http://schemas.microsoft.com/office/powerpoint/2010/main" val="47309332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Monadenium</a:t>
            </a:r>
            <a:r>
              <a:rPr lang="es-ES" baseline="0" dirty="0"/>
              <a:t> </a:t>
            </a:r>
            <a:r>
              <a:rPr lang="es-ES" dirty="0"/>
              <a:t>lugardiae_</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128</a:t>
            </a:fld>
            <a:endParaRPr lang="es-ES" dirty="0"/>
          </a:p>
        </p:txBody>
      </p:sp>
    </p:spTree>
    <p:extLst>
      <p:ext uri="{BB962C8B-B14F-4D97-AF65-F5344CB8AC3E}">
        <p14:creationId xmlns:p14="http://schemas.microsoft.com/office/powerpoint/2010/main" val="105668088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Ornithogalum</a:t>
            </a:r>
            <a:r>
              <a:rPr lang="es-ES" baseline="0" dirty="0"/>
              <a:t> c</a:t>
            </a:r>
            <a:r>
              <a:rPr lang="es-ES" dirty="0"/>
              <a:t>andicans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129</a:t>
            </a:fld>
            <a:endParaRPr lang="es-ES" dirty="0"/>
          </a:p>
        </p:txBody>
      </p:sp>
    </p:spTree>
    <p:extLst>
      <p:ext uri="{BB962C8B-B14F-4D97-AF65-F5344CB8AC3E}">
        <p14:creationId xmlns:p14="http://schemas.microsoft.com/office/powerpoint/2010/main" val="368234886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Phylica</a:t>
            </a:r>
            <a:r>
              <a:rPr lang="es-ES" baseline="0" dirty="0"/>
              <a:t> </a:t>
            </a:r>
            <a:r>
              <a:rPr lang="es-ES" dirty="0"/>
              <a:t>pubescens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131</a:t>
            </a:fld>
            <a:endParaRPr lang="es-ES" dirty="0"/>
          </a:p>
        </p:txBody>
      </p:sp>
    </p:spTree>
    <p:extLst>
      <p:ext uri="{BB962C8B-B14F-4D97-AF65-F5344CB8AC3E}">
        <p14:creationId xmlns:p14="http://schemas.microsoft.com/office/powerpoint/2010/main" val="124086690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Polygala mirthifolia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132</a:t>
            </a:fld>
            <a:endParaRPr lang="es-ES" dirty="0"/>
          </a:p>
        </p:txBody>
      </p:sp>
    </p:spTree>
    <p:extLst>
      <p:ext uri="{BB962C8B-B14F-4D97-AF65-F5344CB8AC3E}">
        <p14:creationId xmlns:p14="http://schemas.microsoft.com/office/powerpoint/2010/main" val="19975196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Sandersonia aurantiaca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133</a:t>
            </a:fld>
            <a:endParaRPr lang="es-ES" dirty="0"/>
          </a:p>
        </p:txBody>
      </p:sp>
    </p:spTree>
    <p:extLst>
      <p:ext uri="{BB962C8B-B14F-4D97-AF65-F5344CB8AC3E}">
        <p14:creationId xmlns:p14="http://schemas.microsoft.com/office/powerpoint/2010/main" val="11504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Scadoxus</a:t>
            </a:r>
            <a:r>
              <a:rPr lang="es-ES" baseline="0" dirty="0"/>
              <a:t> </a:t>
            </a:r>
            <a:r>
              <a:rPr lang="es-ES" dirty="0"/>
              <a:t>puniceus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134</a:t>
            </a:fld>
            <a:endParaRPr lang="es-ES" dirty="0"/>
          </a:p>
        </p:txBody>
      </p:sp>
    </p:spTree>
    <p:extLst>
      <p:ext uri="{BB962C8B-B14F-4D97-AF65-F5344CB8AC3E}">
        <p14:creationId xmlns:p14="http://schemas.microsoft.com/office/powerpoint/2010/main" val="271499387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Senecio</a:t>
            </a:r>
            <a:r>
              <a:rPr lang="es-ES" baseline="0" dirty="0"/>
              <a:t> </a:t>
            </a:r>
            <a:r>
              <a:rPr lang="es-ES" dirty="0"/>
              <a:t>rowleyanus</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135</a:t>
            </a:fld>
            <a:endParaRPr lang="es-ES" dirty="0"/>
          </a:p>
        </p:txBody>
      </p:sp>
    </p:spTree>
    <p:extLst>
      <p:ext uri="{BB962C8B-B14F-4D97-AF65-F5344CB8AC3E}">
        <p14:creationId xmlns:p14="http://schemas.microsoft.com/office/powerpoint/2010/main" val="191155495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Strelitzia reginae</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136</a:t>
            </a:fld>
            <a:endParaRPr lang="es-ES" dirty="0"/>
          </a:p>
        </p:txBody>
      </p:sp>
    </p:spTree>
    <p:extLst>
      <p:ext uri="{BB962C8B-B14F-4D97-AF65-F5344CB8AC3E}">
        <p14:creationId xmlns:p14="http://schemas.microsoft.com/office/powerpoint/2010/main" val="32194452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Strelitzia nicolai</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137</a:t>
            </a:fld>
            <a:endParaRPr lang="es-ES" dirty="0"/>
          </a:p>
        </p:txBody>
      </p:sp>
    </p:spTree>
    <p:extLst>
      <p:ext uri="{BB962C8B-B14F-4D97-AF65-F5344CB8AC3E}">
        <p14:creationId xmlns:p14="http://schemas.microsoft.com/office/powerpoint/2010/main" val="36832131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Strelitzia nicolai</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138</a:t>
            </a:fld>
            <a:endParaRPr lang="es-ES" dirty="0"/>
          </a:p>
        </p:txBody>
      </p:sp>
    </p:spTree>
    <p:extLst>
      <p:ext uri="{BB962C8B-B14F-4D97-AF65-F5344CB8AC3E}">
        <p14:creationId xmlns:p14="http://schemas.microsoft.com/office/powerpoint/2010/main" val="182717016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Zantedeschia aethopica</a:t>
            </a:r>
          </a:p>
        </p:txBody>
      </p:sp>
      <p:sp>
        <p:nvSpPr>
          <p:cNvPr id="4" name="3 Marcador de número de diapositiva"/>
          <p:cNvSpPr>
            <a:spLocks noGrp="1"/>
          </p:cNvSpPr>
          <p:nvPr>
            <p:ph type="sldNum" sz="quarter" idx="10"/>
          </p:nvPr>
        </p:nvSpPr>
        <p:spPr/>
        <p:txBody>
          <a:bodyPr/>
          <a:lstStyle/>
          <a:p>
            <a:fld id="{9210ADD8-5204-42AC-98A0-567446A4C927}" type="slidenum">
              <a:rPr lang="es-ES" smtClean="0"/>
              <a:t>139</a:t>
            </a:fld>
            <a:endParaRPr lang="es-ES" dirty="0"/>
          </a:p>
        </p:txBody>
      </p:sp>
    </p:spTree>
    <p:extLst>
      <p:ext uri="{BB962C8B-B14F-4D97-AF65-F5344CB8AC3E}">
        <p14:creationId xmlns:p14="http://schemas.microsoft.com/office/powerpoint/2010/main" val="1939225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90150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8742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39142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5131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64907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902705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35361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127194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250078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261021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22328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339937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44216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681668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817627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3/28/2018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568018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3/28/2018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6546823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4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4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5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jpeg"/><Relationship Id="rId7"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g"/><Relationship Id="rId9"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5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6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6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6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6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7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120.jpg"/></Relationships>
</file>

<file path=ppt/slides/_rels/slide84.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134.png"/><Relationship Id="rId4" Type="http://schemas.openxmlformats.org/officeDocument/2006/relationships/image" Target="../media/image133.png"/></Relationships>
</file>

<file path=ppt/slides/_rels/slide9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6.jpg"/><Relationship Id="rId7" Type="http://schemas.openxmlformats.org/officeDocument/2006/relationships/image" Target="../media/image150.png"/><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108.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154.png"/><Relationship Id="rId4" Type="http://schemas.openxmlformats.org/officeDocument/2006/relationships/image" Target="../media/image153.png"/></Relationships>
</file>

<file path=ppt/slides/_rels/slide10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13.xml"/><Relationship Id="rId1" Type="http://schemas.openxmlformats.org/officeDocument/2006/relationships/slideLayout" Target="../slideLayouts/slideLayout7.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124.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114.xml"/><Relationship Id="rId1" Type="http://schemas.openxmlformats.org/officeDocument/2006/relationships/slideLayout" Target="../slideLayouts/slideLayout7.xml"/><Relationship Id="rId5" Type="http://schemas.openxmlformats.org/officeDocument/2006/relationships/image" Target="../media/image175.png"/><Relationship Id="rId4" Type="http://schemas.openxmlformats.org/officeDocument/2006/relationships/image" Target="../media/image174.png"/></Relationships>
</file>

<file path=ppt/slides/_rels/slide125.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77.png"/><Relationship Id="rId7" Type="http://schemas.openxmlformats.org/officeDocument/2006/relationships/image" Target="../media/image181.png"/><Relationship Id="rId2" Type="http://schemas.openxmlformats.org/officeDocument/2006/relationships/notesSlide" Target="../notesSlides/notesSlide116.xml"/><Relationship Id="rId1" Type="http://schemas.openxmlformats.org/officeDocument/2006/relationships/slideLayout" Target="../slideLayouts/slideLayout7.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s>
</file>

<file path=ppt/slides/_rels/slide127.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notesSlide" Target="../notesSlides/notesSlide118.xml"/><Relationship Id="rId1" Type="http://schemas.openxmlformats.org/officeDocument/2006/relationships/slideLayout" Target="../slideLayouts/slideLayout7.xml"/><Relationship Id="rId5" Type="http://schemas.openxmlformats.org/officeDocument/2006/relationships/image" Target="../media/image186.png"/><Relationship Id="rId4" Type="http://schemas.openxmlformats.org/officeDocument/2006/relationships/image" Target="../media/image185.png"/></Relationships>
</file>

<file path=ppt/slides/_rels/slide129.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notesSlide" Target="../notesSlides/notesSlide119.xml"/><Relationship Id="rId1" Type="http://schemas.openxmlformats.org/officeDocument/2006/relationships/slideLayout" Target="../slideLayouts/slideLayout7.xml"/><Relationship Id="rId5" Type="http://schemas.openxmlformats.org/officeDocument/2006/relationships/image" Target="../media/image153.png"/><Relationship Id="rId4" Type="http://schemas.openxmlformats.org/officeDocument/2006/relationships/image" Target="../media/image188.png"/></Relationships>
</file>

<file path=ppt/slides/_rels/slide130.xml.rels><?xml version="1.0" encoding="UTF-8" standalone="yes"?>
<Relationships xmlns="http://schemas.openxmlformats.org/package/2006/relationships"><Relationship Id="rId2" Type="http://schemas.openxmlformats.org/officeDocument/2006/relationships/image" Target="../media/image189.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125.xml"/><Relationship Id="rId1" Type="http://schemas.openxmlformats.org/officeDocument/2006/relationships/slideLayout" Target="../slideLayouts/slideLayout7.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s>
</file>

<file path=ppt/slides/_rels/slide137.xml.rels><?xml version="1.0" encoding="UTF-8" standalone="yes"?>
<Relationships xmlns="http://schemas.openxmlformats.org/package/2006/relationships"><Relationship Id="rId3" Type="http://schemas.openxmlformats.org/officeDocument/2006/relationships/image" Target="../media/image199.png"/><Relationship Id="rId7" Type="http://schemas.openxmlformats.org/officeDocument/2006/relationships/image" Target="../media/image203.png"/><Relationship Id="rId2" Type="http://schemas.openxmlformats.org/officeDocument/2006/relationships/notesSlide" Target="../notesSlides/notesSlide126.xml"/><Relationship Id="rId1" Type="http://schemas.openxmlformats.org/officeDocument/2006/relationships/slideLayout" Target="../slideLayouts/slideLayout7.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138.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127.xml"/><Relationship Id="rId1" Type="http://schemas.openxmlformats.org/officeDocument/2006/relationships/slideLayout" Target="../slideLayouts/slideLayout7.xml"/><Relationship Id="rId4" Type="http://schemas.openxmlformats.org/officeDocument/2006/relationships/image" Target="../media/image199.png"/></Relationships>
</file>

<file path=ppt/slides/_rels/slide139.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notesSlide" Target="../notesSlides/notesSlide128.xml"/><Relationship Id="rId1" Type="http://schemas.openxmlformats.org/officeDocument/2006/relationships/slideLayout" Target="../slideLayouts/slideLayout7.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700808"/>
            <a:ext cx="6172200" cy="1728192"/>
          </a:xfrm>
        </p:spPr>
        <p:txBody>
          <a:bodyPr>
            <a:normAutofit/>
          </a:bodyPr>
          <a:lstStyle/>
          <a:p>
            <a:r>
              <a:rPr lang="es-ES" sz="4000" dirty="0"/>
              <a:t>PLANTAS DE LA FLORA SUDAFRICANA</a:t>
            </a:r>
          </a:p>
        </p:txBody>
      </p:sp>
      <p:sp>
        <p:nvSpPr>
          <p:cNvPr id="3" name="2 Subtítulo"/>
          <p:cNvSpPr>
            <a:spLocks noGrp="1"/>
          </p:cNvSpPr>
          <p:nvPr>
            <p:ph type="subTitle" idx="1"/>
          </p:nvPr>
        </p:nvSpPr>
        <p:spPr>
          <a:xfrm>
            <a:off x="2286000" y="5003322"/>
            <a:ext cx="4590256"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4247353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FLORA SUDAFRICANA</a:t>
            </a:r>
          </a:p>
        </p:txBody>
      </p:sp>
      <p:sp>
        <p:nvSpPr>
          <p:cNvPr id="3" name="2 Marcador de contenido"/>
          <p:cNvSpPr>
            <a:spLocks noGrp="1"/>
          </p:cNvSpPr>
          <p:nvPr>
            <p:ph idx="1"/>
          </p:nvPr>
        </p:nvSpPr>
        <p:spPr/>
        <p:txBody>
          <a:bodyPr>
            <a:normAutofit/>
          </a:bodyPr>
          <a:lstStyle/>
          <a:p>
            <a:r>
              <a:rPr lang="es-ES" dirty="0"/>
              <a:t>Sudáfrica cuenta con más de 20.000 plantas diferentes, que representan cerca del 10% de todas las especies conocidas del mundo, por lo que es considerada un área particularmente rica en biodiversidad vegetal.</a:t>
            </a:r>
          </a:p>
          <a:p>
            <a:r>
              <a:rPr lang="es-ES" dirty="0"/>
              <a:t>El bioma prevalente en el país es la pradera, especialmente en el Highveld, donde la flora predominante son los pastos, los arbustos bajos y las acacias, principalmente las de espina blanca y camel. La vegetación es más escasa hacia el noroeste, debido a las bajas precipitaciones de lluvia.</a:t>
            </a:r>
          </a:p>
          <a:p>
            <a:endParaRPr lang="es-ES" dirty="0"/>
          </a:p>
        </p:txBody>
      </p:sp>
    </p:spTree>
    <p:extLst>
      <p:ext uri="{BB962C8B-B14F-4D97-AF65-F5344CB8AC3E}">
        <p14:creationId xmlns:p14="http://schemas.microsoft.com/office/powerpoint/2010/main" val="3193864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412776"/>
            <a:ext cx="6161112" cy="5061176"/>
          </a:xfrm>
        </p:spPr>
        <p:txBody>
          <a:bodyPr>
            <a:normAutofit/>
          </a:bodyPr>
          <a:lstStyle/>
          <a:p>
            <a:r>
              <a:rPr lang="es-ES" dirty="0"/>
              <a:t>WWF distingue cuatro ecorregiones de pradera de montaña dentro del país:</a:t>
            </a:r>
          </a:p>
          <a:p>
            <a:r>
              <a:rPr lang="es-ES" dirty="0"/>
              <a:t> Pradera del Alto Veld, en el Highveld</a:t>
            </a:r>
          </a:p>
          <a:p>
            <a:r>
              <a:rPr lang="es-ES" dirty="0"/>
              <a:t> Pradera montana de los Drakensberg, en los Drakensberg, por debajo de los 2.500 metros</a:t>
            </a:r>
          </a:p>
          <a:p>
            <a:r>
              <a:rPr lang="es-ES" dirty="0"/>
              <a:t> Pradera altimontana de los Drakensberg, en los Drakensberg, por encima de los 2.500 metros</a:t>
            </a:r>
          </a:p>
          <a:p>
            <a:r>
              <a:rPr lang="es-ES" dirty="0"/>
              <a:t> Matorral de Maputaland-Pondoland, en los valles de las estribaciones australes de los Drakensberg</a:t>
            </a:r>
          </a:p>
          <a:p>
            <a:r>
              <a:rPr lang="es-ES" dirty="0"/>
              <a:t>El pasto y los espinos de la sabana dan paso progresivamente a los arbustos de la sabana hacia el noreste del país, con un crecimiento más lento. Existe un número significativo de árboles baobabs en esta área, cerca del extremo norte del Parque Nacional Kruger.</a:t>
            </a:r>
          </a:p>
        </p:txBody>
      </p:sp>
    </p:spTree>
    <p:extLst>
      <p:ext uri="{BB962C8B-B14F-4D97-AF65-F5344CB8AC3E}">
        <p14:creationId xmlns:p14="http://schemas.microsoft.com/office/powerpoint/2010/main" val="2028433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844824"/>
            <a:ext cx="6233120" cy="4629128"/>
          </a:xfrm>
        </p:spPr>
        <p:txBody>
          <a:bodyPr/>
          <a:lstStyle/>
          <a:p>
            <a:r>
              <a:rPr lang="es-ES" dirty="0"/>
              <a:t>La región desértica del Karoo, en el oeste del país, se divide en tres ecorregiones: el Karoo suculento, cerca de la costa; el Karoo nama, en el interior (Namaqualand), donde existen varias especies de plantas que almacenan agua, como los aloes y euforbias; y por último, y más al norte, la sabana xerófila del Kalahari.</a:t>
            </a:r>
          </a:p>
          <a:p>
            <a:r>
              <a:rPr lang="es-ES" dirty="0"/>
              <a:t>El bioma mediterráneo del fynbos, uno de los seis reinos florales, está ubicado en una pequeña región del Cabo Occidental y consta de más de 9.000 de estas especies, lo que lo convierte en una de las regiones más ricas del mundo en términos de Biodiversidad Floral.</a:t>
            </a:r>
          </a:p>
        </p:txBody>
      </p:sp>
    </p:spTree>
    <p:extLst>
      <p:ext uri="{BB962C8B-B14F-4D97-AF65-F5344CB8AC3E}">
        <p14:creationId xmlns:p14="http://schemas.microsoft.com/office/powerpoint/2010/main" val="949350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340768"/>
            <a:ext cx="6089104" cy="5133184"/>
          </a:xfrm>
        </p:spPr>
        <p:txBody>
          <a:bodyPr>
            <a:normAutofit/>
          </a:bodyPr>
          <a:lstStyle/>
          <a:p>
            <a:r>
              <a:rPr lang="es-ES" dirty="0"/>
              <a:t>La mayor parte de las plantas son perennes y de hojas duras con hojas finas como agujas, como por ejemplo las plantas esclerófilas. Otra planta exclusiva de Sudáfrica es el género de las proteas, de las cuales existen alrededor de 130 especies diferentes en este país. WWF divide esta región en tres ecorregiones: fynbos y renosterveld de tierras bajas, fynbos y renosterveld de montaña y matorral de Albany. </a:t>
            </a:r>
          </a:p>
          <a:p>
            <a:r>
              <a:rPr lang="es-ES" dirty="0"/>
              <a:t>Si bien Sudáfrica cuenta con una gran cantidad de plantas florales, posee pocos bosques. Sólo el 1% de Sudáfrica es bosque, que se encuentra casi exclusivamente en el plano costero húmedo del Océano Índico en KwaZulu-Natal: la selva mosaico costera de KwaZulu y El Cabo y la selva mosaico costera de Maputaland y, más al sur, la selva montana de Knysna y los montes Amatole</a:t>
            </a:r>
          </a:p>
          <a:p>
            <a:endParaRPr lang="es-ES" dirty="0"/>
          </a:p>
        </p:txBody>
      </p:sp>
    </p:spTree>
    <p:extLst>
      <p:ext uri="{BB962C8B-B14F-4D97-AF65-F5344CB8AC3E}">
        <p14:creationId xmlns:p14="http://schemas.microsoft.com/office/powerpoint/2010/main" val="3262714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628800"/>
            <a:ext cx="6089104" cy="4845152"/>
          </a:xfrm>
        </p:spPr>
        <p:txBody>
          <a:bodyPr>
            <a:normAutofit/>
          </a:bodyPr>
          <a:lstStyle/>
          <a:p>
            <a:r>
              <a:rPr lang="es-ES" dirty="0"/>
              <a:t>Existen reservas incluso más pequeñas de bosques que se encuentran fuera del alcance del fuego. Las plantaciones de especies de árboles importados son predominantes, en particular del eucalipto no nativo y el pino. </a:t>
            </a:r>
          </a:p>
          <a:p>
            <a:r>
              <a:rPr lang="es-ES" dirty="0"/>
              <a:t>Sudáfrica ha perdido una extensa superficie de hábitat natural en las últimas cuatro décadas, debido a la sobrepoblación, a los patrones descontrolados de desarrollo y a la deforestación del siglo XIX.</a:t>
            </a:r>
          </a:p>
          <a:p>
            <a:r>
              <a:rPr lang="es-ES" dirty="0"/>
              <a:t>Sudáfrica es uno de los países más afectados por la invasión de especies foráneas (por ejemplo la Acacia mearnsii, Port Jackson, Hakea, Lantana y Jacarandá) que son una gran amenaza a la biodiversidad nativa y la actual escasez de recursos hídricos.</a:t>
            </a:r>
          </a:p>
          <a:p>
            <a:endParaRPr lang="es-ES" dirty="0"/>
          </a:p>
        </p:txBody>
      </p:sp>
    </p:spTree>
    <p:extLst>
      <p:ext uri="{BB962C8B-B14F-4D97-AF65-F5344CB8AC3E}">
        <p14:creationId xmlns:p14="http://schemas.microsoft.com/office/powerpoint/2010/main" val="647162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628800"/>
            <a:ext cx="6027440" cy="4608512"/>
          </a:xfrm>
        </p:spPr>
        <p:txBody>
          <a:bodyPr>
            <a:normAutofit/>
          </a:bodyPr>
          <a:lstStyle/>
          <a:p>
            <a:r>
              <a:rPr lang="es-ES" dirty="0"/>
              <a:t>El bosque templado original que encontraron los primeros europeos que se establecieron en este país, fue explotado despiadadamente hasta que sólo quedaron unas pocas y pequeñas áreas. Actualmente los árboles de maderas nobles en Sudáfrica como el Podocarpus latifolius, el Ocotea bullata y el Olea laurifolia se encuentran bajo protección gubernamental. Finalmente, en la costa del Índico se encuentran varios enclaves de manglar de África austral.</a:t>
            </a:r>
          </a:p>
          <a:p>
            <a:r>
              <a:rPr lang="es-ES" dirty="0"/>
              <a:t>Se espera que el cambio climático conlleve un incremento en el calentamiento y la sequedad de forma considerable para esta región que ya es semi-árida, con mayor frecuencia e intensidad de eventos climáticos extremos, como olas de calor, inundaciones y sequías.</a:t>
            </a:r>
          </a:p>
        </p:txBody>
      </p:sp>
    </p:spTree>
    <p:extLst>
      <p:ext uri="{BB962C8B-B14F-4D97-AF65-F5344CB8AC3E}">
        <p14:creationId xmlns:p14="http://schemas.microsoft.com/office/powerpoint/2010/main" val="4079811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700808"/>
            <a:ext cx="6017096" cy="4773144"/>
          </a:xfrm>
        </p:spPr>
        <p:txBody>
          <a:bodyPr/>
          <a:lstStyle/>
          <a:p>
            <a:r>
              <a:rPr lang="es-ES" dirty="0"/>
              <a:t>De acuerdo a los modelos computacionales realizados por el Instituto de Biodiversidad Nacional de Sudáfrica (SANBI, por sus siglas en inglés)40 (junto con muchas de sus instituciones asociadas), algunas partes de África del sur verán un incremento en su temperatura de cerca de 1 °C a lo largo de la costa, que podrá llegar a superar los 4 °C en las ya calurosas tierras interiores, como en Cabo del Norte a fines de la primavera y el verano del año 2050.</a:t>
            </a:r>
          </a:p>
          <a:p>
            <a:endParaRPr lang="es-ES" dirty="0"/>
          </a:p>
        </p:txBody>
      </p:sp>
    </p:spTree>
    <p:extLst>
      <p:ext uri="{BB962C8B-B14F-4D97-AF65-F5344CB8AC3E}">
        <p14:creationId xmlns:p14="http://schemas.microsoft.com/office/powerpoint/2010/main" val="872173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556792"/>
            <a:ext cx="5945088" cy="4917160"/>
          </a:xfrm>
        </p:spPr>
        <p:txBody>
          <a:bodyPr/>
          <a:lstStyle/>
          <a:p>
            <a:r>
              <a:rPr lang="es-ES" dirty="0"/>
              <a:t>El Reino Floral del Cabo ha sido identificado como uno de los puntos más sensibles de la biodiversidad sudafricana, ya que será seriamente afectado por el cambio climático y cuenta con una enorme diversidad de vida. </a:t>
            </a:r>
          </a:p>
          <a:p>
            <a:r>
              <a:rPr lang="es-ES" dirty="0"/>
              <a:t>Las sequías, el aumento de la intensidad y la frecuencia de los incendios y el incremento de la temperatura llevarán a la extinción de muchas de estas especies exóticas.</a:t>
            </a:r>
          </a:p>
          <a:p>
            <a:r>
              <a:rPr lang="es-ES" dirty="0"/>
              <a:t> El libro Scorched: South Africa's changing climate utiliza gran parte del modelo realizado por la SANBI y presenta una recopilación de ensayos de estilo narración de viajes.</a:t>
            </a:r>
          </a:p>
        </p:txBody>
      </p:sp>
    </p:spTree>
    <p:extLst>
      <p:ext uri="{BB962C8B-B14F-4D97-AF65-F5344CB8AC3E}">
        <p14:creationId xmlns:p14="http://schemas.microsoft.com/office/powerpoint/2010/main" val="1350636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2745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40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409"/>
            <a:ext cx="9144000" cy="6787182"/>
          </a:xfrm>
          <a:prstGeom prst="rect">
            <a:avLst/>
          </a:prstGeom>
        </p:spPr>
      </p:pic>
      <p:sp>
        <p:nvSpPr>
          <p:cNvPr id="4" name="3 CuadroTexto"/>
          <p:cNvSpPr txBox="1"/>
          <p:nvPr/>
        </p:nvSpPr>
        <p:spPr>
          <a:xfrm>
            <a:off x="6444208" y="6237312"/>
            <a:ext cx="2376264" cy="369332"/>
          </a:xfrm>
          <a:prstGeom prst="rect">
            <a:avLst/>
          </a:prstGeom>
          <a:solidFill>
            <a:srgbClr val="92D050"/>
          </a:solidFill>
        </p:spPr>
        <p:txBody>
          <a:bodyPr wrap="square" rtlCol="0">
            <a:spAutoFit/>
          </a:bodyPr>
          <a:lstStyle/>
          <a:p>
            <a:r>
              <a:rPr lang="es-ES" dirty="0"/>
              <a:t>Carpobrotus edulis</a:t>
            </a:r>
          </a:p>
        </p:txBody>
      </p:sp>
    </p:spTree>
    <p:extLst>
      <p:ext uri="{BB962C8B-B14F-4D97-AF65-F5344CB8AC3E}">
        <p14:creationId xmlns:p14="http://schemas.microsoft.com/office/powerpoint/2010/main" val="3647384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444208" y="6381328"/>
            <a:ext cx="2520280" cy="369332"/>
          </a:xfrm>
          <a:prstGeom prst="rect">
            <a:avLst/>
          </a:prstGeom>
          <a:solidFill>
            <a:srgbClr val="92D050"/>
          </a:solidFill>
        </p:spPr>
        <p:txBody>
          <a:bodyPr wrap="square" rtlCol="0">
            <a:spAutoFit/>
          </a:bodyPr>
          <a:lstStyle/>
          <a:p>
            <a:r>
              <a:rPr lang="es-ES" dirty="0"/>
              <a:t>Protea cynaroides</a:t>
            </a:r>
          </a:p>
        </p:txBody>
      </p:sp>
    </p:spTree>
    <p:extLst>
      <p:ext uri="{BB962C8B-B14F-4D97-AF65-F5344CB8AC3E}">
        <p14:creationId xmlns:p14="http://schemas.microsoft.com/office/powerpoint/2010/main" val="159718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444208" y="6309320"/>
            <a:ext cx="2448272" cy="369332"/>
          </a:xfrm>
          <a:prstGeom prst="rect">
            <a:avLst/>
          </a:prstGeom>
          <a:solidFill>
            <a:srgbClr val="92D050"/>
          </a:solidFill>
        </p:spPr>
        <p:txBody>
          <a:bodyPr wrap="square" rtlCol="0">
            <a:spAutoFit/>
          </a:bodyPr>
          <a:lstStyle/>
          <a:p>
            <a:r>
              <a:rPr lang="es-ES" dirty="0"/>
              <a:t>Protea cynaroides</a:t>
            </a:r>
          </a:p>
        </p:txBody>
      </p:sp>
    </p:spTree>
    <p:extLst>
      <p:ext uri="{BB962C8B-B14F-4D97-AF65-F5344CB8AC3E}">
        <p14:creationId xmlns:p14="http://schemas.microsoft.com/office/powerpoint/2010/main" val="1063054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922016" y="6309320"/>
            <a:ext cx="2160240" cy="369332"/>
          </a:xfrm>
          <a:prstGeom prst="rect">
            <a:avLst/>
          </a:prstGeom>
          <a:solidFill>
            <a:srgbClr val="92D050"/>
          </a:solidFill>
        </p:spPr>
        <p:txBody>
          <a:bodyPr wrap="square" rtlCol="0">
            <a:spAutoFit/>
          </a:bodyPr>
          <a:lstStyle/>
          <a:p>
            <a:r>
              <a:rPr lang="es-ES" dirty="0"/>
              <a:t>Acacia erioloba.</a:t>
            </a:r>
          </a:p>
        </p:txBody>
      </p:sp>
    </p:spTree>
    <p:extLst>
      <p:ext uri="{BB962C8B-B14F-4D97-AF65-F5344CB8AC3E}">
        <p14:creationId xmlns:p14="http://schemas.microsoft.com/office/powerpoint/2010/main" val="980685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6084168" y="6381328"/>
            <a:ext cx="2808312" cy="369332"/>
          </a:xfrm>
          <a:prstGeom prst="rect">
            <a:avLst/>
          </a:prstGeom>
          <a:solidFill>
            <a:srgbClr val="92D050"/>
          </a:solidFill>
        </p:spPr>
        <p:txBody>
          <a:bodyPr wrap="square" rtlCol="0">
            <a:spAutoFit/>
          </a:bodyPr>
          <a:lstStyle/>
          <a:p>
            <a:r>
              <a:rPr lang="es-ES" dirty="0"/>
              <a:t>Acampe_pachyglossa</a:t>
            </a:r>
          </a:p>
        </p:txBody>
      </p:sp>
    </p:spTree>
    <p:extLst>
      <p:ext uri="{BB962C8B-B14F-4D97-AF65-F5344CB8AC3E}">
        <p14:creationId xmlns:p14="http://schemas.microsoft.com/office/powerpoint/2010/main" val="3580199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4" y="-26512"/>
            <a:ext cx="9144000" cy="6858000"/>
          </a:xfrm>
          <a:prstGeom prst="rect">
            <a:avLst/>
          </a:prstGeom>
        </p:spPr>
      </p:pic>
      <p:sp>
        <p:nvSpPr>
          <p:cNvPr id="3" name="2 CuadroTexto"/>
          <p:cNvSpPr txBox="1"/>
          <p:nvPr/>
        </p:nvSpPr>
        <p:spPr>
          <a:xfrm>
            <a:off x="5868144" y="6093296"/>
            <a:ext cx="3096344" cy="369332"/>
          </a:xfrm>
          <a:prstGeom prst="rect">
            <a:avLst/>
          </a:prstGeom>
          <a:solidFill>
            <a:srgbClr val="92D050"/>
          </a:solidFill>
        </p:spPr>
        <p:txBody>
          <a:bodyPr wrap="square" rtlCol="0">
            <a:spAutoFit/>
          </a:bodyPr>
          <a:lstStyle/>
          <a:p>
            <a:r>
              <a:rPr lang="es-ES" dirty="0"/>
              <a:t>Acokanthera_oblongifolia_</a:t>
            </a:r>
          </a:p>
        </p:txBody>
      </p:sp>
    </p:spTree>
    <p:extLst>
      <p:ext uri="{BB962C8B-B14F-4D97-AF65-F5344CB8AC3E}">
        <p14:creationId xmlns:p14="http://schemas.microsoft.com/office/powerpoint/2010/main" val="112733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4" name="3 CuadroTexto"/>
          <p:cNvSpPr txBox="1"/>
          <p:nvPr/>
        </p:nvSpPr>
        <p:spPr>
          <a:xfrm>
            <a:off x="6084168" y="6309320"/>
            <a:ext cx="2880320" cy="369332"/>
          </a:xfrm>
          <a:prstGeom prst="rect">
            <a:avLst/>
          </a:prstGeom>
          <a:solidFill>
            <a:srgbClr val="92D050"/>
          </a:solidFill>
        </p:spPr>
        <p:txBody>
          <a:bodyPr wrap="square" rtlCol="0">
            <a:spAutoFit/>
          </a:bodyPr>
          <a:lstStyle/>
          <a:p>
            <a:r>
              <a:rPr lang="es-ES" dirty="0"/>
              <a:t>Agapanthus africanus</a:t>
            </a:r>
          </a:p>
        </p:txBody>
      </p:sp>
    </p:spTree>
    <p:extLst>
      <p:ext uri="{BB962C8B-B14F-4D97-AF65-F5344CB8AC3E}">
        <p14:creationId xmlns:p14="http://schemas.microsoft.com/office/powerpoint/2010/main" val="1590945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
        <p:nvSpPr>
          <p:cNvPr id="3" name="2 CuadroTexto"/>
          <p:cNvSpPr txBox="1"/>
          <p:nvPr/>
        </p:nvSpPr>
        <p:spPr>
          <a:xfrm>
            <a:off x="323528" y="6150282"/>
            <a:ext cx="2880320" cy="369332"/>
          </a:xfrm>
          <a:prstGeom prst="rect">
            <a:avLst/>
          </a:prstGeom>
          <a:solidFill>
            <a:srgbClr val="92D050"/>
          </a:solidFill>
        </p:spPr>
        <p:txBody>
          <a:bodyPr wrap="square" rtlCol="0">
            <a:spAutoFit/>
          </a:bodyPr>
          <a:lstStyle/>
          <a:p>
            <a:r>
              <a:rPr lang="es-ES" dirty="0"/>
              <a:t>Agapanthus africanus</a:t>
            </a:r>
          </a:p>
        </p:txBody>
      </p:sp>
    </p:spTree>
    <p:extLst>
      <p:ext uri="{BB962C8B-B14F-4D97-AF65-F5344CB8AC3E}">
        <p14:creationId xmlns:p14="http://schemas.microsoft.com/office/powerpoint/2010/main" val="3662511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237312"/>
            <a:ext cx="2808312" cy="369332"/>
          </a:xfrm>
          <a:prstGeom prst="rect">
            <a:avLst/>
          </a:prstGeom>
          <a:solidFill>
            <a:srgbClr val="92D050"/>
          </a:solidFill>
        </p:spPr>
        <p:txBody>
          <a:bodyPr wrap="square" rtlCol="0">
            <a:spAutoFit/>
          </a:bodyPr>
          <a:lstStyle/>
          <a:p>
            <a:r>
              <a:rPr lang="es-ES" dirty="0"/>
              <a:t>Agapanthus inapertus</a:t>
            </a:r>
          </a:p>
        </p:txBody>
      </p:sp>
    </p:spTree>
    <p:extLst>
      <p:ext uri="{BB962C8B-B14F-4D97-AF65-F5344CB8AC3E}">
        <p14:creationId xmlns:p14="http://schemas.microsoft.com/office/powerpoint/2010/main" val="1758056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5940152" y="6267132"/>
            <a:ext cx="2664296" cy="646331"/>
          </a:xfrm>
          <a:prstGeom prst="rect">
            <a:avLst/>
          </a:prstGeom>
          <a:solidFill>
            <a:srgbClr val="92D050"/>
          </a:solidFill>
        </p:spPr>
        <p:txBody>
          <a:bodyPr wrap="square" rtlCol="0">
            <a:spAutoFit/>
          </a:bodyPr>
          <a:lstStyle/>
          <a:p>
            <a:r>
              <a:rPr lang="es-ES" dirty="0"/>
              <a:t>Agapanthus_praecox_</a:t>
            </a:r>
          </a:p>
        </p:txBody>
      </p:sp>
    </p:spTree>
    <p:extLst>
      <p:ext uri="{BB962C8B-B14F-4D97-AF65-F5344CB8AC3E}">
        <p14:creationId xmlns:p14="http://schemas.microsoft.com/office/powerpoint/2010/main" val="1628917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5148064" y="6381328"/>
            <a:ext cx="3888432" cy="369332"/>
          </a:xfrm>
          <a:prstGeom prst="rect">
            <a:avLst/>
          </a:prstGeom>
          <a:solidFill>
            <a:srgbClr val="92D050"/>
          </a:solidFill>
        </p:spPr>
        <p:txBody>
          <a:bodyPr wrap="square" rtlCol="0">
            <a:spAutoFit/>
          </a:bodyPr>
          <a:lstStyle/>
          <a:p>
            <a:r>
              <a:rPr lang="es-ES" dirty="0"/>
              <a:t>Aloe arborescens sub.arborescens</a:t>
            </a:r>
          </a:p>
        </p:txBody>
      </p:sp>
    </p:spTree>
    <p:extLst>
      <p:ext uri="{BB962C8B-B14F-4D97-AF65-F5344CB8AC3E}">
        <p14:creationId xmlns:p14="http://schemas.microsoft.com/office/powerpoint/2010/main" val="2363440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15240"/>
            <a:ext cx="514350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139952" cy="6858000"/>
          </a:xfrm>
          <a:prstGeom prst="rect">
            <a:avLst/>
          </a:prstGeom>
        </p:spPr>
      </p:pic>
      <p:sp>
        <p:nvSpPr>
          <p:cNvPr id="6" name="5 CuadroTexto"/>
          <p:cNvSpPr txBox="1"/>
          <p:nvPr/>
        </p:nvSpPr>
        <p:spPr>
          <a:xfrm>
            <a:off x="32128" y="6349970"/>
            <a:ext cx="3892996" cy="369332"/>
          </a:xfrm>
          <a:prstGeom prst="rect">
            <a:avLst/>
          </a:prstGeom>
          <a:solidFill>
            <a:srgbClr val="92D050"/>
          </a:solidFill>
        </p:spPr>
        <p:txBody>
          <a:bodyPr wrap="square" rtlCol="0">
            <a:spAutoFit/>
          </a:bodyPr>
          <a:lstStyle/>
          <a:p>
            <a:r>
              <a:rPr lang="es-ES" dirty="0"/>
              <a:t>Aloe plicatilis y Aloe africana</a:t>
            </a:r>
          </a:p>
        </p:txBody>
      </p:sp>
    </p:spTree>
    <p:extLst>
      <p:ext uri="{BB962C8B-B14F-4D97-AF65-F5344CB8AC3E}">
        <p14:creationId xmlns:p14="http://schemas.microsoft.com/office/powerpoint/2010/main" val="1664244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251520" y="6383982"/>
            <a:ext cx="1872208" cy="369332"/>
          </a:xfrm>
          <a:prstGeom prst="rect">
            <a:avLst/>
          </a:prstGeom>
          <a:solidFill>
            <a:srgbClr val="92D050"/>
          </a:solidFill>
        </p:spPr>
        <p:txBody>
          <a:bodyPr wrap="square" rtlCol="0">
            <a:spAutoFit/>
          </a:bodyPr>
          <a:lstStyle/>
          <a:p>
            <a:r>
              <a:rPr lang="es-ES" dirty="0"/>
              <a:t>Aloe arenicola</a:t>
            </a:r>
          </a:p>
        </p:txBody>
      </p:sp>
    </p:spTree>
    <p:extLst>
      <p:ext uri="{BB962C8B-B14F-4D97-AF65-F5344CB8AC3E}">
        <p14:creationId xmlns:p14="http://schemas.microsoft.com/office/powerpoint/2010/main" val="2730467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4080" y="20176"/>
            <a:ext cx="4739920" cy="6858000"/>
          </a:xfrm>
          <a:prstGeom prst="rect">
            <a:avLst/>
          </a:prstGeom>
        </p:spPr>
      </p:pic>
      <p:sp>
        <p:nvSpPr>
          <p:cNvPr id="4" name="3 CuadroTexto"/>
          <p:cNvSpPr txBox="1"/>
          <p:nvPr/>
        </p:nvSpPr>
        <p:spPr>
          <a:xfrm>
            <a:off x="395536" y="6381328"/>
            <a:ext cx="1872208" cy="369332"/>
          </a:xfrm>
          <a:prstGeom prst="rect">
            <a:avLst/>
          </a:prstGeom>
          <a:solidFill>
            <a:srgbClr val="92D050"/>
          </a:solidFill>
        </p:spPr>
        <p:txBody>
          <a:bodyPr wrap="square" rtlCol="0">
            <a:spAutoFit/>
          </a:bodyPr>
          <a:lstStyle/>
          <a:p>
            <a:r>
              <a:rPr lang="es-ES" dirty="0"/>
              <a:t>Aloe  alooide</a:t>
            </a:r>
          </a:p>
        </p:txBody>
      </p:sp>
      <p:sp>
        <p:nvSpPr>
          <p:cNvPr id="5" name="4 CuadroTexto"/>
          <p:cNvSpPr txBox="1"/>
          <p:nvPr/>
        </p:nvSpPr>
        <p:spPr>
          <a:xfrm>
            <a:off x="6774040" y="6381328"/>
            <a:ext cx="2262456" cy="369332"/>
          </a:xfrm>
          <a:prstGeom prst="rect">
            <a:avLst/>
          </a:prstGeom>
          <a:solidFill>
            <a:srgbClr val="92D050"/>
          </a:solidFill>
        </p:spPr>
        <p:txBody>
          <a:bodyPr wrap="square" rtlCol="0">
            <a:spAutoFit/>
          </a:bodyPr>
          <a:lstStyle/>
          <a:p>
            <a:r>
              <a:rPr lang="es-ES" dirty="0"/>
              <a:t>Aloe  arborescens</a:t>
            </a:r>
          </a:p>
        </p:txBody>
      </p:sp>
    </p:spTree>
    <p:extLst>
      <p:ext uri="{BB962C8B-B14F-4D97-AF65-F5344CB8AC3E}">
        <p14:creationId xmlns:p14="http://schemas.microsoft.com/office/powerpoint/2010/main" val="3032757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sp>
        <p:nvSpPr>
          <p:cNvPr id="4" name="3 CuadroTexto"/>
          <p:cNvSpPr txBox="1"/>
          <p:nvPr/>
        </p:nvSpPr>
        <p:spPr>
          <a:xfrm>
            <a:off x="6804248" y="6309320"/>
            <a:ext cx="1944216" cy="369332"/>
          </a:xfrm>
          <a:prstGeom prst="rect">
            <a:avLst/>
          </a:prstGeom>
          <a:solidFill>
            <a:srgbClr val="92D050"/>
          </a:solidFill>
        </p:spPr>
        <p:txBody>
          <a:bodyPr wrap="square" rtlCol="0">
            <a:spAutoFit/>
          </a:bodyPr>
          <a:lstStyle/>
          <a:p>
            <a:r>
              <a:rPr lang="es-ES" dirty="0"/>
              <a:t>Aloe comosa</a:t>
            </a:r>
          </a:p>
        </p:txBody>
      </p:sp>
      <p:sp>
        <p:nvSpPr>
          <p:cNvPr id="5" name="4 CuadroTexto"/>
          <p:cNvSpPr txBox="1"/>
          <p:nvPr/>
        </p:nvSpPr>
        <p:spPr>
          <a:xfrm>
            <a:off x="395536" y="6493986"/>
            <a:ext cx="1872208" cy="369332"/>
          </a:xfrm>
          <a:prstGeom prst="rect">
            <a:avLst/>
          </a:prstGeom>
          <a:solidFill>
            <a:srgbClr val="92D050"/>
          </a:solidFill>
        </p:spPr>
        <p:txBody>
          <a:bodyPr wrap="square" rtlCol="0">
            <a:spAutoFit/>
          </a:bodyPr>
          <a:lstStyle/>
          <a:p>
            <a:r>
              <a:rPr lang="es-ES" dirty="0"/>
              <a:t>Aloe ciliaris </a:t>
            </a:r>
          </a:p>
        </p:txBody>
      </p:sp>
    </p:spTree>
    <p:extLst>
      <p:ext uri="{BB962C8B-B14F-4D97-AF65-F5344CB8AC3E}">
        <p14:creationId xmlns:p14="http://schemas.microsoft.com/office/powerpoint/2010/main" val="3779632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1" y="0"/>
            <a:ext cx="491488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0"/>
            <a:ext cx="4211959" cy="6858000"/>
          </a:xfrm>
          <a:prstGeom prst="rect">
            <a:avLst/>
          </a:prstGeom>
        </p:spPr>
      </p:pic>
      <p:sp>
        <p:nvSpPr>
          <p:cNvPr id="4" name="3 CuadroTexto"/>
          <p:cNvSpPr txBox="1"/>
          <p:nvPr/>
        </p:nvSpPr>
        <p:spPr>
          <a:xfrm>
            <a:off x="6804248" y="6309320"/>
            <a:ext cx="2088232" cy="369332"/>
          </a:xfrm>
          <a:prstGeom prst="rect">
            <a:avLst/>
          </a:prstGeom>
          <a:solidFill>
            <a:srgbClr val="92D050"/>
          </a:solidFill>
        </p:spPr>
        <p:txBody>
          <a:bodyPr wrap="square" rtlCol="0">
            <a:spAutoFit/>
          </a:bodyPr>
          <a:lstStyle/>
          <a:p>
            <a:r>
              <a:rPr lang="es-ES" dirty="0"/>
              <a:t>Aloe mutabilis</a:t>
            </a:r>
          </a:p>
        </p:txBody>
      </p:sp>
    </p:spTree>
    <p:extLst>
      <p:ext uri="{BB962C8B-B14F-4D97-AF65-F5344CB8AC3E}">
        <p14:creationId xmlns:p14="http://schemas.microsoft.com/office/powerpoint/2010/main" val="43783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07504" y="6165304"/>
            <a:ext cx="2232248" cy="369332"/>
          </a:xfrm>
          <a:prstGeom prst="rect">
            <a:avLst/>
          </a:prstGeom>
          <a:solidFill>
            <a:srgbClr val="92D050"/>
          </a:solidFill>
        </p:spPr>
        <p:txBody>
          <a:bodyPr wrap="square" rtlCol="0">
            <a:spAutoFit/>
          </a:bodyPr>
          <a:lstStyle/>
          <a:p>
            <a:r>
              <a:rPr lang="es-ES" dirty="0"/>
              <a:t>Aloe ramosissima</a:t>
            </a:r>
          </a:p>
        </p:txBody>
      </p:sp>
    </p:spTree>
    <p:extLst>
      <p:ext uri="{BB962C8B-B14F-4D97-AF65-F5344CB8AC3E}">
        <p14:creationId xmlns:p14="http://schemas.microsoft.com/office/powerpoint/2010/main" val="2632290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349970"/>
            <a:ext cx="2088232" cy="369332"/>
          </a:xfrm>
          <a:prstGeom prst="rect">
            <a:avLst/>
          </a:prstGeom>
          <a:solidFill>
            <a:srgbClr val="92D050"/>
          </a:solidFill>
        </p:spPr>
        <p:txBody>
          <a:bodyPr wrap="square" rtlCol="0">
            <a:spAutoFit/>
          </a:bodyPr>
          <a:lstStyle/>
          <a:p>
            <a:r>
              <a:rPr lang="es-ES" dirty="0"/>
              <a:t>Aloe suprafoliata</a:t>
            </a:r>
          </a:p>
        </p:txBody>
      </p:sp>
    </p:spTree>
    <p:extLst>
      <p:ext uri="{BB962C8B-B14F-4D97-AF65-F5344CB8AC3E}">
        <p14:creationId xmlns:p14="http://schemas.microsoft.com/office/powerpoint/2010/main" val="77906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588767" cy="6846560"/>
          </a:xfrm>
          <a:prstGeom prst="rect">
            <a:avLst/>
          </a:prstGeom>
        </p:spPr>
      </p:pic>
      <p:sp>
        <p:nvSpPr>
          <p:cNvPr id="3" name="2 CuadroTexto"/>
          <p:cNvSpPr txBox="1"/>
          <p:nvPr/>
        </p:nvSpPr>
        <p:spPr>
          <a:xfrm>
            <a:off x="349114" y="6380668"/>
            <a:ext cx="1512168" cy="369332"/>
          </a:xfrm>
          <a:prstGeom prst="rect">
            <a:avLst/>
          </a:prstGeom>
          <a:solidFill>
            <a:srgbClr val="92D050"/>
          </a:solidFill>
        </p:spPr>
        <p:txBody>
          <a:bodyPr wrap="square" rtlCol="0">
            <a:spAutoFit/>
          </a:bodyPr>
          <a:lstStyle/>
          <a:p>
            <a:r>
              <a:rPr lang="es-ES" dirty="0"/>
              <a:t>Aloe thraskii</a:t>
            </a:r>
          </a:p>
        </p:txBody>
      </p:sp>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6" y="9129"/>
            <a:ext cx="5124832" cy="6858000"/>
          </a:xfrm>
          <a:prstGeom prst="rect">
            <a:avLst/>
          </a:prstGeom>
        </p:spPr>
      </p:pic>
      <p:sp>
        <p:nvSpPr>
          <p:cNvPr id="5" name="4 CuadroTexto"/>
          <p:cNvSpPr txBox="1"/>
          <p:nvPr/>
        </p:nvSpPr>
        <p:spPr>
          <a:xfrm>
            <a:off x="6948264" y="6380668"/>
            <a:ext cx="2016224" cy="369332"/>
          </a:xfrm>
          <a:prstGeom prst="rect">
            <a:avLst/>
          </a:prstGeom>
          <a:solidFill>
            <a:srgbClr val="92D050"/>
          </a:solidFill>
        </p:spPr>
        <p:txBody>
          <a:bodyPr wrap="square" rtlCol="0">
            <a:spAutoFit/>
          </a:bodyPr>
          <a:lstStyle/>
          <a:p>
            <a:r>
              <a:rPr lang="es-ES" dirty="0"/>
              <a:t>Aloe aculeata</a:t>
            </a:r>
          </a:p>
        </p:txBody>
      </p:sp>
    </p:spTree>
    <p:extLst>
      <p:ext uri="{BB962C8B-B14F-4D97-AF65-F5344CB8AC3E}">
        <p14:creationId xmlns:p14="http://schemas.microsoft.com/office/powerpoint/2010/main" val="1656668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4008"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6" y="0"/>
            <a:ext cx="4392488"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644007" cy="3416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6" y="3429000"/>
            <a:ext cx="4392489" cy="3416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516216" y="6237312"/>
            <a:ext cx="2304256" cy="369332"/>
          </a:xfrm>
          <a:prstGeom prst="rect">
            <a:avLst/>
          </a:prstGeom>
          <a:solidFill>
            <a:srgbClr val="92D050"/>
          </a:solidFill>
        </p:spPr>
        <p:txBody>
          <a:bodyPr wrap="square" rtlCol="0">
            <a:spAutoFit/>
          </a:bodyPr>
          <a:lstStyle/>
          <a:p>
            <a:r>
              <a:rPr lang="es-ES" dirty="0"/>
              <a:t>Aloe arborescens</a:t>
            </a:r>
          </a:p>
        </p:txBody>
      </p:sp>
    </p:spTree>
    <p:extLst>
      <p:ext uri="{BB962C8B-B14F-4D97-AF65-F5344CB8AC3E}">
        <p14:creationId xmlns:p14="http://schemas.microsoft.com/office/powerpoint/2010/main" val="280715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525344"/>
            <a:ext cx="2016224" cy="369332"/>
          </a:xfrm>
          <a:prstGeom prst="rect">
            <a:avLst/>
          </a:prstGeom>
          <a:solidFill>
            <a:srgbClr val="92D050"/>
          </a:solidFill>
        </p:spPr>
        <p:txBody>
          <a:bodyPr wrap="square" rtlCol="0">
            <a:spAutoFit/>
          </a:bodyPr>
          <a:lstStyle/>
          <a:p>
            <a:r>
              <a:rPr lang="es-ES" dirty="0"/>
              <a:t>Aloe variegata</a:t>
            </a:r>
          </a:p>
        </p:txBody>
      </p:sp>
    </p:spTree>
    <p:extLst>
      <p:ext uri="{BB962C8B-B14F-4D97-AF65-F5344CB8AC3E}">
        <p14:creationId xmlns:p14="http://schemas.microsoft.com/office/powerpoint/2010/main" val="4197424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
        <p:nvSpPr>
          <p:cNvPr id="3" name="2 CuadroTexto"/>
          <p:cNvSpPr txBox="1"/>
          <p:nvPr/>
        </p:nvSpPr>
        <p:spPr>
          <a:xfrm>
            <a:off x="6732240" y="6165304"/>
            <a:ext cx="2232248" cy="369332"/>
          </a:xfrm>
          <a:prstGeom prst="rect">
            <a:avLst/>
          </a:prstGeom>
          <a:solidFill>
            <a:srgbClr val="92D050"/>
          </a:solidFill>
        </p:spPr>
        <p:txBody>
          <a:bodyPr wrap="square" rtlCol="0">
            <a:spAutoFit/>
          </a:bodyPr>
          <a:lstStyle/>
          <a:p>
            <a:r>
              <a:rPr lang="es-ES" dirty="0"/>
              <a:t>Aptenia cordifolia</a:t>
            </a:r>
          </a:p>
        </p:txBody>
      </p:sp>
    </p:spTree>
    <p:extLst>
      <p:ext uri="{BB962C8B-B14F-4D97-AF65-F5344CB8AC3E}">
        <p14:creationId xmlns:p14="http://schemas.microsoft.com/office/powerpoint/2010/main" val="3548901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228020"/>
            <a:ext cx="2808312" cy="369332"/>
          </a:xfrm>
          <a:prstGeom prst="rect">
            <a:avLst/>
          </a:prstGeom>
          <a:solidFill>
            <a:srgbClr val="92D050"/>
          </a:solidFill>
        </p:spPr>
        <p:txBody>
          <a:bodyPr wrap="square" rtlCol="0">
            <a:spAutoFit/>
          </a:bodyPr>
          <a:lstStyle/>
          <a:p>
            <a:r>
              <a:rPr lang="es-ES" dirty="0"/>
              <a:t>Arctotheca calendula</a:t>
            </a:r>
          </a:p>
        </p:txBody>
      </p:sp>
    </p:spTree>
    <p:extLst>
      <p:ext uri="{BB962C8B-B14F-4D97-AF65-F5344CB8AC3E}">
        <p14:creationId xmlns:p14="http://schemas.microsoft.com/office/powerpoint/2010/main" val="1276337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309320"/>
            <a:ext cx="3600400" cy="369332"/>
          </a:xfrm>
          <a:prstGeom prst="rect">
            <a:avLst/>
          </a:prstGeom>
          <a:solidFill>
            <a:srgbClr val="92D050"/>
          </a:solidFill>
        </p:spPr>
        <p:txBody>
          <a:bodyPr wrap="square" rtlCol="0">
            <a:spAutoFit/>
          </a:bodyPr>
          <a:lstStyle/>
          <a:p>
            <a:r>
              <a:rPr lang="es-ES" dirty="0"/>
              <a:t>Arctotis acaulis .-Big Magenta</a:t>
            </a:r>
          </a:p>
        </p:txBody>
      </p:sp>
    </p:spTree>
    <p:extLst>
      <p:ext uri="{BB962C8B-B14F-4D97-AF65-F5344CB8AC3E}">
        <p14:creationId xmlns:p14="http://schemas.microsoft.com/office/powerpoint/2010/main" val="4164589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915816" cy="2011759"/>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22246"/>
            <a:ext cx="2915816"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027213"/>
            <a:ext cx="2915816" cy="2830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5816" y="3955777"/>
            <a:ext cx="3024336" cy="2902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5816" y="0"/>
            <a:ext cx="6228184" cy="3955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52" y="3955776"/>
            <a:ext cx="3203848" cy="2902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39552" y="6381328"/>
            <a:ext cx="2736304" cy="369332"/>
          </a:xfrm>
          <a:prstGeom prst="rect">
            <a:avLst/>
          </a:prstGeom>
          <a:solidFill>
            <a:srgbClr val="92D050"/>
          </a:solidFill>
        </p:spPr>
        <p:txBody>
          <a:bodyPr wrap="square" rtlCol="0">
            <a:spAutoFit/>
          </a:bodyPr>
          <a:lstStyle/>
          <a:p>
            <a:r>
              <a:rPr lang="es-ES" dirty="0"/>
              <a:t>Asclepias curasavica</a:t>
            </a:r>
          </a:p>
        </p:txBody>
      </p:sp>
    </p:spTree>
    <p:extLst>
      <p:ext uri="{BB962C8B-B14F-4D97-AF65-F5344CB8AC3E}">
        <p14:creationId xmlns:p14="http://schemas.microsoft.com/office/powerpoint/2010/main" val="27794972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484744" y="6265118"/>
            <a:ext cx="3240360" cy="369332"/>
          </a:xfrm>
          <a:prstGeom prst="rect">
            <a:avLst/>
          </a:prstGeom>
          <a:solidFill>
            <a:srgbClr val="92D050"/>
          </a:solidFill>
        </p:spPr>
        <p:txBody>
          <a:bodyPr wrap="square" rtlCol="0">
            <a:spAutoFit/>
          </a:bodyPr>
          <a:lstStyle/>
          <a:p>
            <a:r>
              <a:rPr lang="es-ES" dirty="0"/>
              <a:t>Gomphocarpus fruticosus_</a:t>
            </a:r>
          </a:p>
        </p:txBody>
      </p:sp>
    </p:spTree>
    <p:extLst>
      <p:ext uri="{BB962C8B-B14F-4D97-AF65-F5344CB8AC3E}">
        <p14:creationId xmlns:p14="http://schemas.microsoft.com/office/powerpoint/2010/main" val="1072956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312" t="13573" r="12524" b="7539"/>
          <a:stretch/>
        </p:blipFill>
        <p:spPr>
          <a:xfrm>
            <a:off x="0" y="9128"/>
            <a:ext cx="4549904" cy="684887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9904" y="9128"/>
            <a:ext cx="4572000" cy="6858000"/>
          </a:xfrm>
          <a:prstGeom prst="rect">
            <a:avLst/>
          </a:prstGeom>
        </p:spPr>
      </p:pic>
      <p:sp>
        <p:nvSpPr>
          <p:cNvPr id="4" name="3 CuadroTexto"/>
          <p:cNvSpPr txBox="1"/>
          <p:nvPr/>
        </p:nvSpPr>
        <p:spPr>
          <a:xfrm>
            <a:off x="395536" y="6381328"/>
            <a:ext cx="3024336" cy="369332"/>
          </a:xfrm>
          <a:prstGeom prst="rect">
            <a:avLst/>
          </a:prstGeom>
          <a:solidFill>
            <a:srgbClr val="92D050"/>
          </a:solidFill>
        </p:spPr>
        <p:txBody>
          <a:bodyPr wrap="square" rtlCol="0">
            <a:spAutoFit/>
          </a:bodyPr>
          <a:lstStyle/>
          <a:p>
            <a:r>
              <a:rPr lang="es-ES" dirty="0"/>
              <a:t>Asparagus densiflorus</a:t>
            </a:r>
          </a:p>
        </p:txBody>
      </p:sp>
    </p:spTree>
    <p:extLst>
      <p:ext uri="{BB962C8B-B14F-4D97-AF65-F5344CB8AC3E}">
        <p14:creationId xmlns:p14="http://schemas.microsoft.com/office/powerpoint/2010/main" val="13970902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251520" y="6381328"/>
            <a:ext cx="2376264" cy="369332"/>
          </a:xfrm>
          <a:prstGeom prst="rect">
            <a:avLst/>
          </a:prstGeom>
          <a:solidFill>
            <a:srgbClr val="92D050"/>
          </a:solidFill>
        </p:spPr>
        <p:txBody>
          <a:bodyPr wrap="square" rtlCol="0">
            <a:spAutoFit/>
          </a:bodyPr>
          <a:lstStyle/>
          <a:p>
            <a:r>
              <a:rPr lang="es-ES" dirty="0"/>
              <a:t>Berkheya purpurea</a:t>
            </a:r>
          </a:p>
        </p:txBody>
      </p:sp>
    </p:spTree>
    <p:extLst>
      <p:ext uri="{BB962C8B-B14F-4D97-AF65-F5344CB8AC3E}">
        <p14:creationId xmlns:p14="http://schemas.microsoft.com/office/powerpoint/2010/main" val="2267441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1950" y="-29344"/>
            <a:ext cx="4972050" cy="68580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171950" cy="3399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 y="3399657"/>
            <a:ext cx="184785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3399657"/>
            <a:ext cx="226695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00193" y="6237312"/>
            <a:ext cx="2520280" cy="369332"/>
          </a:xfrm>
          <a:prstGeom prst="rect">
            <a:avLst/>
          </a:prstGeom>
          <a:solidFill>
            <a:srgbClr val="92D050"/>
          </a:solidFill>
        </p:spPr>
        <p:txBody>
          <a:bodyPr wrap="square" rtlCol="0">
            <a:spAutoFit/>
          </a:bodyPr>
          <a:lstStyle/>
          <a:p>
            <a:r>
              <a:rPr lang="es-ES" dirty="0"/>
              <a:t>Bulbine frutescens</a:t>
            </a:r>
          </a:p>
        </p:txBody>
      </p:sp>
    </p:spTree>
    <p:extLst>
      <p:ext uri="{BB962C8B-B14F-4D97-AF65-F5344CB8AC3E}">
        <p14:creationId xmlns:p14="http://schemas.microsoft.com/office/powerpoint/2010/main" val="31792157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72200" y="6021288"/>
            <a:ext cx="2160240" cy="369332"/>
          </a:xfrm>
          <a:prstGeom prst="rect">
            <a:avLst/>
          </a:prstGeom>
          <a:solidFill>
            <a:srgbClr val="92D050"/>
          </a:solidFill>
        </p:spPr>
        <p:txBody>
          <a:bodyPr wrap="square" rtlCol="0">
            <a:spAutoFit/>
          </a:bodyPr>
          <a:lstStyle/>
          <a:p>
            <a:r>
              <a:rPr lang="es-ES" dirty="0"/>
              <a:t>Crassula ovata</a:t>
            </a:r>
          </a:p>
        </p:txBody>
      </p:sp>
    </p:spTree>
    <p:extLst>
      <p:ext uri="{BB962C8B-B14F-4D97-AF65-F5344CB8AC3E}">
        <p14:creationId xmlns:p14="http://schemas.microsoft.com/office/powerpoint/2010/main" val="1824860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62" y="0"/>
            <a:ext cx="9021876" cy="6858000"/>
          </a:xfrm>
          <a:prstGeom prst="rect">
            <a:avLst/>
          </a:prstGeom>
        </p:spPr>
      </p:pic>
      <p:sp>
        <p:nvSpPr>
          <p:cNvPr id="3" name="2 CuadroTexto"/>
          <p:cNvSpPr txBox="1"/>
          <p:nvPr/>
        </p:nvSpPr>
        <p:spPr>
          <a:xfrm>
            <a:off x="395536" y="6324778"/>
            <a:ext cx="2520280" cy="369332"/>
          </a:xfrm>
          <a:prstGeom prst="rect">
            <a:avLst/>
          </a:prstGeom>
          <a:solidFill>
            <a:srgbClr val="92D050"/>
          </a:solidFill>
        </p:spPr>
        <p:txBody>
          <a:bodyPr wrap="square" rtlCol="0">
            <a:spAutoFit/>
          </a:bodyPr>
          <a:lstStyle/>
          <a:p>
            <a:r>
              <a:rPr lang="es-ES" dirty="0"/>
              <a:t>Carissa grandiflora</a:t>
            </a:r>
          </a:p>
        </p:txBody>
      </p:sp>
    </p:spTree>
    <p:extLst>
      <p:ext uri="{BB962C8B-B14F-4D97-AF65-F5344CB8AC3E}">
        <p14:creationId xmlns:p14="http://schemas.microsoft.com/office/powerpoint/2010/main" val="3201024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79512" y="6309320"/>
            <a:ext cx="2736304" cy="369332"/>
          </a:xfrm>
          <a:prstGeom prst="rect">
            <a:avLst/>
          </a:prstGeom>
          <a:solidFill>
            <a:srgbClr val="92D050"/>
          </a:solidFill>
        </p:spPr>
        <p:txBody>
          <a:bodyPr wrap="square" rtlCol="0">
            <a:spAutoFit/>
          </a:bodyPr>
          <a:lstStyle/>
          <a:p>
            <a:r>
              <a:rPr lang="es-ES" dirty="0"/>
              <a:t>Carissa macrocarpa</a:t>
            </a:r>
          </a:p>
        </p:txBody>
      </p:sp>
    </p:spTree>
    <p:extLst>
      <p:ext uri="{BB962C8B-B14F-4D97-AF65-F5344CB8AC3E}">
        <p14:creationId xmlns:p14="http://schemas.microsoft.com/office/powerpoint/2010/main" val="374973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0"/>
            <a:ext cx="3491880" cy="6858000"/>
          </a:xfrm>
          <a:prstGeom prst="rect">
            <a:avLst/>
          </a:prstGeom>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25466"/>
          <a:stretch/>
        </p:blipFill>
        <p:spPr bwMode="auto">
          <a:xfrm>
            <a:off x="0" y="0"/>
            <a:ext cx="5652120" cy="3717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04456"/>
            <a:ext cx="3059832" cy="3140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3717032"/>
            <a:ext cx="2592288" cy="3115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33872" y="6154930"/>
            <a:ext cx="2941984" cy="369332"/>
          </a:xfrm>
          <a:prstGeom prst="rect">
            <a:avLst/>
          </a:prstGeom>
          <a:solidFill>
            <a:srgbClr val="92D050"/>
          </a:solidFill>
        </p:spPr>
        <p:txBody>
          <a:bodyPr wrap="square" rtlCol="0">
            <a:spAutoFit/>
          </a:bodyPr>
          <a:lstStyle/>
          <a:p>
            <a:r>
              <a:rPr lang="es-ES" dirty="0"/>
              <a:t>Carissa macrocarpa</a:t>
            </a:r>
          </a:p>
        </p:txBody>
      </p:sp>
    </p:spTree>
    <p:extLst>
      <p:ext uri="{BB962C8B-B14F-4D97-AF65-F5344CB8AC3E}">
        <p14:creationId xmlns:p14="http://schemas.microsoft.com/office/powerpoint/2010/main" val="2904958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77064"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821"/>
          <a:stretch/>
        </p:blipFill>
        <p:spPr>
          <a:xfrm>
            <a:off x="-252536" y="3200400"/>
            <a:ext cx="5976664" cy="3673976"/>
          </a:xfrm>
          <a:prstGeom prst="rect">
            <a:avLst/>
          </a:prstGeom>
        </p:spPr>
      </p:pic>
      <p:sp>
        <p:nvSpPr>
          <p:cNvPr id="4" name="3 CuadroTexto"/>
          <p:cNvSpPr txBox="1"/>
          <p:nvPr/>
        </p:nvSpPr>
        <p:spPr>
          <a:xfrm>
            <a:off x="5796136" y="6246604"/>
            <a:ext cx="3347864" cy="369332"/>
          </a:xfrm>
          <a:prstGeom prst="rect">
            <a:avLst/>
          </a:prstGeom>
          <a:solidFill>
            <a:srgbClr val="92D050"/>
          </a:solidFill>
        </p:spPr>
        <p:txBody>
          <a:bodyPr wrap="square" rtlCol="0">
            <a:spAutoFit/>
          </a:bodyPr>
          <a:lstStyle/>
          <a:p>
            <a:r>
              <a:rPr lang="es-ES" dirty="0"/>
              <a:t>Carpobrotus  acinaciformis</a:t>
            </a:r>
          </a:p>
        </p:txBody>
      </p:sp>
    </p:spTree>
    <p:extLst>
      <p:ext uri="{BB962C8B-B14F-4D97-AF65-F5344CB8AC3E}">
        <p14:creationId xmlns:p14="http://schemas.microsoft.com/office/powerpoint/2010/main" val="19130167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49112" y="6349970"/>
            <a:ext cx="3456384" cy="369332"/>
          </a:xfrm>
          <a:prstGeom prst="rect">
            <a:avLst/>
          </a:prstGeom>
          <a:solidFill>
            <a:srgbClr val="92D050"/>
          </a:solidFill>
        </p:spPr>
        <p:txBody>
          <a:bodyPr wrap="square" rtlCol="0">
            <a:spAutoFit/>
          </a:bodyPr>
          <a:lstStyle/>
          <a:p>
            <a:r>
              <a:rPr lang="es-ES" dirty="0"/>
              <a:t>Carpobrotus  acinaciformis</a:t>
            </a:r>
          </a:p>
        </p:txBody>
      </p:sp>
    </p:spTree>
    <p:extLst>
      <p:ext uri="{BB962C8B-B14F-4D97-AF65-F5344CB8AC3E}">
        <p14:creationId xmlns:p14="http://schemas.microsoft.com/office/powerpoint/2010/main" val="2393668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6" y="0"/>
            <a:ext cx="9136367" cy="6858000"/>
          </a:xfrm>
          <a:prstGeom prst="rect">
            <a:avLst/>
          </a:prstGeom>
        </p:spPr>
      </p:pic>
      <p:sp>
        <p:nvSpPr>
          <p:cNvPr id="3" name="2 CuadroTexto"/>
          <p:cNvSpPr txBox="1"/>
          <p:nvPr/>
        </p:nvSpPr>
        <p:spPr>
          <a:xfrm>
            <a:off x="395536" y="6165304"/>
            <a:ext cx="2376264" cy="369332"/>
          </a:xfrm>
          <a:prstGeom prst="rect">
            <a:avLst/>
          </a:prstGeom>
          <a:solidFill>
            <a:srgbClr val="92D050"/>
          </a:solidFill>
        </p:spPr>
        <p:txBody>
          <a:bodyPr wrap="square" rtlCol="0">
            <a:spAutoFit/>
          </a:bodyPr>
          <a:lstStyle/>
          <a:p>
            <a:r>
              <a:rPr lang="es-ES" dirty="0"/>
              <a:t>Carpobrotus edulis</a:t>
            </a:r>
          </a:p>
        </p:txBody>
      </p:sp>
    </p:spTree>
    <p:extLst>
      <p:ext uri="{BB962C8B-B14F-4D97-AF65-F5344CB8AC3E}">
        <p14:creationId xmlns:p14="http://schemas.microsoft.com/office/powerpoint/2010/main" val="22475574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4"/>
            <a:ext cx="4547984" cy="685153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7984" y="6464"/>
            <a:ext cx="4572000" cy="6858000"/>
          </a:xfrm>
          <a:prstGeom prst="rect">
            <a:avLst/>
          </a:prstGeom>
        </p:spPr>
      </p:pic>
      <p:sp>
        <p:nvSpPr>
          <p:cNvPr id="4" name="3 CuadroTexto"/>
          <p:cNvSpPr txBox="1"/>
          <p:nvPr/>
        </p:nvSpPr>
        <p:spPr>
          <a:xfrm>
            <a:off x="3995936" y="6309320"/>
            <a:ext cx="5124048" cy="369332"/>
          </a:xfrm>
          <a:prstGeom prst="rect">
            <a:avLst/>
          </a:prstGeom>
          <a:solidFill>
            <a:srgbClr val="92D050"/>
          </a:solidFill>
        </p:spPr>
        <p:txBody>
          <a:bodyPr wrap="square" rtlCol="0">
            <a:spAutoFit/>
          </a:bodyPr>
          <a:lstStyle/>
          <a:p>
            <a:r>
              <a:rPr lang="es-ES" dirty="0"/>
              <a:t>Ceropegia_woodii_.-Collar de corazones</a:t>
            </a:r>
          </a:p>
        </p:txBody>
      </p:sp>
    </p:spTree>
    <p:extLst>
      <p:ext uri="{BB962C8B-B14F-4D97-AF65-F5344CB8AC3E}">
        <p14:creationId xmlns:p14="http://schemas.microsoft.com/office/powerpoint/2010/main" val="4465341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3732" y="0"/>
            <a:ext cx="5143500" cy="6858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983732" cy="3128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128045"/>
            <a:ext cx="3983732" cy="3729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084168" y="6165304"/>
            <a:ext cx="2808312" cy="369332"/>
          </a:xfrm>
          <a:prstGeom prst="rect">
            <a:avLst/>
          </a:prstGeom>
          <a:solidFill>
            <a:srgbClr val="92D050"/>
          </a:solidFill>
        </p:spPr>
        <p:txBody>
          <a:bodyPr wrap="square" rtlCol="0">
            <a:spAutoFit/>
          </a:bodyPr>
          <a:lstStyle/>
          <a:p>
            <a:r>
              <a:rPr lang="es-ES" dirty="0"/>
              <a:t>Clorophytum elatum</a:t>
            </a:r>
          </a:p>
        </p:txBody>
      </p:sp>
    </p:spTree>
    <p:extLst>
      <p:ext uri="{BB962C8B-B14F-4D97-AF65-F5344CB8AC3E}">
        <p14:creationId xmlns:p14="http://schemas.microsoft.com/office/powerpoint/2010/main" val="35432049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3408"/>
            <a:ext cx="9252520" cy="7272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11560" y="6565994"/>
            <a:ext cx="1800200" cy="369332"/>
          </a:xfrm>
          <a:prstGeom prst="rect">
            <a:avLst/>
          </a:prstGeom>
          <a:solidFill>
            <a:srgbClr val="92D050"/>
          </a:solidFill>
        </p:spPr>
        <p:txBody>
          <a:bodyPr wrap="square" rtlCol="0">
            <a:spAutoFit/>
          </a:bodyPr>
          <a:lstStyle/>
          <a:p>
            <a:r>
              <a:rPr lang="es-ES" dirty="0"/>
              <a:t>Clivia miniata</a:t>
            </a:r>
          </a:p>
        </p:txBody>
      </p:sp>
    </p:spTree>
    <p:extLst>
      <p:ext uri="{BB962C8B-B14F-4D97-AF65-F5344CB8AC3E}">
        <p14:creationId xmlns:p14="http://schemas.microsoft.com/office/powerpoint/2010/main" val="11958274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9000" y="3496940"/>
            <a:ext cx="4445000" cy="3340100"/>
          </a:xfrm>
          <a:prstGeom prst="rect">
            <a:avLst/>
          </a:prstGeom>
        </p:spPr>
      </p:pic>
      <p:sp>
        <p:nvSpPr>
          <p:cNvPr id="4" name="3 CuadroTexto"/>
          <p:cNvSpPr txBox="1"/>
          <p:nvPr/>
        </p:nvSpPr>
        <p:spPr>
          <a:xfrm>
            <a:off x="539552" y="6165304"/>
            <a:ext cx="1728192" cy="369332"/>
          </a:xfrm>
          <a:prstGeom prst="rect">
            <a:avLst/>
          </a:prstGeom>
          <a:solidFill>
            <a:srgbClr val="92D050"/>
          </a:solidFill>
        </p:spPr>
        <p:txBody>
          <a:bodyPr wrap="square" rtlCol="0">
            <a:spAutoFit/>
          </a:bodyPr>
          <a:lstStyle/>
          <a:p>
            <a:r>
              <a:rPr lang="es-ES" dirty="0"/>
              <a:t>Clivia miniata</a:t>
            </a:r>
          </a:p>
        </p:txBody>
      </p:sp>
    </p:spTree>
    <p:extLst>
      <p:ext uri="{BB962C8B-B14F-4D97-AF65-F5344CB8AC3E}">
        <p14:creationId xmlns:p14="http://schemas.microsoft.com/office/powerpoint/2010/main" val="2120425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868634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483024" cy="306896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03240"/>
            <a:ext cx="2505336" cy="3789040"/>
          </a:xfrm>
          <a:prstGeom prst="rect">
            <a:avLst/>
          </a:prstGeom>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3024" y="494443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5335" y="2430785"/>
            <a:ext cx="2444663"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3025" y="0"/>
            <a:ext cx="2466974" cy="2461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9999" y="0"/>
            <a:ext cx="4194001" cy="2461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3027" y="2461617"/>
            <a:ext cx="4067943" cy="4330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580112" y="6237312"/>
            <a:ext cx="2160240" cy="369332"/>
          </a:xfrm>
          <a:prstGeom prst="rect">
            <a:avLst/>
          </a:prstGeom>
          <a:solidFill>
            <a:srgbClr val="92D050"/>
          </a:solidFill>
        </p:spPr>
        <p:txBody>
          <a:bodyPr wrap="square" rtlCol="0">
            <a:spAutoFit/>
          </a:bodyPr>
          <a:lstStyle/>
          <a:p>
            <a:r>
              <a:rPr lang="es-ES" dirty="0"/>
              <a:t>Crassula ovata</a:t>
            </a:r>
          </a:p>
        </p:txBody>
      </p:sp>
    </p:spTree>
    <p:extLst>
      <p:ext uri="{BB962C8B-B14F-4D97-AF65-F5344CB8AC3E}">
        <p14:creationId xmlns:p14="http://schemas.microsoft.com/office/powerpoint/2010/main" val="3660497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4" y="-1899592"/>
            <a:ext cx="9433049" cy="9269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7020272" y="6381328"/>
            <a:ext cx="1944216" cy="369332"/>
          </a:xfrm>
          <a:prstGeom prst="rect">
            <a:avLst/>
          </a:prstGeom>
          <a:solidFill>
            <a:srgbClr val="92D050"/>
          </a:solidFill>
        </p:spPr>
        <p:txBody>
          <a:bodyPr wrap="square" rtlCol="0">
            <a:spAutoFit/>
          </a:bodyPr>
          <a:lstStyle/>
          <a:p>
            <a:r>
              <a:rPr lang="es-ES" dirty="0"/>
              <a:t>Crassula ovata</a:t>
            </a:r>
          </a:p>
        </p:txBody>
      </p:sp>
    </p:spTree>
    <p:extLst>
      <p:ext uri="{BB962C8B-B14F-4D97-AF65-F5344CB8AC3E}">
        <p14:creationId xmlns:p14="http://schemas.microsoft.com/office/powerpoint/2010/main" val="37410116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3751"/>
          <a:stretch/>
        </p:blipFill>
        <p:spPr>
          <a:xfrm>
            <a:off x="0" y="3428236"/>
            <a:ext cx="2555776" cy="1593746"/>
          </a:xfrm>
          <a:prstGeom prst="rect">
            <a:avLst/>
          </a:prstGeom>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0" y="5010150"/>
            <a:ext cx="2550016"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776" y="0"/>
            <a:ext cx="6588224" cy="6856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0" y="0"/>
            <a:ext cx="2550016" cy="3428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35068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8316" y="0"/>
            <a:ext cx="5143500" cy="6858000"/>
          </a:xfrm>
          <a:prstGeom prst="rect">
            <a:avLst/>
          </a:prstGeom>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28316"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139952" cy="3411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804248" y="6381328"/>
            <a:ext cx="2232248" cy="369332"/>
          </a:xfrm>
          <a:prstGeom prst="rect">
            <a:avLst/>
          </a:prstGeom>
          <a:solidFill>
            <a:srgbClr val="92D050"/>
          </a:solidFill>
        </p:spPr>
        <p:txBody>
          <a:bodyPr wrap="square" rtlCol="0">
            <a:spAutoFit/>
          </a:bodyPr>
          <a:lstStyle/>
          <a:p>
            <a:r>
              <a:rPr lang="es-ES" dirty="0"/>
              <a:t>Cyrtantus falcatus</a:t>
            </a:r>
          </a:p>
        </p:txBody>
      </p:sp>
    </p:spTree>
    <p:extLst>
      <p:ext uri="{BB962C8B-B14F-4D97-AF65-F5344CB8AC3E}">
        <p14:creationId xmlns:p14="http://schemas.microsoft.com/office/powerpoint/2010/main" val="23046764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940152" y="6093296"/>
            <a:ext cx="2880320" cy="369332"/>
          </a:xfrm>
          <a:prstGeom prst="rect">
            <a:avLst/>
          </a:prstGeom>
          <a:solidFill>
            <a:srgbClr val="92D050"/>
          </a:solidFill>
        </p:spPr>
        <p:txBody>
          <a:bodyPr wrap="square" rtlCol="0">
            <a:spAutoFit/>
          </a:bodyPr>
          <a:lstStyle/>
          <a:p>
            <a:r>
              <a:rPr lang="es-ES" dirty="0"/>
              <a:t>Dimorphotheca sinuata</a:t>
            </a:r>
          </a:p>
        </p:txBody>
      </p:sp>
    </p:spTree>
    <p:extLst>
      <p:ext uri="{BB962C8B-B14F-4D97-AF65-F5344CB8AC3E}">
        <p14:creationId xmlns:p14="http://schemas.microsoft.com/office/powerpoint/2010/main" val="3591240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453336"/>
            <a:ext cx="1800200" cy="369332"/>
          </a:xfrm>
          <a:prstGeom prst="rect">
            <a:avLst/>
          </a:prstGeom>
          <a:solidFill>
            <a:srgbClr val="92D050"/>
          </a:solidFill>
        </p:spPr>
        <p:txBody>
          <a:bodyPr wrap="square" rtlCol="0">
            <a:spAutoFit/>
          </a:bodyPr>
          <a:lstStyle/>
          <a:p>
            <a:r>
              <a:rPr lang="es-ES" dirty="0"/>
              <a:t>Disa cardinalis</a:t>
            </a:r>
          </a:p>
        </p:txBody>
      </p:sp>
    </p:spTree>
    <p:extLst>
      <p:ext uri="{BB962C8B-B14F-4D97-AF65-F5344CB8AC3E}">
        <p14:creationId xmlns:p14="http://schemas.microsoft.com/office/powerpoint/2010/main" val="34332134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18632" y="6237312"/>
            <a:ext cx="1584176" cy="369332"/>
          </a:xfrm>
          <a:prstGeom prst="rect">
            <a:avLst/>
          </a:prstGeom>
          <a:solidFill>
            <a:srgbClr val="92D050"/>
          </a:solidFill>
        </p:spPr>
        <p:txBody>
          <a:bodyPr wrap="square" rtlCol="0">
            <a:spAutoFit/>
          </a:bodyPr>
          <a:lstStyle/>
          <a:p>
            <a:r>
              <a:rPr lang="es-ES" dirty="0"/>
              <a:t>Disa uniflora</a:t>
            </a:r>
          </a:p>
        </p:txBody>
      </p:sp>
    </p:spTree>
    <p:extLst>
      <p:ext uri="{BB962C8B-B14F-4D97-AF65-F5344CB8AC3E}">
        <p14:creationId xmlns:p14="http://schemas.microsoft.com/office/powerpoint/2010/main" val="20336371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12667"/>
          <a:stretch/>
        </p:blipFill>
        <p:spPr>
          <a:xfrm>
            <a:off x="0" y="0"/>
            <a:ext cx="9144000" cy="6858000"/>
          </a:xfrm>
          <a:prstGeom prst="rect">
            <a:avLst/>
          </a:prstGeom>
        </p:spPr>
      </p:pic>
      <p:sp>
        <p:nvSpPr>
          <p:cNvPr id="3" name="2 CuadroTexto"/>
          <p:cNvSpPr txBox="1"/>
          <p:nvPr/>
        </p:nvSpPr>
        <p:spPr>
          <a:xfrm>
            <a:off x="5940152" y="6309320"/>
            <a:ext cx="2880320" cy="369332"/>
          </a:xfrm>
          <a:prstGeom prst="rect">
            <a:avLst/>
          </a:prstGeom>
          <a:solidFill>
            <a:srgbClr val="92D050"/>
          </a:solidFill>
        </p:spPr>
        <p:txBody>
          <a:bodyPr wrap="square" rtlCol="0">
            <a:spAutoFit/>
          </a:bodyPr>
          <a:lstStyle/>
          <a:p>
            <a:r>
              <a:rPr lang="es-ES" dirty="0"/>
              <a:t>Disphyma_crassifolium</a:t>
            </a:r>
          </a:p>
        </p:txBody>
      </p:sp>
    </p:spTree>
    <p:extLst>
      <p:ext uri="{BB962C8B-B14F-4D97-AF65-F5344CB8AC3E}">
        <p14:creationId xmlns:p14="http://schemas.microsoft.com/office/powerpoint/2010/main" val="41608829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 y="1"/>
            <a:ext cx="9144000" cy="6858000"/>
          </a:xfrm>
          <a:prstGeom prst="rect">
            <a:avLst/>
          </a:prstGeom>
        </p:spPr>
      </p:pic>
      <p:sp>
        <p:nvSpPr>
          <p:cNvPr id="3" name="2 CuadroTexto"/>
          <p:cNvSpPr txBox="1"/>
          <p:nvPr/>
        </p:nvSpPr>
        <p:spPr>
          <a:xfrm>
            <a:off x="467544" y="6381328"/>
            <a:ext cx="2664296" cy="369332"/>
          </a:xfrm>
          <a:prstGeom prst="rect">
            <a:avLst/>
          </a:prstGeom>
          <a:solidFill>
            <a:srgbClr val="92D050"/>
          </a:solidFill>
        </p:spPr>
        <p:txBody>
          <a:bodyPr wrap="square" rtlCol="0">
            <a:spAutoFit/>
          </a:bodyPr>
          <a:lstStyle/>
          <a:p>
            <a:r>
              <a:rPr lang="es-ES" dirty="0"/>
              <a:t>Dombeya burgessiae</a:t>
            </a:r>
          </a:p>
        </p:txBody>
      </p:sp>
    </p:spTree>
    <p:extLst>
      <p:ext uri="{BB962C8B-B14F-4D97-AF65-F5344CB8AC3E}">
        <p14:creationId xmlns:p14="http://schemas.microsoft.com/office/powerpoint/2010/main" val="20905603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237312"/>
            <a:ext cx="2736304" cy="369332"/>
          </a:xfrm>
          <a:prstGeom prst="rect">
            <a:avLst/>
          </a:prstGeom>
          <a:solidFill>
            <a:srgbClr val="92D050"/>
          </a:solidFill>
        </p:spPr>
        <p:txBody>
          <a:bodyPr wrap="square" rtlCol="0">
            <a:spAutoFit/>
          </a:bodyPr>
          <a:lstStyle/>
          <a:p>
            <a:r>
              <a:rPr lang="es-ES" dirty="0"/>
              <a:t>Dombeya burgessiae</a:t>
            </a:r>
          </a:p>
        </p:txBody>
      </p:sp>
    </p:spTree>
    <p:extLst>
      <p:ext uri="{BB962C8B-B14F-4D97-AF65-F5344CB8AC3E}">
        <p14:creationId xmlns:p14="http://schemas.microsoft.com/office/powerpoint/2010/main" val="20383808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12568" cy="6858000"/>
          </a:xfrm>
          <a:prstGeom prst="rect">
            <a:avLst/>
          </a:prstGeom>
        </p:spPr>
      </p:pic>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2568" y="0"/>
            <a:ext cx="503143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796136" y="6309320"/>
            <a:ext cx="3096344" cy="369332"/>
          </a:xfrm>
          <a:prstGeom prst="rect">
            <a:avLst/>
          </a:prstGeom>
          <a:solidFill>
            <a:srgbClr val="92D050"/>
          </a:solidFill>
        </p:spPr>
        <p:txBody>
          <a:bodyPr wrap="square" rtlCol="0">
            <a:spAutoFit/>
          </a:bodyPr>
          <a:lstStyle/>
          <a:p>
            <a:r>
              <a:rPr lang="es-ES" dirty="0"/>
              <a:t>Encephalartos longifolius</a:t>
            </a:r>
          </a:p>
        </p:txBody>
      </p:sp>
    </p:spTree>
    <p:extLst>
      <p:ext uri="{BB962C8B-B14F-4D97-AF65-F5344CB8AC3E}">
        <p14:creationId xmlns:p14="http://schemas.microsoft.com/office/powerpoint/2010/main" val="27689737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04" y="10656"/>
            <a:ext cx="4572000" cy="6858000"/>
          </a:xfrm>
          <a:prstGeom prst="rect">
            <a:avLst/>
          </a:prstGeom>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9904" y="10656"/>
            <a:ext cx="455409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084168" y="6237312"/>
            <a:ext cx="2664296" cy="369332"/>
          </a:xfrm>
          <a:prstGeom prst="rect">
            <a:avLst/>
          </a:prstGeom>
          <a:solidFill>
            <a:srgbClr val="92D050"/>
          </a:solidFill>
        </p:spPr>
        <p:txBody>
          <a:bodyPr wrap="square" rtlCol="0">
            <a:spAutoFit/>
          </a:bodyPr>
          <a:lstStyle/>
          <a:p>
            <a:r>
              <a:rPr lang="es-ES" dirty="0"/>
              <a:t>Encephalartos villosus</a:t>
            </a:r>
          </a:p>
        </p:txBody>
      </p:sp>
    </p:spTree>
    <p:extLst>
      <p:ext uri="{BB962C8B-B14F-4D97-AF65-F5344CB8AC3E}">
        <p14:creationId xmlns:p14="http://schemas.microsoft.com/office/powerpoint/2010/main" val="28602192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8024" cy="3789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46670"/>
            <a:ext cx="4355976" cy="3742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0869" t="4955" r="11478" b="11012"/>
          <a:stretch/>
        </p:blipFill>
        <p:spPr bwMode="auto">
          <a:xfrm>
            <a:off x="0" y="3789040"/>
            <a:ext cx="4788024" cy="3068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789040"/>
            <a:ext cx="4572000" cy="3068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156176" y="6412904"/>
            <a:ext cx="2987824" cy="369332"/>
          </a:xfrm>
          <a:prstGeom prst="rect">
            <a:avLst/>
          </a:prstGeom>
          <a:solidFill>
            <a:srgbClr val="92D050"/>
          </a:solidFill>
        </p:spPr>
        <p:txBody>
          <a:bodyPr wrap="square" rtlCol="0">
            <a:spAutoFit/>
          </a:bodyPr>
          <a:lstStyle/>
          <a:p>
            <a:r>
              <a:rPr lang="es-ES" dirty="0"/>
              <a:t>Encephalartos villosus</a:t>
            </a:r>
          </a:p>
        </p:txBody>
      </p:sp>
    </p:spTree>
    <p:extLst>
      <p:ext uri="{BB962C8B-B14F-4D97-AF65-F5344CB8AC3E}">
        <p14:creationId xmlns:p14="http://schemas.microsoft.com/office/powerpoint/2010/main" val="13641615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620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26088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64000" cy="3645024"/>
          </a:xfrm>
          <a:prstGeom prst="rect">
            <a:avLst/>
          </a:prstGeom>
        </p:spPr>
      </p:pic>
      <p:pic>
        <p:nvPicPr>
          <p:cNvPr id="194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45024"/>
            <a:ext cx="4064000" cy="323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10494"/>
          <a:stretch/>
        </p:blipFill>
        <p:spPr bwMode="auto">
          <a:xfrm>
            <a:off x="4064000" y="0"/>
            <a:ext cx="5080000" cy="3613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4000" y="3613056"/>
            <a:ext cx="5080000" cy="3262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251520" y="6381328"/>
            <a:ext cx="3312368" cy="369332"/>
          </a:xfrm>
          <a:prstGeom prst="rect">
            <a:avLst/>
          </a:prstGeom>
          <a:solidFill>
            <a:srgbClr val="92D050"/>
          </a:solidFill>
          <a:ln>
            <a:solidFill>
              <a:schemeClr val="accent1"/>
            </a:solidFill>
          </a:ln>
        </p:spPr>
        <p:txBody>
          <a:bodyPr wrap="square" rtlCol="0">
            <a:spAutoFit/>
          </a:bodyPr>
          <a:lstStyle/>
          <a:p>
            <a:r>
              <a:rPr lang="es-ES" dirty="0"/>
              <a:t>Erythrina acanthocarpa</a:t>
            </a:r>
          </a:p>
        </p:txBody>
      </p:sp>
    </p:spTree>
    <p:extLst>
      <p:ext uri="{BB962C8B-B14F-4D97-AF65-F5344CB8AC3E}">
        <p14:creationId xmlns:p14="http://schemas.microsoft.com/office/powerpoint/2010/main" val="26025524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5652120" y="6338232"/>
            <a:ext cx="3168352" cy="369332"/>
          </a:xfrm>
          <a:prstGeom prst="rect">
            <a:avLst/>
          </a:prstGeom>
          <a:solidFill>
            <a:srgbClr val="92D050"/>
          </a:solidFill>
        </p:spPr>
        <p:txBody>
          <a:bodyPr wrap="square" rtlCol="0">
            <a:spAutoFit/>
          </a:bodyPr>
          <a:lstStyle/>
          <a:p>
            <a:r>
              <a:rPr lang="es-ES" dirty="0"/>
              <a:t>Euphhorbia _flanaganii_</a:t>
            </a:r>
          </a:p>
        </p:txBody>
      </p:sp>
    </p:spTree>
    <p:extLst>
      <p:ext uri="{BB962C8B-B14F-4D97-AF65-F5344CB8AC3E}">
        <p14:creationId xmlns:p14="http://schemas.microsoft.com/office/powerpoint/2010/main" val="554208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156176" y="6309320"/>
            <a:ext cx="2880320" cy="369332"/>
          </a:xfrm>
          <a:prstGeom prst="rect">
            <a:avLst/>
          </a:prstGeom>
          <a:solidFill>
            <a:srgbClr val="92D050"/>
          </a:solidFill>
        </p:spPr>
        <p:txBody>
          <a:bodyPr wrap="square" rtlCol="0">
            <a:spAutoFit/>
          </a:bodyPr>
          <a:lstStyle/>
          <a:p>
            <a:r>
              <a:rPr lang="es-ES" dirty="0"/>
              <a:t>Euphorbia  esculenta</a:t>
            </a:r>
          </a:p>
        </p:txBody>
      </p:sp>
    </p:spTree>
    <p:extLst>
      <p:ext uri="{BB962C8B-B14F-4D97-AF65-F5344CB8AC3E}">
        <p14:creationId xmlns:p14="http://schemas.microsoft.com/office/powerpoint/2010/main" val="155822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251520" y="6277962"/>
            <a:ext cx="2520280" cy="369332"/>
          </a:xfrm>
          <a:prstGeom prst="rect">
            <a:avLst/>
          </a:prstGeom>
          <a:solidFill>
            <a:srgbClr val="92D050"/>
          </a:solidFill>
        </p:spPr>
        <p:txBody>
          <a:bodyPr wrap="square" rtlCol="0">
            <a:spAutoFit/>
          </a:bodyPr>
          <a:lstStyle/>
          <a:p>
            <a:r>
              <a:rPr lang="es-ES" dirty="0"/>
              <a:t>Euphorbia _evansii</a:t>
            </a:r>
          </a:p>
        </p:txBody>
      </p:sp>
    </p:spTree>
    <p:extLst>
      <p:ext uri="{BB962C8B-B14F-4D97-AF65-F5344CB8AC3E}">
        <p14:creationId xmlns:p14="http://schemas.microsoft.com/office/powerpoint/2010/main" val="41339221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
        <p:nvSpPr>
          <p:cNvPr id="3" name="2 CuadroTexto"/>
          <p:cNvSpPr txBox="1"/>
          <p:nvPr/>
        </p:nvSpPr>
        <p:spPr>
          <a:xfrm>
            <a:off x="179512" y="6093296"/>
            <a:ext cx="2808312" cy="369332"/>
          </a:xfrm>
          <a:prstGeom prst="rect">
            <a:avLst/>
          </a:prstGeom>
          <a:solidFill>
            <a:srgbClr val="92D050"/>
          </a:solidFill>
        </p:spPr>
        <p:txBody>
          <a:bodyPr wrap="square" rtlCol="0">
            <a:spAutoFit/>
          </a:bodyPr>
          <a:lstStyle/>
          <a:p>
            <a:r>
              <a:rPr lang="es-ES" dirty="0"/>
              <a:t>Euphorbia heptagona</a:t>
            </a:r>
          </a:p>
        </p:txBody>
      </p:sp>
    </p:spTree>
    <p:extLst>
      <p:ext uri="{BB962C8B-B14F-4D97-AF65-F5344CB8AC3E}">
        <p14:creationId xmlns:p14="http://schemas.microsoft.com/office/powerpoint/2010/main" val="34411091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467544" y="6237312"/>
            <a:ext cx="3096344" cy="369332"/>
          </a:xfrm>
          <a:prstGeom prst="rect">
            <a:avLst/>
          </a:prstGeom>
          <a:solidFill>
            <a:srgbClr val="92D050"/>
          </a:solidFill>
        </p:spPr>
        <p:txBody>
          <a:bodyPr wrap="square" rtlCol="0">
            <a:spAutoFit/>
          </a:bodyPr>
          <a:lstStyle/>
          <a:p>
            <a:r>
              <a:rPr lang="es-ES" dirty="0"/>
              <a:t>Euphorbia _jansenvillensis</a:t>
            </a:r>
          </a:p>
        </p:txBody>
      </p:sp>
    </p:spTree>
    <p:extLst>
      <p:ext uri="{BB962C8B-B14F-4D97-AF65-F5344CB8AC3E}">
        <p14:creationId xmlns:p14="http://schemas.microsoft.com/office/powerpoint/2010/main" val="20287690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395536" y="6237312"/>
            <a:ext cx="2304256" cy="369332"/>
          </a:xfrm>
          <a:prstGeom prst="rect">
            <a:avLst/>
          </a:prstGeom>
          <a:solidFill>
            <a:srgbClr val="92D050"/>
          </a:solidFill>
        </p:spPr>
        <p:txBody>
          <a:bodyPr wrap="square" rtlCol="0">
            <a:spAutoFit/>
          </a:bodyPr>
          <a:lstStyle/>
          <a:p>
            <a:r>
              <a:rPr lang="es-ES" dirty="0"/>
              <a:t>Euphorbia  obesa</a:t>
            </a:r>
          </a:p>
        </p:txBody>
      </p:sp>
    </p:spTree>
    <p:extLst>
      <p:ext uri="{BB962C8B-B14F-4D97-AF65-F5344CB8AC3E}">
        <p14:creationId xmlns:p14="http://schemas.microsoft.com/office/powerpoint/2010/main" val="28060446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467544" y="6093296"/>
            <a:ext cx="3240360" cy="369332"/>
          </a:xfrm>
          <a:prstGeom prst="rect">
            <a:avLst/>
          </a:prstGeom>
          <a:solidFill>
            <a:srgbClr val="92D050"/>
          </a:solidFill>
        </p:spPr>
        <p:txBody>
          <a:bodyPr wrap="square" rtlCol="0">
            <a:spAutoFit/>
          </a:bodyPr>
          <a:lstStyle/>
          <a:p>
            <a:r>
              <a:rPr lang="es-ES" dirty="0"/>
              <a:t>Euphorbia  pseudoglobosa</a:t>
            </a:r>
          </a:p>
        </p:txBody>
      </p:sp>
    </p:spTree>
    <p:extLst>
      <p:ext uri="{BB962C8B-B14F-4D97-AF65-F5344CB8AC3E}">
        <p14:creationId xmlns:p14="http://schemas.microsoft.com/office/powerpoint/2010/main" val="1584621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323528" y="6381328"/>
            <a:ext cx="2520280" cy="646331"/>
          </a:xfrm>
          <a:prstGeom prst="rect">
            <a:avLst/>
          </a:prstGeom>
          <a:solidFill>
            <a:srgbClr val="92D050"/>
          </a:solidFill>
        </p:spPr>
        <p:txBody>
          <a:bodyPr wrap="square" rtlCol="0">
            <a:spAutoFit/>
          </a:bodyPr>
          <a:lstStyle/>
          <a:p>
            <a:r>
              <a:rPr lang="es-ES" dirty="0"/>
              <a:t>Euphorbia aeruginosa</a:t>
            </a:r>
          </a:p>
        </p:txBody>
      </p:sp>
    </p:spTree>
    <p:extLst>
      <p:ext uri="{BB962C8B-B14F-4D97-AF65-F5344CB8AC3E}">
        <p14:creationId xmlns:p14="http://schemas.microsoft.com/office/powerpoint/2010/main" val="14731592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5536" y="6309320"/>
            <a:ext cx="2592288" cy="369332"/>
          </a:xfrm>
          <a:prstGeom prst="rect">
            <a:avLst/>
          </a:prstGeom>
          <a:solidFill>
            <a:srgbClr val="92D050"/>
          </a:solidFill>
        </p:spPr>
        <p:txBody>
          <a:bodyPr wrap="square" rtlCol="0">
            <a:spAutoFit/>
          </a:bodyPr>
          <a:lstStyle/>
          <a:p>
            <a:r>
              <a:rPr lang="es-ES" dirty="0"/>
              <a:t>Euphorbia atrispina</a:t>
            </a:r>
          </a:p>
        </p:txBody>
      </p:sp>
    </p:spTree>
    <p:extLst>
      <p:ext uri="{BB962C8B-B14F-4D97-AF65-F5344CB8AC3E}">
        <p14:creationId xmlns:p14="http://schemas.microsoft.com/office/powerpoint/2010/main" val="31977609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876256" y="6309320"/>
            <a:ext cx="2267744" cy="369332"/>
          </a:xfrm>
          <a:prstGeom prst="rect">
            <a:avLst/>
          </a:prstGeom>
          <a:solidFill>
            <a:srgbClr val="92D050"/>
          </a:solidFill>
        </p:spPr>
        <p:txBody>
          <a:bodyPr wrap="square" rtlCol="0">
            <a:spAutoFit/>
          </a:bodyPr>
          <a:lstStyle/>
          <a:p>
            <a:r>
              <a:rPr lang="es-ES" dirty="0"/>
              <a:t>Euphorbia cooperi</a:t>
            </a:r>
          </a:p>
        </p:txBody>
      </p:sp>
    </p:spTree>
    <p:extLst>
      <p:ext uri="{BB962C8B-B14F-4D97-AF65-F5344CB8AC3E}">
        <p14:creationId xmlns:p14="http://schemas.microsoft.com/office/powerpoint/2010/main" val="26644199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83968" cy="6934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38100"/>
            <a:ext cx="4860032" cy="6858000"/>
          </a:xfrm>
          <a:prstGeom prst="rect">
            <a:avLst/>
          </a:prstGeom>
        </p:spPr>
      </p:pic>
      <p:sp>
        <p:nvSpPr>
          <p:cNvPr id="4" name="3 CuadroTexto"/>
          <p:cNvSpPr txBox="1"/>
          <p:nvPr/>
        </p:nvSpPr>
        <p:spPr>
          <a:xfrm>
            <a:off x="253048" y="6381327"/>
            <a:ext cx="4860032" cy="369332"/>
          </a:xfrm>
          <a:prstGeom prst="rect">
            <a:avLst/>
          </a:prstGeom>
          <a:solidFill>
            <a:srgbClr val="92D050"/>
          </a:solidFill>
        </p:spPr>
        <p:txBody>
          <a:bodyPr wrap="square" rtlCol="0">
            <a:spAutoFit/>
          </a:bodyPr>
          <a:lstStyle/>
          <a:p>
            <a:r>
              <a:rPr lang="es-ES" dirty="0"/>
              <a:t>Euphorbia cooperi y Euphorbia enormis</a:t>
            </a:r>
          </a:p>
        </p:txBody>
      </p:sp>
    </p:spTree>
    <p:extLst>
      <p:ext uri="{BB962C8B-B14F-4D97-AF65-F5344CB8AC3E}">
        <p14:creationId xmlns:p14="http://schemas.microsoft.com/office/powerpoint/2010/main" val="21137608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254948"/>
            <a:ext cx="2736304" cy="369332"/>
          </a:xfrm>
          <a:prstGeom prst="rect">
            <a:avLst/>
          </a:prstGeom>
          <a:solidFill>
            <a:srgbClr val="92D050"/>
          </a:solidFill>
        </p:spPr>
        <p:txBody>
          <a:bodyPr wrap="square" rtlCol="0">
            <a:spAutoFit/>
          </a:bodyPr>
          <a:lstStyle/>
          <a:p>
            <a:r>
              <a:rPr lang="es-ES" dirty="0"/>
              <a:t>Euphorbia esculenta</a:t>
            </a:r>
          </a:p>
        </p:txBody>
      </p:sp>
    </p:spTree>
    <p:extLst>
      <p:ext uri="{BB962C8B-B14F-4D97-AF65-F5344CB8AC3E}">
        <p14:creationId xmlns:p14="http://schemas.microsoft.com/office/powerpoint/2010/main" val="1304401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4503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39552" y="6309320"/>
            <a:ext cx="2736304" cy="369332"/>
          </a:xfrm>
          <a:prstGeom prst="rect">
            <a:avLst/>
          </a:prstGeom>
          <a:solidFill>
            <a:srgbClr val="92D050"/>
          </a:solidFill>
        </p:spPr>
        <p:txBody>
          <a:bodyPr wrap="square" rtlCol="0">
            <a:spAutoFit/>
          </a:bodyPr>
          <a:lstStyle/>
          <a:p>
            <a:r>
              <a:rPr lang="es-ES" dirty="0"/>
              <a:t>Euphorbia frankiana</a:t>
            </a:r>
          </a:p>
        </p:txBody>
      </p:sp>
    </p:spTree>
    <p:extLst>
      <p:ext uri="{BB962C8B-B14F-4D97-AF65-F5344CB8AC3E}">
        <p14:creationId xmlns:p14="http://schemas.microsoft.com/office/powerpoint/2010/main" val="35813933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6165304"/>
            <a:ext cx="2664296" cy="369332"/>
          </a:xfrm>
          <a:prstGeom prst="rect">
            <a:avLst/>
          </a:prstGeom>
          <a:solidFill>
            <a:srgbClr val="92D050"/>
          </a:solidFill>
        </p:spPr>
        <p:txBody>
          <a:bodyPr wrap="square" rtlCol="0">
            <a:spAutoFit/>
          </a:bodyPr>
          <a:lstStyle/>
          <a:p>
            <a:r>
              <a:rPr lang="es-ES" dirty="0"/>
              <a:t>Euphorbia grandidata</a:t>
            </a:r>
          </a:p>
        </p:txBody>
      </p:sp>
    </p:spTree>
    <p:extLst>
      <p:ext uri="{BB962C8B-B14F-4D97-AF65-F5344CB8AC3E}">
        <p14:creationId xmlns:p14="http://schemas.microsoft.com/office/powerpoint/2010/main" val="955933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08" y="116632"/>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0208" y="0"/>
            <a:ext cx="4549512" cy="6858000"/>
          </a:xfrm>
          <a:prstGeom prst="rect">
            <a:avLst/>
          </a:prstGeom>
        </p:spPr>
      </p:pic>
      <p:sp>
        <p:nvSpPr>
          <p:cNvPr id="4" name="3 CuadroTexto"/>
          <p:cNvSpPr txBox="1"/>
          <p:nvPr/>
        </p:nvSpPr>
        <p:spPr>
          <a:xfrm>
            <a:off x="3995936" y="6309320"/>
            <a:ext cx="4752528" cy="369332"/>
          </a:xfrm>
          <a:prstGeom prst="rect">
            <a:avLst/>
          </a:prstGeom>
          <a:solidFill>
            <a:srgbClr val="92D050"/>
          </a:solidFill>
        </p:spPr>
        <p:txBody>
          <a:bodyPr wrap="square" rtlCol="0">
            <a:spAutoFit/>
          </a:bodyPr>
          <a:lstStyle/>
          <a:p>
            <a:r>
              <a:rPr lang="es-ES" dirty="0"/>
              <a:t>Euphorbia horrida y Euphorbia fimbriata</a:t>
            </a:r>
          </a:p>
        </p:txBody>
      </p:sp>
    </p:spTree>
    <p:extLst>
      <p:ext uri="{BB962C8B-B14F-4D97-AF65-F5344CB8AC3E}">
        <p14:creationId xmlns:p14="http://schemas.microsoft.com/office/powerpoint/2010/main" val="3067185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3528" y="6309320"/>
            <a:ext cx="2520280" cy="369332"/>
          </a:xfrm>
          <a:prstGeom prst="rect">
            <a:avLst/>
          </a:prstGeom>
          <a:solidFill>
            <a:srgbClr val="92D050"/>
          </a:solidFill>
        </p:spPr>
        <p:txBody>
          <a:bodyPr wrap="square" rtlCol="0">
            <a:spAutoFit/>
          </a:bodyPr>
          <a:lstStyle/>
          <a:p>
            <a:r>
              <a:rPr lang="es-ES" dirty="0"/>
              <a:t>Euphorbia ledienii</a:t>
            </a:r>
          </a:p>
        </p:txBody>
      </p:sp>
    </p:spTree>
    <p:extLst>
      <p:ext uri="{BB962C8B-B14F-4D97-AF65-F5344CB8AC3E}">
        <p14:creationId xmlns:p14="http://schemas.microsoft.com/office/powerpoint/2010/main" val="10411356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084168" y="6165304"/>
            <a:ext cx="2736304" cy="369332"/>
          </a:xfrm>
          <a:prstGeom prst="rect">
            <a:avLst/>
          </a:prstGeom>
          <a:solidFill>
            <a:srgbClr val="92D050"/>
          </a:solidFill>
        </p:spPr>
        <p:txBody>
          <a:bodyPr wrap="square" rtlCol="0">
            <a:spAutoFit/>
          </a:bodyPr>
          <a:lstStyle/>
          <a:p>
            <a:r>
              <a:rPr lang="es-ES" dirty="0"/>
              <a:t>Euphorbia aggregata</a:t>
            </a:r>
          </a:p>
        </p:txBody>
      </p:sp>
    </p:spTree>
    <p:extLst>
      <p:ext uri="{BB962C8B-B14F-4D97-AF65-F5344CB8AC3E}">
        <p14:creationId xmlns:p14="http://schemas.microsoft.com/office/powerpoint/2010/main" val="31582482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165304"/>
            <a:ext cx="3024336" cy="369332"/>
          </a:xfrm>
          <a:prstGeom prst="rect">
            <a:avLst/>
          </a:prstGeom>
          <a:solidFill>
            <a:srgbClr val="92D050"/>
          </a:solidFill>
        </p:spPr>
        <p:txBody>
          <a:bodyPr wrap="square" rtlCol="0">
            <a:spAutoFit/>
          </a:bodyPr>
          <a:lstStyle/>
          <a:p>
            <a:r>
              <a:rPr lang="es-ES" dirty="0"/>
              <a:t>Euphorbia albipollinifera_</a:t>
            </a:r>
          </a:p>
        </p:txBody>
      </p:sp>
    </p:spTree>
    <p:extLst>
      <p:ext uri="{BB962C8B-B14F-4D97-AF65-F5344CB8AC3E}">
        <p14:creationId xmlns:p14="http://schemas.microsoft.com/office/powerpoint/2010/main" val="37952062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5536" y="6309320"/>
            <a:ext cx="2952328" cy="369332"/>
          </a:xfrm>
          <a:prstGeom prst="rect">
            <a:avLst/>
          </a:prstGeom>
          <a:solidFill>
            <a:srgbClr val="92D050"/>
          </a:solidFill>
        </p:spPr>
        <p:txBody>
          <a:bodyPr wrap="square" rtlCol="0">
            <a:spAutoFit/>
          </a:bodyPr>
          <a:lstStyle/>
          <a:p>
            <a:r>
              <a:rPr lang="es-ES" dirty="0"/>
              <a:t>Euphorbia avasmontana</a:t>
            </a:r>
          </a:p>
        </p:txBody>
      </p:sp>
    </p:spTree>
    <p:extLst>
      <p:ext uri="{BB962C8B-B14F-4D97-AF65-F5344CB8AC3E}">
        <p14:creationId xmlns:p14="http://schemas.microsoft.com/office/powerpoint/2010/main" val="16597053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036389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5868144" y="6093296"/>
            <a:ext cx="2808312" cy="369332"/>
          </a:xfrm>
          <a:prstGeom prst="rect">
            <a:avLst/>
          </a:prstGeom>
          <a:solidFill>
            <a:srgbClr val="92D050"/>
          </a:solidFill>
        </p:spPr>
        <p:txBody>
          <a:bodyPr wrap="square" rtlCol="0">
            <a:spAutoFit/>
          </a:bodyPr>
          <a:lstStyle/>
          <a:p>
            <a:r>
              <a:rPr lang="es-ES" dirty="0"/>
              <a:t>Euphorbia brevirama_</a:t>
            </a:r>
          </a:p>
        </p:txBody>
      </p:sp>
    </p:spTree>
    <p:extLst>
      <p:ext uri="{BB962C8B-B14F-4D97-AF65-F5344CB8AC3E}">
        <p14:creationId xmlns:p14="http://schemas.microsoft.com/office/powerpoint/2010/main" val="14315324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6093296"/>
            <a:ext cx="2880320" cy="646331"/>
          </a:xfrm>
          <a:prstGeom prst="rect">
            <a:avLst/>
          </a:prstGeom>
          <a:solidFill>
            <a:srgbClr val="92D050"/>
          </a:solidFill>
        </p:spPr>
        <p:txBody>
          <a:bodyPr wrap="square" rtlCol="0">
            <a:spAutoFit/>
          </a:bodyPr>
          <a:lstStyle/>
          <a:p>
            <a:r>
              <a:rPr lang="es-ES" dirty="0"/>
              <a:t>Euphorbia caput medusae</a:t>
            </a:r>
          </a:p>
        </p:txBody>
      </p:sp>
    </p:spTree>
    <p:extLst>
      <p:ext uri="{BB962C8B-B14F-4D97-AF65-F5344CB8AC3E}">
        <p14:creationId xmlns:p14="http://schemas.microsoft.com/office/powerpoint/2010/main" val="28280429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
        <p:nvSpPr>
          <p:cNvPr id="4" name="3 Rectángulo"/>
          <p:cNvSpPr/>
          <p:nvPr/>
        </p:nvSpPr>
        <p:spPr>
          <a:xfrm>
            <a:off x="255433" y="6237312"/>
            <a:ext cx="3668495" cy="369332"/>
          </a:xfrm>
          <a:prstGeom prst="rect">
            <a:avLst/>
          </a:prstGeom>
          <a:solidFill>
            <a:srgbClr val="92D050"/>
          </a:solidFill>
        </p:spPr>
        <p:txBody>
          <a:bodyPr wrap="square">
            <a:spAutoFit/>
          </a:bodyPr>
          <a:lstStyle/>
          <a:p>
            <a:r>
              <a:rPr lang="es-ES" dirty="0"/>
              <a:t>Euphorbia caput medusae</a:t>
            </a:r>
          </a:p>
        </p:txBody>
      </p:sp>
    </p:spTree>
    <p:extLst>
      <p:ext uri="{BB962C8B-B14F-4D97-AF65-F5344CB8AC3E}">
        <p14:creationId xmlns:p14="http://schemas.microsoft.com/office/powerpoint/2010/main" val="2637507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70592" y="6171892"/>
            <a:ext cx="2808312" cy="369332"/>
          </a:xfrm>
          <a:prstGeom prst="rect">
            <a:avLst/>
          </a:prstGeom>
          <a:solidFill>
            <a:srgbClr val="92D050"/>
          </a:solidFill>
        </p:spPr>
        <p:txBody>
          <a:bodyPr wrap="square" rtlCol="0">
            <a:spAutoFit/>
          </a:bodyPr>
          <a:lstStyle/>
          <a:p>
            <a:r>
              <a:rPr lang="es-ES" dirty="0"/>
              <a:t>Euphorbia clandestina</a:t>
            </a:r>
          </a:p>
        </p:txBody>
      </p:sp>
    </p:spTree>
    <p:extLst>
      <p:ext uri="{BB962C8B-B14F-4D97-AF65-F5344CB8AC3E}">
        <p14:creationId xmlns:p14="http://schemas.microsoft.com/office/powerpoint/2010/main" val="22235209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4139952" y="6309320"/>
            <a:ext cx="4680520" cy="369332"/>
          </a:xfrm>
          <a:prstGeom prst="rect">
            <a:avLst/>
          </a:prstGeom>
          <a:solidFill>
            <a:srgbClr val="92D050"/>
          </a:solidFill>
        </p:spPr>
        <p:txBody>
          <a:bodyPr wrap="square" rtlCol="0">
            <a:spAutoFit/>
          </a:bodyPr>
          <a:lstStyle/>
          <a:p>
            <a:r>
              <a:rPr lang="es-ES" dirty="0"/>
              <a:t>Euphorbia clavarioides var clavarioides</a:t>
            </a:r>
          </a:p>
        </p:txBody>
      </p:sp>
    </p:spTree>
    <p:extLst>
      <p:ext uri="{BB962C8B-B14F-4D97-AF65-F5344CB8AC3E}">
        <p14:creationId xmlns:p14="http://schemas.microsoft.com/office/powerpoint/2010/main" val="31208579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5660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91880" cy="4102624"/>
          </a:xfrm>
          <a:prstGeom prst="rect">
            <a:avLst/>
          </a:prstGeom>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80675"/>
            <a:ext cx="3491880" cy="2852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4"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18116"/>
          <a:stretch/>
        </p:blipFill>
        <p:spPr bwMode="auto">
          <a:xfrm>
            <a:off x="3491880" y="0"/>
            <a:ext cx="56521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317940" y="6245036"/>
            <a:ext cx="2373012" cy="646331"/>
          </a:xfrm>
          <a:prstGeom prst="rect">
            <a:avLst/>
          </a:prstGeom>
          <a:solidFill>
            <a:srgbClr val="92D050"/>
          </a:solidFill>
        </p:spPr>
        <p:txBody>
          <a:bodyPr wrap="square" rtlCol="0">
            <a:spAutoFit/>
          </a:bodyPr>
          <a:lstStyle/>
          <a:p>
            <a:r>
              <a:rPr lang="es-ES" dirty="0"/>
              <a:t>Euphorbia_confinalis,</a:t>
            </a:r>
          </a:p>
        </p:txBody>
      </p:sp>
    </p:spTree>
    <p:extLst>
      <p:ext uri="{BB962C8B-B14F-4D97-AF65-F5344CB8AC3E}">
        <p14:creationId xmlns:p14="http://schemas.microsoft.com/office/powerpoint/2010/main" val="12427969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5940152" y="6309320"/>
            <a:ext cx="2808312" cy="369332"/>
          </a:xfrm>
          <a:prstGeom prst="rect">
            <a:avLst/>
          </a:prstGeom>
          <a:solidFill>
            <a:srgbClr val="92D050"/>
          </a:solidFill>
        </p:spPr>
        <p:txBody>
          <a:bodyPr wrap="square" rtlCol="0">
            <a:spAutoFit/>
          </a:bodyPr>
          <a:lstStyle/>
          <a:p>
            <a:r>
              <a:rPr lang="es-ES" dirty="0"/>
              <a:t>Euphorbia grandidens</a:t>
            </a:r>
          </a:p>
        </p:txBody>
      </p:sp>
    </p:spTree>
    <p:extLst>
      <p:ext uri="{BB962C8B-B14F-4D97-AF65-F5344CB8AC3E}">
        <p14:creationId xmlns:p14="http://schemas.microsoft.com/office/powerpoint/2010/main" val="19285161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228184" y="6415990"/>
            <a:ext cx="2448272" cy="369332"/>
          </a:xfrm>
          <a:prstGeom prst="rect">
            <a:avLst/>
          </a:prstGeom>
          <a:solidFill>
            <a:srgbClr val="92D050"/>
          </a:solidFill>
        </p:spPr>
        <p:txBody>
          <a:bodyPr wrap="square" rtlCol="0">
            <a:spAutoFit/>
          </a:bodyPr>
          <a:lstStyle/>
          <a:p>
            <a:r>
              <a:rPr lang="es-ES" dirty="0"/>
              <a:t>Euphorbia hamata</a:t>
            </a:r>
          </a:p>
        </p:txBody>
      </p:sp>
    </p:spTree>
    <p:extLst>
      <p:ext uri="{BB962C8B-B14F-4D97-AF65-F5344CB8AC3E}">
        <p14:creationId xmlns:p14="http://schemas.microsoft.com/office/powerpoint/2010/main" val="31902439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5940152" y="6295598"/>
            <a:ext cx="2808312" cy="369332"/>
          </a:xfrm>
          <a:prstGeom prst="rect">
            <a:avLst/>
          </a:prstGeom>
          <a:solidFill>
            <a:srgbClr val="92D050"/>
          </a:solidFill>
        </p:spPr>
        <p:txBody>
          <a:bodyPr wrap="square" rtlCol="0">
            <a:spAutoFit/>
          </a:bodyPr>
          <a:lstStyle/>
          <a:p>
            <a:r>
              <a:rPr lang="es-ES" dirty="0"/>
              <a:t>Euphorbia hottentotoa</a:t>
            </a:r>
          </a:p>
        </p:txBody>
      </p:sp>
    </p:spTree>
    <p:extLst>
      <p:ext uri="{BB962C8B-B14F-4D97-AF65-F5344CB8AC3E}">
        <p14:creationId xmlns:p14="http://schemas.microsoft.com/office/powerpoint/2010/main" val="1386108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467544" y="6309320"/>
            <a:ext cx="2592288" cy="646331"/>
          </a:xfrm>
          <a:prstGeom prst="rect">
            <a:avLst/>
          </a:prstGeom>
          <a:solidFill>
            <a:srgbClr val="92D050"/>
          </a:solidFill>
        </p:spPr>
        <p:txBody>
          <a:bodyPr wrap="square" rtlCol="0">
            <a:spAutoFit/>
          </a:bodyPr>
          <a:lstStyle/>
          <a:p>
            <a:r>
              <a:rPr lang="es-ES" dirty="0"/>
              <a:t>Euphorbia_limpopoana</a:t>
            </a:r>
          </a:p>
        </p:txBody>
      </p:sp>
    </p:spTree>
    <p:extLst>
      <p:ext uri="{BB962C8B-B14F-4D97-AF65-F5344CB8AC3E}">
        <p14:creationId xmlns:p14="http://schemas.microsoft.com/office/powerpoint/2010/main" val="23262861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251520" y="6332934"/>
            <a:ext cx="3024336" cy="369332"/>
          </a:xfrm>
          <a:prstGeom prst="rect">
            <a:avLst/>
          </a:prstGeom>
          <a:solidFill>
            <a:srgbClr val="92D050"/>
          </a:solidFill>
        </p:spPr>
        <p:txBody>
          <a:bodyPr wrap="square" rtlCol="0">
            <a:spAutoFit/>
          </a:bodyPr>
          <a:lstStyle/>
          <a:p>
            <a:r>
              <a:rPr lang="es-ES" dirty="0"/>
              <a:t>Euphorbia inconstantia</a:t>
            </a:r>
          </a:p>
        </p:txBody>
      </p:sp>
    </p:spTree>
    <p:extLst>
      <p:ext uri="{BB962C8B-B14F-4D97-AF65-F5344CB8AC3E}">
        <p14:creationId xmlns:p14="http://schemas.microsoft.com/office/powerpoint/2010/main" val="10714110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11560" y="6237312"/>
            <a:ext cx="1944216" cy="369332"/>
          </a:xfrm>
          <a:prstGeom prst="rect">
            <a:avLst/>
          </a:prstGeom>
          <a:solidFill>
            <a:srgbClr val="92D050"/>
          </a:solidFill>
        </p:spPr>
        <p:txBody>
          <a:bodyPr wrap="square" rtlCol="0">
            <a:spAutoFit/>
          </a:bodyPr>
          <a:lstStyle/>
          <a:p>
            <a:r>
              <a:rPr lang="es-ES" dirty="0"/>
              <a:t>Euphorbia muirii</a:t>
            </a:r>
          </a:p>
        </p:txBody>
      </p:sp>
    </p:spTree>
    <p:extLst>
      <p:ext uri="{BB962C8B-B14F-4D97-AF65-F5344CB8AC3E}">
        <p14:creationId xmlns:p14="http://schemas.microsoft.com/office/powerpoint/2010/main" val="5481955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263679" y="6237312"/>
            <a:ext cx="2556793" cy="369332"/>
          </a:xfrm>
          <a:prstGeom prst="rect">
            <a:avLst/>
          </a:prstGeom>
          <a:solidFill>
            <a:srgbClr val="92D050"/>
          </a:solidFill>
        </p:spPr>
        <p:txBody>
          <a:bodyPr wrap="square" rtlCol="0">
            <a:spAutoFit/>
          </a:bodyPr>
          <a:lstStyle/>
          <a:p>
            <a:r>
              <a:rPr lang="es-ES" dirty="0"/>
              <a:t>Euphorbia ornithopus</a:t>
            </a:r>
          </a:p>
        </p:txBody>
      </p:sp>
    </p:spTree>
    <p:extLst>
      <p:ext uri="{BB962C8B-B14F-4D97-AF65-F5344CB8AC3E}">
        <p14:creationId xmlns:p14="http://schemas.microsoft.com/office/powerpoint/2010/main" val="16897317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16928" y="6237312"/>
            <a:ext cx="3290976" cy="369332"/>
          </a:xfrm>
          <a:prstGeom prst="rect">
            <a:avLst/>
          </a:prstGeom>
          <a:solidFill>
            <a:srgbClr val="92D050"/>
          </a:solidFill>
        </p:spPr>
        <p:txBody>
          <a:bodyPr wrap="square" rtlCol="0">
            <a:spAutoFit/>
          </a:bodyPr>
          <a:lstStyle/>
          <a:p>
            <a:r>
              <a:rPr lang="es-ES" dirty="0"/>
              <a:t>Euphorbia proballyana</a:t>
            </a:r>
          </a:p>
        </p:txBody>
      </p:sp>
    </p:spTree>
    <p:extLst>
      <p:ext uri="{BB962C8B-B14F-4D97-AF65-F5344CB8AC3E}">
        <p14:creationId xmlns:p14="http://schemas.microsoft.com/office/powerpoint/2010/main" val="33659106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5220072" y="6093296"/>
            <a:ext cx="3384376" cy="369332"/>
          </a:xfrm>
          <a:prstGeom prst="rect">
            <a:avLst/>
          </a:prstGeom>
          <a:solidFill>
            <a:srgbClr val="92D050"/>
          </a:solidFill>
        </p:spPr>
        <p:txBody>
          <a:bodyPr wrap="square" rtlCol="0">
            <a:spAutoFit/>
          </a:bodyPr>
          <a:lstStyle/>
          <a:p>
            <a:r>
              <a:rPr lang="es-ES" dirty="0"/>
              <a:t>Euphorbia_pseudoglobosa</a:t>
            </a:r>
          </a:p>
        </p:txBody>
      </p:sp>
    </p:spTree>
    <p:extLst>
      <p:ext uri="{BB962C8B-B14F-4D97-AF65-F5344CB8AC3E}">
        <p14:creationId xmlns:p14="http://schemas.microsoft.com/office/powerpoint/2010/main" val="5819594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6084168" y="6239708"/>
            <a:ext cx="2808312" cy="369332"/>
          </a:xfrm>
          <a:prstGeom prst="rect">
            <a:avLst/>
          </a:prstGeom>
          <a:solidFill>
            <a:srgbClr val="92D050"/>
          </a:solidFill>
        </p:spPr>
        <p:txBody>
          <a:bodyPr wrap="square" rtlCol="0">
            <a:spAutoFit/>
          </a:bodyPr>
          <a:lstStyle/>
          <a:p>
            <a:r>
              <a:rPr lang="es-ES" dirty="0"/>
              <a:t>Euphorbia pugniformis_</a:t>
            </a:r>
          </a:p>
        </p:txBody>
      </p:sp>
    </p:spTree>
    <p:extLst>
      <p:ext uri="{BB962C8B-B14F-4D97-AF65-F5344CB8AC3E}">
        <p14:creationId xmlns:p14="http://schemas.microsoft.com/office/powerpoint/2010/main" val="33187337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
        <p:nvSpPr>
          <p:cNvPr id="3" name="2 CuadroTexto"/>
          <p:cNvSpPr txBox="1"/>
          <p:nvPr/>
        </p:nvSpPr>
        <p:spPr>
          <a:xfrm>
            <a:off x="5796136" y="6309320"/>
            <a:ext cx="3347864" cy="369332"/>
          </a:xfrm>
          <a:prstGeom prst="rect">
            <a:avLst/>
          </a:prstGeom>
          <a:solidFill>
            <a:srgbClr val="92D050"/>
          </a:solidFill>
        </p:spPr>
        <p:txBody>
          <a:bodyPr wrap="square" rtlCol="0">
            <a:spAutoFit/>
          </a:bodyPr>
          <a:lstStyle/>
          <a:p>
            <a:r>
              <a:rPr lang="es-ES" dirty="0"/>
              <a:t>Euphorbia  grandicornis</a:t>
            </a:r>
          </a:p>
        </p:txBody>
      </p:sp>
    </p:spTree>
    <p:extLst>
      <p:ext uri="{BB962C8B-B14F-4D97-AF65-F5344CB8AC3E}">
        <p14:creationId xmlns:p14="http://schemas.microsoft.com/office/powerpoint/2010/main" val="6482014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4743" y="9912"/>
            <a:ext cx="2469257" cy="3707120"/>
          </a:xfrm>
          <a:prstGeom prst="rect">
            <a:avLst/>
          </a:prstGeom>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283968" cy="3717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7768" y="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7112" y="1869182"/>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717032"/>
            <a:ext cx="4283968" cy="3154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7112" y="3739892"/>
            <a:ext cx="4860032" cy="3108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719272" y="6309310"/>
            <a:ext cx="2304256" cy="369332"/>
          </a:xfrm>
          <a:prstGeom prst="rect">
            <a:avLst/>
          </a:prstGeom>
          <a:solidFill>
            <a:srgbClr val="92D050"/>
          </a:solidFill>
        </p:spPr>
        <p:txBody>
          <a:bodyPr wrap="square" rtlCol="0">
            <a:spAutoFit/>
          </a:bodyPr>
          <a:lstStyle/>
          <a:p>
            <a:r>
              <a:rPr lang="es-ES" dirty="0"/>
              <a:t>Euryops pectinatus</a:t>
            </a:r>
          </a:p>
        </p:txBody>
      </p:sp>
    </p:spTree>
    <p:extLst>
      <p:ext uri="{BB962C8B-B14F-4D97-AF65-F5344CB8AC3E}">
        <p14:creationId xmlns:p14="http://schemas.microsoft.com/office/powerpoint/2010/main" val="26833095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35064"/>
            <a:ext cx="5143500" cy="6858000"/>
          </a:xfrm>
          <a:prstGeom prst="rect">
            <a:avLst/>
          </a:prstGeom>
        </p:spPr>
      </p:pic>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005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000500" cy="3384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572250" y="6237312"/>
            <a:ext cx="2464246" cy="369332"/>
          </a:xfrm>
          <a:prstGeom prst="rect">
            <a:avLst/>
          </a:prstGeom>
          <a:solidFill>
            <a:srgbClr val="92D050"/>
          </a:solidFill>
        </p:spPr>
        <p:txBody>
          <a:bodyPr wrap="square" rtlCol="0">
            <a:spAutoFit/>
          </a:bodyPr>
          <a:lstStyle/>
          <a:p>
            <a:r>
              <a:rPr lang="es-ES" dirty="0"/>
              <a:t>Galtonia_candicans</a:t>
            </a:r>
          </a:p>
        </p:txBody>
      </p:sp>
    </p:spTree>
    <p:extLst>
      <p:ext uri="{BB962C8B-B14F-4D97-AF65-F5344CB8AC3E}">
        <p14:creationId xmlns:p14="http://schemas.microsoft.com/office/powerpoint/2010/main" val="5847472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323528" y="6421978"/>
            <a:ext cx="2664296" cy="369332"/>
          </a:xfrm>
          <a:prstGeom prst="rect">
            <a:avLst/>
          </a:prstGeom>
          <a:solidFill>
            <a:srgbClr val="92D050"/>
          </a:solidFill>
        </p:spPr>
        <p:txBody>
          <a:bodyPr wrap="square" rtlCol="0">
            <a:spAutoFit/>
          </a:bodyPr>
          <a:lstStyle/>
          <a:p>
            <a:r>
              <a:rPr lang="es-ES" dirty="0"/>
              <a:t>Galtonia_candicans</a:t>
            </a:r>
          </a:p>
        </p:txBody>
      </p:sp>
    </p:spTree>
    <p:extLst>
      <p:ext uri="{BB962C8B-B14F-4D97-AF65-F5344CB8AC3E}">
        <p14:creationId xmlns:p14="http://schemas.microsoft.com/office/powerpoint/2010/main" val="1359533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165304"/>
            <a:ext cx="2376264" cy="369332"/>
          </a:xfrm>
          <a:prstGeom prst="rect">
            <a:avLst/>
          </a:prstGeom>
          <a:solidFill>
            <a:srgbClr val="92D050"/>
          </a:solidFill>
        </p:spPr>
        <p:txBody>
          <a:bodyPr wrap="square" rtlCol="0">
            <a:spAutoFit/>
          </a:bodyPr>
          <a:lstStyle/>
          <a:p>
            <a:r>
              <a:rPr lang="es-ES" dirty="0"/>
              <a:t>Gasteria batesiana</a:t>
            </a:r>
          </a:p>
        </p:txBody>
      </p:sp>
    </p:spTree>
    <p:extLst>
      <p:ext uri="{BB962C8B-B14F-4D97-AF65-F5344CB8AC3E}">
        <p14:creationId xmlns:p14="http://schemas.microsoft.com/office/powerpoint/2010/main" val="9428512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79512" y="6237312"/>
            <a:ext cx="2160240" cy="369332"/>
          </a:xfrm>
          <a:prstGeom prst="rect">
            <a:avLst/>
          </a:prstGeom>
          <a:solidFill>
            <a:srgbClr val="92D050"/>
          </a:solidFill>
        </p:spPr>
        <p:txBody>
          <a:bodyPr wrap="square" rtlCol="0">
            <a:spAutoFit/>
          </a:bodyPr>
          <a:lstStyle/>
          <a:p>
            <a:r>
              <a:rPr lang="es-ES" dirty="0"/>
              <a:t>Gasteria excelsa</a:t>
            </a:r>
          </a:p>
        </p:txBody>
      </p:sp>
    </p:spTree>
    <p:extLst>
      <p:ext uri="{BB962C8B-B14F-4D97-AF65-F5344CB8AC3E}">
        <p14:creationId xmlns:p14="http://schemas.microsoft.com/office/powerpoint/2010/main" val="26330659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56176" y="6165304"/>
            <a:ext cx="2448272" cy="369332"/>
          </a:xfrm>
          <a:prstGeom prst="rect">
            <a:avLst/>
          </a:prstGeom>
          <a:solidFill>
            <a:srgbClr val="92D050"/>
          </a:solidFill>
        </p:spPr>
        <p:txBody>
          <a:bodyPr wrap="square" rtlCol="0">
            <a:spAutoFit/>
          </a:bodyPr>
          <a:lstStyle/>
          <a:p>
            <a:r>
              <a:rPr lang="es-ES" dirty="0"/>
              <a:t>Gasteria glomerata</a:t>
            </a:r>
          </a:p>
        </p:txBody>
      </p:sp>
    </p:spTree>
    <p:extLst>
      <p:ext uri="{BB962C8B-B14F-4D97-AF65-F5344CB8AC3E}">
        <p14:creationId xmlns:p14="http://schemas.microsoft.com/office/powerpoint/2010/main" val="6552749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5536" y="6237312"/>
            <a:ext cx="2232248" cy="369332"/>
          </a:xfrm>
          <a:prstGeom prst="rect">
            <a:avLst/>
          </a:prstGeom>
          <a:solidFill>
            <a:srgbClr val="92D050"/>
          </a:solidFill>
        </p:spPr>
        <p:txBody>
          <a:bodyPr wrap="square" rtlCol="0">
            <a:spAutoFit/>
          </a:bodyPr>
          <a:lstStyle/>
          <a:p>
            <a:r>
              <a:rPr lang="es-ES" dirty="0"/>
              <a:t>Gazania_(beijing)</a:t>
            </a:r>
          </a:p>
        </p:txBody>
      </p:sp>
    </p:spTree>
    <p:extLst>
      <p:ext uri="{BB962C8B-B14F-4D97-AF65-F5344CB8AC3E}">
        <p14:creationId xmlns:p14="http://schemas.microsoft.com/office/powerpoint/2010/main" val="40549660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CuadroTexto"/>
          <p:cNvSpPr txBox="1"/>
          <p:nvPr/>
        </p:nvSpPr>
        <p:spPr>
          <a:xfrm>
            <a:off x="6372200" y="6165304"/>
            <a:ext cx="2160240" cy="369332"/>
          </a:xfrm>
          <a:prstGeom prst="rect">
            <a:avLst/>
          </a:prstGeom>
          <a:solidFill>
            <a:srgbClr val="92D050"/>
          </a:solidFill>
        </p:spPr>
        <p:txBody>
          <a:bodyPr wrap="square" rtlCol="0">
            <a:spAutoFit/>
          </a:bodyPr>
          <a:lstStyle/>
          <a:p>
            <a:r>
              <a:rPr lang="es-ES" dirty="0"/>
              <a:t>Gazania rigens</a:t>
            </a:r>
          </a:p>
        </p:txBody>
      </p:sp>
    </p:spTree>
    <p:extLst>
      <p:ext uri="{BB962C8B-B14F-4D97-AF65-F5344CB8AC3E}">
        <p14:creationId xmlns:p14="http://schemas.microsoft.com/office/powerpoint/2010/main" val="21561252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67544" y="6309320"/>
            <a:ext cx="2520280" cy="369332"/>
          </a:xfrm>
          <a:prstGeom prst="rect">
            <a:avLst/>
          </a:prstGeom>
          <a:solidFill>
            <a:srgbClr val="92D050"/>
          </a:solidFill>
        </p:spPr>
        <p:txBody>
          <a:bodyPr wrap="square" rtlCol="0">
            <a:spAutoFit/>
          </a:bodyPr>
          <a:lstStyle/>
          <a:p>
            <a:r>
              <a:rPr lang="es-ES" dirty="0"/>
              <a:t>Haworthia coarctata</a:t>
            </a:r>
          </a:p>
        </p:txBody>
      </p:sp>
    </p:spTree>
    <p:extLst>
      <p:ext uri="{BB962C8B-B14F-4D97-AF65-F5344CB8AC3E}">
        <p14:creationId xmlns:p14="http://schemas.microsoft.com/office/powerpoint/2010/main" val="20810068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26908688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79512" y="6421978"/>
            <a:ext cx="3312368" cy="369332"/>
          </a:xfrm>
          <a:prstGeom prst="rect">
            <a:avLst/>
          </a:prstGeom>
          <a:solidFill>
            <a:srgbClr val="92D050"/>
          </a:solidFill>
        </p:spPr>
        <p:txBody>
          <a:bodyPr wrap="square" rtlCol="0">
            <a:spAutoFit/>
          </a:bodyPr>
          <a:lstStyle/>
          <a:p>
            <a:r>
              <a:rPr lang="es-ES" dirty="0"/>
              <a:t>Haworthia cymbiformis</a:t>
            </a:r>
          </a:p>
        </p:txBody>
      </p:sp>
    </p:spTree>
    <p:extLst>
      <p:ext uri="{BB962C8B-B14F-4D97-AF65-F5344CB8AC3E}">
        <p14:creationId xmlns:p14="http://schemas.microsoft.com/office/powerpoint/2010/main" val="22431033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2 CuadroTexto"/>
          <p:cNvSpPr txBox="1"/>
          <p:nvPr/>
        </p:nvSpPr>
        <p:spPr>
          <a:xfrm>
            <a:off x="179512" y="6381328"/>
            <a:ext cx="2664296" cy="369332"/>
          </a:xfrm>
          <a:prstGeom prst="rect">
            <a:avLst/>
          </a:prstGeom>
          <a:solidFill>
            <a:srgbClr val="92D050"/>
          </a:solidFill>
        </p:spPr>
        <p:txBody>
          <a:bodyPr wrap="square" rtlCol="0">
            <a:spAutoFit/>
          </a:bodyPr>
          <a:lstStyle/>
          <a:p>
            <a:r>
              <a:rPr lang="es-ES" dirty="0"/>
              <a:t>Haworthia reinwardii</a:t>
            </a:r>
          </a:p>
        </p:txBody>
      </p:sp>
    </p:spTree>
    <p:extLst>
      <p:ext uri="{BB962C8B-B14F-4D97-AF65-F5344CB8AC3E}">
        <p14:creationId xmlns:p14="http://schemas.microsoft.com/office/powerpoint/2010/main" val="18299917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191384" y="6277962"/>
            <a:ext cx="3312368" cy="369332"/>
          </a:xfrm>
          <a:prstGeom prst="rect">
            <a:avLst/>
          </a:prstGeom>
          <a:solidFill>
            <a:srgbClr val="92D050"/>
          </a:solidFill>
        </p:spPr>
        <p:txBody>
          <a:bodyPr wrap="square" rtlCol="0">
            <a:spAutoFit/>
          </a:bodyPr>
          <a:lstStyle/>
          <a:p>
            <a:r>
              <a:rPr lang="es-ES" dirty="0"/>
              <a:t>Helichrysum argyrophylllum</a:t>
            </a:r>
          </a:p>
        </p:txBody>
      </p:sp>
    </p:spTree>
    <p:extLst>
      <p:ext uri="{BB962C8B-B14F-4D97-AF65-F5344CB8AC3E}">
        <p14:creationId xmlns:p14="http://schemas.microsoft.com/office/powerpoint/2010/main" val="7861074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20072" y="6309320"/>
            <a:ext cx="3240360" cy="369332"/>
          </a:xfrm>
          <a:prstGeom prst="rect">
            <a:avLst/>
          </a:prstGeom>
          <a:solidFill>
            <a:srgbClr val="92D050"/>
          </a:solidFill>
        </p:spPr>
        <p:txBody>
          <a:bodyPr wrap="square" rtlCol="0">
            <a:spAutoFit/>
          </a:bodyPr>
          <a:lstStyle/>
          <a:p>
            <a:r>
              <a:rPr lang="es-ES" dirty="0"/>
              <a:t>Helichrysum splendidum</a:t>
            </a:r>
          </a:p>
        </p:txBody>
      </p:sp>
    </p:spTree>
    <p:extLst>
      <p:ext uri="{BB962C8B-B14F-4D97-AF65-F5344CB8AC3E}">
        <p14:creationId xmlns:p14="http://schemas.microsoft.com/office/powerpoint/2010/main" val="12783944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11776" y="6462628"/>
            <a:ext cx="2676048" cy="369332"/>
          </a:xfrm>
          <a:prstGeom prst="rect">
            <a:avLst/>
          </a:prstGeom>
          <a:solidFill>
            <a:srgbClr val="92D050"/>
          </a:solidFill>
        </p:spPr>
        <p:txBody>
          <a:bodyPr wrap="square" rtlCol="0">
            <a:spAutoFit/>
          </a:bodyPr>
          <a:lstStyle/>
          <a:p>
            <a:r>
              <a:rPr lang="es-ES" dirty="0"/>
              <a:t>Kalanchoe_thyrsiflora</a:t>
            </a:r>
          </a:p>
        </p:txBody>
      </p:sp>
    </p:spTree>
    <p:extLst>
      <p:ext uri="{BB962C8B-B14F-4D97-AF65-F5344CB8AC3E}">
        <p14:creationId xmlns:p14="http://schemas.microsoft.com/office/powerpoint/2010/main" val="41707832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79272" y="6277962"/>
            <a:ext cx="2016224" cy="369332"/>
          </a:xfrm>
          <a:prstGeom prst="rect">
            <a:avLst/>
          </a:prstGeom>
          <a:solidFill>
            <a:srgbClr val="92D050"/>
          </a:solidFill>
        </p:spPr>
        <p:txBody>
          <a:bodyPr wrap="square" rtlCol="0">
            <a:spAutoFit/>
          </a:bodyPr>
          <a:lstStyle/>
          <a:p>
            <a:r>
              <a:rPr lang="es-ES" dirty="0"/>
              <a:t>Kigelia africana</a:t>
            </a:r>
          </a:p>
        </p:txBody>
      </p:sp>
    </p:spTree>
    <p:extLst>
      <p:ext uri="{BB962C8B-B14F-4D97-AF65-F5344CB8AC3E}">
        <p14:creationId xmlns:p14="http://schemas.microsoft.com/office/powerpoint/2010/main" val="34407247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016" cy="3645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0"/>
            <a:ext cx="4427984" cy="367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645024"/>
            <a:ext cx="4716016" cy="3212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016" y="3501008"/>
            <a:ext cx="4427984" cy="3554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08232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9159" y="10656"/>
            <a:ext cx="5094841" cy="6858000"/>
          </a:xfrm>
          <a:prstGeom prst="rect">
            <a:avLst/>
          </a:prstGeom>
        </p:spPr>
      </p:pic>
      <p:pic>
        <p:nvPicPr>
          <p:cNvPr id="2457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2452"/>
          <a:stretch/>
        </p:blipFill>
        <p:spPr bwMode="auto">
          <a:xfrm>
            <a:off x="0" y="10656"/>
            <a:ext cx="4049159" cy="3634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 y="3645024"/>
            <a:ext cx="4049903" cy="3366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948264" y="6381328"/>
            <a:ext cx="2195736" cy="369332"/>
          </a:xfrm>
          <a:prstGeom prst="rect">
            <a:avLst/>
          </a:prstGeom>
          <a:solidFill>
            <a:srgbClr val="92D050"/>
          </a:solidFill>
        </p:spPr>
        <p:txBody>
          <a:bodyPr wrap="square" rtlCol="0">
            <a:spAutoFit/>
          </a:bodyPr>
          <a:lstStyle/>
          <a:p>
            <a:r>
              <a:rPr lang="es-ES" dirty="0"/>
              <a:t>Leonotis leonorus</a:t>
            </a:r>
          </a:p>
        </p:txBody>
      </p:sp>
    </p:spTree>
    <p:extLst>
      <p:ext uri="{BB962C8B-B14F-4D97-AF65-F5344CB8AC3E}">
        <p14:creationId xmlns:p14="http://schemas.microsoft.com/office/powerpoint/2010/main" val="5510456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6381328"/>
            <a:ext cx="1944216" cy="369332"/>
          </a:xfrm>
          <a:prstGeom prst="rect">
            <a:avLst/>
          </a:prstGeom>
          <a:solidFill>
            <a:srgbClr val="92D050"/>
          </a:solidFill>
        </p:spPr>
        <p:txBody>
          <a:bodyPr wrap="square" rtlCol="0">
            <a:spAutoFit/>
          </a:bodyPr>
          <a:lstStyle/>
          <a:p>
            <a:r>
              <a:rPr lang="es-ES" dirty="0"/>
              <a:t>Alberta magna</a:t>
            </a:r>
          </a:p>
        </p:txBody>
      </p:sp>
    </p:spTree>
    <p:extLst>
      <p:ext uri="{BB962C8B-B14F-4D97-AF65-F5344CB8AC3E}">
        <p14:creationId xmlns:p14="http://schemas.microsoft.com/office/powerpoint/2010/main" val="12103258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995936" cy="350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28" y="3484984"/>
            <a:ext cx="3965808" cy="3356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0875" y="4492005"/>
            <a:ext cx="2143125" cy="2343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5936" y="0"/>
            <a:ext cx="5148064" cy="234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5936" y="4492005"/>
            <a:ext cx="3004939" cy="2365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95936" y="2092449"/>
            <a:ext cx="5129768"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251520" y="6237312"/>
            <a:ext cx="2016224" cy="369332"/>
          </a:xfrm>
          <a:prstGeom prst="rect">
            <a:avLst/>
          </a:prstGeom>
          <a:solidFill>
            <a:srgbClr val="92D050"/>
          </a:solidFill>
        </p:spPr>
        <p:txBody>
          <a:bodyPr wrap="square" rtlCol="0">
            <a:spAutoFit/>
          </a:bodyPr>
          <a:lstStyle/>
          <a:p>
            <a:r>
              <a:rPr lang="es-ES" dirty="0"/>
              <a:t>Alberta magna</a:t>
            </a:r>
          </a:p>
        </p:txBody>
      </p:sp>
    </p:spTree>
    <p:extLst>
      <p:ext uri="{BB962C8B-B14F-4D97-AF65-F5344CB8AC3E}">
        <p14:creationId xmlns:p14="http://schemas.microsoft.com/office/powerpoint/2010/main" val="4289501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
        <p:nvSpPr>
          <p:cNvPr id="3" name="2 CuadroTexto"/>
          <p:cNvSpPr txBox="1"/>
          <p:nvPr/>
        </p:nvSpPr>
        <p:spPr>
          <a:xfrm>
            <a:off x="6300192" y="6165304"/>
            <a:ext cx="2304256" cy="369332"/>
          </a:xfrm>
          <a:prstGeom prst="rect">
            <a:avLst/>
          </a:prstGeom>
          <a:solidFill>
            <a:srgbClr val="92D050"/>
          </a:solidFill>
        </p:spPr>
        <p:txBody>
          <a:bodyPr wrap="square" rtlCol="0">
            <a:spAutoFit/>
          </a:bodyPr>
          <a:lstStyle/>
          <a:p>
            <a:r>
              <a:rPr lang="es-ES" dirty="0"/>
              <a:t>_Babiana_stricta</a:t>
            </a:r>
          </a:p>
        </p:txBody>
      </p:sp>
    </p:spTree>
    <p:extLst>
      <p:ext uri="{BB962C8B-B14F-4D97-AF65-F5344CB8AC3E}">
        <p14:creationId xmlns:p14="http://schemas.microsoft.com/office/powerpoint/2010/main" val="29510120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010025" cy="6852280"/>
          </a:xfrm>
          <a:prstGeom prst="rect">
            <a:avLst/>
          </a:prstGeom>
        </p:spPr>
      </p:pic>
      <p:pic>
        <p:nvPicPr>
          <p:cNvPr id="266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0025" y="0"/>
            <a:ext cx="5133975" cy="3933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6011" t="4231" r="5988" b="20019"/>
          <a:stretch/>
        </p:blipFill>
        <p:spPr bwMode="auto">
          <a:xfrm>
            <a:off x="3894772" y="3722751"/>
            <a:ext cx="5364480" cy="3135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5724128" y="6432119"/>
            <a:ext cx="3364984" cy="369332"/>
          </a:xfrm>
          <a:prstGeom prst="rect">
            <a:avLst/>
          </a:prstGeom>
          <a:solidFill>
            <a:srgbClr val="92D050"/>
          </a:solidFill>
        </p:spPr>
        <p:txBody>
          <a:bodyPr wrap="square" rtlCol="0">
            <a:spAutoFit/>
          </a:bodyPr>
          <a:lstStyle/>
          <a:p>
            <a:r>
              <a:rPr lang="es-ES" dirty="0"/>
              <a:t>Monadenium lugardiae_</a:t>
            </a:r>
          </a:p>
        </p:txBody>
      </p:sp>
    </p:spTree>
    <p:extLst>
      <p:ext uri="{BB962C8B-B14F-4D97-AF65-F5344CB8AC3E}">
        <p14:creationId xmlns:p14="http://schemas.microsoft.com/office/powerpoint/2010/main" val="25834587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56" y="0"/>
            <a:ext cx="5143500" cy="6858000"/>
          </a:xfrm>
          <a:prstGeom prst="rect">
            <a:avLst/>
          </a:prstGeom>
        </p:spPr>
      </p:pic>
      <p:pic>
        <p:nvPicPr>
          <p:cNvPr id="27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8956" y="0"/>
            <a:ext cx="3965044" cy="3659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8956" y="3659907"/>
            <a:ext cx="3965044" cy="3198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652120" y="6381328"/>
            <a:ext cx="3168352" cy="369332"/>
          </a:xfrm>
          <a:prstGeom prst="rect">
            <a:avLst/>
          </a:prstGeom>
          <a:solidFill>
            <a:srgbClr val="92D050"/>
          </a:solidFill>
        </p:spPr>
        <p:txBody>
          <a:bodyPr wrap="square" rtlCol="0">
            <a:spAutoFit/>
          </a:bodyPr>
          <a:lstStyle/>
          <a:p>
            <a:r>
              <a:rPr lang="es-ES" dirty="0"/>
              <a:t>Ornithogalum candicans</a:t>
            </a:r>
          </a:p>
        </p:txBody>
      </p:sp>
    </p:spTree>
    <p:extLst>
      <p:ext uri="{BB962C8B-B14F-4D97-AF65-F5344CB8AC3E}">
        <p14:creationId xmlns:p14="http://schemas.microsoft.com/office/powerpoint/2010/main" val="411323259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778"/>
          <a:stretch/>
        </p:blipFill>
        <p:spPr>
          <a:xfrm>
            <a:off x="0" y="0"/>
            <a:ext cx="9144000" cy="6858000"/>
          </a:xfrm>
          <a:prstGeom prst="rect">
            <a:avLst/>
          </a:prstGeom>
        </p:spPr>
      </p:pic>
    </p:spTree>
    <p:extLst>
      <p:ext uri="{BB962C8B-B14F-4D97-AF65-F5344CB8AC3E}">
        <p14:creationId xmlns:p14="http://schemas.microsoft.com/office/powerpoint/2010/main" val="33199467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 y="1"/>
            <a:ext cx="9144000" cy="6858000"/>
          </a:xfrm>
          <a:prstGeom prst="rect">
            <a:avLst/>
          </a:prstGeom>
        </p:spPr>
      </p:pic>
      <p:sp>
        <p:nvSpPr>
          <p:cNvPr id="3" name="2 CuadroTexto"/>
          <p:cNvSpPr txBox="1"/>
          <p:nvPr/>
        </p:nvSpPr>
        <p:spPr>
          <a:xfrm>
            <a:off x="827584" y="6237312"/>
            <a:ext cx="2736304" cy="369332"/>
          </a:xfrm>
          <a:prstGeom prst="rect">
            <a:avLst/>
          </a:prstGeom>
          <a:solidFill>
            <a:srgbClr val="92D050"/>
          </a:solidFill>
        </p:spPr>
        <p:txBody>
          <a:bodyPr wrap="square" rtlCol="0">
            <a:spAutoFit/>
          </a:bodyPr>
          <a:lstStyle/>
          <a:p>
            <a:r>
              <a:rPr lang="es-ES" dirty="0"/>
              <a:t>Phylica pubescens</a:t>
            </a:r>
          </a:p>
        </p:txBody>
      </p:sp>
    </p:spTree>
    <p:extLst>
      <p:ext uri="{BB962C8B-B14F-4D97-AF65-F5344CB8AC3E}">
        <p14:creationId xmlns:p14="http://schemas.microsoft.com/office/powerpoint/2010/main" val="121160269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444208" y="6237312"/>
            <a:ext cx="2592288" cy="369332"/>
          </a:xfrm>
          <a:prstGeom prst="rect">
            <a:avLst/>
          </a:prstGeom>
          <a:solidFill>
            <a:srgbClr val="92D050"/>
          </a:solidFill>
        </p:spPr>
        <p:txBody>
          <a:bodyPr wrap="square" rtlCol="0">
            <a:spAutoFit/>
          </a:bodyPr>
          <a:lstStyle/>
          <a:p>
            <a:r>
              <a:rPr lang="es-ES" dirty="0"/>
              <a:t>Polygala mirthifolia</a:t>
            </a:r>
          </a:p>
        </p:txBody>
      </p:sp>
    </p:spTree>
    <p:extLst>
      <p:ext uri="{BB962C8B-B14F-4D97-AF65-F5344CB8AC3E}">
        <p14:creationId xmlns:p14="http://schemas.microsoft.com/office/powerpoint/2010/main" val="34536935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60"/>
            <a:ext cx="9123432" cy="6845640"/>
          </a:xfrm>
          <a:prstGeom prst="rect">
            <a:avLst/>
          </a:prstGeom>
        </p:spPr>
      </p:pic>
      <p:sp>
        <p:nvSpPr>
          <p:cNvPr id="3" name="2 CuadroTexto"/>
          <p:cNvSpPr txBox="1"/>
          <p:nvPr/>
        </p:nvSpPr>
        <p:spPr>
          <a:xfrm>
            <a:off x="5796136" y="6237312"/>
            <a:ext cx="3168352" cy="369332"/>
          </a:xfrm>
          <a:prstGeom prst="rect">
            <a:avLst/>
          </a:prstGeom>
          <a:solidFill>
            <a:srgbClr val="92D050"/>
          </a:solidFill>
        </p:spPr>
        <p:txBody>
          <a:bodyPr wrap="square" rtlCol="0">
            <a:spAutoFit/>
          </a:bodyPr>
          <a:lstStyle/>
          <a:p>
            <a:r>
              <a:rPr lang="es-ES" dirty="0"/>
              <a:t>Sandersonia aurantiaca</a:t>
            </a:r>
          </a:p>
        </p:txBody>
      </p:sp>
    </p:spTree>
    <p:extLst>
      <p:ext uri="{BB962C8B-B14F-4D97-AF65-F5344CB8AC3E}">
        <p14:creationId xmlns:p14="http://schemas.microsoft.com/office/powerpoint/2010/main" val="13608406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372200" y="6310838"/>
            <a:ext cx="2448272" cy="369332"/>
          </a:xfrm>
          <a:prstGeom prst="rect">
            <a:avLst/>
          </a:prstGeom>
          <a:solidFill>
            <a:srgbClr val="92D050"/>
          </a:solidFill>
        </p:spPr>
        <p:txBody>
          <a:bodyPr wrap="square" rtlCol="0">
            <a:spAutoFit/>
          </a:bodyPr>
          <a:lstStyle/>
          <a:p>
            <a:r>
              <a:rPr lang="es-ES" dirty="0"/>
              <a:t>Scadoxus_puniceus</a:t>
            </a:r>
          </a:p>
        </p:txBody>
      </p:sp>
    </p:spTree>
    <p:extLst>
      <p:ext uri="{BB962C8B-B14F-4D97-AF65-F5344CB8AC3E}">
        <p14:creationId xmlns:p14="http://schemas.microsoft.com/office/powerpoint/2010/main" val="36232699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00192" y="6093296"/>
            <a:ext cx="2736304" cy="369332"/>
          </a:xfrm>
          <a:prstGeom prst="rect">
            <a:avLst/>
          </a:prstGeom>
          <a:solidFill>
            <a:srgbClr val="92D050"/>
          </a:solidFill>
        </p:spPr>
        <p:txBody>
          <a:bodyPr wrap="square" rtlCol="0">
            <a:spAutoFit/>
          </a:bodyPr>
          <a:lstStyle/>
          <a:p>
            <a:r>
              <a:rPr lang="es-ES" dirty="0"/>
              <a:t>Senecio rowleyanus</a:t>
            </a:r>
          </a:p>
        </p:txBody>
      </p:sp>
    </p:spTree>
    <p:extLst>
      <p:ext uri="{BB962C8B-B14F-4D97-AF65-F5344CB8AC3E}">
        <p14:creationId xmlns:p14="http://schemas.microsoft.com/office/powerpoint/2010/main" val="41742619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3861047"/>
            <a:ext cx="4536504" cy="2987243"/>
          </a:xfrm>
          <a:prstGeom prst="rect">
            <a:avLst/>
          </a:prstGeom>
        </p:spPr>
      </p:pic>
      <p:pic>
        <p:nvPicPr>
          <p:cNvPr id="286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51339"/>
            <a:ext cx="4716016" cy="299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0"/>
            <a:ext cx="4427984" cy="3861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15836"/>
            <a:ext cx="4716016"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6732240" y="6381328"/>
            <a:ext cx="2160240" cy="369332"/>
          </a:xfrm>
          <a:prstGeom prst="rect">
            <a:avLst/>
          </a:prstGeom>
          <a:solidFill>
            <a:srgbClr val="92D050"/>
          </a:solidFill>
        </p:spPr>
        <p:txBody>
          <a:bodyPr wrap="square" rtlCol="0">
            <a:spAutoFit/>
          </a:bodyPr>
          <a:lstStyle/>
          <a:p>
            <a:r>
              <a:rPr lang="es-ES" dirty="0"/>
              <a:t>Strelitzia reginae</a:t>
            </a:r>
          </a:p>
        </p:txBody>
      </p:sp>
    </p:spTree>
    <p:extLst>
      <p:ext uri="{BB962C8B-B14F-4D97-AF65-F5344CB8AC3E}">
        <p14:creationId xmlns:p14="http://schemas.microsoft.com/office/powerpoint/2010/main" val="8790501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74479" cy="3040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 y="3040752"/>
            <a:ext cx="4762500" cy="3817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7892" b="7351"/>
          <a:stretch/>
        </p:blipFill>
        <p:spPr bwMode="auto">
          <a:xfrm>
            <a:off x="4735830" y="0"/>
            <a:ext cx="4408170" cy="3040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5830" y="3072760"/>
            <a:ext cx="440817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4479" y="0"/>
            <a:ext cx="2186503" cy="315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939915" y="6453336"/>
            <a:ext cx="2024573" cy="369332"/>
          </a:xfrm>
          <a:prstGeom prst="rect">
            <a:avLst/>
          </a:prstGeom>
          <a:solidFill>
            <a:srgbClr val="92D050"/>
          </a:solidFill>
        </p:spPr>
        <p:txBody>
          <a:bodyPr wrap="square" rtlCol="0">
            <a:spAutoFit/>
          </a:bodyPr>
          <a:lstStyle/>
          <a:p>
            <a:r>
              <a:rPr lang="es-ES" dirty="0"/>
              <a:t>Strelitzia nicolai</a:t>
            </a:r>
          </a:p>
        </p:txBody>
      </p:sp>
    </p:spTree>
    <p:extLst>
      <p:ext uri="{BB962C8B-B14F-4D97-AF65-F5344CB8AC3E}">
        <p14:creationId xmlns:p14="http://schemas.microsoft.com/office/powerpoint/2010/main" val="25400446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7025" y="116632"/>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830392" y="6493986"/>
            <a:ext cx="2160240" cy="369332"/>
          </a:xfrm>
          <a:prstGeom prst="rect">
            <a:avLst/>
          </a:prstGeom>
          <a:solidFill>
            <a:srgbClr val="92D050"/>
          </a:solidFill>
        </p:spPr>
        <p:txBody>
          <a:bodyPr wrap="square" rtlCol="0">
            <a:spAutoFit/>
          </a:bodyPr>
          <a:lstStyle/>
          <a:p>
            <a:r>
              <a:rPr lang="es-ES" dirty="0"/>
              <a:t>Strelitzia nicolai</a:t>
            </a:r>
          </a:p>
        </p:txBody>
      </p:sp>
    </p:spTree>
    <p:extLst>
      <p:ext uri="{BB962C8B-B14F-4D97-AF65-F5344CB8AC3E}">
        <p14:creationId xmlns:p14="http://schemas.microsoft.com/office/powerpoint/2010/main" val="41002688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3356992"/>
          </a:xfrm>
          <a:prstGeom prst="rect">
            <a:avLst/>
          </a:prstGeom>
        </p:spPr>
      </p:pic>
      <p:pic>
        <p:nvPicPr>
          <p:cNvPr id="317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56992"/>
            <a:ext cx="4932040" cy="350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2463" t="8609" r="2037" b="9058"/>
          <a:stretch/>
        </p:blipFill>
        <p:spPr bwMode="auto">
          <a:xfrm>
            <a:off x="4788024" y="0"/>
            <a:ext cx="4355976" cy="3356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3356992"/>
            <a:ext cx="4211960" cy="350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868144" y="6309320"/>
            <a:ext cx="2952328" cy="369332"/>
          </a:xfrm>
          <a:prstGeom prst="rect">
            <a:avLst/>
          </a:prstGeom>
          <a:solidFill>
            <a:srgbClr val="92D050"/>
          </a:solidFill>
        </p:spPr>
        <p:txBody>
          <a:bodyPr wrap="square" rtlCol="0">
            <a:spAutoFit/>
          </a:bodyPr>
          <a:lstStyle/>
          <a:p>
            <a:r>
              <a:rPr lang="es-ES" dirty="0"/>
              <a:t>Zantedeschia aethopica</a:t>
            </a:r>
          </a:p>
        </p:txBody>
      </p:sp>
    </p:spTree>
    <p:extLst>
      <p:ext uri="{BB962C8B-B14F-4D97-AF65-F5344CB8AC3E}">
        <p14:creationId xmlns:p14="http://schemas.microsoft.com/office/powerpoint/2010/main" val="2140204765"/>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387</TotalTime>
  <Words>1662</Words>
  <Application>Microsoft Office PowerPoint</Application>
  <PresentationFormat>Presentación en pantalla (4:3)</PresentationFormat>
  <Paragraphs>402</Paragraphs>
  <Slides>139</Slides>
  <Notes>128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139</vt:i4>
      </vt:variant>
    </vt:vector>
  </HeadingPairs>
  <TitlesOfParts>
    <vt:vector size="144" baseType="lpstr">
      <vt:lpstr>Arial</vt:lpstr>
      <vt:lpstr>Calibri</vt:lpstr>
      <vt:lpstr>Century Gothic</vt:lpstr>
      <vt:lpstr>Wingdings 3</vt:lpstr>
      <vt:lpstr>Espiral</vt:lpstr>
      <vt:lpstr>PLANTAS DE LA FLORA SUDAFRICANA</vt:lpstr>
      <vt:lpstr>LA FLORA SUDAFRICANA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PLANTAS DE LA FLORA SUDAFRICANA</dc:title>
  <dc:creator>Josep</dc:creator>
  <cp:lastModifiedBy>Usuario</cp:lastModifiedBy>
  <cp:revision>29</cp:revision>
  <dcterms:created xsi:type="dcterms:W3CDTF">2013-12-18T06:42:31Z</dcterms:created>
  <dcterms:modified xsi:type="dcterms:W3CDTF">2018-03-28T07:06:53Z</dcterms:modified>
</cp:coreProperties>
</file>