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3"/>
  </p:notesMasterIdLst>
  <p:sldIdLst>
    <p:sldId id="256" r:id="rId2"/>
    <p:sldId id="460" r:id="rId3"/>
    <p:sldId id="461" r:id="rId4"/>
    <p:sldId id="462" r:id="rId5"/>
    <p:sldId id="463" r:id="rId6"/>
    <p:sldId id="464" r:id="rId7"/>
    <p:sldId id="257" r:id="rId8"/>
    <p:sldId id="258" r:id="rId9"/>
    <p:sldId id="259" r:id="rId10"/>
    <p:sldId id="260" r:id="rId11"/>
    <p:sldId id="261" r:id="rId12"/>
    <p:sldId id="262" r:id="rId13"/>
    <p:sldId id="278" r:id="rId14"/>
    <p:sldId id="279" r:id="rId15"/>
    <p:sldId id="263" r:id="rId16"/>
    <p:sldId id="264" r:id="rId17"/>
    <p:sldId id="265" r:id="rId18"/>
    <p:sldId id="266" r:id="rId19"/>
    <p:sldId id="314" r:id="rId20"/>
    <p:sldId id="267" r:id="rId21"/>
    <p:sldId id="268" r:id="rId22"/>
    <p:sldId id="269" r:id="rId23"/>
    <p:sldId id="270" r:id="rId24"/>
    <p:sldId id="271" r:id="rId25"/>
    <p:sldId id="272" r:id="rId26"/>
    <p:sldId id="273" r:id="rId27"/>
    <p:sldId id="274" r:id="rId28"/>
    <p:sldId id="275" r:id="rId29"/>
    <p:sldId id="276" r:id="rId30"/>
    <p:sldId id="277" r:id="rId31"/>
    <p:sldId id="280" r:id="rId32"/>
    <p:sldId id="282" r:id="rId33"/>
    <p:sldId id="283" r:id="rId34"/>
    <p:sldId id="284" r:id="rId35"/>
    <p:sldId id="300"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69" r:id="rId64"/>
    <p:sldId id="453" r:id="rId65"/>
    <p:sldId id="454" r:id="rId66"/>
    <p:sldId id="455" r:id="rId67"/>
    <p:sldId id="456" r:id="rId68"/>
    <p:sldId id="457" r:id="rId69"/>
    <p:sldId id="458" r:id="rId70"/>
    <p:sldId id="459" r:id="rId71"/>
    <p:sldId id="370" r:id="rId72"/>
    <p:sldId id="371" r:id="rId73"/>
    <p:sldId id="372" r:id="rId74"/>
    <p:sldId id="373" r:id="rId75"/>
    <p:sldId id="374" r:id="rId76"/>
    <p:sldId id="375" r:id="rId77"/>
    <p:sldId id="376" r:id="rId78"/>
    <p:sldId id="377" r:id="rId79"/>
    <p:sldId id="378" r:id="rId80"/>
    <p:sldId id="379" r:id="rId81"/>
    <p:sldId id="380" r:id="rId82"/>
    <p:sldId id="381" r:id="rId83"/>
    <p:sldId id="382" r:id="rId84"/>
    <p:sldId id="383" r:id="rId85"/>
    <p:sldId id="384" r:id="rId86"/>
    <p:sldId id="385" r:id="rId87"/>
    <p:sldId id="386" r:id="rId88"/>
    <p:sldId id="387" r:id="rId89"/>
    <p:sldId id="388" r:id="rId90"/>
    <p:sldId id="389" r:id="rId91"/>
    <p:sldId id="390" r:id="rId92"/>
    <p:sldId id="391" r:id="rId93"/>
    <p:sldId id="392" r:id="rId94"/>
    <p:sldId id="393" r:id="rId95"/>
    <p:sldId id="394" r:id="rId96"/>
    <p:sldId id="395" r:id="rId97"/>
    <p:sldId id="396" r:id="rId98"/>
    <p:sldId id="397" r:id="rId99"/>
    <p:sldId id="398" r:id="rId100"/>
    <p:sldId id="400" r:id="rId101"/>
    <p:sldId id="401" r:id="rId102"/>
    <p:sldId id="402" r:id="rId103"/>
    <p:sldId id="403" r:id="rId104"/>
    <p:sldId id="404" r:id="rId105"/>
    <p:sldId id="405" r:id="rId106"/>
    <p:sldId id="406" r:id="rId107"/>
    <p:sldId id="407" r:id="rId108"/>
    <p:sldId id="408" r:id="rId109"/>
    <p:sldId id="409" r:id="rId110"/>
    <p:sldId id="410" r:id="rId111"/>
    <p:sldId id="411" r:id="rId112"/>
    <p:sldId id="412" r:id="rId113"/>
    <p:sldId id="413" r:id="rId114"/>
    <p:sldId id="414" r:id="rId115"/>
    <p:sldId id="415" r:id="rId116"/>
    <p:sldId id="416" r:id="rId117"/>
    <p:sldId id="417" r:id="rId118"/>
    <p:sldId id="418" r:id="rId119"/>
    <p:sldId id="419" r:id="rId120"/>
    <p:sldId id="420" r:id="rId121"/>
    <p:sldId id="422" r:id="rId122"/>
    <p:sldId id="423" r:id="rId123"/>
    <p:sldId id="424" r:id="rId124"/>
    <p:sldId id="425" r:id="rId125"/>
    <p:sldId id="426" r:id="rId126"/>
    <p:sldId id="427" r:id="rId127"/>
    <p:sldId id="428" r:id="rId128"/>
    <p:sldId id="429" r:id="rId129"/>
    <p:sldId id="430" r:id="rId130"/>
    <p:sldId id="431" r:id="rId131"/>
    <p:sldId id="432" r:id="rId132"/>
    <p:sldId id="433" r:id="rId133"/>
    <p:sldId id="434" r:id="rId134"/>
    <p:sldId id="421" r:id="rId135"/>
    <p:sldId id="435" r:id="rId136"/>
    <p:sldId id="436" r:id="rId137"/>
    <p:sldId id="437" r:id="rId138"/>
    <p:sldId id="438" r:id="rId139"/>
    <p:sldId id="439" r:id="rId140"/>
    <p:sldId id="440" r:id="rId141"/>
    <p:sldId id="441" r:id="rId142"/>
    <p:sldId id="442" r:id="rId143"/>
    <p:sldId id="443" r:id="rId144"/>
    <p:sldId id="444" r:id="rId145"/>
    <p:sldId id="445" r:id="rId146"/>
    <p:sldId id="446" r:id="rId147"/>
    <p:sldId id="447" r:id="rId148"/>
    <p:sldId id="448" r:id="rId149"/>
    <p:sldId id="449" r:id="rId150"/>
    <p:sldId id="451" r:id="rId151"/>
    <p:sldId id="452" r:id="rId1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4660"/>
  </p:normalViewPr>
  <p:slideViewPr>
    <p:cSldViewPr>
      <p:cViewPr varScale="1">
        <p:scale>
          <a:sx n="111" d="100"/>
          <a:sy n="111" d="100"/>
        </p:scale>
        <p:origin x="660" y="108"/>
      </p:cViewPr>
      <p:guideLst>
        <p:guide orient="horz" pos="2160"/>
        <p:guide pos="2880"/>
      </p:guideLst>
    </p:cSldViewPr>
  </p:slideViewPr>
  <p:notesTextViewPr>
    <p:cViewPr>
      <p:scale>
        <a:sx n="1" d="1"/>
        <a:sy n="1" d="1"/>
      </p:scale>
      <p:origin x="0" y="0"/>
    </p:cViewPr>
  </p:notesTextViewPr>
  <p:sorterViewPr>
    <p:cViewPr>
      <p:scale>
        <a:sx n="100" d="100"/>
        <a:sy n="100" d="100"/>
      </p:scale>
      <p:origin x="0" y="1263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593E86-F0BC-432D-9860-4DCDEC64F907}" type="datetimeFigureOut">
              <a:rPr lang="es-ES" smtClean="0"/>
              <a:t>28/03/2018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53F561-9570-4BD9-8FE2-9AB6BC141187}" type="slidenum">
              <a:rPr lang="es-ES" smtClean="0"/>
              <a:t>‹Nº›</a:t>
            </a:fld>
            <a:endParaRPr lang="es-ES" dirty="0"/>
          </a:p>
        </p:txBody>
      </p:sp>
    </p:spTree>
    <p:extLst>
      <p:ext uri="{BB962C8B-B14F-4D97-AF65-F5344CB8AC3E}">
        <p14:creationId xmlns:p14="http://schemas.microsoft.com/office/powerpoint/2010/main" val="3570510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Eichornia crasipes,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a:t>
            </a:fld>
            <a:endParaRPr lang="es-ES" dirty="0"/>
          </a:p>
        </p:txBody>
      </p:sp>
    </p:spTree>
    <p:extLst>
      <p:ext uri="{BB962C8B-B14F-4D97-AF65-F5344CB8AC3E}">
        <p14:creationId xmlns:p14="http://schemas.microsoft.com/office/powerpoint/2010/main" val="351634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a:t>
            </a:fld>
            <a:endParaRPr lang="es-ES" dirty="0"/>
          </a:p>
        </p:txBody>
      </p:sp>
    </p:spTree>
    <p:extLst>
      <p:ext uri="{BB962C8B-B14F-4D97-AF65-F5344CB8AC3E}">
        <p14:creationId xmlns:p14="http://schemas.microsoft.com/office/powerpoint/2010/main" val="890517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a:t>
            </a:fld>
            <a:endParaRPr lang="es-ES" dirty="0"/>
          </a:p>
        </p:txBody>
      </p:sp>
    </p:spTree>
    <p:extLst>
      <p:ext uri="{BB962C8B-B14F-4D97-AF65-F5344CB8AC3E}">
        <p14:creationId xmlns:p14="http://schemas.microsoft.com/office/powerpoint/2010/main" val="377647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Callistemon-viminalis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a:t>
            </a:fld>
            <a:endParaRPr lang="es-ES" dirty="0"/>
          </a:p>
        </p:txBody>
      </p:sp>
    </p:spTree>
    <p:extLst>
      <p:ext uri="{BB962C8B-B14F-4D97-AF65-F5344CB8AC3E}">
        <p14:creationId xmlns:p14="http://schemas.microsoft.com/office/powerpoint/2010/main" val="1680433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Jacaranda-mimosifolia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a:t>
            </a:fld>
            <a:endParaRPr lang="es-ES" dirty="0"/>
          </a:p>
        </p:txBody>
      </p:sp>
    </p:spTree>
    <p:extLst>
      <p:ext uri="{BB962C8B-B14F-4D97-AF65-F5344CB8AC3E}">
        <p14:creationId xmlns:p14="http://schemas.microsoft.com/office/powerpoint/2010/main" val="403094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Wigandia caracasana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a:t>
            </a:fld>
            <a:endParaRPr lang="es-ES" dirty="0"/>
          </a:p>
        </p:txBody>
      </p:sp>
    </p:spTree>
    <p:extLst>
      <p:ext uri="{BB962C8B-B14F-4D97-AF65-F5344CB8AC3E}">
        <p14:creationId xmlns:p14="http://schemas.microsoft.com/office/powerpoint/2010/main" val="1662732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Wigandia caracasana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a:t>
            </a:fld>
            <a:endParaRPr lang="es-ES" dirty="0"/>
          </a:p>
        </p:txBody>
      </p:sp>
    </p:spTree>
    <p:extLst>
      <p:ext uri="{BB962C8B-B14F-4D97-AF65-F5344CB8AC3E}">
        <p14:creationId xmlns:p14="http://schemas.microsoft.com/office/powerpoint/2010/main" val="639415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Wigandia caracasana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a:t>
            </a:fld>
            <a:endParaRPr lang="es-ES" dirty="0"/>
          </a:p>
        </p:txBody>
      </p:sp>
    </p:spTree>
    <p:extLst>
      <p:ext uri="{BB962C8B-B14F-4D97-AF65-F5344CB8AC3E}">
        <p14:creationId xmlns:p14="http://schemas.microsoft.com/office/powerpoint/2010/main" val="842904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Kigelia-africana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15</a:t>
            </a:fld>
            <a:endParaRPr lang="es-ES" dirty="0"/>
          </a:p>
        </p:txBody>
      </p:sp>
    </p:spTree>
    <p:extLst>
      <p:ext uri="{BB962C8B-B14F-4D97-AF65-F5344CB8AC3E}">
        <p14:creationId xmlns:p14="http://schemas.microsoft.com/office/powerpoint/2010/main" val="3760532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Kigelia africana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16</a:t>
            </a:fld>
            <a:endParaRPr lang="es-ES" dirty="0"/>
          </a:p>
        </p:txBody>
      </p:sp>
    </p:spTree>
    <p:extLst>
      <p:ext uri="{BB962C8B-B14F-4D97-AF65-F5344CB8AC3E}">
        <p14:creationId xmlns:p14="http://schemas.microsoft.com/office/powerpoint/2010/main" val="913399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Ochna</a:t>
            </a:r>
            <a:r>
              <a:rPr lang="es-ES" baseline="0" dirty="0"/>
              <a:t> </a:t>
            </a:r>
            <a:r>
              <a:rPr lang="es-ES" dirty="0"/>
              <a:t>serrulata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17</a:t>
            </a:fld>
            <a:endParaRPr lang="es-ES" dirty="0"/>
          </a:p>
        </p:txBody>
      </p:sp>
    </p:spTree>
    <p:extLst>
      <p:ext uri="{BB962C8B-B14F-4D97-AF65-F5344CB8AC3E}">
        <p14:creationId xmlns:p14="http://schemas.microsoft.com/office/powerpoint/2010/main" val="3992492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Dietes</a:t>
            </a:r>
            <a:r>
              <a:rPr lang="es-ES" baseline="0" dirty="0"/>
              <a:t> </a:t>
            </a:r>
            <a:r>
              <a:rPr lang="es-ES" dirty="0"/>
              <a:t>bicolor</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18</a:t>
            </a:fld>
            <a:endParaRPr lang="es-ES" dirty="0"/>
          </a:p>
        </p:txBody>
      </p:sp>
    </p:spTree>
    <p:extLst>
      <p:ext uri="{BB962C8B-B14F-4D97-AF65-F5344CB8AC3E}">
        <p14:creationId xmlns:p14="http://schemas.microsoft.com/office/powerpoint/2010/main" val="328453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Eucalyptus ficifolia = Corymba filicifolia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19</a:t>
            </a:fld>
            <a:endParaRPr lang="es-ES" dirty="0"/>
          </a:p>
        </p:txBody>
      </p:sp>
    </p:spTree>
    <p:extLst>
      <p:ext uri="{BB962C8B-B14F-4D97-AF65-F5344CB8AC3E}">
        <p14:creationId xmlns:p14="http://schemas.microsoft.com/office/powerpoint/2010/main" val="2454637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Eucalyptus</a:t>
            </a:r>
            <a:r>
              <a:rPr lang="es-ES" baseline="0" dirty="0"/>
              <a:t> </a:t>
            </a:r>
            <a:r>
              <a:rPr lang="es-ES" dirty="0"/>
              <a:t>ficifolia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20</a:t>
            </a:fld>
            <a:endParaRPr lang="es-ES" dirty="0"/>
          </a:p>
        </p:txBody>
      </p:sp>
    </p:spTree>
    <p:extLst>
      <p:ext uri="{BB962C8B-B14F-4D97-AF65-F5344CB8AC3E}">
        <p14:creationId xmlns:p14="http://schemas.microsoft.com/office/powerpoint/2010/main" val="3762045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Saurauja</a:t>
            </a:r>
            <a:r>
              <a:rPr lang="es-ES" baseline="0" dirty="0"/>
              <a:t> </a:t>
            </a:r>
            <a:r>
              <a:rPr lang="es-ES" dirty="0" err="1"/>
              <a:t>subspinosa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21</a:t>
            </a:fld>
            <a:endParaRPr lang="es-ES"/>
          </a:p>
        </p:txBody>
      </p:sp>
    </p:spTree>
    <p:extLst>
      <p:ext uri="{BB962C8B-B14F-4D97-AF65-F5344CB8AC3E}">
        <p14:creationId xmlns:p14="http://schemas.microsoft.com/office/powerpoint/2010/main" val="3660205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Petrea</a:t>
            </a:r>
            <a:r>
              <a:rPr lang="es-ES" baseline="0" dirty="0"/>
              <a:t> </a:t>
            </a:r>
            <a:r>
              <a:rPr lang="es-ES" dirty="0" err="1"/>
              <a:t>volubilis</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22</a:t>
            </a:fld>
            <a:endParaRPr lang="es-ES"/>
          </a:p>
        </p:txBody>
      </p:sp>
    </p:spTree>
    <p:extLst>
      <p:ext uri="{BB962C8B-B14F-4D97-AF65-F5344CB8AC3E}">
        <p14:creationId xmlns:p14="http://schemas.microsoft.com/office/powerpoint/2010/main" val="3697859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Petrea</a:t>
            </a:r>
            <a:r>
              <a:rPr lang="es-ES" dirty="0"/>
              <a:t>- </a:t>
            </a:r>
            <a:r>
              <a:rPr lang="es-ES" dirty="0" err="1"/>
              <a:t>volubilis</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23</a:t>
            </a:fld>
            <a:endParaRPr lang="es-ES"/>
          </a:p>
        </p:txBody>
      </p:sp>
    </p:spTree>
    <p:extLst>
      <p:ext uri="{BB962C8B-B14F-4D97-AF65-F5344CB8AC3E}">
        <p14:creationId xmlns:p14="http://schemas.microsoft.com/office/powerpoint/2010/main" val="2093863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Manguifera</a:t>
            </a:r>
            <a:r>
              <a:rPr lang="es-ES" dirty="0"/>
              <a:t> indica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24</a:t>
            </a:fld>
            <a:endParaRPr lang="es-ES"/>
          </a:p>
        </p:txBody>
      </p:sp>
    </p:spTree>
    <p:extLst>
      <p:ext uri="{BB962C8B-B14F-4D97-AF65-F5344CB8AC3E}">
        <p14:creationId xmlns:p14="http://schemas.microsoft.com/office/powerpoint/2010/main" val="2649687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Manguifera</a:t>
            </a:r>
            <a:r>
              <a:rPr lang="es-ES" dirty="0"/>
              <a:t> indica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25</a:t>
            </a:fld>
            <a:endParaRPr lang="es-ES"/>
          </a:p>
        </p:txBody>
      </p:sp>
    </p:spTree>
    <p:extLst>
      <p:ext uri="{BB962C8B-B14F-4D97-AF65-F5344CB8AC3E}">
        <p14:creationId xmlns:p14="http://schemas.microsoft.com/office/powerpoint/2010/main" val="1268511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Spathodea-campanulata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26</a:t>
            </a:fld>
            <a:endParaRPr lang="es-ES"/>
          </a:p>
        </p:txBody>
      </p:sp>
    </p:spTree>
    <p:extLst>
      <p:ext uri="{BB962C8B-B14F-4D97-AF65-F5344CB8AC3E}">
        <p14:creationId xmlns:p14="http://schemas.microsoft.com/office/powerpoint/2010/main" val="1511808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Spathodea-campanulata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27</a:t>
            </a:fld>
            <a:endParaRPr lang="es-ES"/>
          </a:p>
        </p:txBody>
      </p:sp>
    </p:spTree>
    <p:extLst>
      <p:ext uri="{BB962C8B-B14F-4D97-AF65-F5344CB8AC3E}">
        <p14:creationId xmlns:p14="http://schemas.microsoft.com/office/powerpoint/2010/main" val="2977891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Syzygium-malaccense</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28</a:t>
            </a:fld>
            <a:endParaRPr lang="es-ES"/>
          </a:p>
        </p:txBody>
      </p:sp>
    </p:spTree>
    <p:extLst>
      <p:ext uri="{BB962C8B-B14F-4D97-AF65-F5344CB8AC3E}">
        <p14:creationId xmlns:p14="http://schemas.microsoft.com/office/powerpoint/2010/main" val="4088617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Syzygium-malaccense</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29</a:t>
            </a:fld>
            <a:endParaRPr lang="es-ES"/>
          </a:p>
        </p:txBody>
      </p:sp>
    </p:spTree>
    <p:extLst>
      <p:ext uri="{BB962C8B-B14F-4D97-AF65-F5344CB8AC3E}">
        <p14:creationId xmlns:p14="http://schemas.microsoft.com/office/powerpoint/2010/main" val="2027886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Syzygium-malaccense</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30</a:t>
            </a:fld>
            <a:endParaRPr lang="es-ES"/>
          </a:p>
        </p:txBody>
      </p:sp>
    </p:spTree>
    <p:extLst>
      <p:ext uri="{BB962C8B-B14F-4D97-AF65-F5344CB8AC3E}">
        <p14:creationId xmlns:p14="http://schemas.microsoft.com/office/powerpoint/2010/main" val="1101672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Streptodolen</a:t>
            </a:r>
            <a:r>
              <a:rPr lang="es-ES" dirty="0"/>
              <a:t> </a:t>
            </a:r>
            <a:r>
              <a:rPr lang="es-ES" dirty="0" err="1"/>
              <a:t>jamesonii</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31</a:t>
            </a:fld>
            <a:endParaRPr lang="es-ES"/>
          </a:p>
        </p:txBody>
      </p:sp>
    </p:spTree>
    <p:extLst>
      <p:ext uri="{BB962C8B-B14F-4D97-AF65-F5344CB8AC3E}">
        <p14:creationId xmlns:p14="http://schemas.microsoft.com/office/powerpoint/2010/main" val="1983506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Filipendula</a:t>
            </a:r>
            <a:r>
              <a:rPr lang="es-ES" dirty="0"/>
              <a:t> ulmaria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32</a:t>
            </a:fld>
            <a:endParaRPr lang="es-ES"/>
          </a:p>
        </p:txBody>
      </p:sp>
    </p:spTree>
    <p:extLst>
      <p:ext uri="{BB962C8B-B14F-4D97-AF65-F5344CB8AC3E}">
        <p14:creationId xmlns:p14="http://schemas.microsoft.com/office/powerpoint/2010/main" val="2613702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Solanum</a:t>
            </a:r>
            <a:r>
              <a:rPr lang="es-ES" dirty="0"/>
              <a:t> </a:t>
            </a:r>
            <a:r>
              <a:rPr lang="es-ES" dirty="0" err="1"/>
              <a:t>elaegnifolius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33</a:t>
            </a:fld>
            <a:endParaRPr lang="es-ES"/>
          </a:p>
        </p:txBody>
      </p:sp>
    </p:spTree>
    <p:extLst>
      <p:ext uri="{BB962C8B-B14F-4D97-AF65-F5344CB8AC3E}">
        <p14:creationId xmlns:p14="http://schemas.microsoft.com/office/powerpoint/2010/main" val="4184350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Trifolium</a:t>
            </a:r>
            <a:r>
              <a:rPr lang="es-ES" dirty="0"/>
              <a:t> campestre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34</a:t>
            </a:fld>
            <a:endParaRPr lang="es-ES"/>
          </a:p>
        </p:txBody>
      </p:sp>
    </p:spTree>
    <p:extLst>
      <p:ext uri="{BB962C8B-B14F-4D97-AF65-F5344CB8AC3E}">
        <p14:creationId xmlns:p14="http://schemas.microsoft.com/office/powerpoint/2010/main" val="2720095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Watsonia-pyramidalis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35</a:t>
            </a:fld>
            <a:endParaRPr lang="es-ES"/>
          </a:p>
        </p:txBody>
      </p:sp>
    </p:spTree>
    <p:extLst>
      <p:ext uri="{BB962C8B-B14F-4D97-AF65-F5344CB8AC3E}">
        <p14:creationId xmlns:p14="http://schemas.microsoft.com/office/powerpoint/2010/main" val="3153474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Watsonia</a:t>
            </a:r>
            <a:r>
              <a:rPr lang="es-ES" baseline="0" dirty="0"/>
              <a:t> </a:t>
            </a:r>
            <a:r>
              <a:rPr lang="es-ES" dirty="0" err="1"/>
              <a:t>pyramidata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36</a:t>
            </a:fld>
            <a:endParaRPr lang="es-ES"/>
          </a:p>
        </p:txBody>
      </p:sp>
    </p:spTree>
    <p:extLst>
      <p:ext uri="{BB962C8B-B14F-4D97-AF65-F5344CB8AC3E}">
        <p14:creationId xmlns:p14="http://schemas.microsoft.com/office/powerpoint/2010/main" val="1239255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Protea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37</a:t>
            </a:fld>
            <a:endParaRPr lang="es-ES"/>
          </a:p>
        </p:txBody>
      </p:sp>
    </p:spTree>
    <p:extLst>
      <p:ext uri="{BB962C8B-B14F-4D97-AF65-F5344CB8AC3E}">
        <p14:creationId xmlns:p14="http://schemas.microsoft.com/office/powerpoint/2010/main" val="21910449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Passiflora</a:t>
            </a:r>
            <a:r>
              <a:rPr lang="es-ES" dirty="0"/>
              <a:t> tripartita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38</a:t>
            </a:fld>
            <a:endParaRPr lang="es-ES"/>
          </a:p>
        </p:txBody>
      </p:sp>
    </p:spTree>
    <p:extLst>
      <p:ext uri="{BB962C8B-B14F-4D97-AF65-F5344CB8AC3E}">
        <p14:creationId xmlns:p14="http://schemas.microsoft.com/office/powerpoint/2010/main" val="1442488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a:t>
            </a:r>
            <a:r>
              <a:rPr lang="es-ES" dirty="0" err="1"/>
              <a:t>laevigata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39</a:t>
            </a:fld>
            <a:endParaRPr lang="es-ES"/>
          </a:p>
        </p:txBody>
      </p:sp>
    </p:spTree>
    <p:extLst>
      <p:ext uri="{BB962C8B-B14F-4D97-AF65-F5344CB8AC3E}">
        <p14:creationId xmlns:p14="http://schemas.microsoft.com/office/powerpoint/2010/main" val="2079344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Salvia </a:t>
            </a:r>
            <a:r>
              <a:rPr lang="es-ES" dirty="0" err="1"/>
              <a:t>leucantha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40</a:t>
            </a:fld>
            <a:endParaRPr lang="es-ES"/>
          </a:p>
        </p:txBody>
      </p:sp>
    </p:spTree>
    <p:extLst>
      <p:ext uri="{BB962C8B-B14F-4D97-AF65-F5344CB8AC3E}">
        <p14:creationId xmlns:p14="http://schemas.microsoft.com/office/powerpoint/2010/main" val="467549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Moschosma-riparium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41</a:t>
            </a:fld>
            <a:endParaRPr lang="es-ES"/>
          </a:p>
        </p:txBody>
      </p:sp>
    </p:spTree>
    <p:extLst>
      <p:ext uri="{BB962C8B-B14F-4D97-AF65-F5344CB8AC3E}">
        <p14:creationId xmlns:p14="http://schemas.microsoft.com/office/powerpoint/2010/main" val="1458204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Saurauja</a:t>
            </a:r>
            <a:r>
              <a:rPr lang="es-ES" baseline="0" dirty="0"/>
              <a:t> </a:t>
            </a:r>
            <a:r>
              <a:rPr lang="es-ES" dirty="0" err="1"/>
              <a:t>subspinosa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42</a:t>
            </a:fld>
            <a:endParaRPr lang="es-ES"/>
          </a:p>
        </p:txBody>
      </p:sp>
    </p:spTree>
    <p:extLst>
      <p:ext uri="{BB962C8B-B14F-4D97-AF65-F5344CB8AC3E}">
        <p14:creationId xmlns:p14="http://schemas.microsoft.com/office/powerpoint/2010/main" val="142975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Lagestroemia</a:t>
            </a:r>
            <a:r>
              <a:rPr lang="es-ES" baseline="0" dirty="0"/>
              <a:t> </a:t>
            </a:r>
            <a:r>
              <a:rPr lang="es-ES" dirty="0"/>
              <a:t>indica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43</a:t>
            </a:fld>
            <a:endParaRPr lang="es-ES"/>
          </a:p>
        </p:txBody>
      </p:sp>
    </p:spTree>
    <p:extLst>
      <p:ext uri="{BB962C8B-B14F-4D97-AF65-F5344CB8AC3E}">
        <p14:creationId xmlns:p14="http://schemas.microsoft.com/office/powerpoint/2010/main" val="10702763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Lagerstroemia</a:t>
            </a:r>
            <a:r>
              <a:rPr lang="es-ES" dirty="0"/>
              <a:t> indica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44</a:t>
            </a:fld>
            <a:endParaRPr lang="es-ES"/>
          </a:p>
        </p:txBody>
      </p:sp>
    </p:spTree>
    <p:extLst>
      <p:ext uri="{BB962C8B-B14F-4D97-AF65-F5344CB8AC3E}">
        <p14:creationId xmlns:p14="http://schemas.microsoft.com/office/powerpoint/2010/main" val="3296548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Sparmannia</a:t>
            </a:r>
            <a:r>
              <a:rPr lang="es-ES" dirty="0"/>
              <a:t>-africana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45</a:t>
            </a:fld>
            <a:endParaRPr lang="es-ES"/>
          </a:p>
        </p:txBody>
      </p:sp>
    </p:spTree>
    <p:extLst>
      <p:ext uri="{BB962C8B-B14F-4D97-AF65-F5344CB8AC3E}">
        <p14:creationId xmlns:p14="http://schemas.microsoft.com/office/powerpoint/2010/main" val="35181706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Moschoa</a:t>
            </a:r>
            <a:r>
              <a:rPr lang="es-ES" dirty="0"/>
              <a:t> </a:t>
            </a:r>
            <a:r>
              <a:rPr lang="es-ES" dirty="0" err="1"/>
              <a:t>riparium</a:t>
            </a:r>
            <a:r>
              <a:rPr lang="es-ES" dirty="0"/>
              <a:t> y </a:t>
            </a:r>
            <a:r>
              <a:rPr lang="es-ES" dirty="0" err="1"/>
              <a:t>Statice</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46</a:t>
            </a:fld>
            <a:endParaRPr lang="es-ES"/>
          </a:p>
        </p:txBody>
      </p:sp>
    </p:spTree>
    <p:extLst>
      <p:ext uri="{BB962C8B-B14F-4D97-AF65-F5344CB8AC3E}">
        <p14:creationId xmlns:p14="http://schemas.microsoft.com/office/powerpoint/2010/main" val="24078007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Hymenocallis-sp</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47</a:t>
            </a:fld>
            <a:endParaRPr lang="es-ES"/>
          </a:p>
        </p:txBody>
      </p:sp>
    </p:spTree>
    <p:extLst>
      <p:ext uri="{BB962C8B-B14F-4D97-AF65-F5344CB8AC3E}">
        <p14:creationId xmlns:p14="http://schemas.microsoft.com/office/powerpoint/2010/main" val="2705900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Pittosporum</a:t>
            </a:r>
            <a:r>
              <a:rPr lang="es-ES" dirty="0"/>
              <a:t> </a:t>
            </a:r>
            <a:r>
              <a:rPr lang="es-ES" dirty="0" err="1"/>
              <a:t>eugenioides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48</a:t>
            </a:fld>
            <a:endParaRPr lang="es-ES"/>
          </a:p>
        </p:txBody>
      </p:sp>
    </p:spTree>
    <p:extLst>
      <p:ext uri="{BB962C8B-B14F-4D97-AF65-F5344CB8AC3E}">
        <p14:creationId xmlns:p14="http://schemas.microsoft.com/office/powerpoint/2010/main" val="291681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Pittosporum-eugenioides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49</a:t>
            </a:fld>
            <a:endParaRPr lang="es-ES"/>
          </a:p>
        </p:txBody>
      </p:sp>
    </p:spTree>
    <p:extLst>
      <p:ext uri="{BB962C8B-B14F-4D97-AF65-F5344CB8AC3E}">
        <p14:creationId xmlns:p14="http://schemas.microsoft.com/office/powerpoint/2010/main" val="22285676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Hymenosporum-flavum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50</a:t>
            </a:fld>
            <a:endParaRPr lang="es-ES"/>
          </a:p>
        </p:txBody>
      </p:sp>
    </p:spTree>
    <p:extLst>
      <p:ext uri="{BB962C8B-B14F-4D97-AF65-F5344CB8AC3E}">
        <p14:creationId xmlns:p14="http://schemas.microsoft.com/office/powerpoint/2010/main" val="38752947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Cinnamomum</a:t>
            </a:r>
            <a:r>
              <a:rPr lang="es-ES" baseline="0" dirty="0"/>
              <a:t> </a:t>
            </a:r>
            <a:r>
              <a:rPr lang="es-ES" dirty="0" err="1"/>
              <a:t>camphora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51</a:t>
            </a:fld>
            <a:endParaRPr lang="es-ES"/>
          </a:p>
        </p:txBody>
      </p:sp>
    </p:spTree>
    <p:extLst>
      <p:ext uri="{BB962C8B-B14F-4D97-AF65-F5344CB8AC3E}">
        <p14:creationId xmlns:p14="http://schemas.microsoft.com/office/powerpoint/2010/main" val="1095622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a:t>
            </a:r>
            <a:r>
              <a:rPr lang="es-ES" baseline="0" dirty="0"/>
              <a:t> </a:t>
            </a:r>
            <a:r>
              <a:rPr lang="es-ES" dirty="0" err="1"/>
              <a:t>sisalana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52</a:t>
            </a:fld>
            <a:endParaRPr lang="es-ES"/>
          </a:p>
        </p:txBody>
      </p:sp>
    </p:spTree>
    <p:extLst>
      <p:ext uri="{BB962C8B-B14F-4D97-AF65-F5344CB8AC3E}">
        <p14:creationId xmlns:p14="http://schemas.microsoft.com/office/powerpoint/2010/main" val="2165316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 </a:t>
            </a:r>
            <a:r>
              <a:rPr lang="es-ES" dirty="0" err="1"/>
              <a:t>sisalana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53</a:t>
            </a:fld>
            <a:endParaRPr lang="es-ES"/>
          </a:p>
        </p:txBody>
      </p:sp>
    </p:spTree>
    <p:extLst>
      <p:ext uri="{BB962C8B-B14F-4D97-AF65-F5344CB8AC3E}">
        <p14:creationId xmlns:p14="http://schemas.microsoft.com/office/powerpoint/2010/main" val="41478372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Sequoiadendron</a:t>
            </a:r>
            <a:r>
              <a:rPr lang="es-ES" dirty="0"/>
              <a:t> </a:t>
            </a:r>
            <a:r>
              <a:rPr lang="es-ES" dirty="0" err="1"/>
              <a:t>giganteum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54</a:t>
            </a:fld>
            <a:endParaRPr lang="es-ES"/>
          </a:p>
        </p:txBody>
      </p:sp>
    </p:spTree>
    <p:extLst>
      <p:ext uri="{BB962C8B-B14F-4D97-AF65-F5344CB8AC3E}">
        <p14:creationId xmlns:p14="http://schemas.microsoft.com/office/powerpoint/2010/main" val="22995653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Agapanthus</a:t>
            </a:r>
            <a:r>
              <a:rPr lang="es-ES" dirty="0"/>
              <a:t> </a:t>
            </a:r>
            <a:r>
              <a:rPr lang="es-ES" dirty="0" err="1"/>
              <a:t>africanus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55</a:t>
            </a:fld>
            <a:endParaRPr lang="es-ES"/>
          </a:p>
        </p:txBody>
      </p:sp>
    </p:spTree>
    <p:extLst>
      <p:ext uri="{BB962C8B-B14F-4D97-AF65-F5344CB8AC3E}">
        <p14:creationId xmlns:p14="http://schemas.microsoft.com/office/powerpoint/2010/main" val="12239029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Kennedia</a:t>
            </a:r>
            <a:r>
              <a:rPr lang="es-ES" dirty="0"/>
              <a:t> </a:t>
            </a:r>
            <a:r>
              <a:rPr lang="es-ES" dirty="0" err="1"/>
              <a:t>coccifera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56</a:t>
            </a:fld>
            <a:endParaRPr lang="es-ES"/>
          </a:p>
        </p:txBody>
      </p:sp>
    </p:spTree>
    <p:extLst>
      <p:ext uri="{BB962C8B-B14F-4D97-AF65-F5344CB8AC3E}">
        <p14:creationId xmlns:p14="http://schemas.microsoft.com/office/powerpoint/2010/main" val="954349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Leucospermum</a:t>
            </a:r>
            <a:r>
              <a:rPr lang="es-ES" dirty="0"/>
              <a:t> </a:t>
            </a:r>
            <a:r>
              <a:rPr lang="es-ES" dirty="0" err="1"/>
              <a:t>cordifolium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57</a:t>
            </a:fld>
            <a:endParaRPr lang="es-ES"/>
          </a:p>
        </p:txBody>
      </p:sp>
    </p:spTree>
    <p:extLst>
      <p:ext uri="{BB962C8B-B14F-4D97-AF65-F5344CB8AC3E}">
        <p14:creationId xmlns:p14="http://schemas.microsoft.com/office/powerpoint/2010/main" val="4853583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Salvia </a:t>
            </a:r>
            <a:r>
              <a:rPr lang="es-ES" dirty="0" err="1"/>
              <a:t>guaranatica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58</a:t>
            </a:fld>
            <a:endParaRPr lang="es-ES"/>
          </a:p>
        </p:txBody>
      </p:sp>
    </p:spTree>
    <p:extLst>
      <p:ext uri="{BB962C8B-B14F-4D97-AF65-F5344CB8AC3E}">
        <p14:creationId xmlns:p14="http://schemas.microsoft.com/office/powerpoint/2010/main" val="10331115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
            </a:r>
            <a:r>
              <a:rPr lang="es-ES" dirty="0" err="1"/>
              <a:t>Watsonia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59</a:t>
            </a:fld>
            <a:endParaRPr lang="es-ES"/>
          </a:p>
        </p:txBody>
      </p:sp>
    </p:spTree>
    <p:extLst>
      <p:ext uri="{BB962C8B-B14F-4D97-AF65-F5344CB8AC3E}">
        <p14:creationId xmlns:p14="http://schemas.microsoft.com/office/powerpoint/2010/main" val="15327768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Syzygium</a:t>
            </a:r>
            <a:r>
              <a:rPr lang="es-ES" dirty="0"/>
              <a:t>-jambos-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60</a:t>
            </a:fld>
            <a:endParaRPr lang="es-ES"/>
          </a:p>
        </p:txBody>
      </p:sp>
    </p:spTree>
    <p:extLst>
      <p:ext uri="{BB962C8B-B14F-4D97-AF65-F5344CB8AC3E}">
        <p14:creationId xmlns:p14="http://schemas.microsoft.com/office/powerpoint/2010/main" val="16903430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Sonchus</a:t>
            </a:r>
            <a:r>
              <a:rPr lang="es-ES" dirty="0"/>
              <a:t> </a:t>
            </a:r>
            <a:r>
              <a:rPr lang="es-ES" dirty="0" err="1"/>
              <a:t>palmensis</a:t>
            </a:r>
            <a:r>
              <a:rPr lang="es-ES"/>
              <a:t>.</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61</a:t>
            </a:fld>
            <a:endParaRPr lang="es-ES"/>
          </a:p>
        </p:txBody>
      </p:sp>
    </p:spTree>
    <p:extLst>
      <p:ext uri="{BB962C8B-B14F-4D97-AF65-F5344CB8AC3E}">
        <p14:creationId xmlns:p14="http://schemas.microsoft.com/office/powerpoint/2010/main" val="5113006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Sonchus</a:t>
            </a:r>
            <a:r>
              <a:rPr lang="es-ES" dirty="0"/>
              <a:t> </a:t>
            </a:r>
            <a:r>
              <a:rPr lang="es-ES" dirty="0" err="1"/>
              <a:t>palmensis</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62</a:t>
            </a:fld>
            <a:endParaRPr lang="es-ES"/>
          </a:p>
        </p:txBody>
      </p:sp>
    </p:spTree>
    <p:extLst>
      <p:ext uri="{BB962C8B-B14F-4D97-AF65-F5344CB8AC3E}">
        <p14:creationId xmlns:p14="http://schemas.microsoft.com/office/powerpoint/2010/main" val="27640565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a:t>
            </a:r>
            <a:r>
              <a:rPr lang="es-ES" baseline="0" dirty="0"/>
              <a:t> </a:t>
            </a:r>
            <a:r>
              <a:rPr lang="es-ES" dirty="0" err="1"/>
              <a:t>cyanophylla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71</a:t>
            </a:fld>
            <a:endParaRPr lang="es-ES"/>
          </a:p>
        </p:txBody>
      </p:sp>
    </p:spTree>
    <p:extLst>
      <p:ext uri="{BB962C8B-B14F-4D97-AF65-F5344CB8AC3E}">
        <p14:creationId xmlns:p14="http://schemas.microsoft.com/office/powerpoint/2010/main" val="17444319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a:t>
            </a:r>
            <a:r>
              <a:rPr lang="es-ES" dirty="0" err="1"/>
              <a:t>cyclops</a:t>
            </a:r>
            <a:r>
              <a:rPr lang="es-ES" dirty="0"/>
              <a:t>-Acacia</a:t>
            </a:r>
            <a:r>
              <a:rPr lang="es-ES" baseline="0" dirty="0"/>
              <a:t> majorera</a:t>
            </a:r>
            <a:endParaRPr lang="es-ES" dirty="0"/>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72</a:t>
            </a:fld>
            <a:endParaRPr lang="es-ES"/>
          </a:p>
        </p:txBody>
      </p:sp>
    </p:spTree>
    <p:extLst>
      <p:ext uri="{BB962C8B-B14F-4D97-AF65-F5344CB8AC3E}">
        <p14:creationId xmlns:p14="http://schemas.microsoft.com/office/powerpoint/2010/main" val="9420240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Acanthus</a:t>
            </a:r>
            <a:r>
              <a:rPr lang="es-ES" dirty="0"/>
              <a:t> </a:t>
            </a:r>
            <a:r>
              <a:rPr lang="es-ES" dirty="0" err="1"/>
              <a:t>mollis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73</a:t>
            </a:fld>
            <a:endParaRPr lang="es-ES"/>
          </a:p>
        </p:txBody>
      </p:sp>
    </p:spTree>
    <p:extLst>
      <p:ext uri="{BB962C8B-B14F-4D97-AF65-F5344CB8AC3E}">
        <p14:creationId xmlns:p14="http://schemas.microsoft.com/office/powerpoint/2010/main" val="33434650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Acebiño</a:t>
            </a:r>
            <a:r>
              <a:rPr lang="es-ES" dirty="0"/>
              <a:t>.-</a:t>
            </a:r>
            <a:r>
              <a:rPr lang="es-ES" dirty="0" err="1"/>
              <a:t>Ilex</a:t>
            </a:r>
            <a:r>
              <a:rPr lang="es-ES" dirty="0"/>
              <a:t>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74</a:t>
            </a:fld>
            <a:endParaRPr lang="es-ES"/>
          </a:p>
        </p:txBody>
      </p:sp>
    </p:spTree>
    <p:extLst>
      <p:ext uri="{BB962C8B-B14F-4D97-AF65-F5344CB8AC3E}">
        <p14:creationId xmlns:p14="http://schemas.microsoft.com/office/powerpoint/2010/main" val="19690804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Laurus </a:t>
            </a:r>
            <a:r>
              <a:rPr lang="es-ES" dirty="0" err="1"/>
              <a:t>novocanariensis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75</a:t>
            </a:fld>
            <a:endParaRPr lang="es-ES"/>
          </a:p>
        </p:txBody>
      </p:sp>
    </p:spTree>
    <p:extLst>
      <p:ext uri="{BB962C8B-B14F-4D97-AF65-F5344CB8AC3E}">
        <p14:creationId xmlns:p14="http://schemas.microsoft.com/office/powerpoint/2010/main" val="19922727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Laurisilva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76</a:t>
            </a:fld>
            <a:endParaRPr lang="es-ES"/>
          </a:p>
        </p:txBody>
      </p:sp>
    </p:spTree>
    <p:extLst>
      <p:ext uri="{BB962C8B-B14F-4D97-AF65-F5344CB8AC3E}">
        <p14:creationId xmlns:p14="http://schemas.microsoft.com/office/powerpoint/2010/main" val="3046831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Adenocarpus</a:t>
            </a:r>
            <a:r>
              <a:rPr lang="es-ES" baseline="0" dirty="0"/>
              <a:t> </a:t>
            </a:r>
            <a:r>
              <a:rPr lang="es-ES" dirty="0" err="1"/>
              <a:t>foliolosus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77</a:t>
            </a:fld>
            <a:endParaRPr lang="es-ES"/>
          </a:p>
        </p:txBody>
      </p:sp>
    </p:spTree>
    <p:extLst>
      <p:ext uri="{BB962C8B-B14F-4D97-AF65-F5344CB8AC3E}">
        <p14:creationId xmlns:p14="http://schemas.microsoft.com/office/powerpoint/2010/main" val="32754936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Adenocarpus</a:t>
            </a:r>
            <a:r>
              <a:rPr lang="es-ES" baseline="0" dirty="0"/>
              <a:t> </a:t>
            </a:r>
            <a:r>
              <a:rPr lang="es-ES" dirty="0" err="1"/>
              <a:t>viscosus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78</a:t>
            </a:fld>
            <a:endParaRPr lang="es-ES"/>
          </a:p>
        </p:txBody>
      </p:sp>
    </p:spTree>
    <p:extLst>
      <p:ext uri="{BB962C8B-B14F-4D97-AF65-F5344CB8AC3E}">
        <p14:creationId xmlns:p14="http://schemas.microsoft.com/office/powerpoint/2010/main" val="30489919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Adiantum</a:t>
            </a:r>
            <a:r>
              <a:rPr lang="es-ES" baseline="0" dirty="0"/>
              <a:t> </a:t>
            </a:r>
            <a:r>
              <a:rPr lang="es-ES" dirty="0" err="1"/>
              <a:t>capillus-veneris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79</a:t>
            </a:fld>
            <a:endParaRPr lang="es-ES"/>
          </a:p>
        </p:txBody>
      </p:sp>
    </p:spTree>
    <p:extLst>
      <p:ext uri="{BB962C8B-B14F-4D97-AF65-F5344CB8AC3E}">
        <p14:creationId xmlns:p14="http://schemas.microsoft.com/office/powerpoint/2010/main" val="25657132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Aeonium</a:t>
            </a:r>
            <a:r>
              <a:rPr lang="es-ES" dirty="0"/>
              <a:t> </a:t>
            </a:r>
            <a:r>
              <a:rPr lang="es-ES" dirty="0" err="1"/>
              <a:t>arboreum</a:t>
            </a:r>
            <a:r>
              <a:rPr lang="es-ES" dirty="0"/>
              <a:t> </a:t>
            </a:r>
            <a:r>
              <a:rPr lang="es-ES" dirty="0" err="1"/>
              <a:t>ssp</a:t>
            </a:r>
            <a:r>
              <a:rPr lang="es-ES" dirty="0"/>
              <a:t>.</a:t>
            </a:r>
            <a:r>
              <a:rPr lang="es-ES" baseline="0" dirty="0"/>
              <a:t> </a:t>
            </a:r>
            <a:r>
              <a:rPr lang="es-ES" dirty="0" err="1"/>
              <a:t>holochrysum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80</a:t>
            </a:fld>
            <a:endParaRPr lang="es-ES"/>
          </a:p>
        </p:txBody>
      </p:sp>
    </p:spTree>
    <p:extLst>
      <p:ext uri="{BB962C8B-B14F-4D97-AF65-F5344CB8AC3E}">
        <p14:creationId xmlns:p14="http://schemas.microsoft.com/office/powerpoint/2010/main" val="39001072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Aeonium</a:t>
            </a:r>
            <a:r>
              <a:rPr lang="es-ES" dirty="0"/>
              <a:t> </a:t>
            </a:r>
            <a:r>
              <a:rPr lang="es-ES" dirty="0" err="1"/>
              <a:t>ciliatum</a:t>
            </a:r>
            <a:r>
              <a:rPr lang="es-ES" dirty="0"/>
              <a:t>.-</a:t>
            </a:r>
            <a:r>
              <a:rPr lang="es-ES" dirty="0" err="1"/>
              <a:t>Bejete</a:t>
            </a:r>
            <a:r>
              <a:rPr lang="es-ES" dirty="0"/>
              <a:t> y</a:t>
            </a:r>
            <a:r>
              <a:rPr lang="es-ES" baseline="0" dirty="0"/>
              <a:t> </a:t>
            </a:r>
            <a:r>
              <a:rPr lang="es-ES" baseline="0" dirty="0" err="1"/>
              <a:t>Aeonium</a:t>
            </a:r>
            <a:r>
              <a:rPr lang="es-ES" baseline="0" dirty="0"/>
              <a:t> </a:t>
            </a:r>
            <a:r>
              <a:rPr lang="es-ES" baseline="0" dirty="0" err="1"/>
              <a:t>arboreum</a:t>
            </a:r>
            <a:r>
              <a:rPr lang="es-ES" baseline="0" dirty="0"/>
              <a:t> </a:t>
            </a:r>
            <a:r>
              <a:rPr lang="es-ES" baseline="0" dirty="0" err="1"/>
              <a:t>var.holochrysum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81</a:t>
            </a:fld>
            <a:endParaRPr lang="es-ES"/>
          </a:p>
        </p:txBody>
      </p:sp>
    </p:spTree>
    <p:extLst>
      <p:ext uri="{BB962C8B-B14F-4D97-AF65-F5344CB8AC3E}">
        <p14:creationId xmlns:p14="http://schemas.microsoft.com/office/powerpoint/2010/main" val="16170383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Aeonium</a:t>
            </a:r>
            <a:r>
              <a:rPr lang="es-ES" baseline="0" dirty="0"/>
              <a:t> </a:t>
            </a:r>
            <a:r>
              <a:rPr lang="es-ES" dirty="0"/>
              <a:t>palmense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82</a:t>
            </a:fld>
            <a:endParaRPr lang="es-ES"/>
          </a:p>
        </p:txBody>
      </p:sp>
    </p:spTree>
    <p:extLst>
      <p:ext uri="{BB962C8B-B14F-4D97-AF65-F5344CB8AC3E}">
        <p14:creationId xmlns:p14="http://schemas.microsoft.com/office/powerpoint/2010/main" val="29705623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Aeonium</a:t>
            </a:r>
            <a:r>
              <a:rPr lang="es-ES" baseline="0" dirty="0"/>
              <a:t> </a:t>
            </a:r>
            <a:r>
              <a:rPr lang="es-ES" dirty="0" err="1"/>
              <a:t>vestitum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83</a:t>
            </a:fld>
            <a:endParaRPr lang="es-ES"/>
          </a:p>
        </p:txBody>
      </p:sp>
    </p:spTree>
    <p:extLst>
      <p:ext uri="{BB962C8B-B14F-4D97-AF65-F5344CB8AC3E}">
        <p14:creationId xmlns:p14="http://schemas.microsoft.com/office/powerpoint/2010/main" val="12081653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 magna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84</a:t>
            </a:fld>
            <a:endParaRPr lang="es-ES"/>
          </a:p>
        </p:txBody>
      </p:sp>
    </p:spTree>
    <p:extLst>
      <p:ext uri="{BB962C8B-B14F-4D97-AF65-F5344CB8AC3E}">
        <p14:creationId xmlns:p14="http://schemas.microsoft.com/office/powerpoint/2010/main" val="34079039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 magna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85</a:t>
            </a:fld>
            <a:endParaRPr lang="es-ES"/>
          </a:p>
        </p:txBody>
      </p:sp>
    </p:spTree>
    <p:extLst>
      <p:ext uri="{BB962C8B-B14F-4D97-AF65-F5344CB8AC3E}">
        <p14:creationId xmlns:p14="http://schemas.microsoft.com/office/powerpoint/2010/main" val="21193620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Albizia</a:t>
            </a:r>
            <a:r>
              <a:rPr lang="es-ES" baseline="0" dirty="0"/>
              <a:t> </a:t>
            </a:r>
            <a:r>
              <a:rPr lang="es-ES" dirty="0" err="1"/>
              <a:t>distachya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86</a:t>
            </a:fld>
            <a:endParaRPr lang="es-ES"/>
          </a:p>
        </p:txBody>
      </p:sp>
    </p:spTree>
    <p:extLst>
      <p:ext uri="{BB962C8B-B14F-4D97-AF65-F5344CB8AC3E}">
        <p14:creationId xmlns:p14="http://schemas.microsoft.com/office/powerpoint/2010/main" val="236471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t>
            </a:r>
            <a:r>
              <a:rPr lang="es-ES" dirty="0" err="1"/>
              <a:t>marlotii</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87</a:t>
            </a:fld>
            <a:endParaRPr lang="es-ES"/>
          </a:p>
        </p:txBody>
      </p:sp>
    </p:spTree>
    <p:extLst>
      <p:ext uri="{BB962C8B-B14F-4D97-AF65-F5344CB8AC3E}">
        <p14:creationId xmlns:p14="http://schemas.microsoft.com/office/powerpoint/2010/main" val="30056201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err="1"/>
              <a:t>arborescens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88</a:t>
            </a:fld>
            <a:endParaRPr lang="es-ES"/>
          </a:p>
        </p:txBody>
      </p:sp>
    </p:spTree>
    <p:extLst>
      <p:ext uri="{BB962C8B-B14F-4D97-AF65-F5344CB8AC3E}">
        <p14:creationId xmlns:p14="http://schemas.microsoft.com/office/powerpoint/2010/main" val="26293150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vera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89</a:t>
            </a:fld>
            <a:endParaRPr lang="es-ES"/>
          </a:p>
        </p:txBody>
      </p:sp>
    </p:spTree>
    <p:extLst>
      <p:ext uri="{BB962C8B-B14F-4D97-AF65-F5344CB8AC3E}">
        <p14:creationId xmlns:p14="http://schemas.microsoft.com/office/powerpoint/2010/main" val="33626190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Aptenia</a:t>
            </a:r>
            <a:r>
              <a:rPr lang="es-ES" dirty="0"/>
              <a:t> </a:t>
            </a:r>
            <a:r>
              <a:rPr lang="es-ES" dirty="0" err="1"/>
              <a:t>cordifolia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90</a:t>
            </a:fld>
            <a:endParaRPr lang="es-ES"/>
          </a:p>
        </p:txBody>
      </p:sp>
    </p:spTree>
    <p:extLst>
      <p:ext uri="{BB962C8B-B14F-4D97-AF65-F5344CB8AC3E}">
        <p14:creationId xmlns:p14="http://schemas.microsoft.com/office/powerpoint/2010/main" val="18474836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Arabis</a:t>
            </a:r>
            <a:r>
              <a:rPr lang="es-ES" baseline="0" dirty="0"/>
              <a:t> </a:t>
            </a:r>
            <a:r>
              <a:rPr lang="es-ES" dirty="0" err="1"/>
              <a:t>caucasica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91</a:t>
            </a:fld>
            <a:endParaRPr lang="es-ES"/>
          </a:p>
        </p:txBody>
      </p:sp>
    </p:spTree>
    <p:extLst>
      <p:ext uri="{BB962C8B-B14F-4D97-AF65-F5344CB8AC3E}">
        <p14:creationId xmlns:p14="http://schemas.microsoft.com/office/powerpoint/2010/main" val="36383309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Argyranthemum</a:t>
            </a:r>
            <a:r>
              <a:rPr lang="es-ES" baseline="0" dirty="0"/>
              <a:t> </a:t>
            </a:r>
            <a:r>
              <a:rPr lang="es-ES" dirty="0" err="1"/>
              <a:t>frutescens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92</a:t>
            </a:fld>
            <a:endParaRPr lang="es-ES"/>
          </a:p>
        </p:txBody>
      </p:sp>
    </p:spTree>
    <p:extLst>
      <p:ext uri="{BB962C8B-B14F-4D97-AF65-F5344CB8AC3E}">
        <p14:creationId xmlns:p14="http://schemas.microsoft.com/office/powerpoint/2010/main" val="41858820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Asclepias</a:t>
            </a:r>
            <a:r>
              <a:rPr lang="es-ES" baseline="0" dirty="0"/>
              <a:t> </a:t>
            </a:r>
            <a:r>
              <a:rPr lang="es-ES" dirty="0" err="1"/>
              <a:t>curassavica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93</a:t>
            </a:fld>
            <a:endParaRPr lang="es-ES"/>
          </a:p>
        </p:txBody>
      </p:sp>
    </p:spTree>
    <p:extLst>
      <p:ext uri="{BB962C8B-B14F-4D97-AF65-F5344CB8AC3E}">
        <p14:creationId xmlns:p14="http://schemas.microsoft.com/office/powerpoint/2010/main" val="28140310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Aulaga. ( </a:t>
            </a:r>
            <a:r>
              <a:rPr lang="es-ES" dirty="0" err="1"/>
              <a:t>Launaea</a:t>
            </a:r>
            <a:r>
              <a:rPr lang="es-ES" dirty="0"/>
              <a:t> </a:t>
            </a:r>
            <a:r>
              <a:rPr lang="es-ES" dirty="0" err="1"/>
              <a:t>arborescens</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94</a:t>
            </a:fld>
            <a:endParaRPr lang="es-ES"/>
          </a:p>
        </p:txBody>
      </p:sp>
    </p:spTree>
    <p:extLst>
      <p:ext uri="{BB962C8B-B14F-4D97-AF65-F5344CB8AC3E}">
        <p14:creationId xmlns:p14="http://schemas.microsoft.com/office/powerpoint/2010/main" val="28408293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Bejeque</a:t>
            </a:r>
            <a:r>
              <a:rPr lang="es-ES" dirty="0"/>
              <a:t>.-</a:t>
            </a:r>
            <a:r>
              <a:rPr lang="es-ES" dirty="0" err="1"/>
              <a:t>Aeonium</a:t>
            </a:r>
            <a:r>
              <a:rPr lang="es-ES" dirty="0"/>
              <a:t> </a:t>
            </a:r>
            <a:r>
              <a:rPr lang="es-ES" dirty="0" err="1"/>
              <a:t>undulatum</a:t>
            </a:r>
            <a:r>
              <a:rPr lang="es-ES" dirty="0"/>
              <a:t> y A. </a:t>
            </a:r>
            <a:r>
              <a:rPr lang="es-ES" dirty="0" err="1"/>
              <a:t>manriqueorum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95</a:t>
            </a:fld>
            <a:endParaRPr lang="es-ES"/>
          </a:p>
        </p:txBody>
      </p:sp>
    </p:spTree>
    <p:extLst>
      <p:ext uri="{BB962C8B-B14F-4D97-AF65-F5344CB8AC3E}">
        <p14:creationId xmlns:p14="http://schemas.microsoft.com/office/powerpoint/2010/main" val="436462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Bejeque-Aeonimu</a:t>
            </a:r>
            <a:r>
              <a:rPr lang="es-ES" baseline="0" dirty="0"/>
              <a:t> </a:t>
            </a:r>
            <a:r>
              <a:rPr lang="es-ES" dirty="0" err="1"/>
              <a:t>percarneum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96</a:t>
            </a:fld>
            <a:endParaRPr lang="es-ES"/>
          </a:p>
        </p:txBody>
      </p:sp>
    </p:spTree>
    <p:extLst>
      <p:ext uri="{BB962C8B-B14F-4D97-AF65-F5344CB8AC3E}">
        <p14:creationId xmlns:p14="http://schemas.microsoft.com/office/powerpoint/2010/main" val="30319955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a:t>
            </a:r>
            <a:r>
              <a:rPr lang="es-ES" baseline="0" dirty="0"/>
              <a:t> </a:t>
            </a:r>
            <a:r>
              <a:rPr lang="es-ES" dirty="0" err="1"/>
              <a:t>laurisilva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97</a:t>
            </a:fld>
            <a:endParaRPr lang="es-ES"/>
          </a:p>
        </p:txBody>
      </p:sp>
    </p:spTree>
    <p:extLst>
      <p:ext uri="{BB962C8B-B14F-4D97-AF65-F5344CB8AC3E}">
        <p14:creationId xmlns:p14="http://schemas.microsoft.com/office/powerpoint/2010/main" val="26038691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Bosques de </a:t>
            </a:r>
            <a:r>
              <a:rPr lang="es-ES" dirty="0" err="1"/>
              <a:t>laurisilva</a:t>
            </a:r>
            <a:r>
              <a:rPr lang="es-ES" dirty="0"/>
              <a:t> y </a:t>
            </a:r>
            <a:r>
              <a:rPr lang="es-ES" dirty="0" err="1"/>
              <a:t>fayalbre</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98</a:t>
            </a:fld>
            <a:endParaRPr lang="es-ES"/>
          </a:p>
        </p:txBody>
      </p:sp>
    </p:spTree>
    <p:extLst>
      <p:ext uri="{BB962C8B-B14F-4D97-AF65-F5344CB8AC3E}">
        <p14:creationId xmlns:p14="http://schemas.microsoft.com/office/powerpoint/2010/main" val="26183470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Coccoloba</a:t>
            </a:r>
            <a:r>
              <a:rPr lang="es-ES" baseline="0" dirty="0"/>
              <a:t> </a:t>
            </a:r>
            <a:r>
              <a:rPr lang="es-ES" dirty="0" err="1"/>
              <a:t>uvifera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99</a:t>
            </a:fld>
            <a:endParaRPr lang="es-ES"/>
          </a:p>
        </p:txBody>
      </p:sp>
    </p:spTree>
    <p:extLst>
      <p:ext uri="{BB962C8B-B14F-4D97-AF65-F5344CB8AC3E}">
        <p14:creationId xmlns:p14="http://schemas.microsoft.com/office/powerpoint/2010/main" val="40279716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Cultivo de Plataneras.-La Palma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100</a:t>
            </a:fld>
            <a:endParaRPr lang="es-ES"/>
          </a:p>
        </p:txBody>
      </p:sp>
    </p:spTree>
    <p:extLst>
      <p:ext uri="{BB962C8B-B14F-4D97-AF65-F5344CB8AC3E}">
        <p14:creationId xmlns:p14="http://schemas.microsoft.com/office/powerpoint/2010/main" val="23457215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Cyathea</a:t>
            </a:r>
            <a:r>
              <a:rPr lang="es-ES" dirty="0"/>
              <a:t> </a:t>
            </a:r>
            <a:r>
              <a:rPr lang="es-ES" dirty="0" err="1"/>
              <a:t>australis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101</a:t>
            </a:fld>
            <a:endParaRPr lang="es-ES"/>
          </a:p>
        </p:txBody>
      </p:sp>
    </p:spTree>
    <p:extLst>
      <p:ext uri="{BB962C8B-B14F-4D97-AF65-F5344CB8AC3E}">
        <p14:creationId xmlns:p14="http://schemas.microsoft.com/office/powerpoint/2010/main" val="12139412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Cyathea</a:t>
            </a:r>
            <a:r>
              <a:rPr lang="es-ES" dirty="0"/>
              <a:t> </a:t>
            </a:r>
            <a:r>
              <a:rPr lang="es-ES" dirty="0" err="1"/>
              <a:t>cooperi</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102</a:t>
            </a:fld>
            <a:endParaRPr lang="es-ES"/>
          </a:p>
        </p:txBody>
      </p:sp>
    </p:spTree>
    <p:extLst>
      <p:ext uri="{BB962C8B-B14F-4D97-AF65-F5344CB8AC3E}">
        <p14:creationId xmlns:p14="http://schemas.microsoft.com/office/powerpoint/2010/main" val="35597577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Echinocactus</a:t>
            </a:r>
            <a:r>
              <a:rPr lang="es-ES" dirty="0"/>
              <a:t> </a:t>
            </a:r>
            <a:r>
              <a:rPr lang="es-ES" dirty="0" err="1"/>
              <a:t>grusonii</a:t>
            </a:r>
            <a:r>
              <a:rPr lang="es-ES" dirty="0"/>
              <a:t> Y Agave </a:t>
            </a:r>
            <a:r>
              <a:rPr lang="es-ES" dirty="0" err="1"/>
              <a:t>potatorum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103</a:t>
            </a:fld>
            <a:endParaRPr lang="es-ES"/>
          </a:p>
        </p:txBody>
      </p:sp>
    </p:spTree>
    <p:extLst>
      <p:ext uri="{BB962C8B-B14F-4D97-AF65-F5344CB8AC3E}">
        <p14:creationId xmlns:p14="http://schemas.microsoft.com/office/powerpoint/2010/main" val="28434698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Echium</a:t>
            </a:r>
            <a:r>
              <a:rPr lang="es-ES" dirty="0"/>
              <a:t>.-</a:t>
            </a:r>
            <a:r>
              <a:rPr lang="es-ES" dirty="0" err="1"/>
              <a:t>Tajinaste</a:t>
            </a:r>
            <a:r>
              <a:rPr lang="es-ES" dirty="0"/>
              <a:t> blanco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104</a:t>
            </a:fld>
            <a:endParaRPr lang="es-ES"/>
          </a:p>
        </p:txBody>
      </p:sp>
    </p:spTree>
    <p:extLst>
      <p:ext uri="{BB962C8B-B14F-4D97-AF65-F5344CB8AC3E}">
        <p14:creationId xmlns:p14="http://schemas.microsoft.com/office/powerpoint/2010/main" val="18029846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Echium</a:t>
            </a:r>
            <a:r>
              <a:rPr lang="es-ES" dirty="0"/>
              <a:t> </a:t>
            </a:r>
            <a:r>
              <a:rPr lang="es-ES" dirty="0" err="1"/>
              <a:t>webbil</a:t>
            </a:r>
            <a:r>
              <a:rPr lang="es-ES" dirty="0"/>
              <a:t> y </a:t>
            </a:r>
            <a:r>
              <a:rPr lang="es-ES" dirty="0" err="1"/>
              <a:t>Echium</a:t>
            </a:r>
            <a:r>
              <a:rPr lang="es-ES" dirty="0"/>
              <a:t> </a:t>
            </a:r>
            <a:r>
              <a:rPr lang="es-ES" dirty="0" err="1"/>
              <a:t>callithyrsum</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105</a:t>
            </a:fld>
            <a:endParaRPr lang="es-ES"/>
          </a:p>
        </p:txBody>
      </p:sp>
    </p:spTree>
    <p:extLst>
      <p:ext uri="{BB962C8B-B14F-4D97-AF65-F5344CB8AC3E}">
        <p14:creationId xmlns:p14="http://schemas.microsoft.com/office/powerpoint/2010/main" val="33379379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Tajinaste</a:t>
            </a:r>
            <a:r>
              <a:rPr lang="es-ES" dirty="0"/>
              <a:t> Azul .-</a:t>
            </a:r>
            <a:r>
              <a:rPr lang="es-ES" dirty="0" err="1"/>
              <a:t>Echium</a:t>
            </a:r>
            <a:r>
              <a:rPr lang="es-ES" dirty="0"/>
              <a:t> </a:t>
            </a:r>
            <a:r>
              <a:rPr lang="es-ES" dirty="0" err="1"/>
              <a:t>callithyrsum</a:t>
            </a:r>
            <a:r>
              <a:rPr lang="es-ES" dirty="0"/>
              <a:t>.</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106</a:t>
            </a:fld>
            <a:endParaRPr lang="es-ES"/>
          </a:p>
        </p:txBody>
      </p:sp>
    </p:spTree>
    <p:extLst>
      <p:ext uri="{BB962C8B-B14F-4D97-AF65-F5344CB8AC3E}">
        <p14:creationId xmlns:p14="http://schemas.microsoft.com/office/powerpoint/2010/main" val="2917252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Tajinaste</a:t>
            </a:r>
            <a:r>
              <a:rPr lang="es-ES" dirty="0"/>
              <a:t> Azul (</a:t>
            </a:r>
            <a:r>
              <a:rPr lang="es-ES" dirty="0" err="1"/>
              <a:t>Echium</a:t>
            </a:r>
            <a:r>
              <a:rPr lang="es-ES" dirty="0"/>
              <a:t> </a:t>
            </a:r>
            <a:r>
              <a:rPr lang="es-ES" dirty="0" err="1"/>
              <a:t>callithyrsum.y</a:t>
            </a:r>
            <a:r>
              <a:rPr lang="es-ES" dirty="0"/>
              <a:t> </a:t>
            </a:r>
            <a:r>
              <a:rPr lang="es-ES" dirty="0" err="1"/>
              <a:t>Tajinaste</a:t>
            </a:r>
            <a:r>
              <a:rPr lang="es-ES" dirty="0"/>
              <a:t> azul de La Palma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107</a:t>
            </a:fld>
            <a:endParaRPr lang="es-ES"/>
          </a:p>
        </p:txBody>
      </p:sp>
    </p:spTree>
    <p:extLst>
      <p:ext uri="{BB962C8B-B14F-4D97-AF65-F5344CB8AC3E}">
        <p14:creationId xmlns:p14="http://schemas.microsoft.com/office/powerpoint/2010/main" val="27137370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Tajinastes</a:t>
            </a:r>
            <a:r>
              <a:rPr lang="es-ES" baseline="0" dirty="0"/>
              <a:t> varios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108</a:t>
            </a:fld>
            <a:endParaRPr lang="es-ES"/>
          </a:p>
        </p:txBody>
      </p:sp>
    </p:spTree>
    <p:extLst>
      <p:ext uri="{BB962C8B-B14F-4D97-AF65-F5344CB8AC3E}">
        <p14:creationId xmlns:p14="http://schemas.microsoft.com/office/powerpoint/2010/main" val="9541911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Echium</a:t>
            </a:r>
            <a:r>
              <a:rPr lang="es-ES" dirty="0"/>
              <a:t> </a:t>
            </a:r>
            <a:r>
              <a:rPr lang="es-ES" dirty="0" err="1"/>
              <a:t>wildpretii</a:t>
            </a:r>
            <a:r>
              <a:rPr lang="es-ES" dirty="0"/>
              <a:t>.-</a:t>
            </a:r>
            <a:r>
              <a:rPr lang="es-ES" dirty="0" err="1"/>
              <a:t>Tajinaste</a:t>
            </a:r>
            <a:r>
              <a:rPr lang="es-ES" baseline="0" dirty="0"/>
              <a:t> rojo</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109</a:t>
            </a:fld>
            <a:endParaRPr lang="es-ES"/>
          </a:p>
        </p:txBody>
      </p:sp>
    </p:spTree>
    <p:extLst>
      <p:ext uri="{BB962C8B-B14F-4D97-AF65-F5344CB8AC3E}">
        <p14:creationId xmlns:p14="http://schemas.microsoft.com/office/powerpoint/2010/main" val="8891085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Echium</a:t>
            </a:r>
            <a:r>
              <a:rPr lang="es-ES" dirty="0"/>
              <a:t> </a:t>
            </a:r>
            <a:r>
              <a:rPr lang="es-ES" dirty="0" err="1"/>
              <a:t>wildpretii</a:t>
            </a:r>
            <a:r>
              <a:rPr lang="es-ES" dirty="0"/>
              <a:t>.-</a:t>
            </a:r>
            <a:r>
              <a:rPr lang="es-ES" dirty="0" err="1"/>
              <a:t>Tajinaste</a:t>
            </a:r>
            <a:r>
              <a:rPr lang="es-ES" dirty="0"/>
              <a:t> rojo</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110</a:t>
            </a:fld>
            <a:endParaRPr lang="es-ES"/>
          </a:p>
        </p:txBody>
      </p:sp>
    </p:spTree>
    <p:extLst>
      <p:ext uri="{BB962C8B-B14F-4D97-AF65-F5344CB8AC3E}">
        <p14:creationId xmlns:p14="http://schemas.microsoft.com/office/powerpoint/2010/main" val="390264966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Euphorbia</a:t>
            </a:r>
            <a:r>
              <a:rPr lang="es-ES" dirty="0"/>
              <a:t> </a:t>
            </a:r>
            <a:r>
              <a:rPr lang="es-ES" dirty="0" err="1"/>
              <a:t>balsamifera</a:t>
            </a:r>
            <a:r>
              <a:rPr lang="es-ES" dirty="0"/>
              <a:t>.-= Tabaiba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111</a:t>
            </a:fld>
            <a:endParaRPr lang="es-ES"/>
          </a:p>
        </p:txBody>
      </p:sp>
    </p:spTree>
    <p:extLst>
      <p:ext uri="{BB962C8B-B14F-4D97-AF65-F5344CB8AC3E}">
        <p14:creationId xmlns:p14="http://schemas.microsoft.com/office/powerpoint/2010/main" val="311027735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Euphorbia</a:t>
            </a:r>
            <a:r>
              <a:rPr lang="es-ES" dirty="0"/>
              <a:t> </a:t>
            </a:r>
            <a:r>
              <a:rPr lang="es-ES" dirty="0" err="1"/>
              <a:t>balsamifera</a:t>
            </a:r>
            <a:r>
              <a:rPr lang="es-ES" dirty="0"/>
              <a:t>.-= Tabaiba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112</a:t>
            </a:fld>
            <a:endParaRPr lang="es-ES"/>
          </a:p>
        </p:txBody>
      </p:sp>
    </p:spTree>
    <p:extLst>
      <p:ext uri="{BB962C8B-B14F-4D97-AF65-F5344CB8AC3E}">
        <p14:creationId xmlns:p14="http://schemas.microsoft.com/office/powerpoint/2010/main" val="7603351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Euphorbia</a:t>
            </a:r>
            <a:r>
              <a:rPr lang="es-ES" dirty="0"/>
              <a:t> </a:t>
            </a:r>
            <a:r>
              <a:rPr lang="es-ES" dirty="0" err="1"/>
              <a:t>balsamifera</a:t>
            </a:r>
            <a:r>
              <a:rPr lang="es-ES" dirty="0"/>
              <a:t>.-= Tabaiba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113</a:t>
            </a:fld>
            <a:endParaRPr lang="es-ES"/>
          </a:p>
        </p:txBody>
      </p:sp>
    </p:spTree>
    <p:extLst>
      <p:ext uri="{BB962C8B-B14F-4D97-AF65-F5344CB8AC3E}">
        <p14:creationId xmlns:p14="http://schemas.microsoft.com/office/powerpoint/2010/main" val="53688387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a:t>
            </a:r>
            <a:r>
              <a:rPr lang="es-ES" dirty="0" err="1"/>
              <a:t>Cardon</a:t>
            </a:r>
            <a:endParaRPr lang="es-ES" dirty="0"/>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114</a:t>
            </a:fld>
            <a:endParaRPr lang="es-ES"/>
          </a:p>
        </p:txBody>
      </p:sp>
    </p:spTree>
    <p:extLst>
      <p:ext uri="{BB962C8B-B14F-4D97-AF65-F5344CB8AC3E}">
        <p14:creationId xmlns:p14="http://schemas.microsoft.com/office/powerpoint/2010/main" val="7365653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a:t>
            </a:r>
            <a:r>
              <a:rPr lang="es-ES" dirty="0" err="1"/>
              <a:t>Cardon</a:t>
            </a:r>
            <a:endParaRPr lang="es-ES" dirty="0"/>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115</a:t>
            </a:fld>
            <a:endParaRPr lang="es-ES"/>
          </a:p>
        </p:txBody>
      </p:sp>
    </p:spTree>
    <p:extLst>
      <p:ext uri="{BB962C8B-B14F-4D97-AF65-F5344CB8AC3E}">
        <p14:creationId xmlns:p14="http://schemas.microsoft.com/office/powerpoint/2010/main" val="10610815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Euphorbia</a:t>
            </a:r>
            <a:r>
              <a:rPr lang="es-ES" dirty="0"/>
              <a:t> </a:t>
            </a:r>
            <a:r>
              <a:rPr lang="es-ES" dirty="0" err="1"/>
              <a:t>obtusifolia</a:t>
            </a:r>
            <a:r>
              <a:rPr lang="es-ES" dirty="0"/>
              <a:t>.-tabaiba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116</a:t>
            </a:fld>
            <a:endParaRPr lang="es-ES"/>
          </a:p>
        </p:txBody>
      </p:sp>
    </p:spTree>
    <p:extLst>
      <p:ext uri="{BB962C8B-B14F-4D97-AF65-F5344CB8AC3E}">
        <p14:creationId xmlns:p14="http://schemas.microsoft.com/office/powerpoint/2010/main" val="31638640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Euphorbia</a:t>
            </a:r>
            <a:r>
              <a:rPr lang="es-ES" dirty="0"/>
              <a:t> </a:t>
            </a:r>
            <a:r>
              <a:rPr lang="es-ES" dirty="0" err="1"/>
              <a:t>regis</a:t>
            </a:r>
            <a:r>
              <a:rPr lang="es-ES" dirty="0"/>
              <a:t> </a:t>
            </a:r>
            <a:r>
              <a:rPr lang="es-ES" dirty="0" err="1"/>
              <a:t>jubae</a:t>
            </a:r>
            <a:r>
              <a:rPr lang="es-ES" dirty="0"/>
              <a:t> = Tabaiba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117</a:t>
            </a:fld>
            <a:endParaRPr lang="es-ES"/>
          </a:p>
        </p:txBody>
      </p:sp>
    </p:spTree>
    <p:extLst>
      <p:ext uri="{BB962C8B-B14F-4D97-AF65-F5344CB8AC3E}">
        <p14:creationId xmlns:p14="http://schemas.microsoft.com/office/powerpoint/2010/main" val="84766790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Euphorbia_canariensis</a:t>
            </a:r>
            <a:r>
              <a:rPr lang="es-ES" dirty="0"/>
              <a:t>_(</a:t>
            </a:r>
            <a:r>
              <a:rPr lang="es-ES" dirty="0" err="1"/>
              <a:t>Puntagorda</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118</a:t>
            </a:fld>
            <a:endParaRPr lang="es-ES"/>
          </a:p>
        </p:txBody>
      </p:sp>
    </p:spTree>
    <p:extLst>
      <p:ext uri="{BB962C8B-B14F-4D97-AF65-F5344CB8AC3E}">
        <p14:creationId xmlns:p14="http://schemas.microsoft.com/office/powerpoint/2010/main" val="41549340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canario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119</a:t>
            </a:fld>
            <a:endParaRPr lang="es-ES"/>
          </a:p>
        </p:txBody>
      </p:sp>
    </p:spTree>
    <p:extLst>
      <p:ext uri="{BB962C8B-B14F-4D97-AF65-F5344CB8AC3E}">
        <p14:creationId xmlns:p14="http://schemas.microsoft.com/office/powerpoint/2010/main" val="38612090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Genista </a:t>
            </a:r>
            <a:r>
              <a:rPr lang="es-ES" dirty="0" err="1"/>
              <a:t>benehoavensis</a:t>
            </a:r>
            <a:r>
              <a:rPr lang="es-ES" dirty="0"/>
              <a:t>.-las-cumbres-gran-canaria.-Margarita plateada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120</a:t>
            </a:fld>
            <a:endParaRPr lang="es-ES"/>
          </a:p>
        </p:txBody>
      </p:sp>
    </p:spTree>
    <p:extLst>
      <p:ext uri="{BB962C8B-B14F-4D97-AF65-F5344CB8AC3E}">
        <p14:creationId xmlns:p14="http://schemas.microsoft.com/office/powerpoint/2010/main" val="270175705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Kleinia</a:t>
            </a:r>
            <a:r>
              <a:rPr lang="es-ES" dirty="0"/>
              <a:t> </a:t>
            </a:r>
            <a:r>
              <a:rPr lang="es-ES" dirty="0" err="1"/>
              <a:t>neriifolia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121</a:t>
            </a:fld>
            <a:endParaRPr lang="es-ES"/>
          </a:p>
        </p:txBody>
      </p:sp>
    </p:spTree>
    <p:extLst>
      <p:ext uri="{BB962C8B-B14F-4D97-AF65-F5344CB8AC3E}">
        <p14:creationId xmlns:p14="http://schemas.microsoft.com/office/powerpoint/2010/main" val="391462570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Kleinia</a:t>
            </a:r>
            <a:r>
              <a:rPr lang="es-ES" dirty="0"/>
              <a:t> </a:t>
            </a:r>
            <a:r>
              <a:rPr lang="es-ES" dirty="0" err="1"/>
              <a:t>neriifolia</a:t>
            </a:r>
            <a:r>
              <a:rPr lang="es-ES" dirty="0"/>
              <a:t>.-</a:t>
            </a:r>
            <a:r>
              <a:rPr lang="es-ES" dirty="0" err="1"/>
              <a:t>Verode</a:t>
            </a:r>
            <a:r>
              <a:rPr lang="es-ES" dirty="0"/>
              <a:t> verde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122</a:t>
            </a:fld>
            <a:endParaRPr lang="es-ES"/>
          </a:p>
        </p:txBody>
      </p:sp>
    </p:spTree>
    <p:extLst>
      <p:ext uri="{BB962C8B-B14F-4D97-AF65-F5344CB8AC3E}">
        <p14:creationId xmlns:p14="http://schemas.microsoft.com/office/powerpoint/2010/main" val="18213713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Kleinia</a:t>
            </a:r>
            <a:r>
              <a:rPr lang="es-ES" dirty="0"/>
              <a:t> </a:t>
            </a:r>
            <a:r>
              <a:rPr lang="es-ES" dirty="0" err="1"/>
              <a:t>neriifolia</a:t>
            </a:r>
            <a:r>
              <a:rPr lang="es-ES" dirty="0"/>
              <a:t>.-</a:t>
            </a:r>
            <a:r>
              <a:rPr lang="es-ES" dirty="0" err="1"/>
              <a:t>Verode</a:t>
            </a:r>
            <a:r>
              <a:rPr lang="es-ES" dirty="0"/>
              <a:t> verde</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123</a:t>
            </a:fld>
            <a:endParaRPr lang="es-ES"/>
          </a:p>
        </p:txBody>
      </p:sp>
    </p:spTree>
    <p:extLst>
      <p:ext uri="{BB962C8B-B14F-4D97-AF65-F5344CB8AC3E}">
        <p14:creationId xmlns:p14="http://schemas.microsoft.com/office/powerpoint/2010/main" val="37529396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Laurisilva</a:t>
            </a:r>
            <a:r>
              <a:rPr lang="es-ES" dirty="0"/>
              <a:t>.-La Gomera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124</a:t>
            </a:fld>
            <a:endParaRPr lang="es-ES"/>
          </a:p>
        </p:txBody>
      </p:sp>
    </p:spTree>
    <p:extLst>
      <p:ext uri="{BB962C8B-B14F-4D97-AF65-F5344CB8AC3E}">
        <p14:creationId xmlns:p14="http://schemas.microsoft.com/office/powerpoint/2010/main" val="38844480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Laurisilva</a:t>
            </a:r>
            <a:r>
              <a:rPr lang="es-ES" dirty="0"/>
              <a:t>.-Tenerife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125</a:t>
            </a:fld>
            <a:endParaRPr lang="es-ES"/>
          </a:p>
        </p:txBody>
      </p:sp>
    </p:spTree>
    <p:extLst>
      <p:ext uri="{BB962C8B-B14F-4D97-AF65-F5344CB8AC3E}">
        <p14:creationId xmlns:p14="http://schemas.microsoft.com/office/powerpoint/2010/main" val="18955573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Laurisilva_La_Palma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126</a:t>
            </a:fld>
            <a:endParaRPr lang="es-ES"/>
          </a:p>
        </p:txBody>
      </p:sp>
    </p:spTree>
    <p:extLst>
      <p:ext uri="{BB962C8B-B14F-4D97-AF65-F5344CB8AC3E}">
        <p14:creationId xmlns:p14="http://schemas.microsoft.com/office/powerpoint/2010/main" val="21737968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Laurisilva_Tenerife</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127</a:t>
            </a:fld>
            <a:endParaRPr lang="es-ES"/>
          </a:p>
        </p:txBody>
      </p:sp>
    </p:spTree>
    <p:extLst>
      <p:ext uri="{BB962C8B-B14F-4D97-AF65-F5344CB8AC3E}">
        <p14:creationId xmlns:p14="http://schemas.microsoft.com/office/powerpoint/2010/main" val="337410710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Laurustinus-Viburnum-tinus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128</a:t>
            </a:fld>
            <a:endParaRPr lang="es-ES"/>
          </a:p>
        </p:txBody>
      </p:sp>
    </p:spTree>
    <p:extLst>
      <p:ext uri="{BB962C8B-B14F-4D97-AF65-F5344CB8AC3E}">
        <p14:creationId xmlns:p14="http://schemas.microsoft.com/office/powerpoint/2010/main" val="360122566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Mesembryanthemum</a:t>
            </a:r>
            <a:r>
              <a:rPr lang="es-ES" dirty="0"/>
              <a:t> </a:t>
            </a:r>
            <a:r>
              <a:rPr lang="es-ES" dirty="0" err="1"/>
              <a:t>crystallinum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130</a:t>
            </a:fld>
            <a:endParaRPr lang="es-ES"/>
          </a:p>
        </p:txBody>
      </p:sp>
    </p:spTree>
    <p:extLst>
      <p:ext uri="{BB962C8B-B14F-4D97-AF65-F5344CB8AC3E}">
        <p14:creationId xmlns:p14="http://schemas.microsoft.com/office/powerpoint/2010/main" val="7702863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Palmeras.( Phoenix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131</a:t>
            </a:fld>
            <a:endParaRPr lang="es-ES"/>
          </a:p>
        </p:txBody>
      </p:sp>
    </p:spTree>
    <p:extLst>
      <p:ext uri="{BB962C8B-B14F-4D97-AF65-F5344CB8AC3E}">
        <p14:creationId xmlns:p14="http://schemas.microsoft.com/office/powerpoint/2010/main" val="258189690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Retamas en el Teide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133</a:t>
            </a:fld>
            <a:endParaRPr lang="es-ES"/>
          </a:p>
        </p:txBody>
      </p:sp>
    </p:spTree>
    <p:extLst>
      <p:ext uri="{BB962C8B-B14F-4D97-AF65-F5344CB8AC3E}">
        <p14:creationId xmlns:p14="http://schemas.microsoft.com/office/powerpoint/2010/main" val="18507553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Retamones-en-flor</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134</a:t>
            </a:fld>
            <a:endParaRPr lang="es-ES"/>
          </a:p>
        </p:txBody>
      </p:sp>
    </p:spTree>
    <p:extLst>
      <p:ext uri="{BB962C8B-B14F-4D97-AF65-F5344CB8AC3E}">
        <p14:creationId xmlns:p14="http://schemas.microsoft.com/office/powerpoint/2010/main" val="39682637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Senecio</a:t>
            </a:r>
            <a:r>
              <a:rPr lang="es-ES" dirty="0"/>
              <a:t> </a:t>
            </a:r>
            <a:r>
              <a:rPr lang="es-ES" dirty="0" err="1"/>
              <a:t>kleinia</a:t>
            </a:r>
            <a:r>
              <a:rPr lang="es-ES" dirty="0"/>
              <a:t> .-</a:t>
            </a:r>
            <a:r>
              <a:rPr lang="es-ES" dirty="0" err="1"/>
              <a:t>Verode</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135</a:t>
            </a:fld>
            <a:endParaRPr lang="es-ES"/>
          </a:p>
        </p:txBody>
      </p:sp>
    </p:spTree>
    <p:extLst>
      <p:ext uri="{BB962C8B-B14F-4D97-AF65-F5344CB8AC3E}">
        <p14:creationId xmlns:p14="http://schemas.microsoft.com/office/powerpoint/2010/main" val="229285548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Tabaiba dulce.-</a:t>
            </a:r>
            <a:r>
              <a:rPr lang="es-ES" dirty="0" err="1"/>
              <a:t>Euphorbia</a:t>
            </a:r>
            <a:r>
              <a:rPr lang="es-ES" dirty="0"/>
              <a:t> </a:t>
            </a:r>
            <a:r>
              <a:rPr lang="es-ES" dirty="0" err="1"/>
              <a:t>balsamifera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136</a:t>
            </a:fld>
            <a:endParaRPr lang="es-ES"/>
          </a:p>
        </p:txBody>
      </p:sp>
    </p:spTree>
    <p:extLst>
      <p:ext uri="{BB962C8B-B14F-4D97-AF65-F5344CB8AC3E}">
        <p14:creationId xmlns:p14="http://schemas.microsoft.com/office/powerpoint/2010/main" val="25664617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Tabaibas. ( </a:t>
            </a:r>
            <a:r>
              <a:rPr lang="es-ES" dirty="0" err="1"/>
              <a:t>Euphorbia</a:t>
            </a:r>
            <a:r>
              <a:rPr lang="es-ES" dirty="0"/>
              <a:t> </a:t>
            </a:r>
            <a:r>
              <a:rPr lang="es-ES" dirty="0" err="1"/>
              <a:t>obtusifolia</a:t>
            </a:r>
            <a:r>
              <a:rPr lang="es-ES" dirty="0"/>
              <a:t>).</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137</a:t>
            </a:fld>
            <a:endParaRPr lang="es-ES"/>
          </a:p>
        </p:txBody>
      </p:sp>
    </p:spTree>
    <p:extLst>
      <p:ext uri="{BB962C8B-B14F-4D97-AF65-F5344CB8AC3E}">
        <p14:creationId xmlns:p14="http://schemas.microsoft.com/office/powerpoint/2010/main" val="404132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Tabaiba dulce.-</a:t>
            </a:r>
            <a:r>
              <a:rPr lang="es-ES" dirty="0" err="1"/>
              <a:t>Euphorbia</a:t>
            </a:r>
            <a:r>
              <a:rPr lang="es-ES" dirty="0"/>
              <a:t> </a:t>
            </a:r>
            <a:r>
              <a:rPr lang="es-ES" dirty="0" err="1"/>
              <a:t>balsamifera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138</a:t>
            </a:fld>
            <a:endParaRPr lang="es-ES"/>
          </a:p>
        </p:txBody>
      </p:sp>
    </p:spTree>
    <p:extLst>
      <p:ext uri="{BB962C8B-B14F-4D97-AF65-F5344CB8AC3E}">
        <p14:creationId xmlns:p14="http://schemas.microsoft.com/office/powerpoint/2010/main" val="257358864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Tabaibal</a:t>
            </a:r>
            <a:r>
              <a:rPr lang="es-ES" dirty="0"/>
              <a:t>-cardonal </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139</a:t>
            </a:fld>
            <a:endParaRPr lang="es-ES"/>
          </a:p>
        </p:txBody>
      </p:sp>
    </p:spTree>
    <p:extLst>
      <p:ext uri="{BB962C8B-B14F-4D97-AF65-F5344CB8AC3E}">
        <p14:creationId xmlns:p14="http://schemas.microsoft.com/office/powerpoint/2010/main" val="35851869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Tabaibal</a:t>
            </a:r>
            <a:r>
              <a:rPr lang="es-ES" dirty="0"/>
              <a:t>-cardonal </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140</a:t>
            </a:fld>
            <a:endParaRPr lang="es-ES"/>
          </a:p>
        </p:txBody>
      </p:sp>
    </p:spTree>
    <p:extLst>
      <p:ext uri="{BB962C8B-B14F-4D97-AF65-F5344CB8AC3E}">
        <p14:creationId xmlns:p14="http://schemas.microsoft.com/office/powerpoint/2010/main" val="6897879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Tabaibal</a:t>
            </a:r>
            <a:r>
              <a:rPr lang="es-ES" dirty="0"/>
              <a:t>-cardonal </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141</a:t>
            </a:fld>
            <a:endParaRPr lang="es-ES"/>
          </a:p>
        </p:txBody>
      </p:sp>
    </p:spTree>
    <p:extLst>
      <p:ext uri="{BB962C8B-B14F-4D97-AF65-F5344CB8AC3E}">
        <p14:creationId xmlns:p14="http://schemas.microsoft.com/office/powerpoint/2010/main" val="313108895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Tabaibal</a:t>
            </a:r>
            <a:r>
              <a:rPr lang="es-ES" dirty="0"/>
              <a:t>-cardonal </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142</a:t>
            </a:fld>
            <a:endParaRPr lang="es-ES"/>
          </a:p>
        </p:txBody>
      </p:sp>
    </p:spTree>
    <p:extLst>
      <p:ext uri="{BB962C8B-B14F-4D97-AF65-F5344CB8AC3E}">
        <p14:creationId xmlns:p14="http://schemas.microsoft.com/office/powerpoint/2010/main" val="362962412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Tabaibal</a:t>
            </a:r>
            <a:r>
              <a:rPr lang="es-ES" dirty="0"/>
              <a:t>-cardonal </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143</a:t>
            </a:fld>
            <a:endParaRPr lang="es-ES"/>
          </a:p>
        </p:txBody>
      </p:sp>
    </p:spTree>
    <p:extLst>
      <p:ext uri="{BB962C8B-B14F-4D97-AF65-F5344CB8AC3E}">
        <p14:creationId xmlns:p14="http://schemas.microsoft.com/office/powerpoint/2010/main" val="273057571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Tajinastes</a:t>
            </a:r>
            <a:r>
              <a:rPr lang="es-ES" dirty="0"/>
              <a:t> de </a:t>
            </a:r>
            <a:r>
              <a:rPr lang="es-ES" dirty="0" err="1"/>
              <a:t>Tejina</a:t>
            </a:r>
            <a:r>
              <a:rPr lang="es-ES" dirty="0"/>
              <a:t> de </a:t>
            </a:r>
            <a:r>
              <a:rPr lang="es-ES" dirty="0" err="1"/>
              <a:t>Isora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144</a:t>
            </a:fld>
            <a:endParaRPr lang="es-ES"/>
          </a:p>
        </p:txBody>
      </p:sp>
    </p:spTree>
    <p:extLst>
      <p:ext uri="{BB962C8B-B14F-4D97-AF65-F5344CB8AC3E}">
        <p14:creationId xmlns:p14="http://schemas.microsoft.com/office/powerpoint/2010/main" val="421408830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Tarajales.( Tamarix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145</a:t>
            </a:fld>
            <a:endParaRPr lang="es-ES"/>
          </a:p>
        </p:txBody>
      </p:sp>
    </p:spTree>
    <p:extLst>
      <p:ext uri="{BB962C8B-B14F-4D97-AF65-F5344CB8AC3E}">
        <p14:creationId xmlns:p14="http://schemas.microsoft.com/office/powerpoint/2010/main" val="385699570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Teide en primavera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146</a:t>
            </a:fld>
            <a:endParaRPr lang="es-ES"/>
          </a:p>
        </p:txBody>
      </p:sp>
    </p:spTree>
    <p:extLst>
      <p:ext uri="{BB962C8B-B14F-4D97-AF65-F5344CB8AC3E}">
        <p14:creationId xmlns:p14="http://schemas.microsoft.com/office/powerpoint/2010/main" val="383578574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Verode</a:t>
            </a:r>
            <a:r>
              <a:rPr lang="es-ES" dirty="0"/>
              <a:t> en flor</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147</a:t>
            </a:fld>
            <a:endParaRPr lang="es-ES"/>
          </a:p>
        </p:txBody>
      </p:sp>
    </p:spTree>
    <p:extLst>
      <p:ext uri="{BB962C8B-B14F-4D97-AF65-F5344CB8AC3E}">
        <p14:creationId xmlns:p14="http://schemas.microsoft.com/office/powerpoint/2010/main" val="412038099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Verode</a:t>
            </a:r>
            <a:r>
              <a:rPr lang="es-ES" dirty="0"/>
              <a:t>.-</a:t>
            </a:r>
            <a:r>
              <a:rPr lang="es-ES" dirty="0" err="1"/>
              <a:t>Kleinia</a:t>
            </a:r>
            <a:r>
              <a:rPr lang="es-ES" dirty="0"/>
              <a:t> </a:t>
            </a:r>
            <a:r>
              <a:rPr lang="es-ES" dirty="0" err="1"/>
              <a:t>neriifolia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148</a:t>
            </a:fld>
            <a:endParaRPr lang="es-ES"/>
          </a:p>
        </p:txBody>
      </p:sp>
    </p:spTree>
    <p:extLst>
      <p:ext uri="{BB962C8B-B14F-4D97-AF65-F5344CB8AC3E}">
        <p14:creationId xmlns:p14="http://schemas.microsoft.com/office/powerpoint/2010/main" val="118751826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Verodes en tejado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149</a:t>
            </a:fld>
            <a:endParaRPr lang="es-ES" dirty="0"/>
          </a:p>
        </p:txBody>
      </p:sp>
    </p:spTree>
    <p:extLst>
      <p:ext uri="{BB962C8B-B14F-4D97-AF65-F5344CB8AC3E}">
        <p14:creationId xmlns:p14="http://schemas.microsoft.com/office/powerpoint/2010/main" val="20914643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Drago</a:t>
            </a:r>
            <a:r>
              <a:rPr lang="es-ES" baseline="0" dirty="0"/>
              <a:t> milenario de Icod de  los Vinos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150</a:t>
            </a:fld>
            <a:endParaRPr lang="es-ES" dirty="0"/>
          </a:p>
        </p:txBody>
      </p:sp>
    </p:spTree>
    <p:extLst>
      <p:ext uri="{BB962C8B-B14F-4D97-AF65-F5344CB8AC3E}">
        <p14:creationId xmlns:p14="http://schemas.microsoft.com/office/powerpoint/2010/main" val="244911030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Drago milenario de Icod de  los Vinos</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t>151</a:t>
            </a:fld>
            <a:endParaRPr lang="es-ES" dirty="0"/>
          </a:p>
        </p:txBody>
      </p:sp>
    </p:spTree>
    <p:extLst>
      <p:ext uri="{BB962C8B-B14F-4D97-AF65-F5344CB8AC3E}">
        <p14:creationId xmlns:p14="http://schemas.microsoft.com/office/powerpoint/2010/main" val="4046887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9227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531697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64125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040681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99180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687744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292714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774228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659038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44053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28155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99587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04824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8868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970263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21593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759369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5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g"/><Relationship Id="rId7" Type="http://schemas.openxmlformats.org/officeDocument/2006/relationships/image" Target="../media/image83.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7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g"/></Relationships>
</file>

<file path=ppt/slides/_rels/slide8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8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jpg"/></Relationships>
</file>

<file path=ppt/slides/_rels/slide8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png"/></Relationships>
</file>

<file path=ppt/slides/_rels/slide85.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8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jpg"/></Relationships>
</file>

<file path=ppt/slides/_rels/slide8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116.jpg"/></Relationships>
</file>

<file path=ppt/slides/_rels/slide8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9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jpg"/><Relationship Id="rId7" Type="http://schemas.openxmlformats.org/officeDocument/2006/relationships/image" Target="../media/image124.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23.png"/><Relationship Id="rId11" Type="http://schemas.openxmlformats.org/officeDocument/2006/relationships/image" Target="../media/image128.png"/><Relationship Id="rId5" Type="http://schemas.openxmlformats.org/officeDocument/2006/relationships/image" Target="../media/image122.png"/><Relationship Id="rId10" Type="http://schemas.openxmlformats.org/officeDocument/2006/relationships/image" Target="../media/image127.png"/><Relationship Id="rId4" Type="http://schemas.openxmlformats.org/officeDocument/2006/relationships/image" Target="../media/image121.png"/><Relationship Id="rId9" Type="http://schemas.openxmlformats.org/officeDocument/2006/relationships/image" Target="../media/image126.png"/></Relationships>
</file>

<file path=ppt/slides/_rels/slide9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9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36.jpg"/></Relationships>
</file>

<file path=ppt/slides/_rels/slide97.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45.jpg"/><Relationship Id="rId7" Type="http://schemas.openxmlformats.org/officeDocument/2006/relationships/image" Target="../media/image149.png"/><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image" Target="../media/image148.jpg"/><Relationship Id="rId5" Type="http://schemas.openxmlformats.org/officeDocument/2006/relationships/image" Target="../media/image147.jpg"/><Relationship Id="rId4" Type="http://schemas.openxmlformats.org/officeDocument/2006/relationships/image" Target="../media/image14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153.jpg"/><Relationship Id="rId4" Type="http://schemas.openxmlformats.org/officeDocument/2006/relationships/image" Target="../media/image152.jpg"/></Relationships>
</file>

<file path=ppt/slides/_rels/slide108.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110.xml.rels><?xml version="1.0" encoding="UTF-8" standalone="yes"?>
<Relationships xmlns="http://schemas.openxmlformats.org/package/2006/relationships"><Relationship Id="rId3" Type="http://schemas.openxmlformats.org/officeDocument/2006/relationships/image" Target="../media/image159.jpg"/><Relationship Id="rId7" Type="http://schemas.openxmlformats.org/officeDocument/2006/relationships/image" Target="../media/image163.png"/><Relationship Id="rId2" Type="http://schemas.openxmlformats.org/officeDocument/2006/relationships/notesSlide" Target="../notesSlides/notesSlide96.xml"/><Relationship Id="rId1" Type="http://schemas.openxmlformats.org/officeDocument/2006/relationships/slideLayout" Target="../slideLayouts/slideLayout7.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111.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70.jpeg"/><Relationship Id="rId7" Type="http://schemas.openxmlformats.org/officeDocument/2006/relationships/image" Target="../media/image174.pn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jpg"/></Relationships>
</file>

<file path=ppt/slides/_rels/slide118.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95.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99.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207.jpg"/><Relationship Id="rId2" Type="http://schemas.openxmlformats.org/officeDocument/2006/relationships/notesSlide" Target="../notesSlides/notesSlide133.xml"/><Relationship Id="rId1" Type="http://schemas.openxmlformats.org/officeDocument/2006/relationships/slideLayout" Target="../slideLayouts/slideLayout7.xml"/><Relationship Id="rId4" Type="http://schemas.openxmlformats.org/officeDocument/2006/relationships/image" Target="../media/image208.png"/></Relationships>
</file>

<file path=ppt/slides/_rels/slide150.xml.rels><?xml version="1.0" encoding="UTF-8" standalone="yes"?>
<Relationships xmlns="http://schemas.openxmlformats.org/package/2006/relationships"><Relationship Id="rId3" Type="http://schemas.openxmlformats.org/officeDocument/2006/relationships/image" Target="../media/image209.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304256"/>
          </a:xfrm>
        </p:spPr>
        <p:txBody>
          <a:bodyPr>
            <a:noAutofit/>
          </a:bodyPr>
          <a:lstStyle/>
          <a:p>
            <a:r>
              <a:rPr lang="es-ES" sz="4000" dirty="0"/>
              <a:t>PLANTAS DE LAS ISLAS  AZORES Y CANARIAS</a:t>
            </a:r>
          </a:p>
        </p:txBody>
      </p:sp>
      <p:sp>
        <p:nvSpPr>
          <p:cNvPr id="3" name="2 Subtítulo"/>
          <p:cNvSpPr>
            <a:spLocks noGrp="1"/>
          </p:cNvSpPr>
          <p:nvPr>
            <p:ph type="subTitle" idx="1"/>
          </p:nvPr>
        </p:nvSpPr>
        <p:spPr>
          <a:xfrm>
            <a:off x="2483768" y="5003322"/>
            <a:ext cx="4752528" cy="1371600"/>
          </a:xfrm>
        </p:spPr>
        <p:txBody>
          <a:bodyPr>
            <a:normAutofit lnSpcReduction="10000"/>
          </a:bodyPr>
          <a:lstStyle/>
          <a:p>
            <a:r>
              <a:rPr lang="es-ES" dirty="0"/>
              <a:t>Selección de textos y fotografías por</a:t>
            </a:r>
          </a:p>
          <a:p>
            <a:r>
              <a:rPr lang="es-ES" sz="2800" dirty="0"/>
              <a:t>JOSE ELIAS BONELLS</a:t>
            </a:r>
          </a:p>
          <a:p>
            <a:r>
              <a:rPr lang="en-US" sz="2800" dirty="0"/>
              <a:t> </a:t>
            </a:r>
            <a:endParaRPr lang="es-ES" sz="2800" dirty="0"/>
          </a:p>
        </p:txBody>
      </p:sp>
    </p:spTree>
    <p:extLst>
      <p:ext uri="{BB962C8B-B14F-4D97-AF65-F5344CB8AC3E}">
        <p14:creationId xmlns:p14="http://schemas.microsoft.com/office/powerpoint/2010/main" val="193028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Islas azores</a:t>
            </a:r>
          </a:p>
        </p:txBody>
      </p:sp>
      <p:sp>
        <p:nvSpPr>
          <p:cNvPr id="3" name="2 Marcador de contenido"/>
          <p:cNvSpPr>
            <a:spLocks noGrp="1"/>
          </p:cNvSpPr>
          <p:nvPr>
            <p:ph idx="1"/>
          </p:nvPr>
        </p:nvSpPr>
        <p:spPr/>
        <p:txBody>
          <a:bodyPr/>
          <a:lstStyle/>
          <a:p>
            <a:r>
              <a:rPr lang="es-ES" dirty="0"/>
              <a:t>Todas las islas del archipiélago ofrecen paisajes de vegetación variada y exuberante aunque la más abundante es –como el nombre ya lo implica- la occidental isla de Flores, primer lugar de descanso para las aves migratorias que llegan desde la costa Este de América y que durante muchos siglos han traído infinidad de semillas en su plumaje, como las hortensias, que hoy adornan el paisaje de la isla a lo largo de las carreteras en kilómetros y kilómetros de setos.</a:t>
            </a:r>
          </a:p>
        </p:txBody>
      </p:sp>
    </p:spTree>
    <p:extLst>
      <p:ext uri="{BB962C8B-B14F-4D97-AF65-F5344CB8AC3E}">
        <p14:creationId xmlns:p14="http://schemas.microsoft.com/office/powerpoint/2010/main" val="3583270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700808"/>
            <a:ext cx="6233120" cy="4773144"/>
          </a:xfrm>
        </p:spPr>
        <p:txBody>
          <a:bodyPr/>
          <a:lstStyle/>
          <a:p>
            <a:r>
              <a:rPr lang="es-ES" dirty="0"/>
              <a:t>Los marinos, inmigrantes y botanistas de todos los lugares del mundo también llevaron plantas y semillas a las islas cuyo suelo fértil favorece el cultivo de cualquier planta debido al clima tan favorable con el que cuentan. </a:t>
            </a:r>
          </a:p>
          <a:p>
            <a:r>
              <a:rPr lang="es-ES" dirty="0"/>
              <a:t>En algunas de las islas podemos incluso encontrar lugares con un microclima especial que permite el cultivo de plantas tropicales como los plátanos y el té (São Miguel cuenta con las únicas plantaciones de té en Europa).</a:t>
            </a:r>
          </a:p>
          <a:p>
            <a:r>
              <a:rPr lang="es-ES" dirty="0"/>
              <a:t>En las islas del archipiélago podemos encontrar alrededor de 850 especies de helechos, semillas y plantas de las cuales unas 60 son endémicas</a:t>
            </a:r>
          </a:p>
        </p:txBody>
      </p:sp>
    </p:spTree>
    <p:extLst>
      <p:ext uri="{BB962C8B-B14F-4D97-AF65-F5344CB8AC3E}">
        <p14:creationId xmlns:p14="http://schemas.microsoft.com/office/powerpoint/2010/main" val="2844275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484784"/>
            <a:ext cx="6089104" cy="4989168"/>
          </a:xfrm>
        </p:spPr>
        <p:txBody>
          <a:bodyPr>
            <a:normAutofit/>
          </a:bodyPr>
          <a:lstStyle/>
          <a:p>
            <a:r>
              <a:rPr lang="es-ES" dirty="0"/>
              <a:t>Podemos dividir las zonas de la vegetación en tres niveles de altitud. Los niveles costeros de 0 a 200 metros están principalmente cubiertos de hierbas, arbustos y plantas con flores.</a:t>
            </a:r>
          </a:p>
          <a:p>
            <a:r>
              <a:rPr lang="es-ES" dirty="0"/>
              <a:t> Los árboles y los bosques no se encuentran habitualmente en este nivel ya que han sido arrancados a lo largo de los siglos.</a:t>
            </a:r>
          </a:p>
          <a:p>
            <a:r>
              <a:rPr lang="es-ES" dirty="0"/>
              <a:t> En los niveles por encima de las zonas del litoral, entre los 200 y los 600 metros, dominan los pastos y en estos niveles siguen siendo raros los árboles y los bosques, que sólo encontramos en los valles. </a:t>
            </a:r>
          </a:p>
          <a:p>
            <a:r>
              <a:rPr lang="es-ES" dirty="0"/>
              <a:t>De los 600 hasta los, más o menos 1.100 metros (o a mayor altitud como en la isla de Pico) encontramos predominantemente la vegetación original de las islas, ….</a:t>
            </a:r>
          </a:p>
        </p:txBody>
      </p:sp>
    </p:spTree>
    <p:extLst>
      <p:ext uri="{BB962C8B-B14F-4D97-AF65-F5344CB8AC3E}">
        <p14:creationId xmlns:p14="http://schemas.microsoft.com/office/powerpoint/2010/main" val="2916846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916832"/>
            <a:ext cx="6017096" cy="4557120"/>
          </a:xfrm>
        </p:spPr>
        <p:txBody>
          <a:bodyPr>
            <a:normAutofit lnSpcReduction="10000"/>
          </a:bodyPr>
          <a:lstStyle/>
          <a:p>
            <a:r>
              <a:rPr lang="es-ES" dirty="0"/>
              <a:t>…los bosques de laurisilva así como una sorprendente riqueza de diferentes especies de musgos (se calcula que hay unas 400 especies creciendo en el archipiélago por la pureza de su aire).</a:t>
            </a:r>
          </a:p>
          <a:p>
            <a:r>
              <a:rPr lang="es-ES" dirty="0"/>
              <a:t>Si tuviéramos que mencionar todas las flores, plantas y árboles que embellecen los paisajes del archipiélago, la lista sería interminable así que hemos decidido hacer una selección de las principales especies que crecen en abundancia:</a:t>
            </a:r>
          </a:p>
          <a:p>
            <a:r>
              <a:rPr lang="es-ES" dirty="0"/>
              <a:t>Las especies endémicas que pueden ser encontradas en la mayoría de las islas son: Laurus azorica (el laurel, un árbol de hoja perenne que puede llegar a los 10 metros de altura y que también es la principal especie representante del bosque de laurisilva), </a:t>
            </a:r>
          </a:p>
          <a:p>
            <a:endParaRPr lang="es-ES" dirty="0"/>
          </a:p>
          <a:p>
            <a:endParaRPr lang="es-ES" dirty="0"/>
          </a:p>
        </p:txBody>
      </p:sp>
    </p:spTree>
    <p:extLst>
      <p:ext uri="{BB962C8B-B14F-4D97-AF65-F5344CB8AC3E}">
        <p14:creationId xmlns:p14="http://schemas.microsoft.com/office/powerpoint/2010/main" val="2138172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980728"/>
            <a:ext cx="6089104" cy="5493224"/>
          </a:xfrm>
        </p:spPr>
        <p:txBody>
          <a:bodyPr>
            <a:normAutofit fontScale="92500" lnSpcReduction="10000"/>
          </a:bodyPr>
          <a:lstStyle/>
          <a:p>
            <a:endParaRPr lang="es-ES" dirty="0"/>
          </a:p>
          <a:p>
            <a:r>
              <a:rPr lang="es-ES" dirty="0"/>
              <a:t>Juniperus brevifolia (localmente conocidos como “cedros” por su parecido aunque pertenecen a la familia de los enebros), Myrica faya (haya de las Azores –puede llegar a los 5 metros de altura y solía usarse antiguamente como protección para las plantaciones de naranjos) y Erica azorica (brezo de las Azores – arbustos o árboles de brezo que pueden llegar a más de 5 metros de altura y se pueden encontrar al mismo nivel que los bosques de laureles o a más altitud) …. Por nombrar solo algunas!</a:t>
            </a:r>
          </a:p>
          <a:p>
            <a:r>
              <a:rPr lang="es-ES" dirty="0"/>
              <a:t>Del gran número de plantas importadas, las especies más habituales son: Hortensia, cala, conga, azucena de Santa Paula, camelias, agapantos, chumberas, malangos, adelfas, hibiscus, buganvilleas, viñátigo del Brasil(los árboles de hoja perenne de la familia del laurel pueden llegar hasta los 20 metros) arraclán de las Azores, eucalipto, cedro Japonés, pino de Australia, dragos, acacia de Australia…y muchas, muchas más!</a:t>
            </a:r>
          </a:p>
          <a:p>
            <a:endParaRPr lang="es-ES" dirty="0"/>
          </a:p>
          <a:p>
            <a:endParaRPr lang="es-ES" dirty="0"/>
          </a:p>
        </p:txBody>
      </p:sp>
    </p:spTree>
    <p:extLst>
      <p:ext uri="{BB962C8B-B14F-4D97-AF65-F5344CB8AC3E}">
        <p14:creationId xmlns:p14="http://schemas.microsoft.com/office/powerpoint/2010/main" val="326200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7191"/>
          <a:stretch/>
        </p:blipFill>
        <p:spPr>
          <a:xfrm>
            <a:off x="-180528" y="-459432"/>
            <a:ext cx="9324528" cy="7416824"/>
          </a:xfrm>
          <a:prstGeom prst="rect">
            <a:avLst/>
          </a:prstGeom>
        </p:spPr>
      </p:pic>
      <p:sp>
        <p:nvSpPr>
          <p:cNvPr id="5" name="4 CuadroTexto"/>
          <p:cNvSpPr txBox="1"/>
          <p:nvPr/>
        </p:nvSpPr>
        <p:spPr>
          <a:xfrm>
            <a:off x="6372200" y="6383982"/>
            <a:ext cx="2232248" cy="369332"/>
          </a:xfrm>
          <a:prstGeom prst="rect">
            <a:avLst/>
          </a:prstGeom>
          <a:solidFill>
            <a:srgbClr val="92D050"/>
          </a:solidFill>
        </p:spPr>
        <p:txBody>
          <a:bodyPr wrap="square" rtlCol="0">
            <a:spAutoFit/>
          </a:bodyPr>
          <a:lstStyle/>
          <a:p>
            <a:r>
              <a:rPr lang="es-ES" dirty="0"/>
              <a:t>Eichornia crasipes,</a:t>
            </a:r>
          </a:p>
        </p:txBody>
      </p:sp>
    </p:spTree>
    <p:extLst>
      <p:ext uri="{BB962C8B-B14F-4D97-AF65-F5344CB8AC3E}">
        <p14:creationId xmlns:p14="http://schemas.microsoft.com/office/powerpoint/2010/main" val="1710183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755576" y="6237312"/>
            <a:ext cx="2808312" cy="369332"/>
          </a:xfrm>
          <a:prstGeom prst="rect">
            <a:avLst/>
          </a:prstGeom>
          <a:solidFill>
            <a:srgbClr val="92D050"/>
          </a:solidFill>
        </p:spPr>
        <p:txBody>
          <a:bodyPr wrap="square" rtlCol="0">
            <a:spAutoFit/>
          </a:bodyPr>
          <a:lstStyle/>
          <a:p>
            <a:r>
              <a:rPr lang="es-ES" dirty="0"/>
              <a:t>Euphorbia canariensis</a:t>
            </a:r>
          </a:p>
        </p:txBody>
      </p:sp>
    </p:spTree>
    <p:extLst>
      <p:ext uri="{BB962C8B-B14F-4D97-AF65-F5344CB8AC3E}">
        <p14:creationId xmlns:p14="http://schemas.microsoft.com/office/powerpoint/2010/main" val="3321241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309320"/>
            <a:ext cx="2736304" cy="369332"/>
          </a:xfrm>
          <a:prstGeom prst="rect">
            <a:avLst/>
          </a:prstGeom>
          <a:solidFill>
            <a:srgbClr val="92D050"/>
          </a:solidFill>
        </p:spPr>
        <p:txBody>
          <a:bodyPr wrap="square" rtlCol="0">
            <a:spAutoFit/>
          </a:bodyPr>
          <a:lstStyle/>
          <a:p>
            <a:r>
              <a:rPr lang="es-ES" dirty="0"/>
              <a:t>Euphorbia canariensis</a:t>
            </a:r>
          </a:p>
        </p:txBody>
      </p:sp>
    </p:spTree>
    <p:extLst>
      <p:ext uri="{BB962C8B-B14F-4D97-AF65-F5344CB8AC3E}">
        <p14:creationId xmlns:p14="http://schemas.microsoft.com/office/powerpoint/2010/main" val="1931908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6" y="0"/>
            <a:ext cx="5143500" cy="6858000"/>
          </a:xfrm>
          <a:prstGeom prst="rect">
            <a:avLst/>
          </a:prstGeom>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7516" y="-99392"/>
            <a:ext cx="3976484" cy="695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95536" y="6237312"/>
            <a:ext cx="2592288" cy="369332"/>
          </a:xfrm>
          <a:prstGeom prst="rect">
            <a:avLst/>
          </a:prstGeom>
          <a:solidFill>
            <a:srgbClr val="92D050"/>
          </a:solidFill>
        </p:spPr>
        <p:txBody>
          <a:bodyPr wrap="square" rtlCol="0">
            <a:spAutoFit/>
          </a:bodyPr>
          <a:lstStyle/>
          <a:p>
            <a:r>
              <a:rPr lang="es-ES" dirty="0"/>
              <a:t>Callistemon-viminalis</a:t>
            </a:r>
          </a:p>
        </p:txBody>
      </p:sp>
    </p:spTree>
    <p:extLst>
      <p:ext uri="{BB962C8B-B14F-4D97-AF65-F5344CB8AC3E}">
        <p14:creationId xmlns:p14="http://schemas.microsoft.com/office/powerpoint/2010/main" val="2572559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3568" y="6237312"/>
            <a:ext cx="2880320" cy="369332"/>
          </a:xfrm>
          <a:prstGeom prst="rect">
            <a:avLst/>
          </a:prstGeom>
          <a:solidFill>
            <a:srgbClr val="92D050"/>
          </a:solidFill>
        </p:spPr>
        <p:txBody>
          <a:bodyPr wrap="square" rtlCol="0">
            <a:spAutoFit/>
          </a:bodyPr>
          <a:lstStyle/>
          <a:p>
            <a:r>
              <a:rPr lang="es-ES" dirty="0"/>
              <a:t>Jacaranda mimosifolia</a:t>
            </a:r>
          </a:p>
        </p:txBody>
      </p:sp>
    </p:spTree>
    <p:extLst>
      <p:ext uri="{BB962C8B-B14F-4D97-AF65-F5344CB8AC3E}">
        <p14:creationId xmlns:p14="http://schemas.microsoft.com/office/powerpoint/2010/main" val="3148164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021288"/>
            <a:ext cx="2736304" cy="369332"/>
          </a:xfrm>
          <a:prstGeom prst="rect">
            <a:avLst/>
          </a:prstGeom>
          <a:solidFill>
            <a:srgbClr val="92D050"/>
          </a:solidFill>
        </p:spPr>
        <p:txBody>
          <a:bodyPr wrap="square" rtlCol="0">
            <a:spAutoFit/>
          </a:bodyPr>
          <a:lstStyle/>
          <a:p>
            <a:r>
              <a:rPr lang="es-ES" dirty="0"/>
              <a:t>Wigandia caracasana</a:t>
            </a:r>
          </a:p>
        </p:txBody>
      </p:sp>
    </p:spTree>
    <p:extLst>
      <p:ext uri="{BB962C8B-B14F-4D97-AF65-F5344CB8AC3E}">
        <p14:creationId xmlns:p14="http://schemas.microsoft.com/office/powerpoint/2010/main" val="2601294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228184" y="6165304"/>
            <a:ext cx="2808312" cy="369332"/>
          </a:xfrm>
          <a:prstGeom prst="rect">
            <a:avLst/>
          </a:prstGeom>
          <a:solidFill>
            <a:srgbClr val="92D050"/>
          </a:solidFill>
        </p:spPr>
        <p:txBody>
          <a:bodyPr wrap="square" rtlCol="0">
            <a:spAutoFit/>
          </a:bodyPr>
          <a:lstStyle/>
          <a:p>
            <a:r>
              <a:rPr lang="es-ES" dirty="0"/>
              <a:t>Wigandia caracasana</a:t>
            </a:r>
          </a:p>
        </p:txBody>
      </p:sp>
    </p:spTree>
    <p:extLst>
      <p:ext uri="{BB962C8B-B14F-4D97-AF65-F5344CB8AC3E}">
        <p14:creationId xmlns:p14="http://schemas.microsoft.com/office/powerpoint/2010/main" val="2263777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80112" y="6093296"/>
            <a:ext cx="2952328" cy="369332"/>
          </a:xfrm>
          <a:prstGeom prst="rect">
            <a:avLst/>
          </a:prstGeom>
          <a:solidFill>
            <a:srgbClr val="92D050"/>
          </a:solidFill>
        </p:spPr>
        <p:txBody>
          <a:bodyPr wrap="square" rtlCol="0">
            <a:spAutoFit/>
          </a:bodyPr>
          <a:lstStyle/>
          <a:p>
            <a:r>
              <a:rPr lang="es-ES" dirty="0"/>
              <a:t>Wigandia caracasana</a:t>
            </a:r>
          </a:p>
        </p:txBody>
      </p:sp>
    </p:spTree>
    <p:extLst>
      <p:ext uri="{BB962C8B-B14F-4D97-AF65-F5344CB8AC3E}">
        <p14:creationId xmlns:p14="http://schemas.microsoft.com/office/powerpoint/2010/main" val="1065732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72200" y="6237312"/>
            <a:ext cx="2304256" cy="369332"/>
          </a:xfrm>
          <a:prstGeom prst="rect">
            <a:avLst/>
          </a:prstGeom>
          <a:solidFill>
            <a:srgbClr val="92D050"/>
          </a:solidFill>
        </p:spPr>
        <p:txBody>
          <a:bodyPr wrap="square" rtlCol="0">
            <a:spAutoFit/>
          </a:bodyPr>
          <a:lstStyle/>
          <a:p>
            <a:r>
              <a:rPr lang="es-ES" dirty="0"/>
              <a:t>-Kigelia-africana</a:t>
            </a:r>
          </a:p>
        </p:txBody>
      </p:sp>
    </p:spTree>
    <p:extLst>
      <p:ext uri="{BB962C8B-B14F-4D97-AF65-F5344CB8AC3E}">
        <p14:creationId xmlns:p14="http://schemas.microsoft.com/office/powerpoint/2010/main" val="2812407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12"/>
            <a:ext cx="5143500" cy="68580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0" y="9912"/>
            <a:ext cx="4000500" cy="3480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3489960"/>
            <a:ext cx="4000500" cy="3368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11560" y="6237312"/>
            <a:ext cx="1960190" cy="369332"/>
          </a:xfrm>
          <a:prstGeom prst="rect">
            <a:avLst/>
          </a:prstGeom>
          <a:solidFill>
            <a:srgbClr val="92D050"/>
          </a:solidFill>
        </p:spPr>
        <p:txBody>
          <a:bodyPr wrap="square" rtlCol="0">
            <a:spAutoFit/>
          </a:bodyPr>
          <a:lstStyle/>
          <a:p>
            <a:r>
              <a:rPr lang="es-ES" dirty="0"/>
              <a:t>Kigelia africana</a:t>
            </a:r>
          </a:p>
        </p:txBody>
      </p:sp>
    </p:spTree>
    <p:extLst>
      <p:ext uri="{BB962C8B-B14F-4D97-AF65-F5344CB8AC3E}">
        <p14:creationId xmlns:p14="http://schemas.microsoft.com/office/powerpoint/2010/main" val="1721928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732240" y="6309320"/>
            <a:ext cx="2088232" cy="369332"/>
          </a:xfrm>
          <a:prstGeom prst="rect">
            <a:avLst/>
          </a:prstGeom>
          <a:solidFill>
            <a:srgbClr val="92D050"/>
          </a:solidFill>
        </p:spPr>
        <p:txBody>
          <a:bodyPr wrap="square" rtlCol="0">
            <a:spAutoFit/>
          </a:bodyPr>
          <a:lstStyle/>
          <a:p>
            <a:r>
              <a:rPr lang="es-ES" dirty="0"/>
              <a:t>Ochna serrulata</a:t>
            </a:r>
          </a:p>
        </p:txBody>
      </p:sp>
    </p:spTree>
    <p:extLst>
      <p:ext uri="{BB962C8B-B14F-4D97-AF65-F5344CB8AC3E}">
        <p14:creationId xmlns:p14="http://schemas.microsoft.com/office/powerpoint/2010/main" val="2947401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04248" y="6237312"/>
            <a:ext cx="1944216" cy="369332"/>
          </a:xfrm>
          <a:prstGeom prst="rect">
            <a:avLst/>
          </a:prstGeom>
          <a:solidFill>
            <a:srgbClr val="92D050"/>
          </a:solidFill>
        </p:spPr>
        <p:txBody>
          <a:bodyPr wrap="square" rtlCol="0">
            <a:spAutoFit/>
          </a:bodyPr>
          <a:lstStyle/>
          <a:p>
            <a:r>
              <a:rPr lang="es-ES" dirty="0"/>
              <a:t>Dietes bicolor</a:t>
            </a:r>
          </a:p>
        </p:txBody>
      </p:sp>
    </p:spTree>
    <p:extLst>
      <p:ext uri="{BB962C8B-B14F-4D97-AF65-F5344CB8AC3E}">
        <p14:creationId xmlns:p14="http://schemas.microsoft.com/office/powerpoint/2010/main" val="3500534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82"/>
            <a:ext cx="2843808" cy="289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24944"/>
            <a:ext cx="2843808" cy="2005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30882"/>
            <a:ext cx="6388948"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930155"/>
            <a:ext cx="2831232" cy="1927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808" y="4970152"/>
            <a:ext cx="2952328" cy="1887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b="7960"/>
          <a:stretch/>
        </p:blipFill>
        <p:spPr bwMode="auto">
          <a:xfrm>
            <a:off x="5796136" y="4943866"/>
            <a:ext cx="3347864" cy="191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23528" y="6138326"/>
            <a:ext cx="4464496" cy="369332"/>
          </a:xfrm>
          <a:prstGeom prst="rect">
            <a:avLst/>
          </a:prstGeom>
          <a:solidFill>
            <a:srgbClr val="92D050"/>
          </a:solidFill>
        </p:spPr>
        <p:txBody>
          <a:bodyPr wrap="square" rtlCol="0">
            <a:spAutoFit/>
          </a:bodyPr>
          <a:lstStyle/>
          <a:p>
            <a:r>
              <a:rPr lang="es-ES" dirty="0"/>
              <a:t>Eucalyptus ficifolia = Corymba filicifolia</a:t>
            </a:r>
          </a:p>
        </p:txBody>
      </p:sp>
    </p:spTree>
    <p:extLst>
      <p:ext uri="{BB962C8B-B14F-4D97-AF65-F5344CB8AC3E}">
        <p14:creationId xmlns:p14="http://schemas.microsoft.com/office/powerpoint/2010/main" val="991287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165304"/>
            <a:ext cx="4896544" cy="369332"/>
          </a:xfrm>
          <a:prstGeom prst="rect">
            <a:avLst/>
          </a:prstGeom>
          <a:solidFill>
            <a:srgbClr val="92D050"/>
          </a:solidFill>
        </p:spPr>
        <p:txBody>
          <a:bodyPr wrap="square" rtlCol="0">
            <a:spAutoFit/>
          </a:bodyPr>
          <a:lstStyle/>
          <a:p>
            <a:r>
              <a:rPr lang="es-ES" dirty="0"/>
              <a:t>Eucalyptus ficifolia = Corymba filicifolia</a:t>
            </a:r>
          </a:p>
        </p:txBody>
      </p:sp>
    </p:spTree>
    <p:extLst>
      <p:ext uri="{BB962C8B-B14F-4D97-AF65-F5344CB8AC3E}">
        <p14:creationId xmlns:p14="http://schemas.microsoft.com/office/powerpoint/2010/main" val="2568279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144000" cy="6858000"/>
          </a:xfrm>
          <a:prstGeom prst="rect">
            <a:avLst/>
          </a:prstGeom>
        </p:spPr>
      </p:pic>
      <p:sp>
        <p:nvSpPr>
          <p:cNvPr id="3" name="2 CuadroTexto"/>
          <p:cNvSpPr txBox="1"/>
          <p:nvPr/>
        </p:nvSpPr>
        <p:spPr>
          <a:xfrm>
            <a:off x="6308304" y="6144954"/>
            <a:ext cx="2664296" cy="369332"/>
          </a:xfrm>
          <a:prstGeom prst="rect">
            <a:avLst/>
          </a:prstGeom>
          <a:solidFill>
            <a:srgbClr val="92D050"/>
          </a:solidFill>
        </p:spPr>
        <p:txBody>
          <a:bodyPr wrap="square" rtlCol="0">
            <a:spAutoFit/>
          </a:bodyPr>
          <a:lstStyle/>
          <a:p>
            <a:r>
              <a:rPr lang="es-ES" dirty="0" err="1"/>
              <a:t>Saurauja</a:t>
            </a:r>
            <a:r>
              <a:rPr lang="es-ES" dirty="0"/>
              <a:t> </a:t>
            </a:r>
            <a:r>
              <a:rPr lang="es-ES" dirty="0" err="1"/>
              <a:t>subspinosa</a:t>
            </a:r>
            <a:endParaRPr lang="es-ES" dirty="0"/>
          </a:p>
        </p:txBody>
      </p:sp>
    </p:spTree>
    <p:extLst>
      <p:ext uri="{BB962C8B-B14F-4D97-AF65-F5344CB8AC3E}">
        <p14:creationId xmlns:p14="http://schemas.microsoft.com/office/powerpoint/2010/main" val="4031675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349970"/>
            <a:ext cx="2016224" cy="369332"/>
          </a:xfrm>
          <a:prstGeom prst="rect">
            <a:avLst/>
          </a:prstGeom>
          <a:solidFill>
            <a:srgbClr val="92D050"/>
          </a:solidFill>
        </p:spPr>
        <p:txBody>
          <a:bodyPr wrap="square" rtlCol="0">
            <a:spAutoFit/>
          </a:bodyPr>
          <a:lstStyle/>
          <a:p>
            <a:r>
              <a:rPr lang="es-ES" dirty="0" err="1"/>
              <a:t>Petrea-volubilis</a:t>
            </a:r>
            <a:r>
              <a:rPr lang="es-ES" dirty="0"/>
              <a:t>-</a:t>
            </a:r>
          </a:p>
        </p:txBody>
      </p:sp>
    </p:spTree>
    <p:extLst>
      <p:ext uri="{BB962C8B-B14F-4D97-AF65-F5344CB8AC3E}">
        <p14:creationId xmlns:p14="http://schemas.microsoft.com/office/powerpoint/2010/main" val="3935346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021288"/>
            <a:ext cx="2232248" cy="369332"/>
          </a:xfrm>
          <a:prstGeom prst="rect">
            <a:avLst/>
          </a:prstGeom>
          <a:solidFill>
            <a:srgbClr val="92D050"/>
          </a:solidFill>
        </p:spPr>
        <p:txBody>
          <a:bodyPr wrap="square" rtlCol="0">
            <a:spAutoFit/>
          </a:bodyPr>
          <a:lstStyle/>
          <a:p>
            <a:r>
              <a:rPr lang="es-ES" dirty="0" err="1"/>
              <a:t>Petrea</a:t>
            </a:r>
            <a:r>
              <a:rPr lang="es-ES" dirty="0"/>
              <a:t>- </a:t>
            </a:r>
            <a:r>
              <a:rPr lang="es-ES" dirty="0" err="1"/>
              <a:t>volubilis</a:t>
            </a:r>
            <a:r>
              <a:rPr lang="es-ES" dirty="0"/>
              <a:t>-</a:t>
            </a:r>
          </a:p>
        </p:txBody>
      </p:sp>
    </p:spTree>
    <p:extLst>
      <p:ext uri="{BB962C8B-B14F-4D97-AF65-F5344CB8AC3E}">
        <p14:creationId xmlns:p14="http://schemas.microsoft.com/office/powerpoint/2010/main" val="2132627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96136" y="6237312"/>
            <a:ext cx="2376264" cy="369332"/>
          </a:xfrm>
          <a:prstGeom prst="rect">
            <a:avLst/>
          </a:prstGeom>
          <a:solidFill>
            <a:srgbClr val="92D050"/>
          </a:solidFill>
        </p:spPr>
        <p:txBody>
          <a:bodyPr wrap="square" rtlCol="0">
            <a:spAutoFit/>
          </a:bodyPr>
          <a:lstStyle/>
          <a:p>
            <a:r>
              <a:rPr lang="es-ES" dirty="0" err="1"/>
              <a:t>Manguifera</a:t>
            </a:r>
            <a:r>
              <a:rPr lang="es-ES" dirty="0"/>
              <a:t> indica</a:t>
            </a:r>
          </a:p>
        </p:txBody>
      </p:sp>
    </p:spTree>
    <p:extLst>
      <p:ext uri="{BB962C8B-B14F-4D97-AF65-F5344CB8AC3E}">
        <p14:creationId xmlns:p14="http://schemas.microsoft.com/office/powerpoint/2010/main" val="1593326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165304"/>
            <a:ext cx="2448272" cy="369332"/>
          </a:xfrm>
          <a:prstGeom prst="rect">
            <a:avLst/>
          </a:prstGeom>
          <a:solidFill>
            <a:srgbClr val="92D050"/>
          </a:solidFill>
        </p:spPr>
        <p:txBody>
          <a:bodyPr wrap="square" rtlCol="0">
            <a:spAutoFit/>
          </a:bodyPr>
          <a:lstStyle/>
          <a:p>
            <a:r>
              <a:rPr lang="es-ES" dirty="0" err="1"/>
              <a:t>Manguifera</a:t>
            </a:r>
            <a:r>
              <a:rPr lang="es-ES" dirty="0"/>
              <a:t> indica</a:t>
            </a:r>
          </a:p>
        </p:txBody>
      </p:sp>
    </p:spTree>
    <p:extLst>
      <p:ext uri="{BB962C8B-B14F-4D97-AF65-F5344CB8AC3E}">
        <p14:creationId xmlns:p14="http://schemas.microsoft.com/office/powerpoint/2010/main" val="4183131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24128" y="6309320"/>
            <a:ext cx="3240360" cy="369332"/>
          </a:xfrm>
          <a:prstGeom prst="rect">
            <a:avLst/>
          </a:prstGeom>
          <a:solidFill>
            <a:srgbClr val="92D050"/>
          </a:solidFill>
        </p:spPr>
        <p:txBody>
          <a:bodyPr wrap="square" rtlCol="0">
            <a:spAutoFit/>
          </a:bodyPr>
          <a:lstStyle/>
          <a:p>
            <a:r>
              <a:rPr lang="es-ES" dirty="0" err="1"/>
              <a:t>Spathodea-campanulata</a:t>
            </a:r>
            <a:endParaRPr lang="es-ES" dirty="0"/>
          </a:p>
        </p:txBody>
      </p:sp>
    </p:spTree>
    <p:extLst>
      <p:ext uri="{BB962C8B-B14F-4D97-AF65-F5344CB8AC3E}">
        <p14:creationId xmlns:p14="http://schemas.microsoft.com/office/powerpoint/2010/main" val="939332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093296"/>
            <a:ext cx="3240360" cy="369332"/>
          </a:xfrm>
          <a:prstGeom prst="rect">
            <a:avLst/>
          </a:prstGeom>
          <a:solidFill>
            <a:srgbClr val="92D050"/>
          </a:solidFill>
        </p:spPr>
        <p:txBody>
          <a:bodyPr wrap="square" rtlCol="0">
            <a:spAutoFit/>
          </a:bodyPr>
          <a:lstStyle/>
          <a:p>
            <a:r>
              <a:rPr lang="es-ES" dirty="0" err="1"/>
              <a:t>Spathodea-campanulata</a:t>
            </a:r>
            <a:endParaRPr lang="es-ES" dirty="0"/>
          </a:p>
        </p:txBody>
      </p:sp>
    </p:spTree>
    <p:extLst>
      <p:ext uri="{BB962C8B-B14F-4D97-AF65-F5344CB8AC3E}">
        <p14:creationId xmlns:p14="http://schemas.microsoft.com/office/powerpoint/2010/main" val="1408989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237312"/>
            <a:ext cx="2952328" cy="369332"/>
          </a:xfrm>
          <a:prstGeom prst="rect">
            <a:avLst/>
          </a:prstGeom>
          <a:solidFill>
            <a:srgbClr val="92D050"/>
          </a:solidFill>
        </p:spPr>
        <p:txBody>
          <a:bodyPr wrap="square" rtlCol="0">
            <a:spAutoFit/>
          </a:bodyPr>
          <a:lstStyle/>
          <a:p>
            <a:r>
              <a:rPr lang="es-ES" dirty="0" err="1"/>
              <a:t>Syzygium-malaccense</a:t>
            </a:r>
            <a:r>
              <a:rPr lang="es-ES" dirty="0"/>
              <a:t>-</a:t>
            </a:r>
          </a:p>
        </p:txBody>
      </p:sp>
    </p:spTree>
    <p:extLst>
      <p:ext uri="{BB962C8B-B14F-4D97-AF65-F5344CB8AC3E}">
        <p14:creationId xmlns:p14="http://schemas.microsoft.com/office/powerpoint/2010/main" val="2575476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309320"/>
            <a:ext cx="3024336" cy="369332"/>
          </a:xfrm>
          <a:prstGeom prst="rect">
            <a:avLst/>
          </a:prstGeom>
          <a:solidFill>
            <a:srgbClr val="92D050"/>
          </a:solidFill>
        </p:spPr>
        <p:txBody>
          <a:bodyPr wrap="square" rtlCol="0">
            <a:spAutoFit/>
          </a:bodyPr>
          <a:lstStyle/>
          <a:p>
            <a:r>
              <a:rPr lang="es-ES" dirty="0" err="1"/>
              <a:t>Syzygium-malaccense</a:t>
            </a:r>
            <a:r>
              <a:rPr lang="es-ES" dirty="0"/>
              <a:t>-</a:t>
            </a:r>
          </a:p>
        </p:txBody>
      </p:sp>
    </p:spTree>
    <p:extLst>
      <p:ext uri="{BB962C8B-B14F-4D97-AF65-F5344CB8AC3E}">
        <p14:creationId xmlns:p14="http://schemas.microsoft.com/office/powerpoint/2010/main" val="2292635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00192" y="6165304"/>
            <a:ext cx="2843808" cy="369332"/>
          </a:xfrm>
          <a:prstGeom prst="rect">
            <a:avLst/>
          </a:prstGeom>
          <a:solidFill>
            <a:srgbClr val="92D050"/>
          </a:solidFill>
        </p:spPr>
        <p:txBody>
          <a:bodyPr wrap="square" rtlCol="0">
            <a:spAutoFit/>
          </a:bodyPr>
          <a:lstStyle/>
          <a:p>
            <a:r>
              <a:rPr lang="es-ES" dirty="0" err="1"/>
              <a:t>Syzygium-malaccense</a:t>
            </a:r>
            <a:r>
              <a:rPr lang="es-ES" dirty="0"/>
              <a:t>-</a:t>
            </a:r>
          </a:p>
        </p:txBody>
      </p:sp>
    </p:spTree>
    <p:extLst>
      <p:ext uri="{BB962C8B-B14F-4D97-AF65-F5344CB8AC3E}">
        <p14:creationId xmlns:p14="http://schemas.microsoft.com/office/powerpoint/2010/main" val="3278948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868144" y="6165304"/>
            <a:ext cx="2808312" cy="369332"/>
          </a:xfrm>
          <a:prstGeom prst="rect">
            <a:avLst/>
          </a:prstGeom>
          <a:solidFill>
            <a:srgbClr val="92D050"/>
          </a:solidFill>
        </p:spPr>
        <p:txBody>
          <a:bodyPr wrap="square" rtlCol="0">
            <a:spAutoFit/>
          </a:bodyPr>
          <a:lstStyle/>
          <a:p>
            <a:r>
              <a:rPr lang="es-ES" dirty="0" err="1"/>
              <a:t>Streptodolen</a:t>
            </a:r>
            <a:r>
              <a:rPr lang="es-ES" dirty="0"/>
              <a:t> </a:t>
            </a:r>
            <a:r>
              <a:rPr lang="es-ES" dirty="0" err="1"/>
              <a:t>jamesonii</a:t>
            </a:r>
            <a:endParaRPr lang="es-ES" dirty="0"/>
          </a:p>
        </p:txBody>
      </p:sp>
    </p:spTree>
    <p:extLst>
      <p:ext uri="{BB962C8B-B14F-4D97-AF65-F5344CB8AC3E}">
        <p14:creationId xmlns:p14="http://schemas.microsoft.com/office/powerpoint/2010/main" val="4147958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228184" y="6237312"/>
            <a:ext cx="2592288" cy="369332"/>
          </a:xfrm>
          <a:prstGeom prst="rect">
            <a:avLst/>
          </a:prstGeom>
          <a:solidFill>
            <a:srgbClr val="92D050"/>
          </a:solidFill>
        </p:spPr>
        <p:txBody>
          <a:bodyPr wrap="square" rtlCol="0">
            <a:spAutoFit/>
          </a:bodyPr>
          <a:lstStyle/>
          <a:p>
            <a:r>
              <a:rPr lang="es-ES" dirty="0" err="1"/>
              <a:t>Filipendula</a:t>
            </a:r>
            <a:r>
              <a:rPr lang="es-ES" dirty="0"/>
              <a:t> ulmaria</a:t>
            </a:r>
          </a:p>
        </p:txBody>
      </p:sp>
    </p:spTree>
    <p:extLst>
      <p:ext uri="{BB962C8B-B14F-4D97-AF65-F5344CB8AC3E}">
        <p14:creationId xmlns:p14="http://schemas.microsoft.com/office/powerpoint/2010/main" val="4189316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5"/>
            <a:ext cx="9144000" cy="6836229"/>
          </a:xfrm>
          <a:prstGeom prst="rect">
            <a:avLst/>
          </a:prstGeom>
        </p:spPr>
      </p:pic>
      <p:sp>
        <p:nvSpPr>
          <p:cNvPr id="3" name="2 CuadroTexto"/>
          <p:cNvSpPr txBox="1"/>
          <p:nvPr/>
        </p:nvSpPr>
        <p:spPr>
          <a:xfrm>
            <a:off x="5868144" y="6310838"/>
            <a:ext cx="2808312" cy="369332"/>
          </a:xfrm>
          <a:prstGeom prst="rect">
            <a:avLst/>
          </a:prstGeom>
          <a:solidFill>
            <a:srgbClr val="92D050"/>
          </a:solidFill>
        </p:spPr>
        <p:txBody>
          <a:bodyPr wrap="square" rtlCol="0">
            <a:spAutoFit/>
          </a:bodyPr>
          <a:lstStyle/>
          <a:p>
            <a:r>
              <a:rPr lang="es-ES" dirty="0"/>
              <a:t>-</a:t>
            </a:r>
            <a:r>
              <a:rPr lang="es-ES" dirty="0" err="1"/>
              <a:t>Solanum</a:t>
            </a:r>
            <a:r>
              <a:rPr lang="es-ES" dirty="0"/>
              <a:t> </a:t>
            </a:r>
            <a:r>
              <a:rPr lang="es-ES" dirty="0" err="1"/>
              <a:t>elaegnifolius</a:t>
            </a:r>
            <a:endParaRPr lang="es-ES" dirty="0"/>
          </a:p>
        </p:txBody>
      </p:sp>
    </p:spTree>
    <p:extLst>
      <p:ext uri="{BB962C8B-B14F-4D97-AF65-F5344CB8AC3E}">
        <p14:creationId xmlns:p14="http://schemas.microsoft.com/office/powerpoint/2010/main" val="1221170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4168" y="6093296"/>
            <a:ext cx="2664296" cy="369332"/>
          </a:xfrm>
          <a:prstGeom prst="rect">
            <a:avLst/>
          </a:prstGeom>
          <a:solidFill>
            <a:srgbClr val="92D050"/>
          </a:solidFill>
        </p:spPr>
        <p:txBody>
          <a:bodyPr wrap="square" rtlCol="0">
            <a:spAutoFit/>
          </a:bodyPr>
          <a:lstStyle/>
          <a:p>
            <a:r>
              <a:rPr lang="es-ES" dirty="0" err="1"/>
              <a:t>Trifolium</a:t>
            </a:r>
            <a:r>
              <a:rPr lang="es-ES" dirty="0"/>
              <a:t> campestre</a:t>
            </a:r>
          </a:p>
        </p:txBody>
      </p:sp>
    </p:spTree>
    <p:extLst>
      <p:ext uri="{BB962C8B-B14F-4D97-AF65-F5344CB8AC3E}">
        <p14:creationId xmlns:p14="http://schemas.microsoft.com/office/powerpoint/2010/main" val="1327718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165304"/>
            <a:ext cx="2736304" cy="369332"/>
          </a:xfrm>
          <a:prstGeom prst="rect">
            <a:avLst/>
          </a:prstGeom>
          <a:solidFill>
            <a:srgbClr val="92D050"/>
          </a:solidFill>
        </p:spPr>
        <p:txBody>
          <a:bodyPr wrap="square" rtlCol="0">
            <a:spAutoFit/>
          </a:bodyPr>
          <a:lstStyle/>
          <a:p>
            <a:r>
              <a:rPr lang="es-ES" dirty="0" err="1"/>
              <a:t>Watsonia-pyramidalis</a:t>
            </a:r>
            <a:endParaRPr lang="es-ES" dirty="0"/>
          </a:p>
        </p:txBody>
      </p:sp>
    </p:spTree>
    <p:extLst>
      <p:ext uri="{BB962C8B-B14F-4D97-AF65-F5344CB8AC3E}">
        <p14:creationId xmlns:p14="http://schemas.microsoft.com/office/powerpoint/2010/main" val="2322891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8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8384"/>
            <a:ext cx="4788024" cy="6858000"/>
          </a:xfrm>
          <a:prstGeom prst="rect">
            <a:avLst/>
          </a:prstGeom>
        </p:spPr>
      </p:pic>
      <p:sp>
        <p:nvSpPr>
          <p:cNvPr id="4" name="3 CuadroTexto"/>
          <p:cNvSpPr txBox="1"/>
          <p:nvPr/>
        </p:nvSpPr>
        <p:spPr>
          <a:xfrm>
            <a:off x="5796136" y="6237312"/>
            <a:ext cx="2808312" cy="369332"/>
          </a:xfrm>
          <a:prstGeom prst="rect">
            <a:avLst/>
          </a:prstGeom>
          <a:solidFill>
            <a:srgbClr val="92D050"/>
          </a:solidFill>
        </p:spPr>
        <p:txBody>
          <a:bodyPr wrap="square" rtlCol="0">
            <a:spAutoFit/>
          </a:bodyPr>
          <a:lstStyle/>
          <a:p>
            <a:r>
              <a:rPr lang="es-ES" dirty="0" err="1"/>
              <a:t>Watsonia</a:t>
            </a:r>
            <a:r>
              <a:rPr lang="es-ES" dirty="0"/>
              <a:t> </a:t>
            </a:r>
            <a:r>
              <a:rPr lang="es-ES" dirty="0" err="1"/>
              <a:t>pyramidata</a:t>
            </a:r>
            <a:endParaRPr lang="es-ES" dirty="0"/>
          </a:p>
        </p:txBody>
      </p:sp>
    </p:spTree>
    <p:extLst>
      <p:ext uri="{BB962C8B-B14F-4D97-AF65-F5344CB8AC3E}">
        <p14:creationId xmlns:p14="http://schemas.microsoft.com/office/powerpoint/2010/main" val="3081275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660232" y="6309320"/>
            <a:ext cx="1368152" cy="369332"/>
          </a:xfrm>
          <a:prstGeom prst="rect">
            <a:avLst/>
          </a:prstGeom>
          <a:solidFill>
            <a:srgbClr val="92D050"/>
          </a:solidFill>
        </p:spPr>
        <p:txBody>
          <a:bodyPr wrap="square" rtlCol="0">
            <a:spAutoFit/>
          </a:bodyPr>
          <a:lstStyle/>
          <a:p>
            <a:r>
              <a:rPr lang="es-ES" dirty="0" err="1"/>
              <a:t>Protea</a:t>
            </a:r>
            <a:endParaRPr lang="es-ES" dirty="0"/>
          </a:p>
        </p:txBody>
      </p:sp>
    </p:spTree>
    <p:extLst>
      <p:ext uri="{BB962C8B-B14F-4D97-AF65-F5344CB8AC3E}">
        <p14:creationId xmlns:p14="http://schemas.microsoft.com/office/powerpoint/2010/main" val="3699647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43600" y="6102588"/>
            <a:ext cx="2376264" cy="369332"/>
          </a:xfrm>
          <a:prstGeom prst="rect">
            <a:avLst/>
          </a:prstGeom>
          <a:solidFill>
            <a:srgbClr val="92D050"/>
          </a:solidFill>
        </p:spPr>
        <p:txBody>
          <a:bodyPr wrap="square" rtlCol="0">
            <a:spAutoFit/>
          </a:bodyPr>
          <a:lstStyle/>
          <a:p>
            <a:r>
              <a:rPr lang="es-ES" dirty="0" err="1"/>
              <a:t>Passiflora</a:t>
            </a:r>
            <a:r>
              <a:rPr lang="es-ES" dirty="0"/>
              <a:t> tripartita</a:t>
            </a:r>
          </a:p>
        </p:txBody>
      </p:sp>
    </p:spTree>
    <p:extLst>
      <p:ext uri="{BB962C8B-B14F-4D97-AF65-F5344CB8AC3E}">
        <p14:creationId xmlns:p14="http://schemas.microsoft.com/office/powerpoint/2010/main" val="28552488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660232" y="6093296"/>
            <a:ext cx="1944216" cy="369332"/>
          </a:xfrm>
          <a:prstGeom prst="rect">
            <a:avLst/>
          </a:prstGeom>
          <a:solidFill>
            <a:srgbClr val="92D050"/>
          </a:solidFill>
        </p:spPr>
        <p:txBody>
          <a:bodyPr wrap="square" rtlCol="0">
            <a:spAutoFit/>
          </a:bodyPr>
          <a:lstStyle/>
          <a:p>
            <a:r>
              <a:rPr lang="es-ES" dirty="0"/>
              <a:t>Rosa-</a:t>
            </a:r>
            <a:r>
              <a:rPr lang="es-ES" dirty="0" err="1"/>
              <a:t>laevigata</a:t>
            </a:r>
            <a:endParaRPr lang="es-ES" dirty="0"/>
          </a:p>
        </p:txBody>
      </p:sp>
    </p:spTree>
    <p:extLst>
      <p:ext uri="{BB962C8B-B14F-4D97-AF65-F5344CB8AC3E}">
        <p14:creationId xmlns:p14="http://schemas.microsoft.com/office/powerpoint/2010/main" val="38832672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237312"/>
            <a:ext cx="2160240" cy="369332"/>
          </a:xfrm>
          <a:prstGeom prst="rect">
            <a:avLst/>
          </a:prstGeom>
          <a:solidFill>
            <a:srgbClr val="92D050"/>
          </a:solidFill>
        </p:spPr>
        <p:txBody>
          <a:bodyPr wrap="square" rtlCol="0">
            <a:spAutoFit/>
          </a:bodyPr>
          <a:lstStyle/>
          <a:p>
            <a:r>
              <a:rPr lang="es-ES" dirty="0"/>
              <a:t>Salvia </a:t>
            </a:r>
            <a:r>
              <a:rPr lang="es-ES" dirty="0" err="1"/>
              <a:t>leucantha</a:t>
            </a:r>
            <a:endParaRPr lang="es-ES" dirty="0"/>
          </a:p>
        </p:txBody>
      </p:sp>
    </p:spTree>
    <p:extLst>
      <p:ext uri="{BB962C8B-B14F-4D97-AF65-F5344CB8AC3E}">
        <p14:creationId xmlns:p14="http://schemas.microsoft.com/office/powerpoint/2010/main" val="2951644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1336" y="6378654"/>
            <a:ext cx="2808312" cy="369332"/>
          </a:xfrm>
          <a:prstGeom prst="rect">
            <a:avLst/>
          </a:prstGeom>
          <a:solidFill>
            <a:srgbClr val="92D050"/>
          </a:solidFill>
        </p:spPr>
        <p:txBody>
          <a:bodyPr wrap="square" rtlCol="0">
            <a:spAutoFit/>
          </a:bodyPr>
          <a:lstStyle/>
          <a:p>
            <a:r>
              <a:rPr lang="es-ES" dirty="0" err="1"/>
              <a:t>Moschosma-riparium</a:t>
            </a:r>
            <a:endParaRPr lang="es-ES" dirty="0"/>
          </a:p>
        </p:txBody>
      </p:sp>
    </p:spTree>
    <p:extLst>
      <p:ext uri="{BB962C8B-B14F-4D97-AF65-F5344CB8AC3E}">
        <p14:creationId xmlns:p14="http://schemas.microsoft.com/office/powerpoint/2010/main" val="2689208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205954"/>
            <a:ext cx="2592288" cy="369332"/>
          </a:xfrm>
          <a:prstGeom prst="rect">
            <a:avLst/>
          </a:prstGeom>
          <a:solidFill>
            <a:srgbClr val="92D050"/>
          </a:solidFill>
        </p:spPr>
        <p:txBody>
          <a:bodyPr wrap="square" rtlCol="0">
            <a:spAutoFit/>
          </a:bodyPr>
          <a:lstStyle/>
          <a:p>
            <a:r>
              <a:rPr lang="es-ES" dirty="0" err="1"/>
              <a:t>Saurauja</a:t>
            </a:r>
            <a:r>
              <a:rPr lang="es-ES" dirty="0"/>
              <a:t> </a:t>
            </a:r>
            <a:r>
              <a:rPr lang="es-ES" dirty="0" err="1"/>
              <a:t>subspinosa</a:t>
            </a:r>
            <a:endParaRPr lang="es-ES" dirty="0"/>
          </a:p>
        </p:txBody>
      </p:sp>
    </p:spTree>
    <p:extLst>
      <p:ext uri="{BB962C8B-B14F-4D97-AF65-F5344CB8AC3E}">
        <p14:creationId xmlns:p14="http://schemas.microsoft.com/office/powerpoint/2010/main" val="2699391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309320"/>
            <a:ext cx="2808312" cy="369332"/>
          </a:xfrm>
          <a:prstGeom prst="rect">
            <a:avLst/>
          </a:prstGeom>
          <a:solidFill>
            <a:srgbClr val="92D050"/>
          </a:solidFill>
        </p:spPr>
        <p:txBody>
          <a:bodyPr wrap="square" rtlCol="0">
            <a:spAutoFit/>
          </a:bodyPr>
          <a:lstStyle/>
          <a:p>
            <a:r>
              <a:rPr lang="es-ES" dirty="0" err="1"/>
              <a:t>Lagestroemia</a:t>
            </a:r>
            <a:r>
              <a:rPr lang="es-ES" dirty="0"/>
              <a:t> indica</a:t>
            </a:r>
          </a:p>
        </p:txBody>
      </p:sp>
    </p:spTree>
    <p:extLst>
      <p:ext uri="{BB962C8B-B14F-4D97-AF65-F5344CB8AC3E}">
        <p14:creationId xmlns:p14="http://schemas.microsoft.com/office/powerpoint/2010/main" val="3154491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0319"/>
          <a:stretch/>
        </p:blipFill>
        <p:spPr bwMode="auto">
          <a:xfrm>
            <a:off x="-108520" y="744"/>
            <a:ext cx="9252520" cy="7364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5085184"/>
            <a:ext cx="2414587"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251520" y="6673334"/>
            <a:ext cx="2326278" cy="369332"/>
          </a:xfrm>
          <a:prstGeom prst="rect">
            <a:avLst/>
          </a:prstGeom>
          <a:solidFill>
            <a:srgbClr val="92D050"/>
          </a:solidFill>
        </p:spPr>
        <p:txBody>
          <a:bodyPr wrap="none">
            <a:spAutoFit/>
          </a:bodyPr>
          <a:lstStyle/>
          <a:p>
            <a:r>
              <a:rPr lang="es-ES" dirty="0" err="1"/>
              <a:t>Lagerstroemia</a:t>
            </a:r>
            <a:r>
              <a:rPr lang="es-ES" dirty="0"/>
              <a:t> indica</a:t>
            </a:r>
          </a:p>
        </p:txBody>
      </p:sp>
    </p:spTree>
    <p:extLst>
      <p:ext uri="{BB962C8B-B14F-4D97-AF65-F5344CB8AC3E}">
        <p14:creationId xmlns:p14="http://schemas.microsoft.com/office/powerpoint/2010/main" val="1558086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165304"/>
            <a:ext cx="2736304" cy="369332"/>
          </a:xfrm>
          <a:prstGeom prst="rect">
            <a:avLst/>
          </a:prstGeom>
          <a:solidFill>
            <a:srgbClr val="92D050"/>
          </a:solidFill>
        </p:spPr>
        <p:txBody>
          <a:bodyPr wrap="square" rtlCol="0">
            <a:spAutoFit/>
          </a:bodyPr>
          <a:lstStyle/>
          <a:p>
            <a:r>
              <a:rPr lang="es-ES" dirty="0" err="1"/>
              <a:t>Sparmannia</a:t>
            </a:r>
            <a:r>
              <a:rPr lang="es-ES" dirty="0"/>
              <a:t>-africana</a:t>
            </a:r>
          </a:p>
        </p:txBody>
      </p:sp>
    </p:spTree>
    <p:extLst>
      <p:ext uri="{BB962C8B-B14F-4D97-AF65-F5344CB8AC3E}">
        <p14:creationId xmlns:p14="http://schemas.microsoft.com/office/powerpoint/2010/main" val="424575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205954"/>
            <a:ext cx="3240360" cy="369332"/>
          </a:xfrm>
          <a:prstGeom prst="rect">
            <a:avLst/>
          </a:prstGeom>
          <a:solidFill>
            <a:srgbClr val="92D050"/>
          </a:solidFill>
        </p:spPr>
        <p:txBody>
          <a:bodyPr wrap="square" rtlCol="0">
            <a:spAutoFit/>
          </a:bodyPr>
          <a:lstStyle/>
          <a:p>
            <a:r>
              <a:rPr lang="es-ES" dirty="0" err="1"/>
              <a:t>Moschoa</a:t>
            </a:r>
            <a:r>
              <a:rPr lang="es-ES" dirty="0"/>
              <a:t> </a:t>
            </a:r>
            <a:r>
              <a:rPr lang="es-ES" dirty="0" err="1"/>
              <a:t>riparium</a:t>
            </a:r>
            <a:r>
              <a:rPr lang="es-ES" dirty="0"/>
              <a:t> y </a:t>
            </a:r>
            <a:r>
              <a:rPr lang="es-ES" dirty="0" err="1"/>
              <a:t>Statice</a:t>
            </a:r>
            <a:endParaRPr lang="es-ES" dirty="0"/>
          </a:p>
        </p:txBody>
      </p:sp>
    </p:spTree>
    <p:extLst>
      <p:ext uri="{BB962C8B-B14F-4D97-AF65-F5344CB8AC3E}">
        <p14:creationId xmlns:p14="http://schemas.microsoft.com/office/powerpoint/2010/main" val="781521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228184" y="6277962"/>
            <a:ext cx="2443492" cy="369332"/>
          </a:xfrm>
          <a:prstGeom prst="rect">
            <a:avLst/>
          </a:prstGeom>
          <a:solidFill>
            <a:srgbClr val="92D050"/>
          </a:solidFill>
        </p:spPr>
        <p:txBody>
          <a:bodyPr wrap="square" rtlCol="0">
            <a:spAutoFit/>
          </a:bodyPr>
          <a:lstStyle/>
          <a:p>
            <a:r>
              <a:rPr lang="es-ES" dirty="0" err="1"/>
              <a:t>Hymenocallis-sp</a:t>
            </a:r>
            <a:endParaRPr lang="es-ES" dirty="0"/>
          </a:p>
        </p:txBody>
      </p:sp>
    </p:spTree>
    <p:extLst>
      <p:ext uri="{BB962C8B-B14F-4D97-AF65-F5344CB8AC3E}">
        <p14:creationId xmlns:p14="http://schemas.microsoft.com/office/powerpoint/2010/main" val="2933689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51004" cy="6858000"/>
          </a:xfrm>
          <a:prstGeom prst="rect">
            <a:avLst/>
          </a:prstGeom>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811" r="2741"/>
          <a:stretch/>
        </p:blipFill>
        <p:spPr bwMode="auto">
          <a:xfrm>
            <a:off x="5251004" y="1"/>
            <a:ext cx="3892996" cy="3459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1004" y="3459481"/>
            <a:ext cx="3892996" cy="3385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11560" y="6309320"/>
            <a:ext cx="2952328" cy="369332"/>
          </a:xfrm>
          <a:prstGeom prst="rect">
            <a:avLst/>
          </a:prstGeom>
          <a:solidFill>
            <a:srgbClr val="92D050"/>
          </a:solidFill>
        </p:spPr>
        <p:txBody>
          <a:bodyPr wrap="square" rtlCol="0">
            <a:spAutoFit/>
          </a:bodyPr>
          <a:lstStyle/>
          <a:p>
            <a:r>
              <a:rPr lang="es-ES" dirty="0" err="1"/>
              <a:t>Pittosporum</a:t>
            </a:r>
            <a:r>
              <a:rPr lang="es-ES" dirty="0"/>
              <a:t> </a:t>
            </a:r>
            <a:r>
              <a:rPr lang="es-ES" dirty="0" err="1"/>
              <a:t>eugenioides</a:t>
            </a:r>
            <a:endParaRPr lang="es-ES" dirty="0"/>
          </a:p>
        </p:txBody>
      </p:sp>
    </p:spTree>
    <p:extLst>
      <p:ext uri="{BB962C8B-B14F-4D97-AF65-F5344CB8AC3E}">
        <p14:creationId xmlns:p14="http://schemas.microsoft.com/office/powerpoint/2010/main" val="20104804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20072" y="6237312"/>
            <a:ext cx="3096344" cy="369332"/>
          </a:xfrm>
          <a:prstGeom prst="rect">
            <a:avLst/>
          </a:prstGeom>
          <a:solidFill>
            <a:srgbClr val="92D050"/>
          </a:solidFill>
        </p:spPr>
        <p:txBody>
          <a:bodyPr wrap="square" rtlCol="0">
            <a:spAutoFit/>
          </a:bodyPr>
          <a:lstStyle/>
          <a:p>
            <a:r>
              <a:rPr lang="es-ES" dirty="0" err="1"/>
              <a:t>Pittosporum-eugenioides</a:t>
            </a:r>
            <a:endParaRPr lang="es-ES" dirty="0"/>
          </a:p>
        </p:txBody>
      </p:sp>
    </p:spTree>
    <p:extLst>
      <p:ext uri="{BB962C8B-B14F-4D97-AF65-F5344CB8AC3E}">
        <p14:creationId xmlns:p14="http://schemas.microsoft.com/office/powerpoint/2010/main" val="2295914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165304"/>
            <a:ext cx="2952328" cy="369332"/>
          </a:xfrm>
          <a:prstGeom prst="rect">
            <a:avLst/>
          </a:prstGeom>
          <a:solidFill>
            <a:srgbClr val="92D050"/>
          </a:solidFill>
        </p:spPr>
        <p:txBody>
          <a:bodyPr wrap="square" rtlCol="0">
            <a:spAutoFit/>
          </a:bodyPr>
          <a:lstStyle/>
          <a:p>
            <a:r>
              <a:rPr lang="es-ES" dirty="0" err="1"/>
              <a:t>Hymenosporum-flavum</a:t>
            </a:r>
            <a:endParaRPr lang="es-ES" dirty="0"/>
          </a:p>
        </p:txBody>
      </p:sp>
    </p:spTree>
    <p:extLst>
      <p:ext uri="{BB962C8B-B14F-4D97-AF65-F5344CB8AC3E}">
        <p14:creationId xmlns:p14="http://schemas.microsoft.com/office/powerpoint/2010/main" val="3171207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3568" y="6237312"/>
            <a:ext cx="3168352" cy="369332"/>
          </a:xfrm>
          <a:prstGeom prst="rect">
            <a:avLst/>
          </a:prstGeom>
          <a:solidFill>
            <a:srgbClr val="92D050"/>
          </a:solidFill>
        </p:spPr>
        <p:txBody>
          <a:bodyPr wrap="square" rtlCol="0">
            <a:spAutoFit/>
          </a:bodyPr>
          <a:lstStyle/>
          <a:p>
            <a:r>
              <a:rPr lang="es-ES" dirty="0" err="1"/>
              <a:t>Cinnamomum</a:t>
            </a:r>
            <a:r>
              <a:rPr lang="es-ES" dirty="0"/>
              <a:t> </a:t>
            </a:r>
            <a:r>
              <a:rPr lang="es-ES" dirty="0" err="1"/>
              <a:t>camphora</a:t>
            </a:r>
            <a:endParaRPr lang="es-ES" dirty="0"/>
          </a:p>
        </p:txBody>
      </p:sp>
    </p:spTree>
    <p:extLst>
      <p:ext uri="{BB962C8B-B14F-4D97-AF65-F5344CB8AC3E}">
        <p14:creationId xmlns:p14="http://schemas.microsoft.com/office/powerpoint/2010/main" val="2018377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8" y="0"/>
            <a:ext cx="5143500" cy="6858000"/>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468" y="0"/>
            <a:ext cx="398753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95536" y="6237312"/>
            <a:ext cx="2376264" cy="369332"/>
          </a:xfrm>
          <a:prstGeom prst="rect">
            <a:avLst/>
          </a:prstGeom>
          <a:solidFill>
            <a:srgbClr val="92D050"/>
          </a:solidFill>
        </p:spPr>
        <p:txBody>
          <a:bodyPr wrap="square" rtlCol="0">
            <a:spAutoFit/>
          </a:bodyPr>
          <a:lstStyle/>
          <a:p>
            <a:r>
              <a:rPr lang="es-ES" dirty="0"/>
              <a:t>Agave </a:t>
            </a:r>
            <a:r>
              <a:rPr lang="es-ES" dirty="0" err="1"/>
              <a:t>sisalana</a:t>
            </a:r>
            <a:endParaRPr lang="es-ES" dirty="0"/>
          </a:p>
        </p:txBody>
      </p:sp>
    </p:spTree>
    <p:extLst>
      <p:ext uri="{BB962C8B-B14F-4D97-AF65-F5344CB8AC3E}">
        <p14:creationId xmlns:p14="http://schemas.microsoft.com/office/powerpoint/2010/main" val="29775824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449"/>
          <a:stretch/>
        </p:blipFill>
        <p:spPr bwMode="auto">
          <a:xfrm>
            <a:off x="0" y="0"/>
            <a:ext cx="9144000" cy="3998640"/>
          </a:xfrm>
          <a:prstGeom prst="rect">
            <a:avLst/>
          </a:prstGeom>
          <a:solidFill>
            <a:srgbClr val="92D050"/>
          </a:solidFill>
          <a:ln>
            <a:noFill/>
          </a:ln>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8640"/>
            <a:ext cx="3262313" cy="285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168" y="3998640"/>
            <a:ext cx="3059832" cy="285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2313" y="3998640"/>
            <a:ext cx="2821855" cy="285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660232" y="6309320"/>
            <a:ext cx="2304256" cy="369332"/>
          </a:xfrm>
          <a:prstGeom prst="rect">
            <a:avLst/>
          </a:prstGeom>
          <a:solidFill>
            <a:srgbClr val="92D050"/>
          </a:solidFill>
        </p:spPr>
        <p:txBody>
          <a:bodyPr wrap="square" rtlCol="0">
            <a:spAutoFit/>
          </a:bodyPr>
          <a:lstStyle/>
          <a:p>
            <a:r>
              <a:rPr lang="es-ES" dirty="0"/>
              <a:t>Agave </a:t>
            </a:r>
            <a:r>
              <a:rPr lang="es-ES" dirty="0" err="1"/>
              <a:t>sisalana</a:t>
            </a:r>
            <a:endParaRPr lang="es-ES" dirty="0"/>
          </a:p>
        </p:txBody>
      </p:sp>
    </p:spTree>
    <p:extLst>
      <p:ext uri="{BB962C8B-B14F-4D97-AF65-F5344CB8AC3E}">
        <p14:creationId xmlns:p14="http://schemas.microsoft.com/office/powerpoint/2010/main" val="40287810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860032" y="6265118"/>
            <a:ext cx="3960440" cy="369332"/>
          </a:xfrm>
          <a:prstGeom prst="rect">
            <a:avLst/>
          </a:prstGeom>
          <a:solidFill>
            <a:srgbClr val="92D050"/>
          </a:solidFill>
        </p:spPr>
        <p:txBody>
          <a:bodyPr wrap="square" rtlCol="0">
            <a:spAutoFit/>
          </a:bodyPr>
          <a:lstStyle/>
          <a:p>
            <a:r>
              <a:rPr lang="es-ES" dirty="0" err="1"/>
              <a:t>Sequoiadendron</a:t>
            </a:r>
            <a:r>
              <a:rPr lang="es-ES" dirty="0"/>
              <a:t> </a:t>
            </a:r>
            <a:r>
              <a:rPr lang="es-ES" dirty="0" err="1"/>
              <a:t>giganteum</a:t>
            </a:r>
            <a:endParaRPr lang="es-ES" dirty="0"/>
          </a:p>
        </p:txBody>
      </p:sp>
    </p:spTree>
    <p:extLst>
      <p:ext uri="{BB962C8B-B14F-4D97-AF65-F5344CB8AC3E}">
        <p14:creationId xmlns:p14="http://schemas.microsoft.com/office/powerpoint/2010/main" val="40967102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227782"/>
            <a:ext cx="2736304" cy="369332"/>
          </a:xfrm>
          <a:prstGeom prst="rect">
            <a:avLst/>
          </a:prstGeom>
          <a:solidFill>
            <a:srgbClr val="92D050"/>
          </a:solidFill>
        </p:spPr>
        <p:txBody>
          <a:bodyPr wrap="square" rtlCol="0">
            <a:spAutoFit/>
          </a:bodyPr>
          <a:lstStyle/>
          <a:p>
            <a:r>
              <a:rPr lang="es-ES" dirty="0" err="1"/>
              <a:t>Agapanthus</a:t>
            </a:r>
            <a:r>
              <a:rPr lang="es-ES" dirty="0"/>
              <a:t> </a:t>
            </a:r>
            <a:r>
              <a:rPr lang="es-ES" dirty="0" err="1"/>
              <a:t>africanus</a:t>
            </a:r>
            <a:endParaRPr lang="es-ES" dirty="0"/>
          </a:p>
        </p:txBody>
      </p:sp>
    </p:spTree>
    <p:extLst>
      <p:ext uri="{BB962C8B-B14F-4D97-AF65-F5344CB8AC3E}">
        <p14:creationId xmlns:p14="http://schemas.microsoft.com/office/powerpoint/2010/main" val="348484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428"/>
            <a:ext cx="9144000" cy="6749143"/>
          </a:xfrm>
          <a:prstGeom prst="rect">
            <a:avLst/>
          </a:prstGeom>
        </p:spPr>
      </p:pic>
      <p:sp>
        <p:nvSpPr>
          <p:cNvPr id="3" name="2 CuadroTexto"/>
          <p:cNvSpPr txBox="1"/>
          <p:nvPr/>
        </p:nvSpPr>
        <p:spPr>
          <a:xfrm>
            <a:off x="6084168" y="6021288"/>
            <a:ext cx="2592288" cy="369332"/>
          </a:xfrm>
          <a:prstGeom prst="rect">
            <a:avLst/>
          </a:prstGeom>
          <a:solidFill>
            <a:srgbClr val="92D050"/>
          </a:solidFill>
        </p:spPr>
        <p:txBody>
          <a:bodyPr wrap="square" rtlCol="0">
            <a:spAutoFit/>
          </a:bodyPr>
          <a:lstStyle/>
          <a:p>
            <a:r>
              <a:rPr lang="es-ES" dirty="0" err="1"/>
              <a:t>Kennedia</a:t>
            </a:r>
            <a:r>
              <a:rPr lang="es-ES" dirty="0"/>
              <a:t> </a:t>
            </a:r>
            <a:r>
              <a:rPr lang="es-ES" dirty="0" err="1"/>
              <a:t>coccifera</a:t>
            </a:r>
            <a:endParaRPr lang="es-ES" dirty="0"/>
          </a:p>
        </p:txBody>
      </p:sp>
    </p:spTree>
    <p:extLst>
      <p:ext uri="{BB962C8B-B14F-4D97-AF65-F5344CB8AC3E}">
        <p14:creationId xmlns:p14="http://schemas.microsoft.com/office/powerpoint/2010/main" val="15794192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96136" y="6332934"/>
            <a:ext cx="3024336" cy="369332"/>
          </a:xfrm>
          <a:prstGeom prst="rect">
            <a:avLst/>
          </a:prstGeom>
          <a:solidFill>
            <a:srgbClr val="92D050"/>
          </a:solidFill>
        </p:spPr>
        <p:txBody>
          <a:bodyPr wrap="square" rtlCol="0">
            <a:spAutoFit/>
          </a:bodyPr>
          <a:lstStyle/>
          <a:p>
            <a:r>
              <a:rPr lang="es-ES" dirty="0" err="1"/>
              <a:t>Leucospermum</a:t>
            </a:r>
            <a:r>
              <a:rPr lang="es-ES" dirty="0"/>
              <a:t> </a:t>
            </a:r>
            <a:r>
              <a:rPr lang="es-ES" dirty="0" err="1"/>
              <a:t>cordifolium</a:t>
            </a:r>
            <a:endParaRPr lang="es-ES" dirty="0"/>
          </a:p>
        </p:txBody>
      </p:sp>
    </p:spTree>
    <p:extLst>
      <p:ext uri="{BB962C8B-B14F-4D97-AF65-F5344CB8AC3E}">
        <p14:creationId xmlns:p14="http://schemas.microsoft.com/office/powerpoint/2010/main" val="1172833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4"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62880"/>
            <a:ext cx="4644008" cy="6858000"/>
          </a:xfrm>
          <a:prstGeom prst="rect">
            <a:avLst/>
          </a:prstGeom>
        </p:spPr>
      </p:pic>
      <p:sp>
        <p:nvSpPr>
          <p:cNvPr id="4" name="3 CuadroTexto"/>
          <p:cNvSpPr txBox="1"/>
          <p:nvPr/>
        </p:nvSpPr>
        <p:spPr>
          <a:xfrm>
            <a:off x="611560" y="6237312"/>
            <a:ext cx="2520280" cy="369332"/>
          </a:xfrm>
          <a:prstGeom prst="rect">
            <a:avLst/>
          </a:prstGeom>
          <a:solidFill>
            <a:srgbClr val="92D050"/>
          </a:solidFill>
        </p:spPr>
        <p:txBody>
          <a:bodyPr wrap="square" rtlCol="0">
            <a:spAutoFit/>
          </a:bodyPr>
          <a:lstStyle/>
          <a:p>
            <a:r>
              <a:rPr lang="es-ES" dirty="0"/>
              <a:t>Salvia </a:t>
            </a:r>
            <a:r>
              <a:rPr lang="es-ES" dirty="0" err="1"/>
              <a:t>guaranatica</a:t>
            </a:r>
            <a:endParaRPr lang="es-ES" dirty="0"/>
          </a:p>
        </p:txBody>
      </p:sp>
    </p:spTree>
    <p:extLst>
      <p:ext uri="{BB962C8B-B14F-4D97-AF65-F5344CB8AC3E}">
        <p14:creationId xmlns:p14="http://schemas.microsoft.com/office/powerpoint/2010/main" val="41495850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453336"/>
            <a:ext cx="3024336" cy="369332"/>
          </a:xfrm>
          <a:prstGeom prst="rect">
            <a:avLst/>
          </a:prstGeom>
          <a:solidFill>
            <a:srgbClr val="92D050"/>
          </a:solidFill>
        </p:spPr>
        <p:txBody>
          <a:bodyPr wrap="square" rtlCol="0">
            <a:spAutoFit/>
          </a:bodyPr>
          <a:lstStyle/>
          <a:p>
            <a:r>
              <a:rPr lang="es-ES" dirty="0"/>
              <a:t>-</a:t>
            </a:r>
            <a:r>
              <a:rPr lang="es-ES" dirty="0" err="1"/>
              <a:t>Watsonia</a:t>
            </a:r>
            <a:r>
              <a:rPr lang="es-ES" dirty="0"/>
              <a:t> </a:t>
            </a:r>
            <a:r>
              <a:rPr lang="es-ES" dirty="0" err="1"/>
              <a:t>piramidalis</a:t>
            </a:r>
            <a:endParaRPr lang="es-ES" dirty="0"/>
          </a:p>
        </p:txBody>
      </p:sp>
    </p:spTree>
    <p:extLst>
      <p:ext uri="{BB962C8B-B14F-4D97-AF65-F5344CB8AC3E}">
        <p14:creationId xmlns:p14="http://schemas.microsoft.com/office/powerpoint/2010/main" val="13079534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43"/>
            <a:ext cx="9144000" cy="6847114"/>
          </a:xfrm>
          <a:prstGeom prst="rect">
            <a:avLst/>
          </a:prstGeom>
        </p:spPr>
      </p:pic>
      <p:sp>
        <p:nvSpPr>
          <p:cNvPr id="3" name="2 CuadroTexto"/>
          <p:cNvSpPr txBox="1"/>
          <p:nvPr/>
        </p:nvSpPr>
        <p:spPr>
          <a:xfrm>
            <a:off x="6084168" y="6093296"/>
            <a:ext cx="2232248" cy="369332"/>
          </a:xfrm>
          <a:prstGeom prst="rect">
            <a:avLst/>
          </a:prstGeom>
          <a:solidFill>
            <a:srgbClr val="92D050"/>
          </a:solidFill>
        </p:spPr>
        <p:txBody>
          <a:bodyPr wrap="square" rtlCol="0">
            <a:spAutoFit/>
          </a:bodyPr>
          <a:lstStyle/>
          <a:p>
            <a:r>
              <a:rPr lang="es-ES" dirty="0" err="1"/>
              <a:t>Syzygium</a:t>
            </a:r>
            <a:r>
              <a:rPr lang="es-ES" dirty="0"/>
              <a:t>-jambos-</a:t>
            </a:r>
          </a:p>
        </p:txBody>
      </p:sp>
    </p:spTree>
    <p:extLst>
      <p:ext uri="{BB962C8B-B14F-4D97-AF65-F5344CB8AC3E}">
        <p14:creationId xmlns:p14="http://schemas.microsoft.com/office/powerpoint/2010/main" val="3533987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00192" y="6237312"/>
            <a:ext cx="2664296" cy="369332"/>
          </a:xfrm>
          <a:prstGeom prst="rect">
            <a:avLst/>
          </a:prstGeom>
          <a:solidFill>
            <a:srgbClr val="92D050"/>
          </a:solidFill>
        </p:spPr>
        <p:txBody>
          <a:bodyPr wrap="square" rtlCol="0">
            <a:spAutoFit/>
          </a:bodyPr>
          <a:lstStyle/>
          <a:p>
            <a:r>
              <a:rPr lang="es-ES" dirty="0" err="1"/>
              <a:t>Sonchus</a:t>
            </a:r>
            <a:r>
              <a:rPr lang="es-ES" dirty="0"/>
              <a:t> </a:t>
            </a:r>
            <a:r>
              <a:rPr lang="es-ES" dirty="0" err="1"/>
              <a:t>palmensis</a:t>
            </a:r>
            <a:r>
              <a:rPr lang="es-ES" dirty="0"/>
              <a:t>.</a:t>
            </a:r>
          </a:p>
        </p:txBody>
      </p:sp>
    </p:spTree>
    <p:extLst>
      <p:ext uri="{BB962C8B-B14F-4D97-AF65-F5344CB8AC3E}">
        <p14:creationId xmlns:p14="http://schemas.microsoft.com/office/powerpoint/2010/main" val="14050573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81520" cy="6858000"/>
          </a:xfrm>
          <a:prstGeom prst="rect">
            <a:avLst/>
          </a:prstGeom>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012160" y="6237312"/>
            <a:ext cx="2520280" cy="369332"/>
          </a:xfrm>
          <a:prstGeom prst="rect">
            <a:avLst/>
          </a:prstGeom>
          <a:solidFill>
            <a:srgbClr val="92D050"/>
          </a:solidFill>
        </p:spPr>
        <p:txBody>
          <a:bodyPr wrap="square" rtlCol="0">
            <a:spAutoFit/>
          </a:bodyPr>
          <a:lstStyle/>
          <a:p>
            <a:r>
              <a:rPr lang="es-ES" dirty="0" err="1"/>
              <a:t>Sonchus</a:t>
            </a:r>
            <a:r>
              <a:rPr lang="es-ES" dirty="0"/>
              <a:t> </a:t>
            </a:r>
            <a:r>
              <a:rPr lang="es-ES" dirty="0" err="1"/>
              <a:t>palmensis</a:t>
            </a:r>
            <a:r>
              <a:rPr lang="es-ES" dirty="0"/>
              <a:t>.</a:t>
            </a:r>
          </a:p>
        </p:txBody>
      </p:sp>
    </p:spTree>
    <p:extLst>
      <p:ext uri="{BB962C8B-B14F-4D97-AF65-F5344CB8AC3E}">
        <p14:creationId xmlns:p14="http://schemas.microsoft.com/office/powerpoint/2010/main" val="36696926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Islas canarias</a:t>
            </a:r>
          </a:p>
        </p:txBody>
      </p:sp>
      <p:sp>
        <p:nvSpPr>
          <p:cNvPr id="3" name="2 Marcador de contenido"/>
          <p:cNvSpPr>
            <a:spLocks noGrp="1"/>
          </p:cNvSpPr>
          <p:nvPr>
            <p:ph idx="1"/>
          </p:nvPr>
        </p:nvSpPr>
        <p:spPr/>
        <p:txBody>
          <a:bodyPr>
            <a:normAutofit/>
          </a:bodyPr>
          <a:lstStyle/>
          <a:p>
            <a:r>
              <a:rPr lang="es-ES" dirty="0"/>
              <a:t>La diversidad actual de la flora de Canarias sería difícil de comprender si no analizáramos, aunque sea brevemente, el origen de la misma y las peculiaridades geológicas y climatológicas que caracterizan el Archipiélago. </a:t>
            </a:r>
          </a:p>
          <a:p>
            <a:r>
              <a:rPr lang="es-ES" dirty="0"/>
              <a:t>En cuanto al origen de la flora, es necesario tener en cuenta que no todas las plantas que viven actualmente en las Islas han llegado del exterior, sino que, muy al contrario, muchas de ellas son fruto de una evolución en las propias Islas, una vez que sus ancestros primitivos alcanzaron estos territorios</a:t>
            </a:r>
          </a:p>
        </p:txBody>
      </p:sp>
    </p:spTree>
    <p:extLst>
      <p:ext uri="{BB962C8B-B14F-4D97-AF65-F5344CB8AC3E}">
        <p14:creationId xmlns:p14="http://schemas.microsoft.com/office/powerpoint/2010/main" val="3984250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412776"/>
            <a:ext cx="6017096" cy="5061176"/>
          </a:xfrm>
        </p:spPr>
        <p:txBody>
          <a:bodyPr/>
          <a:lstStyle/>
          <a:p>
            <a:r>
              <a:rPr lang="es-ES" dirty="0"/>
              <a:t>Así tenemos, por una parte, sin contar con la flora introducida accidental o intencionadamente por el hombre en los últimos años de la historia, dos conjuntos bien diferenciados de especies dentro de la flora canaria: endémica y no endémica, pero espontánea. </a:t>
            </a:r>
          </a:p>
          <a:p>
            <a:r>
              <a:rPr lang="es-ES" dirty="0"/>
              <a:t>Es indudable que la flora actualmente en las Islas comenzó a vivir en estos territorios una vez que éstas emergieron de los fondos oceánicos. Los terrenos más antiguos del Archipiélago tienen una edad de 20 </a:t>
            </a:r>
            <a:r>
              <a:rPr lang="es-ES" dirty="0" err="1"/>
              <a:t>m.a</a:t>
            </a:r>
            <a:r>
              <a:rPr lang="es-ES" dirty="0"/>
              <a:t>., siendo las islas más jóvenes, de acuerdo con las dotaciones que se poseen, El Hierro (0.7 </a:t>
            </a:r>
            <a:r>
              <a:rPr lang="es-ES" dirty="0" err="1"/>
              <a:t>m.a</a:t>
            </a:r>
            <a:r>
              <a:rPr lang="es-ES" dirty="0"/>
              <a:t>.) y La Palma (1.5 </a:t>
            </a:r>
            <a:r>
              <a:rPr lang="es-ES" dirty="0" err="1"/>
              <a:t>m.a</a:t>
            </a:r>
            <a:r>
              <a:rPr lang="es-ES" dirty="0"/>
              <a:t>.).</a:t>
            </a:r>
          </a:p>
          <a:p>
            <a:endParaRPr lang="es-ES" dirty="0"/>
          </a:p>
        </p:txBody>
      </p:sp>
    </p:spTree>
    <p:extLst>
      <p:ext uri="{BB962C8B-B14F-4D97-AF65-F5344CB8AC3E}">
        <p14:creationId xmlns:p14="http://schemas.microsoft.com/office/powerpoint/2010/main" val="2993718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484784"/>
            <a:ext cx="6017096" cy="4989168"/>
          </a:xfrm>
        </p:spPr>
        <p:txBody>
          <a:bodyPr>
            <a:normAutofit/>
          </a:bodyPr>
          <a:lstStyle/>
          <a:p>
            <a:r>
              <a:rPr lang="es-ES" dirty="0"/>
              <a:t>La zona meridional de Europa, de acuerdo con los numerosos fósiles que se han encontrado en lugares de la Península Ibérica, Francia e Italia, principalmente, poseía unas condiciones climatológicas subtropicales que permitían el desarrollo de una vegetación semejante, pero con mayor riqueza, a la que hoy podernos observar en los bosques de </a:t>
            </a:r>
            <a:r>
              <a:rPr lang="es-ES" dirty="0" err="1"/>
              <a:t>laurisilva</a:t>
            </a:r>
            <a:r>
              <a:rPr lang="es-ES" dirty="0"/>
              <a:t> </a:t>
            </a:r>
            <a:r>
              <a:rPr lang="es-ES" dirty="0" err="1"/>
              <a:t>macaronésicos</a:t>
            </a:r>
            <a:r>
              <a:rPr lang="es-ES" dirty="0"/>
              <a:t>. </a:t>
            </a:r>
          </a:p>
          <a:p>
            <a:r>
              <a:rPr lang="es-ES" dirty="0"/>
              <a:t>Al igual que los archipiélagos de Azores, Madeira y Cabo Verde, sin dejar de mencionar a las pequeñas islas de Salvajes, las Islas Canarias han soportado, desde territorios próximos (África y Europa), la invasión de un grupo de plantas, en número impreciso, durante algunos millones de años. </a:t>
            </a:r>
          </a:p>
          <a:p>
            <a:endParaRPr lang="es-ES" dirty="0"/>
          </a:p>
          <a:p>
            <a:endParaRPr lang="es-ES" dirty="0"/>
          </a:p>
        </p:txBody>
      </p:sp>
    </p:spTree>
    <p:extLst>
      <p:ext uri="{BB962C8B-B14F-4D97-AF65-F5344CB8AC3E}">
        <p14:creationId xmlns:p14="http://schemas.microsoft.com/office/powerpoint/2010/main" val="25481605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484784"/>
            <a:ext cx="5945088" cy="4989168"/>
          </a:xfrm>
        </p:spPr>
        <p:txBody>
          <a:bodyPr>
            <a:normAutofit lnSpcReduction="10000"/>
          </a:bodyPr>
          <a:lstStyle/>
          <a:p>
            <a:r>
              <a:rPr lang="es-ES" dirty="0"/>
              <a:t>Entre las especies de Canarias, Madeira y Azores, de posible origen europeo, muchos son elementos importantes, por una parte, de los bosques de laurisilva, entre los que podencos citar el «laurel» o «loro» (Laurus azorica), el «</a:t>
            </a:r>
            <a:r>
              <a:rPr lang="es-ES" dirty="0" err="1"/>
              <a:t>vifiátigo</a:t>
            </a:r>
            <a:r>
              <a:rPr lang="es-ES" dirty="0"/>
              <a:t>» (Persea indica), el «tilo» (</a:t>
            </a:r>
            <a:r>
              <a:rPr lang="es-ES" dirty="0" err="1"/>
              <a:t>Ocotea</a:t>
            </a:r>
            <a:r>
              <a:rPr lang="es-ES" dirty="0"/>
              <a:t> </a:t>
            </a:r>
            <a:r>
              <a:rPr lang="es-ES" dirty="0" err="1"/>
              <a:t>foetens</a:t>
            </a:r>
            <a:r>
              <a:rPr lang="es-ES" dirty="0"/>
              <a:t>) o el «</a:t>
            </a:r>
            <a:r>
              <a:rPr lang="es-ES" dirty="0" err="1"/>
              <a:t>acebiño</a:t>
            </a:r>
            <a:r>
              <a:rPr lang="es-ES" dirty="0"/>
              <a:t>» (</a:t>
            </a:r>
            <a:r>
              <a:rPr lang="es-ES" dirty="0" err="1"/>
              <a:t>llex</a:t>
            </a:r>
            <a:r>
              <a:rPr lang="es-ES" dirty="0"/>
              <a:t> canariensis), entre otros.</a:t>
            </a:r>
          </a:p>
          <a:p>
            <a:r>
              <a:rPr lang="es-ES" dirty="0"/>
              <a:t>Otra zona importante, como origen de la flora canaria actual, fue todo Norte de África. Los restos de vegetación que hoy se pueden estudiar en África oriental (Somalia-</a:t>
            </a:r>
            <a:r>
              <a:rPr lang="es-ES" dirty="0" err="1"/>
              <a:t>Abisin</a:t>
            </a:r>
            <a:r>
              <a:rPr lang="es-ES" dirty="0"/>
              <a:t>) y en África septentrional, así como estudios de fósiles y polen, parecen confirmar la existencia de una vegetación tropical y semiárida en toda esta región, donde tuvieron que ser abundantes las comunidades de </a:t>
            </a:r>
            <a:r>
              <a:rPr lang="es-ES" dirty="0" err="1"/>
              <a:t>phorbiáceas</a:t>
            </a:r>
            <a:r>
              <a:rPr lang="es-ES" dirty="0"/>
              <a:t> con las que se relación nuestras tabaibas y cardones</a:t>
            </a:r>
          </a:p>
        </p:txBody>
      </p:sp>
    </p:spTree>
    <p:extLst>
      <p:ext uri="{BB962C8B-B14F-4D97-AF65-F5344CB8AC3E}">
        <p14:creationId xmlns:p14="http://schemas.microsoft.com/office/powerpoint/2010/main" val="25794742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6305128" cy="4917160"/>
          </a:xfrm>
        </p:spPr>
        <p:txBody>
          <a:bodyPr>
            <a:normAutofit/>
          </a:bodyPr>
          <a:lstStyle/>
          <a:p>
            <a:r>
              <a:rPr lang="es-ES" dirty="0"/>
              <a:t>Tenemos aquí un conjunto importante de especies endémicas igualmente de más de un archipiélago, que caracterizan tipos de vegetación situados en cotas inferiores a la </a:t>
            </a:r>
            <a:r>
              <a:rPr lang="es-ES" dirty="0" err="1"/>
              <a:t>laurisilva</a:t>
            </a:r>
            <a:r>
              <a:rPr lang="es-ES" dirty="0"/>
              <a:t> y por tanto en zonas más </a:t>
            </a:r>
            <a:r>
              <a:rPr lang="es-ES" dirty="0" err="1"/>
              <a:t>xéricas</a:t>
            </a:r>
            <a:r>
              <a:rPr lang="es-ES" dirty="0"/>
              <a:t> (con menos pluviosidad y mayores temperaturas medias). </a:t>
            </a:r>
          </a:p>
          <a:p>
            <a:r>
              <a:rPr lang="es-ES" dirty="0"/>
              <a:t>Podemos </a:t>
            </a:r>
            <a:r>
              <a:rPr lang="es-ES" dirty="0" err="1"/>
              <a:t>sefialar</a:t>
            </a:r>
            <a:r>
              <a:rPr lang="es-ES" dirty="0"/>
              <a:t> el «drago» (</a:t>
            </a:r>
            <a:r>
              <a:rPr lang="es-ES" dirty="0" err="1"/>
              <a:t>Dracaena</a:t>
            </a:r>
            <a:r>
              <a:rPr lang="es-ES" dirty="0"/>
              <a:t> </a:t>
            </a:r>
            <a:r>
              <a:rPr lang="es-ES" dirty="0" err="1"/>
              <a:t>draco</a:t>
            </a:r>
            <a:r>
              <a:rPr lang="es-ES" dirty="0"/>
              <a:t>), el «acebuche» (Olea </a:t>
            </a:r>
            <a:r>
              <a:rPr lang="es-ES" dirty="0" err="1"/>
              <a:t>europaea</a:t>
            </a:r>
            <a:r>
              <a:rPr lang="es-ES" dirty="0"/>
              <a:t> </a:t>
            </a:r>
            <a:r>
              <a:rPr lang="es-ES" dirty="0" err="1"/>
              <a:t>ssp</a:t>
            </a:r>
            <a:r>
              <a:rPr lang="es-ES" dirty="0"/>
              <a:t>. </a:t>
            </a:r>
            <a:r>
              <a:rPr lang="es-ES" dirty="0" err="1"/>
              <a:t>cerasiformis</a:t>
            </a:r>
            <a:r>
              <a:rPr lang="es-ES" dirty="0"/>
              <a:t>), o «</a:t>
            </a:r>
            <a:r>
              <a:rPr lang="es-ES" dirty="0" err="1"/>
              <a:t>niarmolán</a:t>
            </a:r>
            <a:r>
              <a:rPr lang="es-ES" dirty="0"/>
              <a:t>» (</a:t>
            </a:r>
            <a:r>
              <a:rPr lang="es-ES" dirty="0" err="1"/>
              <a:t>Sideroxylon</a:t>
            </a:r>
            <a:r>
              <a:rPr lang="es-ES" dirty="0"/>
              <a:t> </a:t>
            </a:r>
            <a:r>
              <a:rPr lang="es-ES" dirty="0" err="1"/>
              <a:t>marmulano</a:t>
            </a:r>
            <a:r>
              <a:rPr lang="es-ES" dirty="0"/>
              <a:t>) como especies </a:t>
            </a:r>
            <a:r>
              <a:rPr lang="es-ES" dirty="0" err="1"/>
              <a:t>macaronésicas</a:t>
            </a:r>
            <a:r>
              <a:rPr lang="es-ES" dirty="0"/>
              <a:t>. Otras especies, de distribución actual mediterránea y que llegaron a las Islas en fechas lejanas, tales como pueden ser la «sabina» (</a:t>
            </a:r>
            <a:r>
              <a:rPr lang="es-ES" dirty="0" err="1"/>
              <a:t>Juniperus</a:t>
            </a:r>
            <a:r>
              <a:rPr lang="es-ES" dirty="0"/>
              <a:t> </a:t>
            </a:r>
            <a:r>
              <a:rPr lang="es-ES" dirty="0" err="1"/>
              <a:t>phoenicea</a:t>
            </a:r>
            <a:r>
              <a:rPr lang="es-ES" dirty="0"/>
              <a:t>), e1 «almácigo» (</a:t>
            </a:r>
            <a:r>
              <a:rPr lang="es-ES" dirty="0" err="1"/>
              <a:t>Pistacia</a:t>
            </a:r>
            <a:r>
              <a:rPr lang="es-ES" dirty="0"/>
              <a:t> atlántica), el «lentisco» (</a:t>
            </a:r>
            <a:r>
              <a:rPr lang="es-ES" dirty="0" err="1"/>
              <a:t>Pístacia</a:t>
            </a:r>
            <a:r>
              <a:rPr lang="es-ES" dirty="0"/>
              <a:t> </a:t>
            </a:r>
            <a:r>
              <a:rPr lang="es-ES" dirty="0" err="1"/>
              <a:t>lentiscus</a:t>
            </a:r>
            <a:r>
              <a:rPr lang="es-ES" dirty="0"/>
              <a:t>), viven también en este piso de vegetación.</a:t>
            </a:r>
          </a:p>
          <a:p>
            <a:endParaRPr lang="es-ES" dirty="0"/>
          </a:p>
        </p:txBody>
      </p:sp>
    </p:spTree>
    <p:extLst>
      <p:ext uri="{BB962C8B-B14F-4D97-AF65-F5344CB8AC3E}">
        <p14:creationId xmlns:p14="http://schemas.microsoft.com/office/powerpoint/2010/main" val="2443347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00808"/>
            <a:ext cx="6017096" cy="4773144"/>
          </a:xfrm>
        </p:spPr>
        <p:txBody>
          <a:bodyPr>
            <a:normAutofit/>
          </a:bodyPr>
          <a:lstStyle/>
          <a:p>
            <a:r>
              <a:rPr lang="es-ES" dirty="0"/>
              <a:t>Aparte de estos dos centros de origen de la flora canaria actual, parte de nuestra vegetación manifiesta relaciones con el mundo mediterráneo oriental. Son asimismo evidentes, pero afectan a pocos ejemplos, las relaciones con puntos aislados de Asia meridional («</a:t>
            </a:r>
            <a:r>
              <a:rPr lang="es-ES" dirty="0" err="1"/>
              <a:t>harbusano</a:t>
            </a:r>
            <a:r>
              <a:rPr lang="es-ES" dirty="0"/>
              <a:t>», «mocán»), Oeste de Australia («palo blanco»), así como con América del Sur. Todas estas relaciones aisladas es probable que tengan su origen en la distribución de las floras tropicales terciarias. </a:t>
            </a:r>
          </a:p>
          <a:p>
            <a:r>
              <a:rPr lang="es-ES" dirty="0"/>
              <a:t>Por su parte, la vegetación de la alta montaña canaria (pinares y cumbres) presenta unas afinidades típicamente mediterráneas, tanto en su composición florística como en la estructura de la vegetación. </a:t>
            </a:r>
          </a:p>
        </p:txBody>
      </p:sp>
    </p:spTree>
    <p:extLst>
      <p:ext uri="{BB962C8B-B14F-4D97-AF65-F5344CB8AC3E}">
        <p14:creationId xmlns:p14="http://schemas.microsoft.com/office/powerpoint/2010/main" val="6605175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84784"/>
            <a:ext cx="6233120" cy="4989168"/>
          </a:xfrm>
        </p:spPr>
        <p:txBody>
          <a:bodyPr>
            <a:normAutofit/>
          </a:bodyPr>
          <a:lstStyle/>
          <a:p>
            <a:r>
              <a:rPr lang="es-ES" dirty="0"/>
              <a:t>Algo semejante ocurre en las comunidades de zonas húmedas donde se hallan muchas plantas que pueden tener una introducción reciente.</a:t>
            </a:r>
          </a:p>
          <a:p>
            <a:r>
              <a:rPr lang="es-ES" dirty="0"/>
              <a:t>Finalmente, la flora de las zonas litorales, playas y acantilados, aun cuando tiene algunas afinidades con la de las costas atlánticas europeas y mediterráneas occidentales, posee unas relaciones más estrechas con la de los territorios costeros africanos próximos. </a:t>
            </a:r>
          </a:p>
          <a:p>
            <a:r>
              <a:rPr lang="es-ES" dirty="0"/>
              <a:t>La evolución que las primeras plantas sufrieron, una vez asentadas en las Islas, fue tan grande que dio lugar a la separación de diversos grupos, típicos en exclusiva del Archipiélago, tales como los «</a:t>
            </a:r>
            <a:r>
              <a:rPr lang="es-ES" dirty="0" err="1"/>
              <a:t>tajinastes</a:t>
            </a:r>
            <a:r>
              <a:rPr lang="es-ES" dirty="0"/>
              <a:t>» (</a:t>
            </a:r>
            <a:r>
              <a:rPr lang="es-ES" dirty="0" err="1"/>
              <a:t>Echium</a:t>
            </a:r>
            <a:r>
              <a:rPr lang="es-ES" dirty="0"/>
              <a:t> </a:t>
            </a:r>
            <a:r>
              <a:rPr lang="es-ES" dirty="0" err="1"/>
              <a:t>spp</a:t>
            </a:r>
            <a:r>
              <a:rPr lang="es-ES" dirty="0"/>
              <a:t>.), «margaritas» (</a:t>
            </a:r>
            <a:r>
              <a:rPr lang="es-ES" dirty="0" err="1"/>
              <a:t>Argyranthemum</a:t>
            </a:r>
            <a:r>
              <a:rPr lang="es-ES" dirty="0"/>
              <a:t> </a:t>
            </a:r>
            <a:r>
              <a:rPr lang="es-ES" dirty="0" err="1"/>
              <a:t>spp</a:t>
            </a:r>
            <a:r>
              <a:rPr lang="es-ES" dirty="0"/>
              <a:t>.), «cerrajas» (</a:t>
            </a:r>
            <a:r>
              <a:rPr lang="es-ES" dirty="0" err="1"/>
              <a:t>Sonchus</a:t>
            </a:r>
            <a:r>
              <a:rPr lang="es-ES" dirty="0"/>
              <a:t> </a:t>
            </a:r>
            <a:r>
              <a:rPr lang="es-ES" dirty="0" err="1"/>
              <a:t>spp</a:t>
            </a:r>
            <a:r>
              <a:rPr lang="es-ES" dirty="0"/>
              <a:t>.) o «siempre- vivas» (</a:t>
            </a:r>
            <a:r>
              <a:rPr lang="es-ES" dirty="0" err="1"/>
              <a:t>Limonium</a:t>
            </a:r>
            <a:r>
              <a:rPr lang="es-ES" dirty="0"/>
              <a:t> </a:t>
            </a:r>
            <a:r>
              <a:rPr lang="es-ES" dirty="0" err="1"/>
              <a:t>spp</a:t>
            </a:r>
            <a:r>
              <a:rPr lang="es-ES" dirty="0"/>
              <a:t>.).. </a:t>
            </a:r>
          </a:p>
          <a:p>
            <a:endParaRPr lang="es-ES" dirty="0"/>
          </a:p>
          <a:p>
            <a:endParaRPr lang="es-ES" dirty="0"/>
          </a:p>
        </p:txBody>
      </p:sp>
    </p:spTree>
    <p:extLst>
      <p:ext uri="{BB962C8B-B14F-4D97-AF65-F5344CB8AC3E}">
        <p14:creationId xmlns:p14="http://schemas.microsoft.com/office/powerpoint/2010/main" val="36763608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484784"/>
            <a:ext cx="6017096" cy="4989168"/>
          </a:xfrm>
        </p:spPr>
        <p:txBody>
          <a:bodyPr/>
          <a:lstStyle/>
          <a:p>
            <a:r>
              <a:rPr lang="es-ES" dirty="0"/>
              <a:t>Aún más, otras especies sufrieron una selección mayor, lo que ha permitido su separación como géneros endémicos.</a:t>
            </a:r>
          </a:p>
          <a:p>
            <a:r>
              <a:rPr lang="es-ES" dirty="0"/>
              <a:t> Hasta el presente se conocen en Canarias 18 géneros endémicos, es decir, propios de las Islas. Otros, como el género </a:t>
            </a:r>
            <a:r>
              <a:rPr lang="es-ES" dirty="0" err="1"/>
              <a:t>Bystropogon</a:t>
            </a:r>
            <a:r>
              <a:rPr lang="es-ES" dirty="0"/>
              <a:t> que agrupa a los «poleos», son comparados también con la isla de Madeira, al igual que ocurre con el género </a:t>
            </a:r>
            <a:r>
              <a:rPr lang="es-ES" dirty="0" err="1"/>
              <a:t>Semele</a:t>
            </a:r>
            <a:r>
              <a:rPr lang="es-ES" dirty="0"/>
              <a:t> («</a:t>
            </a:r>
            <a:r>
              <a:rPr lang="es-ES" dirty="0" err="1"/>
              <a:t>gilbalberas</a:t>
            </a:r>
            <a:r>
              <a:rPr lang="es-ES" dirty="0"/>
              <a:t>»), </a:t>
            </a:r>
            <a:r>
              <a:rPr lang="es-ES" dirty="0" err="1"/>
              <a:t>Bencomia</a:t>
            </a:r>
            <a:r>
              <a:rPr lang="es-ES" dirty="0"/>
              <a:t> y </a:t>
            </a:r>
            <a:r>
              <a:rPr lang="es-ES" dirty="0" err="1"/>
              <a:t>Marcetella</a:t>
            </a:r>
            <a:r>
              <a:rPr lang="es-ES" dirty="0"/>
              <a:t> («rosal de guanche» y «ramo de sangre», respectivamente) o el género </a:t>
            </a:r>
            <a:r>
              <a:rPr lang="es-ES" dirty="0" err="1"/>
              <a:t>Schizogyne</a:t>
            </a:r>
            <a:r>
              <a:rPr lang="es-ES" dirty="0"/>
              <a:t> («salado»), que sólo existe en Canarias e Islas Salvajes. </a:t>
            </a:r>
          </a:p>
          <a:p>
            <a:endParaRPr lang="es-ES" dirty="0"/>
          </a:p>
        </p:txBody>
      </p:sp>
    </p:spTree>
    <p:extLst>
      <p:ext uri="{BB962C8B-B14F-4D97-AF65-F5344CB8AC3E}">
        <p14:creationId xmlns:p14="http://schemas.microsoft.com/office/powerpoint/2010/main" val="2437703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CuadroTexto"/>
          <p:cNvSpPr txBox="1"/>
          <p:nvPr/>
        </p:nvSpPr>
        <p:spPr>
          <a:xfrm>
            <a:off x="6012160" y="6331406"/>
            <a:ext cx="2592288" cy="369332"/>
          </a:xfrm>
          <a:prstGeom prst="rect">
            <a:avLst/>
          </a:prstGeom>
          <a:solidFill>
            <a:srgbClr val="92D050"/>
          </a:solidFill>
        </p:spPr>
        <p:txBody>
          <a:bodyPr wrap="square" rtlCol="0">
            <a:spAutoFit/>
          </a:bodyPr>
          <a:lstStyle/>
          <a:p>
            <a:r>
              <a:rPr lang="es-ES" dirty="0"/>
              <a:t>Acacia </a:t>
            </a:r>
            <a:r>
              <a:rPr lang="es-ES" dirty="0" err="1"/>
              <a:t>cyanophylla</a:t>
            </a:r>
            <a:endParaRPr lang="es-ES" dirty="0"/>
          </a:p>
        </p:txBody>
      </p:sp>
    </p:spTree>
    <p:extLst>
      <p:ext uri="{BB962C8B-B14F-4D97-AF65-F5344CB8AC3E}">
        <p14:creationId xmlns:p14="http://schemas.microsoft.com/office/powerpoint/2010/main" val="1388810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4572000" y="6381328"/>
            <a:ext cx="4248472" cy="369332"/>
          </a:xfrm>
          <a:prstGeom prst="rect">
            <a:avLst/>
          </a:prstGeom>
          <a:solidFill>
            <a:srgbClr val="92D050"/>
          </a:solidFill>
        </p:spPr>
        <p:txBody>
          <a:bodyPr wrap="square" rtlCol="0">
            <a:spAutoFit/>
          </a:bodyPr>
          <a:lstStyle/>
          <a:p>
            <a:r>
              <a:rPr lang="es-ES" dirty="0"/>
              <a:t>Acacia </a:t>
            </a:r>
            <a:r>
              <a:rPr lang="es-ES" dirty="0" err="1"/>
              <a:t>cyclops</a:t>
            </a:r>
            <a:r>
              <a:rPr lang="es-ES" dirty="0"/>
              <a:t>-Acacia majorera</a:t>
            </a:r>
          </a:p>
        </p:txBody>
      </p:sp>
    </p:spTree>
    <p:extLst>
      <p:ext uri="{BB962C8B-B14F-4D97-AF65-F5344CB8AC3E}">
        <p14:creationId xmlns:p14="http://schemas.microsoft.com/office/powerpoint/2010/main" val="1563866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349970"/>
            <a:ext cx="2016224" cy="369332"/>
          </a:xfrm>
          <a:prstGeom prst="rect">
            <a:avLst/>
          </a:prstGeom>
          <a:solidFill>
            <a:srgbClr val="92D050"/>
          </a:solidFill>
        </p:spPr>
        <p:txBody>
          <a:bodyPr wrap="square" rtlCol="0">
            <a:spAutoFit/>
          </a:bodyPr>
          <a:lstStyle/>
          <a:p>
            <a:r>
              <a:rPr lang="es-ES" dirty="0" err="1"/>
              <a:t>Acanthus</a:t>
            </a:r>
            <a:r>
              <a:rPr lang="es-ES" dirty="0"/>
              <a:t> </a:t>
            </a:r>
            <a:r>
              <a:rPr lang="es-ES" dirty="0" err="1"/>
              <a:t>mollis</a:t>
            </a:r>
            <a:endParaRPr lang="es-ES" dirty="0"/>
          </a:p>
        </p:txBody>
      </p:sp>
    </p:spTree>
    <p:extLst>
      <p:ext uri="{BB962C8B-B14F-4D97-AF65-F5344CB8AC3E}">
        <p14:creationId xmlns:p14="http://schemas.microsoft.com/office/powerpoint/2010/main" val="23991562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3105720" cy="2276872"/>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370830"/>
            <a:ext cx="3105720" cy="2487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2276872"/>
            <a:ext cx="3105720" cy="209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b="9245"/>
          <a:stretch/>
        </p:blipFill>
        <p:spPr bwMode="auto">
          <a:xfrm>
            <a:off x="3119042" y="14496"/>
            <a:ext cx="3810000" cy="2982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5720" y="2996952"/>
            <a:ext cx="6038280" cy="3861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9042" y="0"/>
            <a:ext cx="2214958" cy="299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940152" y="6397436"/>
            <a:ext cx="3024336" cy="369332"/>
          </a:xfrm>
          <a:prstGeom prst="rect">
            <a:avLst/>
          </a:prstGeom>
          <a:solidFill>
            <a:srgbClr val="92D050"/>
          </a:solidFill>
        </p:spPr>
        <p:txBody>
          <a:bodyPr wrap="square" rtlCol="0">
            <a:spAutoFit/>
          </a:bodyPr>
          <a:lstStyle/>
          <a:p>
            <a:r>
              <a:rPr lang="es-ES" dirty="0" err="1"/>
              <a:t>Acebiño</a:t>
            </a:r>
            <a:r>
              <a:rPr lang="es-ES" dirty="0"/>
              <a:t>.-</a:t>
            </a:r>
            <a:r>
              <a:rPr lang="es-ES" dirty="0" err="1"/>
              <a:t>Ilex</a:t>
            </a:r>
            <a:r>
              <a:rPr lang="es-ES" dirty="0"/>
              <a:t> canariensis</a:t>
            </a:r>
          </a:p>
        </p:txBody>
      </p:sp>
    </p:spTree>
    <p:extLst>
      <p:ext uri="{BB962C8B-B14F-4D97-AF65-F5344CB8AC3E}">
        <p14:creationId xmlns:p14="http://schemas.microsoft.com/office/powerpoint/2010/main" val="826149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796136" y="6093296"/>
            <a:ext cx="2808312" cy="369332"/>
          </a:xfrm>
          <a:prstGeom prst="rect">
            <a:avLst/>
          </a:prstGeom>
          <a:solidFill>
            <a:srgbClr val="92D050"/>
          </a:solidFill>
        </p:spPr>
        <p:txBody>
          <a:bodyPr wrap="square" rtlCol="0">
            <a:spAutoFit/>
          </a:bodyPr>
          <a:lstStyle/>
          <a:p>
            <a:r>
              <a:rPr lang="es-ES" dirty="0"/>
              <a:t>Laurus </a:t>
            </a:r>
            <a:r>
              <a:rPr lang="es-ES" dirty="0" err="1"/>
              <a:t>novocanariensis</a:t>
            </a:r>
            <a:endParaRPr lang="es-ES" dirty="0"/>
          </a:p>
        </p:txBody>
      </p:sp>
    </p:spTree>
    <p:extLst>
      <p:ext uri="{BB962C8B-B14F-4D97-AF65-F5344CB8AC3E}">
        <p14:creationId xmlns:p14="http://schemas.microsoft.com/office/powerpoint/2010/main" val="1316972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000" cy="714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67806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744"/>
            <a:ext cx="9036496" cy="6833200"/>
          </a:xfrm>
          <a:prstGeom prst="rect">
            <a:avLst/>
          </a:prstGeom>
        </p:spPr>
      </p:pic>
      <p:pic>
        <p:nvPicPr>
          <p:cNvPr id="409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26970" b="23328"/>
          <a:stretch/>
        </p:blipFill>
        <p:spPr bwMode="auto">
          <a:xfrm>
            <a:off x="0" y="1"/>
            <a:ext cx="3275856" cy="2924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5580112" y="6309320"/>
            <a:ext cx="3201496" cy="369332"/>
          </a:xfrm>
          <a:prstGeom prst="rect">
            <a:avLst/>
          </a:prstGeom>
          <a:solidFill>
            <a:srgbClr val="92D050"/>
          </a:solidFill>
        </p:spPr>
        <p:txBody>
          <a:bodyPr wrap="square" rtlCol="0">
            <a:spAutoFit/>
          </a:bodyPr>
          <a:lstStyle/>
          <a:p>
            <a:r>
              <a:rPr lang="es-ES" dirty="0" err="1"/>
              <a:t>Adenocarpus</a:t>
            </a:r>
            <a:r>
              <a:rPr lang="es-ES" dirty="0"/>
              <a:t> </a:t>
            </a:r>
            <a:r>
              <a:rPr lang="es-ES" dirty="0" err="1"/>
              <a:t>foliolosus</a:t>
            </a:r>
            <a:endParaRPr lang="es-ES" dirty="0"/>
          </a:p>
        </p:txBody>
      </p:sp>
    </p:spTree>
    <p:extLst>
      <p:ext uri="{BB962C8B-B14F-4D97-AF65-F5344CB8AC3E}">
        <p14:creationId xmlns:p14="http://schemas.microsoft.com/office/powerpoint/2010/main" val="41879293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251520" y="6311066"/>
            <a:ext cx="2808312" cy="369332"/>
          </a:xfrm>
          <a:prstGeom prst="rect">
            <a:avLst/>
          </a:prstGeom>
          <a:solidFill>
            <a:srgbClr val="92D050"/>
          </a:solidFill>
        </p:spPr>
        <p:txBody>
          <a:bodyPr wrap="square" rtlCol="0">
            <a:spAutoFit/>
          </a:bodyPr>
          <a:lstStyle/>
          <a:p>
            <a:r>
              <a:rPr lang="es-ES" dirty="0" err="1"/>
              <a:t>Adenocarpus_viscosus</a:t>
            </a:r>
            <a:endParaRPr lang="es-ES" dirty="0"/>
          </a:p>
        </p:txBody>
      </p:sp>
    </p:spTree>
    <p:extLst>
      <p:ext uri="{BB962C8B-B14F-4D97-AF65-F5344CB8AC3E}">
        <p14:creationId xmlns:p14="http://schemas.microsoft.com/office/powerpoint/2010/main" val="32186267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4" name="3 CuadroTexto"/>
          <p:cNvSpPr txBox="1"/>
          <p:nvPr/>
        </p:nvSpPr>
        <p:spPr>
          <a:xfrm>
            <a:off x="5580112" y="6381328"/>
            <a:ext cx="3096344" cy="369332"/>
          </a:xfrm>
          <a:prstGeom prst="rect">
            <a:avLst/>
          </a:prstGeom>
          <a:solidFill>
            <a:srgbClr val="92D050"/>
          </a:solidFill>
        </p:spPr>
        <p:txBody>
          <a:bodyPr wrap="square" rtlCol="0">
            <a:spAutoFit/>
          </a:bodyPr>
          <a:lstStyle/>
          <a:p>
            <a:r>
              <a:rPr lang="es-ES" dirty="0" err="1"/>
              <a:t>Adiantum</a:t>
            </a:r>
            <a:r>
              <a:rPr lang="es-ES" dirty="0"/>
              <a:t> </a:t>
            </a:r>
            <a:r>
              <a:rPr lang="es-ES" dirty="0" err="1"/>
              <a:t>capillus-veneris</a:t>
            </a:r>
            <a:endParaRPr lang="es-ES" dirty="0"/>
          </a:p>
        </p:txBody>
      </p:sp>
    </p:spTree>
    <p:extLst>
      <p:ext uri="{BB962C8B-B14F-4D97-AF65-F5344CB8AC3E}">
        <p14:creationId xmlns:p14="http://schemas.microsoft.com/office/powerpoint/2010/main" val="20541712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07504" y="6326306"/>
            <a:ext cx="4536504" cy="369332"/>
          </a:xfrm>
          <a:prstGeom prst="rect">
            <a:avLst/>
          </a:prstGeom>
          <a:solidFill>
            <a:srgbClr val="92D050"/>
          </a:solidFill>
        </p:spPr>
        <p:txBody>
          <a:bodyPr wrap="square" rtlCol="0">
            <a:spAutoFit/>
          </a:bodyPr>
          <a:lstStyle/>
          <a:p>
            <a:r>
              <a:rPr lang="es-ES" dirty="0" err="1"/>
              <a:t>Aeonium</a:t>
            </a:r>
            <a:r>
              <a:rPr lang="es-ES" dirty="0"/>
              <a:t> </a:t>
            </a:r>
            <a:r>
              <a:rPr lang="es-ES" dirty="0" err="1"/>
              <a:t>arboreum</a:t>
            </a:r>
            <a:r>
              <a:rPr lang="es-ES" dirty="0"/>
              <a:t> </a:t>
            </a:r>
            <a:r>
              <a:rPr lang="es-ES" dirty="0" err="1"/>
              <a:t>ssp</a:t>
            </a:r>
            <a:r>
              <a:rPr lang="es-ES" dirty="0"/>
              <a:t>. </a:t>
            </a:r>
            <a:r>
              <a:rPr lang="es-ES" dirty="0" err="1"/>
              <a:t>holochrysum</a:t>
            </a:r>
            <a:endParaRPr lang="es-ES" dirty="0"/>
          </a:p>
        </p:txBody>
      </p:sp>
    </p:spTree>
    <p:extLst>
      <p:ext uri="{BB962C8B-B14F-4D97-AF65-F5344CB8AC3E}">
        <p14:creationId xmlns:p14="http://schemas.microsoft.com/office/powerpoint/2010/main" val="22360318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59300" cy="6858000"/>
          </a:xfrm>
          <a:prstGeom prst="rect">
            <a:avLst/>
          </a:prstGeom>
        </p:spPr>
      </p:pic>
      <p:sp>
        <p:nvSpPr>
          <p:cNvPr id="5" name="4 CuadroTexto"/>
          <p:cNvSpPr txBox="1"/>
          <p:nvPr/>
        </p:nvSpPr>
        <p:spPr>
          <a:xfrm>
            <a:off x="226914" y="6280586"/>
            <a:ext cx="6624736" cy="369332"/>
          </a:xfrm>
          <a:prstGeom prst="rect">
            <a:avLst/>
          </a:prstGeom>
          <a:solidFill>
            <a:srgbClr val="92D050"/>
          </a:solidFill>
        </p:spPr>
        <p:txBody>
          <a:bodyPr wrap="square" rtlCol="0">
            <a:spAutoFit/>
          </a:bodyPr>
          <a:lstStyle/>
          <a:p>
            <a:r>
              <a:rPr lang="es-ES" dirty="0" err="1"/>
              <a:t>Aeonium</a:t>
            </a:r>
            <a:r>
              <a:rPr lang="es-ES" dirty="0"/>
              <a:t> </a:t>
            </a:r>
            <a:r>
              <a:rPr lang="es-ES" dirty="0" err="1"/>
              <a:t>ciliatum</a:t>
            </a:r>
            <a:r>
              <a:rPr lang="es-ES" dirty="0"/>
              <a:t>.-</a:t>
            </a:r>
            <a:r>
              <a:rPr lang="es-ES" dirty="0" err="1"/>
              <a:t>Bejete</a:t>
            </a:r>
            <a:r>
              <a:rPr lang="es-ES" dirty="0"/>
              <a:t> y </a:t>
            </a:r>
            <a:r>
              <a:rPr lang="es-ES" dirty="0" err="1"/>
              <a:t>Aeonium</a:t>
            </a:r>
            <a:r>
              <a:rPr lang="es-ES" dirty="0"/>
              <a:t> </a:t>
            </a:r>
            <a:r>
              <a:rPr lang="es-ES" dirty="0" err="1"/>
              <a:t>arboreum</a:t>
            </a:r>
            <a:r>
              <a:rPr lang="es-ES" dirty="0"/>
              <a:t> </a:t>
            </a:r>
            <a:r>
              <a:rPr lang="es-ES" dirty="0" err="1"/>
              <a:t>var.holochrysum</a:t>
            </a:r>
            <a:endParaRPr lang="es-ES" dirty="0"/>
          </a:p>
        </p:txBody>
      </p:sp>
    </p:spTree>
    <p:extLst>
      <p:ext uri="{BB962C8B-B14F-4D97-AF65-F5344CB8AC3E}">
        <p14:creationId xmlns:p14="http://schemas.microsoft.com/office/powerpoint/2010/main" val="21065266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108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05888" cy="6858000"/>
          </a:xfrm>
          <a:prstGeom prst="rect">
            <a:avLst/>
          </a:prstGeom>
        </p:spPr>
      </p:pic>
      <p:sp>
        <p:nvSpPr>
          <p:cNvPr id="4" name="3 CuadroTexto"/>
          <p:cNvSpPr txBox="1"/>
          <p:nvPr/>
        </p:nvSpPr>
        <p:spPr>
          <a:xfrm>
            <a:off x="258178" y="6277044"/>
            <a:ext cx="2657638" cy="369332"/>
          </a:xfrm>
          <a:prstGeom prst="rect">
            <a:avLst/>
          </a:prstGeom>
          <a:solidFill>
            <a:srgbClr val="92D050"/>
          </a:solidFill>
        </p:spPr>
        <p:txBody>
          <a:bodyPr wrap="square" rtlCol="0">
            <a:spAutoFit/>
          </a:bodyPr>
          <a:lstStyle/>
          <a:p>
            <a:r>
              <a:rPr lang="es-ES" dirty="0" err="1"/>
              <a:t>Aeonium</a:t>
            </a:r>
            <a:r>
              <a:rPr lang="es-ES" dirty="0"/>
              <a:t> palmense</a:t>
            </a:r>
          </a:p>
        </p:txBody>
      </p:sp>
    </p:spTree>
    <p:extLst>
      <p:ext uri="{BB962C8B-B14F-4D97-AF65-F5344CB8AC3E}">
        <p14:creationId xmlns:p14="http://schemas.microsoft.com/office/powerpoint/2010/main" val="3335288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 y="0"/>
            <a:ext cx="6096000" cy="47479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78176"/>
          </a:xfrm>
          <a:prstGeom prst="rect">
            <a:avLst/>
          </a:prstGeom>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2" y="4747940"/>
            <a:ext cx="2762250" cy="2110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5219" y="4747941"/>
            <a:ext cx="2228830" cy="2095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40863" y="6349970"/>
            <a:ext cx="2307675" cy="369332"/>
          </a:xfrm>
          <a:prstGeom prst="rect">
            <a:avLst/>
          </a:prstGeom>
          <a:solidFill>
            <a:srgbClr val="92D050"/>
          </a:solidFill>
        </p:spPr>
        <p:txBody>
          <a:bodyPr wrap="square" rtlCol="0">
            <a:spAutoFit/>
          </a:bodyPr>
          <a:lstStyle/>
          <a:p>
            <a:r>
              <a:rPr lang="es-ES" dirty="0" err="1"/>
              <a:t>Aeonium</a:t>
            </a:r>
            <a:r>
              <a:rPr lang="es-ES" dirty="0"/>
              <a:t> </a:t>
            </a:r>
            <a:r>
              <a:rPr lang="es-ES" dirty="0" err="1"/>
              <a:t>vestitum</a:t>
            </a:r>
            <a:endParaRPr lang="es-ES" dirty="0"/>
          </a:p>
        </p:txBody>
      </p:sp>
    </p:spTree>
    <p:extLst>
      <p:ext uri="{BB962C8B-B14F-4D97-AF65-F5344CB8AC3E}">
        <p14:creationId xmlns:p14="http://schemas.microsoft.com/office/powerpoint/2010/main" val="9808458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4884" y="2163455"/>
            <a:ext cx="2749116"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168" y="4221088"/>
            <a:ext cx="3059832" cy="2607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7981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4" y="4545702"/>
            <a:ext cx="2143125" cy="2312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64" y="1916832"/>
            <a:ext cx="400050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516" t="27082" b="-64235"/>
          <a:stretch/>
        </p:blipFill>
        <p:spPr bwMode="auto">
          <a:xfrm>
            <a:off x="4000500" y="0"/>
            <a:ext cx="5337273" cy="12820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64" y="0"/>
            <a:ext cx="2466975" cy="191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5923" y="4564782"/>
            <a:ext cx="1968242" cy="2293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90639" y="11440"/>
            <a:ext cx="1533526" cy="1905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948264" y="6307524"/>
            <a:ext cx="2079328" cy="369332"/>
          </a:xfrm>
          <a:prstGeom prst="rect">
            <a:avLst/>
          </a:prstGeom>
          <a:solidFill>
            <a:srgbClr val="92D050"/>
          </a:solidFill>
        </p:spPr>
        <p:txBody>
          <a:bodyPr wrap="square" rtlCol="0">
            <a:spAutoFit/>
          </a:bodyPr>
          <a:lstStyle/>
          <a:p>
            <a:r>
              <a:rPr lang="es-ES" dirty="0"/>
              <a:t>Alberta magna</a:t>
            </a:r>
          </a:p>
        </p:txBody>
      </p:sp>
    </p:spTree>
    <p:extLst>
      <p:ext uri="{BB962C8B-B14F-4D97-AF65-F5344CB8AC3E}">
        <p14:creationId xmlns:p14="http://schemas.microsoft.com/office/powerpoint/2010/main" val="13546946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5232400" cy="70294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35833" t="-3749" b="1"/>
          <a:stretch/>
        </p:blipFill>
        <p:spPr>
          <a:xfrm>
            <a:off x="5232400" y="-171400"/>
            <a:ext cx="3911600" cy="3312368"/>
          </a:xfrm>
          <a:prstGeom prst="rect">
            <a:avLst/>
          </a:prstGeom>
        </p:spPr>
      </p:pic>
      <p:pic>
        <p:nvPicPr>
          <p:cNvPr id="819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5520"/>
          <a:stretch/>
        </p:blipFill>
        <p:spPr bwMode="auto">
          <a:xfrm>
            <a:off x="7020272" y="3140968"/>
            <a:ext cx="2123728" cy="3665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400" y="3140968"/>
            <a:ext cx="1787872" cy="3717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86448" y="6412676"/>
            <a:ext cx="2148656" cy="369332"/>
          </a:xfrm>
          <a:prstGeom prst="rect">
            <a:avLst/>
          </a:prstGeom>
          <a:solidFill>
            <a:srgbClr val="92D050"/>
          </a:solidFill>
        </p:spPr>
        <p:txBody>
          <a:bodyPr wrap="square" rtlCol="0">
            <a:spAutoFit/>
          </a:bodyPr>
          <a:lstStyle/>
          <a:p>
            <a:r>
              <a:rPr lang="es-ES" dirty="0" err="1"/>
              <a:t>Albizia</a:t>
            </a:r>
            <a:r>
              <a:rPr lang="es-ES" dirty="0"/>
              <a:t> </a:t>
            </a:r>
            <a:r>
              <a:rPr lang="es-ES" dirty="0" err="1"/>
              <a:t>distachya</a:t>
            </a:r>
            <a:endParaRPr lang="es-ES" dirty="0"/>
          </a:p>
        </p:txBody>
      </p:sp>
    </p:spTree>
    <p:extLst>
      <p:ext uri="{BB962C8B-B14F-4D97-AF65-F5344CB8AC3E}">
        <p14:creationId xmlns:p14="http://schemas.microsoft.com/office/powerpoint/2010/main" val="37454864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83568" y="6237312"/>
            <a:ext cx="1656184" cy="369332"/>
          </a:xfrm>
          <a:prstGeom prst="rect">
            <a:avLst/>
          </a:prstGeom>
          <a:solidFill>
            <a:srgbClr val="92D050"/>
          </a:solidFill>
        </p:spPr>
        <p:txBody>
          <a:bodyPr wrap="square" rtlCol="0">
            <a:spAutoFit/>
          </a:bodyPr>
          <a:lstStyle/>
          <a:p>
            <a:r>
              <a:rPr lang="es-ES" dirty="0"/>
              <a:t>Aloe </a:t>
            </a:r>
            <a:r>
              <a:rPr lang="es-ES" dirty="0" err="1"/>
              <a:t>marlotii</a:t>
            </a:r>
            <a:endParaRPr lang="es-ES" dirty="0"/>
          </a:p>
        </p:txBody>
      </p:sp>
    </p:spTree>
    <p:extLst>
      <p:ext uri="{BB962C8B-B14F-4D97-AF65-F5344CB8AC3E}">
        <p14:creationId xmlns:p14="http://schemas.microsoft.com/office/powerpoint/2010/main" val="40521290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 y="0"/>
            <a:ext cx="4572000" cy="685533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528" y="0"/>
            <a:ext cx="4570472" cy="6855336"/>
          </a:xfrm>
          <a:prstGeom prst="rect">
            <a:avLst/>
          </a:prstGeom>
        </p:spPr>
      </p:pic>
      <p:sp>
        <p:nvSpPr>
          <p:cNvPr id="4" name="3 CuadroTexto"/>
          <p:cNvSpPr txBox="1"/>
          <p:nvPr/>
        </p:nvSpPr>
        <p:spPr>
          <a:xfrm>
            <a:off x="6516216" y="6309320"/>
            <a:ext cx="2232248" cy="369332"/>
          </a:xfrm>
          <a:prstGeom prst="rect">
            <a:avLst/>
          </a:prstGeom>
          <a:solidFill>
            <a:srgbClr val="92D050"/>
          </a:solidFill>
        </p:spPr>
        <p:txBody>
          <a:bodyPr wrap="square" rtlCol="0">
            <a:spAutoFit/>
          </a:bodyPr>
          <a:lstStyle/>
          <a:p>
            <a:r>
              <a:rPr lang="es-ES" dirty="0"/>
              <a:t>Aloe </a:t>
            </a:r>
            <a:r>
              <a:rPr lang="es-ES" dirty="0" err="1"/>
              <a:t>arborescens</a:t>
            </a:r>
            <a:endParaRPr lang="es-ES" dirty="0"/>
          </a:p>
        </p:txBody>
      </p:sp>
    </p:spTree>
    <p:extLst>
      <p:ext uri="{BB962C8B-B14F-4D97-AF65-F5344CB8AC3E}">
        <p14:creationId xmlns:p14="http://schemas.microsoft.com/office/powerpoint/2010/main" val="22290434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2" y="0"/>
            <a:ext cx="4559300" cy="6858000"/>
          </a:xfrm>
          <a:prstGeom prst="rect">
            <a:avLst/>
          </a:prstGeom>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1308" y="-99392"/>
            <a:ext cx="459269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1308" y="3429000"/>
            <a:ext cx="4592692" cy="3406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79512" y="6237312"/>
            <a:ext cx="1440160" cy="369332"/>
          </a:xfrm>
          <a:prstGeom prst="rect">
            <a:avLst/>
          </a:prstGeom>
          <a:solidFill>
            <a:srgbClr val="92D050"/>
          </a:solidFill>
        </p:spPr>
        <p:txBody>
          <a:bodyPr wrap="square" rtlCol="0">
            <a:spAutoFit/>
          </a:bodyPr>
          <a:lstStyle/>
          <a:p>
            <a:r>
              <a:rPr lang="es-ES" dirty="0"/>
              <a:t>Aloe vera</a:t>
            </a:r>
          </a:p>
        </p:txBody>
      </p:sp>
    </p:spTree>
    <p:extLst>
      <p:ext uri="{BB962C8B-B14F-4D97-AF65-F5344CB8AC3E}">
        <p14:creationId xmlns:p14="http://schemas.microsoft.com/office/powerpoint/2010/main" val="12204000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375720" cy="2539747"/>
          </a:xfrm>
          <a:prstGeom prst="rect">
            <a:avLst/>
          </a:prstGeom>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39748"/>
            <a:ext cx="2480370" cy="1965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504954"/>
            <a:ext cx="2794695" cy="2349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5720" y="0"/>
            <a:ext cx="3015183" cy="2526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0370" y="2526818"/>
            <a:ext cx="2781300" cy="1978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94695" y="4504954"/>
            <a:ext cx="2466975" cy="2349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7414" y="0"/>
            <a:ext cx="2746586" cy="2526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8"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77262" y="3971925"/>
            <a:ext cx="3866738" cy="288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9"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77262" y="2526819"/>
            <a:ext cx="3866737" cy="180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444208" y="6381328"/>
            <a:ext cx="2520280" cy="369332"/>
          </a:xfrm>
          <a:prstGeom prst="rect">
            <a:avLst/>
          </a:prstGeom>
          <a:solidFill>
            <a:srgbClr val="92D050"/>
          </a:solidFill>
        </p:spPr>
        <p:txBody>
          <a:bodyPr wrap="square" rtlCol="0">
            <a:spAutoFit/>
          </a:bodyPr>
          <a:lstStyle/>
          <a:p>
            <a:r>
              <a:rPr lang="es-ES" dirty="0" err="1"/>
              <a:t>Aptenia</a:t>
            </a:r>
            <a:r>
              <a:rPr lang="es-ES" dirty="0"/>
              <a:t> </a:t>
            </a:r>
            <a:r>
              <a:rPr lang="es-ES" dirty="0" err="1"/>
              <a:t>cordifolia</a:t>
            </a:r>
            <a:endParaRPr lang="es-ES" dirty="0"/>
          </a:p>
        </p:txBody>
      </p:sp>
    </p:spTree>
    <p:extLst>
      <p:ext uri="{BB962C8B-B14F-4D97-AF65-F5344CB8AC3E}">
        <p14:creationId xmlns:p14="http://schemas.microsoft.com/office/powerpoint/2010/main" val="7090929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72200" y="6292284"/>
            <a:ext cx="2376264" cy="369332"/>
          </a:xfrm>
          <a:prstGeom prst="rect">
            <a:avLst/>
          </a:prstGeom>
          <a:solidFill>
            <a:srgbClr val="92D050"/>
          </a:solidFill>
        </p:spPr>
        <p:txBody>
          <a:bodyPr wrap="square" rtlCol="0">
            <a:spAutoFit/>
          </a:bodyPr>
          <a:lstStyle/>
          <a:p>
            <a:r>
              <a:rPr lang="es-ES" dirty="0" err="1"/>
              <a:t>Arabis</a:t>
            </a:r>
            <a:r>
              <a:rPr lang="es-ES" dirty="0"/>
              <a:t> </a:t>
            </a:r>
            <a:r>
              <a:rPr lang="es-ES" dirty="0" err="1"/>
              <a:t>caucasica</a:t>
            </a:r>
            <a:endParaRPr lang="es-ES" dirty="0"/>
          </a:p>
        </p:txBody>
      </p:sp>
    </p:spTree>
    <p:extLst>
      <p:ext uri="{BB962C8B-B14F-4D97-AF65-F5344CB8AC3E}">
        <p14:creationId xmlns:p14="http://schemas.microsoft.com/office/powerpoint/2010/main" val="5879665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64088" y="6237312"/>
            <a:ext cx="3456384" cy="369332"/>
          </a:xfrm>
          <a:prstGeom prst="rect">
            <a:avLst/>
          </a:prstGeom>
          <a:solidFill>
            <a:srgbClr val="92D050"/>
          </a:solidFill>
        </p:spPr>
        <p:txBody>
          <a:bodyPr wrap="square" rtlCol="0">
            <a:spAutoFit/>
          </a:bodyPr>
          <a:lstStyle/>
          <a:p>
            <a:r>
              <a:rPr lang="es-ES" dirty="0" err="1"/>
              <a:t>Argyranthemum</a:t>
            </a:r>
            <a:r>
              <a:rPr lang="es-ES" dirty="0"/>
              <a:t> </a:t>
            </a:r>
            <a:r>
              <a:rPr lang="es-ES" dirty="0" err="1"/>
              <a:t>frutescens</a:t>
            </a:r>
            <a:endParaRPr lang="es-ES" dirty="0"/>
          </a:p>
        </p:txBody>
      </p:sp>
    </p:spTree>
    <p:extLst>
      <p:ext uri="{BB962C8B-B14F-4D97-AF65-F5344CB8AC3E}">
        <p14:creationId xmlns:p14="http://schemas.microsoft.com/office/powerpoint/2010/main" val="32925781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
        <p:nvSpPr>
          <p:cNvPr id="3" name="2 CuadroTexto"/>
          <p:cNvSpPr txBox="1"/>
          <p:nvPr/>
        </p:nvSpPr>
        <p:spPr>
          <a:xfrm>
            <a:off x="5796136" y="6165304"/>
            <a:ext cx="2952328" cy="369332"/>
          </a:xfrm>
          <a:prstGeom prst="rect">
            <a:avLst/>
          </a:prstGeom>
          <a:solidFill>
            <a:srgbClr val="92D050"/>
          </a:solidFill>
        </p:spPr>
        <p:txBody>
          <a:bodyPr wrap="square" rtlCol="0">
            <a:spAutoFit/>
          </a:bodyPr>
          <a:lstStyle/>
          <a:p>
            <a:r>
              <a:rPr lang="es-ES" dirty="0" err="1"/>
              <a:t>Asclepias_curassavica</a:t>
            </a:r>
            <a:endParaRPr lang="es-ES" dirty="0"/>
          </a:p>
        </p:txBody>
      </p:sp>
    </p:spTree>
    <p:extLst>
      <p:ext uri="{BB962C8B-B14F-4D97-AF65-F5344CB8AC3E}">
        <p14:creationId xmlns:p14="http://schemas.microsoft.com/office/powerpoint/2010/main" val="23218681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
        <p:nvSpPr>
          <p:cNvPr id="3" name="2 CuadroTexto"/>
          <p:cNvSpPr txBox="1"/>
          <p:nvPr/>
        </p:nvSpPr>
        <p:spPr>
          <a:xfrm>
            <a:off x="251520" y="6165304"/>
            <a:ext cx="4608512" cy="369332"/>
          </a:xfrm>
          <a:prstGeom prst="rect">
            <a:avLst/>
          </a:prstGeom>
          <a:solidFill>
            <a:srgbClr val="92D050"/>
          </a:solidFill>
        </p:spPr>
        <p:txBody>
          <a:bodyPr wrap="square" rtlCol="0">
            <a:spAutoFit/>
          </a:bodyPr>
          <a:lstStyle/>
          <a:p>
            <a:r>
              <a:rPr lang="es-ES" dirty="0"/>
              <a:t>Aulaga. ( </a:t>
            </a:r>
            <a:r>
              <a:rPr lang="es-ES" dirty="0" err="1"/>
              <a:t>Launaea</a:t>
            </a:r>
            <a:r>
              <a:rPr lang="es-ES" dirty="0"/>
              <a:t> </a:t>
            </a:r>
            <a:r>
              <a:rPr lang="es-ES" dirty="0" err="1"/>
              <a:t>arborescens</a:t>
            </a:r>
            <a:r>
              <a:rPr lang="es-ES" dirty="0"/>
              <a:t>)</a:t>
            </a:r>
          </a:p>
        </p:txBody>
      </p:sp>
    </p:spTree>
    <p:extLst>
      <p:ext uri="{BB962C8B-B14F-4D97-AF65-F5344CB8AC3E}">
        <p14:creationId xmlns:p14="http://schemas.microsoft.com/office/powerpoint/2010/main" val="477882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90764"/>
          </a:xfrm>
          <a:prstGeom prst="rect">
            <a:avLst/>
          </a:prstGeom>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 y="1"/>
            <a:ext cx="3346688" cy="263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179511" y="6093296"/>
            <a:ext cx="5876231" cy="369332"/>
          </a:xfrm>
          <a:prstGeom prst="rect">
            <a:avLst/>
          </a:prstGeom>
          <a:solidFill>
            <a:srgbClr val="92D050"/>
          </a:solidFill>
        </p:spPr>
        <p:txBody>
          <a:bodyPr wrap="square" rtlCol="0">
            <a:spAutoFit/>
          </a:bodyPr>
          <a:lstStyle/>
          <a:p>
            <a:r>
              <a:rPr lang="es-ES" dirty="0" err="1"/>
              <a:t>Bejeque</a:t>
            </a:r>
            <a:r>
              <a:rPr lang="es-ES" dirty="0"/>
              <a:t>.-</a:t>
            </a:r>
            <a:r>
              <a:rPr lang="es-ES" dirty="0" err="1"/>
              <a:t>Aeonium</a:t>
            </a:r>
            <a:r>
              <a:rPr lang="es-ES" dirty="0"/>
              <a:t> </a:t>
            </a:r>
            <a:r>
              <a:rPr lang="es-ES" dirty="0" err="1"/>
              <a:t>undulatum</a:t>
            </a:r>
            <a:r>
              <a:rPr lang="es-ES" dirty="0"/>
              <a:t> y A. </a:t>
            </a:r>
            <a:r>
              <a:rPr lang="es-ES" dirty="0" err="1"/>
              <a:t>manriqueorum</a:t>
            </a:r>
            <a:endParaRPr lang="es-ES" dirty="0"/>
          </a:p>
        </p:txBody>
      </p:sp>
    </p:spTree>
    <p:extLst>
      <p:ext uri="{BB962C8B-B14F-4D97-AF65-F5344CB8AC3E}">
        <p14:creationId xmlns:p14="http://schemas.microsoft.com/office/powerpoint/2010/main" val="4201709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675"/>
            <a:ext cx="9144000" cy="672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235"/>
            <a:ext cx="9144000" cy="6723529"/>
          </a:xfrm>
          <a:prstGeom prst="rect">
            <a:avLst/>
          </a:prstGeom>
        </p:spPr>
      </p:pic>
      <p:sp>
        <p:nvSpPr>
          <p:cNvPr id="2" name="1 CuadroTexto"/>
          <p:cNvSpPr txBox="1"/>
          <p:nvPr/>
        </p:nvSpPr>
        <p:spPr>
          <a:xfrm>
            <a:off x="5076056" y="6165304"/>
            <a:ext cx="3960440" cy="369332"/>
          </a:xfrm>
          <a:prstGeom prst="rect">
            <a:avLst/>
          </a:prstGeom>
          <a:solidFill>
            <a:srgbClr val="92D050"/>
          </a:solidFill>
        </p:spPr>
        <p:txBody>
          <a:bodyPr wrap="square" rtlCol="0">
            <a:spAutoFit/>
          </a:bodyPr>
          <a:lstStyle/>
          <a:p>
            <a:r>
              <a:rPr lang="es-ES" dirty="0" err="1"/>
              <a:t>Bejeque-Aeonimu</a:t>
            </a:r>
            <a:r>
              <a:rPr lang="es-ES" dirty="0"/>
              <a:t> </a:t>
            </a:r>
            <a:r>
              <a:rPr lang="es-ES" dirty="0" err="1"/>
              <a:t>percarneum</a:t>
            </a:r>
            <a:endParaRPr lang="es-ES" dirty="0"/>
          </a:p>
        </p:txBody>
      </p:sp>
    </p:spTree>
    <p:extLst>
      <p:ext uri="{BB962C8B-B14F-4D97-AF65-F5344CB8AC3E}">
        <p14:creationId xmlns:p14="http://schemas.microsoft.com/office/powerpoint/2010/main" val="20461228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00" b="6666"/>
          <a:stretch/>
        </p:blipFill>
        <p:spPr>
          <a:xfrm>
            <a:off x="0" y="0"/>
            <a:ext cx="9281160" cy="6858000"/>
          </a:xfrm>
          <a:prstGeom prst="rect">
            <a:avLst/>
          </a:prstGeom>
        </p:spPr>
      </p:pic>
      <p:sp>
        <p:nvSpPr>
          <p:cNvPr id="3" name="2 CuadroTexto"/>
          <p:cNvSpPr txBox="1"/>
          <p:nvPr/>
        </p:nvSpPr>
        <p:spPr>
          <a:xfrm>
            <a:off x="6516216" y="6237312"/>
            <a:ext cx="2088232" cy="369332"/>
          </a:xfrm>
          <a:prstGeom prst="rect">
            <a:avLst/>
          </a:prstGeom>
          <a:solidFill>
            <a:srgbClr val="92D050"/>
          </a:solidFill>
        </p:spPr>
        <p:txBody>
          <a:bodyPr wrap="square" rtlCol="0">
            <a:spAutoFit/>
          </a:bodyPr>
          <a:lstStyle/>
          <a:p>
            <a:r>
              <a:rPr lang="es-ES" dirty="0"/>
              <a:t>Bosque </a:t>
            </a:r>
            <a:r>
              <a:rPr lang="es-ES" dirty="0" err="1"/>
              <a:t>laurisilva</a:t>
            </a:r>
            <a:endParaRPr lang="es-ES" dirty="0"/>
          </a:p>
        </p:txBody>
      </p:sp>
    </p:spTree>
    <p:extLst>
      <p:ext uri="{BB962C8B-B14F-4D97-AF65-F5344CB8AC3E}">
        <p14:creationId xmlns:p14="http://schemas.microsoft.com/office/powerpoint/2010/main" val="27920550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87" y="0"/>
            <a:ext cx="9063025" cy="6858000"/>
          </a:xfrm>
          <a:prstGeom prst="rect">
            <a:avLst/>
          </a:prstGeom>
        </p:spPr>
      </p:pic>
      <p:sp>
        <p:nvSpPr>
          <p:cNvPr id="3" name="2 CuadroTexto"/>
          <p:cNvSpPr txBox="1"/>
          <p:nvPr/>
        </p:nvSpPr>
        <p:spPr>
          <a:xfrm>
            <a:off x="5220072" y="6237312"/>
            <a:ext cx="3672408" cy="369332"/>
          </a:xfrm>
          <a:prstGeom prst="rect">
            <a:avLst/>
          </a:prstGeom>
          <a:solidFill>
            <a:srgbClr val="92D050"/>
          </a:solidFill>
        </p:spPr>
        <p:txBody>
          <a:bodyPr wrap="square" rtlCol="0">
            <a:spAutoFit/>
          </a:bodyPr>
          <a:lstStyle/>
          <a:p>
            <a:r>
              <a:rPr lang="es-ES" dirty="0"/>
              <a:t>Bosques de </a:t>
            </a:r>
            <a:r>
              <a:rPr lang="es-ES" dirty="0" err="1"/>
              <a:t>laurisilva</a:t>
            </a:r>
            <a:r>
              <a:rPr lang="es-ES" dirty="0"/>
              <a:t> y </a:t>
            </a:r>
            <a:r>
              <a:rPr lang="es-ES" dirty="0" err="1"/>
              <a:t>fayalbre</a:t>
            </a:r>
            <a:endParaRPr lang="es-ES" dirty="0"/>
          </a:p>
        </p:txBody>
      </p:sp>
    </p:spTree>
    <p:extLst>
      <p:ext uri="{BB962C8B-B14F-4D97-AF65-F5344CB8AC3E}">
        <p14:creationId xmlns:p14="http://schemas.microsoft.com/office/powerpoint/2010/main" val="40808976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11"/>
          <a:stretch/>
        </p:blipFill>
        <p:spPr>
          <a:xfrm>
            <a:off x="0" y="0"/>
            <a:ext cx="9144000" cy="6858000"/>
          </a:xfrm>
          <a:prstGeom prst="rect">
            <a:avLst/>
          </a:prstGeom>
        </p:spPr>
      </p:pic>
      <p:sp>
        <p:nvSpPr>
          <p:cNvPr id="3" name="2 CuadroTexto"/>
          <p:cNvSpPr txBox="1"/>
          <p:nvPr/>
        </p:nvSpPr>
        <p:spPr>
          <a:xfrm>
            <a:off x="611560" y="6165304"/>
            <a:ext cx="2448272" cy="369332"/>
          </a:xfrm>
          <a:prstGeom prst="rect">
            <a:avLst/>
          </a:prstGeom>
          <a:solidFill>
            <a:srgbClr val="92D050"/>
          </a:solidFill>
        </p:spPr>
        <p:txBody>
          <a:bodyPr wrap="square" rtlCol="0">
            <a:spAutoFit/>
          </a:bodyPr>
          <a:lstStyle/>
          <a:p>
            <a:r>
              <a:rPr lang="es-ES" dirty="0" err="1"/>
              <a:t>Coccoloba</a:t>
            </a:r>
            <a:r>
              <a:rPr lang="es-ES" dirty="0"/>
              <a:t> </a:t>
            </a:r>
            <a:r>
              <a:rPr lang="es-ES" dirty="0" err="1"/>
              <a:t>uvifera</a:t>
            </a:r>
            <a:endParaRPr lang="es-ES" dirty="0"/>
          </a:p>
        </p:txBody>
      </p:sp>
    </p:spTree>
    <p:extLst>
      <p:ext uri="{BB962C8B-B14F-4D97-AF65-F5344CB8AC3E}">
        <p14:creationId xmlns:p14="http://schemas.microsoft.com/office/powerpoint/2010/main" val="41816747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89"/>
            <a:ext cx="9144000" cy="6838022"/>
          </a:xfrm>
          <a:prstGeom prst="rect">
            <a:avLst/>
          </a:prstGeom>
        </p:spPr>
      </p:pic>
      <p:sp>
        <p:nvSpPr>
          <p:cNvPr id="3" name="2 CuadroTexto"/>
          <p:cNvSpPr txBox="1"/>
          <p:nvPr/>
        </p:nvSpPr>
        <p:spPr>
          <a:xfrm>
            <a:off x="395536" y="6309320"/>
            <a:ext cx="4176464" cy="369332"/>
          </a:xfrm>
          <a:prstGeom prst="rect">
            <a:avLst/>
          </a:prstGeom>
          <a:solidFill>
            <a:srgbClr val="92D050"/>
          </a:solidFill>
        </p:spPr>
        <p:txBody>
          <a:bodyPr wrap="square" rtlCol="0">
            <a:spAutoFit/>
          </a:bodyPr>
          <a:lstStyle/>
          <a:p>
            <a:r>
              <a:rPr lang="es-ES" dirty="0"/>
              <a:t>Cultivo de Plataneras.-La Palma</a:t>
            </a:r>
          </a:p>
        </p:txBody>
      </p:sp>
    </p:spTree>
    <p:extLst>
      <p:ext uri="{BB962C8B-B14F-4D97-AF65-F5344CB8AC3E}">
        <p14:creationId xmlns:p14="http://schemas.microsoft.com/office/powerpoint/2010/main" val="12322199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6660232" y="6328092"/>
            <a:ext cx="2160240" cy="369332"/>
          </a:xfrm>
          <a:prstGeom prst="rect">
            <a:avLst/>
          </a:prstGeom>
          <a:solidFill>
            <a:srgbClr val="92D050"/>
          </a:solidFill>
        </p:spPr>
        <p:txBody>
          <a:bodyPr wrap="square" rtlCol="0">
            <a:spAutoFit/>
          </a:bodyPr>
          <a:lstStyle/>
          <a:p>
            <a:r>
              <a:rPr lang="es-ES" dirty="0" err="1"/>
              <a:t>Cyathea</a:t>
            </a:r>
            <a:r>
              <a:rPr lang="es-ES" dirty="0"/>
              <a:t> </a:t>
            </a:r>
            <a:r>
              <a:rPr lang="es-ES" dirty="0" err="1"/>
              <a:t>australis</a:t>
            </a:r>
            <a:endParaRPr lang="es-ES" dirty="0"/>
          </a:p>
        </p:txBody>
      </p:sp>
    </p:spTree>
    <p:extLst>
      <p:ext uri="{BB962C8B-B14F-4D97-AF65-F5344CB8AC3E}">
        <p14:creationId xmlns:p14="http://schemas.microsoft.com/office/powerpoint/2010/main" val="1342140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23584" y="-1"/>
            <a:ext cx="9144000" cy="6858001"/>
          </a:xfrm>
          <a:prstGeom prst="rect">
            <a:avLst/>
          </a:prstGeom>
        </p:spPr>
      </p:pic>
    </p:spTree>
    <p:extLst>
      <p:ext uri="{BB962C8B-B14F-4D97-AF65-F5344CB8AC3E}">
        <p14:creationId xmlns:p14="http://schemas.microsoft.com/office/powerpoint/2010/main" val="31441500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31393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
            <a:ext cx="9252519" cy="6858000"/>
          </a:xfrm>
          <a:prstGeom prst="rect">
            <a:avLst/>
          </a:prstGeom>
        </p:spPr>
      </p:pic>
      <p:sp>
        <p:nvSpPr>
          <p:cNvPr id="3" name="2 CuadroTexto"/>
          <p:cNvSpPr txBox="1"/>
          <p:nvPr/>
        </p:nvSpPr>
        <p:spPr>
          <a:xfrm>
            <a:off x="251520" y="6175434"/>
            <a:ext cx="2880320" cy="369332"/>
          </a:xfrm>
          <a:prstGeom prst="rect">
            <a:avLst/>
          </a:prstGeom>
          <a:solidFill>
            <a:srgbClr val="92D050"/>
          </a:solidFill>
        </p:spPr>
        <p:txBody>
          <a:bodyPr wrap="square" rtlCol="0">
            <a:spAutoFit/>
          </a:bodyPr>
          <a:lstStyle/>
          <a:p>
            <a:r>
              <a:rPr lang="es-ES" dirty="0" err="1"/>
              <a:t>Echium</a:t>
            </a:r>
            <a:r>
              <a:rPr lang="es-ES" dirty="0"/>
              <a:t>.-</a:t>
            </a:r>
            <a:r>
              <a:rPr lang="es-ES" dirty="0" err="1"/>
              <a:t>Tajinaste</a:t>
            </a:r>
            <a:r>
              <a:rPr lang="es-ES" dirty="0"/>
              <a:t> blanco</a:t>
            </a:r>
          </a:p>
        </p:txBody>
      </p:sp>
    </p:spTree>
    <p:extLst>
      <p:ext uri="{BB962C8B-B14F-4D97-AF65-F5344CB8AC3E}">
        <p14:creationId xmlns:p14="http://schemas.microsoft.com/office/powerpoint/2010/main" val="19410714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154768"/>
            <a:ext cx="2664296" cy="220486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1902326"/>
            <a:ext cx="5029200" cy="49720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56" y="40744"/>
            <a:ext cx="4569143" cy="6858000"/>
          </a:xfrm>
          <a:prstGeom prst="rect">
            <a:avLst/>
          </a:prstGeom>
        </p:spPr>
      </p:pic>
      <p:pic>
        <p:nvPicPr>
          <p:cNvPr id="1331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6257" y="-154767"/>
            <a:ext cx="2267744" cy="205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145664" y="6459011"/>
            <a:ext cx="4968552" cy="369332"/>
          </a:xfrm>
          <a:prstGeom prst="rect">
            <a:avLst/>
          </a:prstGeom>
          <a:solidFill>
            <a:srgbClr val="92D050"/>
          </a:solidFill>
        </p:spPr>
        <p:txBody>
          <a:bodyPr wrap="square" rtlCol="0">
            <a:spAutoFit/>
          </a:bodyPr>
          <a:lstStyle/>
          <a:p>
            <a:r>
              <a:rPr lang="es-ES" dirty="0" err="1"/>
              <a:t>Echium</a:t>
            </a:r>
            <a:r>
              <a:rPr lang="es-ES" dirty="0"/>
              <a:t> </a:t>
            </a:r>
            <a:r>
              <a:rPr lang="es-ES" dirty="0" err="1"/>
              <a:t>webbil</a:t>
            </a:r>
            <a:r>
              <a:rPr lang="es-ES" dirty="0"/>
              <a:t> y </a:t>
            </a:r>
            <a:r>
              <a:rPr lang="es-ES" dirty="0" err="1"/>
              <a:t>Echium</a:t>
            </a:r>
            <a:r>
              <a:rPr lang="es-ES" dirty="0"/>
              <a:t> </a:t>
            </a:r>
            <a:r>
              <a:rPr lang="es-ES" dirty="0" err="1"/>
              <a:t>callithyrsum</a:t>
            </a:r>
            <a:r>
              <a:rPr lang="es-ES" dirty="0"/>
              <a:t>.</a:t>
            </a:r>
          </a:p>
        </p:txBody>
      </p:sp>
    </p:spTree>
    <p:extLst>
      <p:ext uri="{BB962C8B-B14F-4D97-AF65-F5344CB8AC3E}">
        <p14:creationId xmlns:p14="http://schemas.microsoft.com/office/powerpoint/2010/main" val="39162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834369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9144" y="0"/>
            <a:ext cx="4574856" cy="31409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69143"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9144" y="3140968"/>
            <a:ext cx="4574856" cy="3717032"/>
          </a:xfrm>
          <a:prstGeom prst="rect">
            <a:avLst/>
          </a:prstGeom>
        </p:spPr>
      </p:pic>
      <p:sp>
        <p:nvSpPr>
          <p:cNvPr id="5" name="4 CuadroTexto"/>
          <p:cNvSpPr txBox="1"/>
          <p:nvPr/>
        </p:nvSpPr>
        <p:spPr>
          <a:xfrm>
            <a:off x="243960" y="6458336"/>
            <a:ext cx="6912768" cy="369332"/>
          </a:xfrm>
          <a:prstGeom prst="rect">
            <a:avLst/>
          </a:prstGeom>
          <a:solidFill>
            <a:srgbClr val="92D050"/>
          </a:solidFill>
        </p:spPr>
        <p:txBody>
          <a:bodyPr wrap="square" rtlCol="0">
            <a:spAutoFit/>
          </a:bodyPr>
          <a:lstStyle/>
          <a:p>
            <a:r>
              <a:rPr lang="es-ES" dirty="0" err="1"/>
              <a:t>Tajinaste</a:t>
            </a:r>
            <a:r>
              <a:rPr lang="es-ES" dirty="0"/>
              <a:t> Azul (</a:t>
            </a:r>
            <a:r>
              <a:rPr lang="es-ES" dirty="0" err="1"/>
              <a:t>Echium</a:t>
            </a:r>
            <a:r>
              <a:rPr lang="es-ES" dirty="0"/>
              <a:t> </a:t>
            </a:r>
            <a:r>
              <a:rPr lang="es-ES" dirty="0" err="1"/>
              <a:t>callithyrsum.y</a:t>
            </a:r>
            <a:r>
              <a:rPr lang="es-ES" dirty="0"/>
              <a:t> </a:t>
            </a:r>
            <a:r>
              <a:rPr lang="es-ES" dirty="0" err="1"/>
              <a:t>Tajinaste</a:t>
            </a:r>
            <a:r>
              <a:rPr lang="es-ES" dirty="0"/>
              <a:t> azul de La Palma</a:t>
            </a:r>
          </a:p>
        </p:txBody>
      </p:sp>
    </p:spTree>
    <p:extLst>
      <p:ext uri="{BB962C8B-B14F-4D97-AF65-F5344CB8AC3E}">
        <p14:creationId xmlns:p14="http://schemas.microsoft.com/office/powerpoint/2010/main" val="16563998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 y="0"/>
            <a:ext cx="9138920" cy="6881490"/>
          </a:xfrm>
          <a:prstGeom prst="rect">
            <a:avLst/>
          </a:prstGeom>
        </p:spPr>
      </p:pic>
    </p:spTree>
    <p:extLst>
      <p:ext uri="{BB962C8B-B14F-4D97-AF65-F5344CB8AC3E}">
        <p14:creationId xmlns:p14="http://schemas.microsoft.com/office/powerpoint/2010/main" val="22506424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68944" cy="36492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9292"/>
            <a:ext cx="4568943" cy="3208708"/>
          </a:xfrm>
          <a:prstGeom prst="rect">
            <a:avLst/>
          </a:prstGeom>
        </p:spPr>
      </p:pic>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8944" y="0"/>
            <a:ext cx="4575056" cy="3649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8944" y="3649292"/>
            <a:ext cx="4575056" cy="3208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86677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56" y="2204863"/>
            <a:ext cx="9144000" cy="4627797"/>
          </a:xfrm>
          <a:prstGeom prst="rect">
            <a:avLst/>
          </a:prstGeom>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476500" cy="2204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6500" y="0"/>
            <a:ext cx="2095500" cy="2239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4624" y="0"/>
            <a:ext cx="2466975" cy="2204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7"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r="7999" b="8813"/>
          <a:stretch/>
        </p:blipFill>
        <p:spPr bwMode="auto">
          <a:xfrm>
            <a:off x="6804249" y="1"/>
            <a:ext cx="2339752" cy="2204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7018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CuadroTexto"/>
          <p:cNvSpPr txBox="1"/>
          <p:nvPr/>
        </p:nvSpPr>
        <p:spPr>
          <a:xfrm>
            <a:off x="4572000" y="6237312"/>
            <a:ext cx="4176464" cy="369332"/>
          </a:xfrm>
          <a:prstGeom prst="rect">
            <a:avLst/>
          </a:prstGeom>
          <a:solidFill>
            <a:srgbClr val="92D050"/>
          </a:solidFill>
        </p:spPr>
        <p:txBody>
          <a:bodyPr wrap="square" rtlCol="0">
            <a:spAutoFit/>
          </a:bodyPr>
          <a:lstStyle/>
          <a:p>
            <a:r>
              <a:rPr lang="es-ES" dirty="0" err="1"/>
              <a:t>Euphorbia</a:t>
            </a:r>
            <a:r>
              <a:rPr lang="es-ES" dirty="0"/>
              <a:t> </a:t>
            </a:r>
            <a:r>
              <a:rPr lang="es-ES" dirty="0" err="1"/>
              <a:t>balsamifera</a:t>
            </a:r>
            <a:r>
              <a:rPr lang="es-ES" dirty="0"/>
              <a:t>.-= Tabaiba</a:t>
            </a:r>
          </a:p>
        </p:txBody>
      </p:sp>
    </p:spTree>
    <p:extLst>
      <p:ext uri="{BB962C8B-B14F-4D97-AF65-F5344CB8AC3E}">
        <p14:creationId xmlns:p14="http://schemas.microsoft.com/office/powerpoint/2010/main" val="37155186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
        <p:nvSpPr>
          <p:cNvPr id="3" name="2 CuadroTexto"/>
          <p:cNvSpPr txBox="1"/>
          <p:nvPr/>
        </p:nvSpPr>
        <p:spPr>
          <a:xfrm>
            <a:off x="5076056" y="6415990"/>
            <a:ext cx="3888432" cy="369332"/>
          </a:xfrm>
          <a:prstGeom prst="rect">
            <a:avLst/>
          </a:prstGeom>
          <a:solidFill>
            <a:srgbClr val="92D050"/>
          </a:solidFill>
          <a:ln>
            <a:solidFill>
              <a:schemeClr val="accent1"/>
            </a:solidFill>
          </a:ln>
        </p:spPr>
        <p:txBody>
          <a:bodyPr wrap="square" rtlCol="0">
            <a:spAutoFit/>
          </a:bodyPr>
          <a:lstStyle/>
          <a:p>
            <a:r>
              <a:rPr lang="es-ES" dirty="0" err="1"/>
              <a:t>Euphorbia</a:t>
            </a:r>
            <a:r>
              <a:rPr lang="es-ES" dirty="0"/>
              <a:t> </a:t>
            </a:r>
            <a:r>
              <a:rPr lang="es-ES" dirty="0" err="1"/>
              <a:t>balsamifera</a:t>
            </a:r>
            <a:r>
              <a:rPr lang="es-ES" dirty="0"/>
              <a:t>.-= Tabaiba</a:t>
            </a:r>
          </a:p>
        </p:txBody>
      </p:sp>
    </p:spTree>
    <p:extLst>
      <p:ext uri="{BB962C8B-B14F-4D97-AF65-F5344CB8AC3E}">
        <p14:creationId xmlns:p14="http://schemas.microsoft.com/office/powerpoint/2010/main" val="2705354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21"/>
          <a:stretch/>
        </p:blipFill>
        <p:spPr>
          <a:xfrm>
            <a:off x="0" y="-243408"/>
            <a:ext cx="9144000" cy="7200800"/>
          </a:xfrm>
          <a:prstGeom prst="rect">
            <a:avLst/>
          </a:prstGeom>
        </p:spPr>
      </p:pic>
      <p:sp>
        <p:nvSpPr>
          <p:cNvPr id="3" name="2 CuadroTexto"/>
          <p:cNvSpPr txBox="1"/>
          <p:nvPr/>
        </p:nvSpPr>
        <p:spPr>
          <a:xfrm>
            <a:off x="4788024" y="6237312"/>
            <a:ext cx="3816424" cy="369332"/>
          </a:xfrm>
          <a:prstGeom prst="rect">
            <a:avLst/>
          </a:prstGeom>
          <a:solidFill>
            <a:srgbClr val="92D050"/>
          </a:solidFill>
        </p:spPr>
        <p:txBody>
          <a:bodyPr wrap="square" rtlCol="0">
            <a:spAutoFit/>
          </a:bodyPr>
          <a:lstStyle/>
          <a:p>
            <a:r>
              <a:rPr lang="es-ES" dirty="0" err="1"/>
              <a:t>Euphorbia</a:t>
            </a:r>
            <a:r>
              <a:rPr lang="es-ES" dirty="0"/>
              <a:t> </a:t>
            </a:r>
            <a:r>
              <a:rPr lang="es-ES" dirty="0" err="1"/>
              <a:t>balsamifera</a:t>
            </a:r>
            <a:r>
              <a:rPr lang="es-ES" dirty="0"/>
              <a:t>.-= Tabaiba</a:t>
            </a:r>
          </a:p>
        </p:txBody>
      </p:sp>
    </p:spTree>
    <p:extLst>
      <p:ext uri="{BB962C8B-B14F-4D97-AF65-F5344CB8AC3E}">
        <p14:creationId xmlns:p14="http://schemas.microsoft.com/office/powerpoint/2010/main" val="27244595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5148064" y="6309320"/>
            <a:ext cx="3744416" cy="369332"/>
          </a:xfrm>
          <a:prstGeom prst="rect">
            <a:avLst/>
          </a:prstGeom>
          <a:solidFill>
            <a:srgbClr val="92D050"/>
          </a:solidFill>
        </p:spPr>
        <p:txBody>
          <a:bodyPr wrap="square" rtlCol="0">
            <a:spAutoFit/>
          </a:bodyPr>
          <a:lstStyle/>
          <a:p>
            <a:r>
              <a:rPr lang="es-ES" dirty="0"/>
              <a:t>Euphorbia canariensis.-</a:t>
            </a:r>
            <a:r>
              <a:rPr lang="es-ES" dirty="0" err="1"/>
              <a:t>Cardon</a:t>
            </a:r>
            <a:endParaRPr lang="es-ES" dirty="0"/>
          </a:p>
        </p:txBody>
      </p:sp>
    </p:spTree>
    <p:extLst>
      <p:ext uri="{BB962C8B-B14F-4D97-AF65-F5344CB8AC3E}">
        <p14:creationId xmlns:p14="http://schemas.microsoft.com/office/powerpoint/2010/main" val="42577576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4932040" y="6237312"/>
            <a:ext cx="4032448" cy="369332"/>
          </a:xfrm>
          <a:prstGeom prst="rect">
            <a:avLst/>
          </a:prstGeom>
          <a:solidFill>
            <a:srgbClr val="92D050"/>
          </a:solidFill>
        </p:spPr>
        <p:txBody>
          <a:bodyPr wrap="square" rtlCol="0">
            <a:spAutoFit/>
          </a:bodyPr>
          <a:lstStyle/>
          <a:p>
            <a:r>
              <a:rPr lang="es-ES" dirty="0"/>
              <a:t>Euphorbia canariensis.-</a:t>
            </a:r>
            <a:r>
              <a:rPr lang="es-ES" dirty="0" err="1"/>
              <a:t>Cardon</a:t>
            </a:r>
            <a:endParaRPr lang="es-ES" dirty="0"/>
          </a:p>
        </p:txBody>
      </p:sp>
    </p:spTree>
    <p:extLst>
      <p:ext uri="{BB962C8B-B14F-4D97-AF65-F5344CB8AC3E}">
        <p14:creationId xmlns:p14="http://schemas.microsoft.com/office/powerpoint/2010/main" val="31929295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223"/>
          <a:stretch/>
        </p:blipFill>
        <p:spPr>
          <a:xfrm>
            <a:off x="0" y="0"/>
            <a:ext cx="9144000" cy="6858000"/>
          </a:xfrm>
          <a:prstGeom prst="rect">
            <a:avLst/>
          </a:prstGeom>
        </p:spPr>
      </p:pic>
      <p:sp>
        <p:nvSpPr>
          <p:cNvPr id="3" name="2 CuadroTexto"/>
          <p:cNvSpPr txBox="1"/>
          <p:nvPr/>
        </p:nvSpPr>
        <p:spPr>
          <a:xfrm>
            <a:off x="5292080" y="6237312"/>
            <a:ext cx="3600400" cy="369332"/>
          </a:xfrm>
          <a:prstGeom prst="rect">
            <a:avLst/>
          </a:prstGeom>
          <a:solidFill>
            <a:srgbClr val="92D050"/>
          </a:solidFill>
        </p:spPr>
        <p:txBody>
          <a:bodyPr wrap="square" rtlCol="0">
            <a:spAutoFit/>
          </a:bodyPr>
          <a:lstStyle/>
          <a:p>
            <a:r>
              <a:rPr lang="es-ES" dirty="0" err="1"/>
              <a:t>Euphorbia</a:t>
            </a:r>
            <a:r>
              <a:rPr lang="es-ES" dirty="0"/>
              <a:t> </a:t>
            </a:r>
            <a:r>
              <a:rPr lang="es-ES" dirty="0" err="1"/>
              <a:t>obtusifolia</a:t>
            </a:r>
            <a:r>
              <a:rPr lang="es-ES" dirty="0"/>
              <a:t>.-tabaiba</a:t>
            </a:r>
          </a:p>
        </p:txBody>
      </p:sp>
    </p:spTree>
    <p:extLst>
      <p:ext uri="{BB962C8B-B14F-4D97-AF65-F5344CB8AC3E}">
        <p14:creationId xmlns:p14="http://schemas.microsoft.com/office/powerpoint/2010/main" val="7807747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977952" cy="205511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3344" y="2095500"/>
            <a:ext cx="6350000" cy="4762500"/>
          </a:xfrm>
          <a:prstGeom prst="rect">
            <a:avLst/>
          </a:prstGeom>
        </p:spPr>
      </p:pic>
      <p:pic>
        <p:nvPicPr>
          <p:cNvPr id="1638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7952" y="87249"/>
            <a:ext cx="3250231" cy="1967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0"/>
            <a:ext cx="2905160" cy="2066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2055112"/>
            <a:ext cx="2778016" cy="242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80" y="4476750"/>
            <a:ext cx="2751337" cy="2368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79512" y="6381328"/>
            <a:ext cx="4032448" cy="369332"/>
          </a:xfrm>
          <a:prstGeom prst="rect">
            <a:avLst/>
          </a:prstGeom>
          <a:solidFill>
            <a:srgbClr val="92D050"/>
          </a:solidFill>
        </p:spPr>
        <p:txBody>
          <a:bodyPr wrap="square" rtlCol="0">
            <a:spAutoFit/>
          </a:bodyPr>
          <a:lstStyle/>
          <a:p>
            <a:r>
              <a:rPr lang="es-ES" dirty="0" err="1"/>
              <a:t>Euphorbia</a:t>
            </a:r>
            <a:r>
              <a:rPr lang="es-ES" dirty="0"/>
              <a:t> </a:t>
            </a:r>
            <a:r>
              <a:rPr lang="es-ES" dirty="0" err="1"/>
              <a:t>regis</a:t>
            </a:r>
            <a:r>
              <a:rPr lang="es-ES" dirty="0"/>
              <a:t> </a:t>
            </a:r>
            <a:r>
              <a:rPr lang="es-ES" dirty="0" err="1"/>
              <a:t>jubae</a:t>
            </a:r>
            <a:r>
              <a:rPr lang="es-ES" dirty="0"/>
              <a:t> = Tabaiba</a:t>
            </a:r>
          </a:p>
        </p:txBody>
      </p:sp>
    </p:spTree>
    <p:extLst>
      <p:ext uri="{BB962C8B-B14F-4D97-AF65-F5344CB8AC3E}">
        <p14:creationId xmlns:p14="http://schemas.microsoft.com/office/powerpoint/2010/main" val="15531166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860032" y="6309320"/>
            <a:ext cx="4032448" cy="369332"/>
          </a:xfrm>
          <a:prstGeom prst="rect">
            <a:avLst/>
          </a:prstGeom>
          <a:solidFill>
            <a:srgbClr val="92D050"/>
          </a:solidFill>
        </p:spPr>
        <p:txBody>
          <a:bodyPr wrap="square" rtlCol="0">
            <a:spAutoFit/>
          </a:bodyPr>
          <a:lstStyle/>
          <a:p>
            <a:r>
              <a:rPr lang="es-ES" dirty="0" err="1"/>
              <a:t>Euphorbia_canariensis</a:t>
            </a:r>
            <a:r>
              <a:rPr lang="es-ES" dirty="0"/>
              <a:t>_(</a:t>
            </a:r>
            <a:r>
              <a:rPr lang="es-ES" dirty="0" err="1"/>
              <a:t>Puntagorda</a:t>
            </a:r>
            <a:r>
              <a:rPr lang="es-ES" dirty="0"/>
              <a:t>)</a:t>
            </a:r>
          </a:p>
        </p:txBody>
      </p:sp>
    </p:spTree>
    <p:extLst>
      <p:ext uri="{BB962C8B-B14F-4D97-AF65-F5344CB8AC3E}">
        <p14:creationId xmlns:p14="http://schemas.microsoft.com/office/powerpoint/2010/main" val="23483809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6200"/>
            <a:ext cx="9144000" cy="6934200"/>
          </a:xfrm>
          <a:prstGeom prst="rect">
            <a:avLst/>
          </a:prstGeom>
        </p:spPr>
      </p:pic>
      <p:sp>
        <p:nvSpPr>
          <p:cNvPr id="3" name="2 CuadroTexto"/>
          <p:cNvSpPr txBox="1"/>
          <p:nvPr/>
        </p:nvSpPr>
        <p:spPr>
          <a:xfrm>
            <a:off x="6876256" y="6093296"/>
            <a:ext cx="2088232" cy="369332"/>
          </a:xfrm>
          <a:prstGeom prst="rect">
            <a:avLst/>
          </a:prstGeom>
          <a:solidFill>
            <a:srgbClr val="92D050"/>
          </a:solidFill>
        </p:spPr>
        <p:txBody>
          <a:bodyPr wrap="square" rtlCol="0">
            <a:spAutoFit/>
          </a:bodyPr>
          <a:lstStyle/>
          <a:p>
            <a:r>
              <a:rPr lang="es-ES" dirty="0"/>
              <a:t>Bosque canario</a:t>
            </a:r>
          </a:p>
        </p:txBody>
      </p:sp>
    </p:spTree>
    <p:extLst>
      <p:ext uri="{BB962C8B-B14F-4D97-AF65-F5344CB8AC3E}">
        <p14:creationId xmlns:p14="http://schemas.microsoft.com/office/powerpoint/2010/main" val="27529102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 y="0"/>
            <a:ext cx="9144000" cy="7029400"/>
          </a:xfrm>
          <a:prstGeom prst="rect">
            <a:avLst/>
          </a:prstGeom>
        </p:spPr>
      </p:pic>
      <p:sp>
        <p:nvSpPr>
          <p:cNvPr id="3" name="2 CuadroTexto"/>
          <p:cNvSpPr txBox="1"/>
          <p:nvPr/>
        </p:nvSpPr>
        <p:spPr>
          <a:xfrm>
            <a:off x="323528" y="6453336"/>
            <a:ext cx="7416824" cy="369332"/>
          </a:xfrm>
          <a:prstGeom prst="rect">
            <a:avLst/>
          </a:prstGeom>
          <a:solidFill>
            <a:srgbClr val="92D050"/>
          </a:solidFill>
        </p:spPr>
        <p:txBody>
          <a:bodyPr wrap="square" rtlCol="0">
            <a:spAutoFit/>
          </a:bodyPr>
          <a:lstStyle/>
          <a:p>
            <a:r>
              <a:rPr lang="es-ES" dirty="0"/>
              <a:t>Genista </a:t>
            </a:r>
            <a:r>
              <a:rPr lang="es-ES" dirty="0" err="1"/>
              <a:t>benehoavensis</a:t>
            </a:r>
            <a:r>
              <a:rPr lang="es-ES" dirty="0"/>
              <a:t>.-las-cumbres-gran-canaria.-Margarita plateada</a:t>
            </a:r>
          </a:p>
        </p:txBody>
      </p:sp>
    </p:spTree>
    <p:extLst>
      <p:ext uri="{BB962C8B-B14F-4D97-AF65-F5344CB8AC3E}">
        <p14:creationId xmlns:p14="http://schemas.microsoft.com/office/powerpoint/2010/main" val="31419594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
        <p:nvSpPr>
          <p:cNvPr id="3" name="2 CuadroTexto"/>
          <p:cNvSpPr txBox="1"/>
          <p:nvPr/>
        </p:nvSpPr>
        <p:spPr>
          <a:xfrm>
            <a:off x="395536" y="6421978"/>
            <a:ext cx="2160240" cy="369332"/>
          </a:xfrm>
          <a:prstGeom prst="rect">
            <a:avLst/>
          </a:prstGeom>
          <a:solidFill>
            <a:srgbClr val="92D050"/>
          </a:solidFill>
        </p:spPr>
        <p:txBody>
          <a:bodyPr wrap="square" rtlCol="0">
            <a:spAutoFit/>
          </a:bodyPr>
          <a:lstStyle/>
          <a:p>
            <a:r>
              <a:rPr lang="es-ES" dirty="0" err="1"/>
              <a:t>Kleinia</a:t>
            </a:r>
            <a:r>
              <a:rPr lang="es-ES" dirty="0"/>
              <a:t> </a:t>
            </a:r>
            <a:r>
              <a:rPr lang="es-ES" dirty="0" err="1"/>
              <a:t>neriifolia</a:t>
            </a:r>
            <a:endParaRPr lang="es-ES" dirty="0"/>
          </a:p>
        </p:txBody>
      </p:sp>
    </p:spTree>
    <p:extLst>
      <p:ext uri="{BB962C8B-B14F-4D97-AF65-F5344CB8AC3E}">
        <p14:creationId xmlns:p14="http://schemas.microsoft.com/office/powerpoint/2010/main" val="21537053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076056" y="6390620"/>
            <a:ext cx="3600400" cy="369332"/>
          </a:xfrm>
          <a:prstGeom prst="rect">
            <a:avLst/>
          </a:prstGeom>
          <a:solidFill>
            <a:srgbClr val="92D050"/>
          </a:solidFill>
        </p:spPr>
        <p:txBody>
          <a:bodyPr wrap="square" rtlCol="0">
            <a:spAutoFit/>
          </a:bodyPr>
          <a:lstStyle/>
          <a:p>
            <a:r>
              <a:rPr lang="es-ES" dirty="0" err="1"/>
              <a:t>Kleinia</a:t>
            </a:r>
            <a:r>
              <a:rPr lang="es-ES" dirty="0"/>
              <a:t> </a:t>
            </a:r>
            <a:r>
              <a:rPr lang="es-ES" dirty="0" err="1"/>
              <a:t>neriifolia</a:t>
            </a:r>
            <a:r>
              <a:rPr lang="es-ES" dirty="0"/>
              <a:t>.-</a:t>
            </a:r>
            <a:r>
              <a:rPr lang="es-ES" dirty="0" err="1"/>
              <a:t>Verode</a:t>
            </a:r>
            <a:r>
              <a:rPr lang="es-ES" dirty="0"/>
              <a:t> verde</a:t>
            </a:r>
          </a:p>
        </p:txBody>
      </p:sp>
    </p:spTree>
    <p:extLst>
      <p:ext uri="{BB962C8B-B14F-4D97-AF65-F5344CB8AC3E}">
        <p14:creationId xmlns:p14="http://schemas.microsoft.com/office/powerpoint/2010/main" val="19741119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3534" b="10666"/>
          <a:stretch/>
        </p:blipFill>
        <p:spPr>
          <a:xfrm>
            <a:off x="17144" y="0"/>
            <a:ext cx="9431655" cy="6858000"/>
          </a:xfrm>
          <a:prstGeom prst="rect">
            <a:avLst/>
          </a:prstGeom>
        </p:spPr>
      </p:pic>
      <p:sp>
        <p:nvSpPr>
          <p:cNvPr id="3" name="2 CuadroTexto"/>
          <p:cNvSpPr txBox="1"/>
          <p:nvPr/>
        </p:nvSpPr>
        <p:spPr>
          <a:xfrm>
            <a:off x="4860032" y="6165304"/>
            <a:ext cx="3672408" cy="369332"/>
          </a:xfrm>
          <a:prstGeom prst="rect">
            <a:avLst/>
          </a:prstGeom>
          <a:solidFill>
            <a:srgbClr val="92D050"/>
          </a:solidFill>
        </p:spPr>
        <p:txBody>
          <a:bodyPr wrap="square" rtlCol="0">
            <a:spAutoFit/>
          </a:bodyPr>
          <a:lstStyle/>
          <a:p>
            <a:r>
              <a:rPr lang="es-ES" dirty="0" err="1"/>
              <a:t>Kleinia</a:t>
            </a:r>
            <a:r>
              <a:rPr lang="es-ES" dirty="0"/>
              <a:t> </a:t>
            </a:r>
            <a:r>
              <a:rPr lang="es-ES" dirty="0" err="1"/>
              <a:t>neriifolia</a:t>
            </a:r>
            <a:r>
              <a:rPr lang="es-ES" dirty="0"/>
              <a:t>.-</a:t>
            </a:r>
            <a:r>
              <a:rPr lang="es-ES" dirty="0" err="1"/>
              <a:t>Verode</a:t>
            </a:r>
            <a:r>
              <a:rPr lang="es-ES" dirty="0"/>
              <a:t> verde</a:t>
            </a:r>
          </a:p>
        </p:txBody>
      </p:sp>
    </p:spTree>
    <p:extLst>
      <p:ext uri="{BB962C8B-B14F-4D97-AF65-F5344CB8AC3E}">
        <p14:creationId xmlns:p14="http://schemas.microsoft.com/office/powerpoint/2010/main" val="31544006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96136" y="6237312"/>
            <a:ext cx="2664296" cy="369332"/>
          </a:xfrm>
          <a:prstGeom prst="rect">
            <a:avLst/>
          </a:prstGeom>
          <a:solidFill>
            <a:srgbClr val="92D050"/>
          </a:solidFill>
        </p:spPr>
        <p:txBody>
          <a:bodyPr wrap="square" rtlCol="0">
            <a:spAutoFit/>
          </a:bodyPr>
          <a:lstStyle/>
          <a:p>
            <a:r>
              <a:rPr lang="es-ES" dirty="0" err="1"/>
              <a:t>Laurisilva</a:t>
            </a:r>
            <a:r>
              <a:rPr lang="es-ES" dirty="0"/>
              <a:t>.-La Gomera</a:t>
            </a:r>
          </a:p>
        </p:txBody>
      </p:sp>
    </p:spTree>
    <p:extLst>
      <p:ext uri="{BB962C8B-B14F-4D97-AF65-F5344CB8AC3E}">
        <p14:creationId xmlns:p14="http://schemas.microsoft.com/office/powerpoint/2010/main" val="36714204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6795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383982"/>
            <a:ext cx="2520280" cy="369332"/>
          </a:xfrm>
          <a:prstGeom prst="rect">
            <a:avLst/>
          </a:prstGeom>
          <a:solidFill>
            <a:srgbClr val="92D050"/>
          </a:solidFill>
        </p:spPr>
        <p:txBody>
          <a:bodyPr wrap="square" rtlCol="0">
            <a:spAutoFit/>
          </a:bodyPr>
          <a:lstStyle/>
          <a:p>
            <a:r>
              <a:rPr lang="es-ES" dirty="0" err="1"/>
              <a:t>Laurisilva_La_Palma</a:t>
            </a:r>
            <a:endParaRPr lang="es-ES" dirty="0"/>
          </a:p>
        </p:txBody>
      </p:sp>
    </p:spTree>
    <p:extLst>
      <p:ext uri="{BB962C8B-B14F-4D97-AF65-F5344CB8AC3E}">
        <p14:creationId xmlns:p14="http://schemas.microsoft.com/office/powerpoint/2010/main" val="8939114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732240" y="6237312"/>
            <a:ext cx="2160240" cy="369332"/>
          </a:xfrm>
          <a:prstGeom prst="rect">
            <a:avLst/>
          </a:prstGeom>
          <a:solidFill>
            <a:srgbClr val="92D050"/>
          </a:solidFill>
        </p:spPr>
        <p:txBody>
          <a:bodyPr wrap="square" rtlCol="0">
            <a:spAutoFit/>
          </a:bodyPr>
          <a:lstStyle/>
          <a:p>
            <a:r>
              <a:rPr lang="es-ES" dirty="0" err="1"/>
              <a:t>Laurisilva_Tenerife</a:t>
            </a:r>
            <a:endParaRPr lang="es-ES" dirty="0"/>
          </a:p>
        </p:txBody>
      </p:sp>
    </p:spTree>
    <p:extLst>
      <p:ext uri="{BB962C8B-B14F-4D97-AF65-F5344CB8AC3E}">
        <p14:creationId xmlns:p14="http://schemas.microsoft.com/office/powerpoint/2010/main" val="8781192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20072" y="6309320"/>
            <a:ext cx="3600400" cy="369332"/>
          </a:xfrm>
          <a:prstGeom prst="rect">
            <a:avLst/>
          </a:prstGeom>
          <a:solidFill>
            <a:srgbClr val="92D050"/>
          </a:solidFill>
        </p:spPr>
        <p:txBody>
          <a:bodyPr wrap="square" rtlCol="0">
            <a:spAutoFit/>
          </a:bodyPr>
          <a:lstStyle/>
          <a:p>
            <a:r>
              <a:rPr lang="es-ES" dirty="0" err="1"/>
              <a:t>Laurustinus-Viburnum-tinus</a:t>
            </a:r>
            <a:endParaRPr lang="es-ES" dirty="0"/>
          </a:p>
        </p:txBody>
      </p:sp>
    </p:spTree>
    <p:extLst>
      <p:ext uri="{BB962C8B-B14F-4D97-AF65-F5344CB8AC3E}">
        <p14:creationId xmlns:p14="http://schemas.microsoft.com/office/powerpoint/2010/main" val="1612372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9992" cy="3607328"/>
          </a:xfrm>
          <a:prstGeom prst="rect">
            <a:avLst/>
          </a:prstGeom>
        </p:spPr>
      </p:pic>
    </p:spTree>
    <p:extLst>
      <p:ext uri="{BB962C8B-B14F-4D97-AF65-F5344CB8AC3E}">
        <p14:creationId xmlns:p14="http://schemas.microsoft.com/office/powerpoint/2010/main" val="26755793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222"/>
          <a:stretch/>
        </p:blipFill>
        <p:spPr>
          <a:xfrm>
            <a:off x="0" y="0"/>
            <a:ext cx="9144000" cy="6858000"/>
          </a:xfrm>
          <a:prstGeom prst="rect">
            <a:avLst/>
          </a:prstGeom>
        </p:spPr>
      </p:pic>
      <p:sp>
        <p:nvSpPr>
          <p:cNvPr id="3" name="2 CuadroTexto"/>
          <p:cNvSpPr txBox="1"/>
          <p:nvPr/>
        </p:nvSpPr>
        <p:spPr>
          <a:xfrm>
            <a:off x="5292080" y="6237312"/>
            <a:ext cx="3600400" cy="369332"/>
          </a:xfrm>
          <a:prstGeom prst="rect">
            <a:avLst/>
          </a:prstGeom>
          <a:solidFill>
            <a:srgbClr val="92D050"/>
          </a:solidFill>
        </p:spPr>
        <p:txBody>
          <a:bodyPr wrap="square" rtlCol="0">
            <a:spAutoFit/>
          </a:bodyPr>
          <a:lstStyle/>
          <a:p>
            <a:r>
              <a:rPr lang="es-ES" dirty="0" err="1"/>
              <a:t>Mesembryanthemum</a:t>
            </a:r>
            <a:r>
              <a:rPr lang="es-ES" dirty="0"/>
              <a:t> </a:t>
            </a:r>
            <a:r>
              <a:rPr lang="es-ES" dirty="0" err="1"/>
              <a:t>crystallinum</a:t>
            </a:r>
            <a:endParaRPr lang="es-ES" dirty="0"/>
          </a:p>
        </p:txBody>
      </p:sp>
    </p:spTree>
    <p:extLst>
      <p:ext uri="{BB962C8B-B14F-4D97-AF65-F5344CB8AC3E}">
        <p14:creationId xmlns:p14="http://schemas.microsoft.com/office/powerpoint/2010/main" val="187291727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057"/>
            <a:ext cx="9144000" cy="6926057"/>
          </a:xfrm>
          <a:prstGeom prst="rect">
            <a:avLst/>
          </a:prstGeom>
        </p:spPr>
      </p:pic>
      <p:sp>
        <p:nvSpPr>
          <p:cNvPr id="3" name="2 CuadroTexto"/>
          <p:cNvSpPr txBox="1"/>
          <p:nvPr/>
        </p:nvSpPr>
        <p:spPr>
          <a:xfrm>
            <a:off x="4860032" y="6381328"/>
            <a:ext cx="3888432" cy="369332"/>
          </a:xfrm>
          <a:prstGeom prst="rect">
            <a:avLst/>
          </a:prstGeom>
          <a:solidFill>
            <a:srgbClr val="92D050"/>
          </a:solidFill>
        </p:spPr>
        <p:txBody>
          <a:bodyPr wrap="square" rtlCol="0">
            <a:spAutoFit/>
          </a:bodyPr>
          <a:lstStyle/>
          <a:p>
            <a:r>
              <a:rPr lang="es-ES" dirty="0"/>
              <a:t>Palmeras.( Phoenix canariensis)</a:t>
            </a:r>
          </a:p>
        </p:txBody>
      </p:sp>
    </p:spTree>
    <p:extLst>
      <p:ext uri="{BB962C8B-B14F-4D97-AF65-F5344CB8AC3E}">
        <p14:creationId xmlns:p14="http://schemas.microsoft.com/office/powerpoint/2010/main" val="18742030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334" b="7124"/>
          <a:stretch/>
        </p:blipFill>
        <p:spPr>
          <a:xfrm>
            <a:off x="0" y="0"/>
            <a:ext cx="9265920" cy="6857999"/>
          </a:xfrm>
          <a:prstGeom prst="rect">
            <a:avLst/>
          </a:prstGeom>
        </p:spPr>
      </p:pic>
    </p:spTree>
    <p:extLst>
      <p:ext uri="{BB962C8B-B14F-4D97-AF65-F5344CB8AC3E}">
        <p14:creationId xmlns:p14="http://schemas.microsoft.com/office/powerpoint/2010/main" val="34121459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868144" y="6165304"/>
            <a:ext cx="2808312" cy="369332"/>
          </a:xfrm>
          <a:prstGeom prst="rect">
            <a:avLst/>
          </a:prstGeom>
          <a:solidFill>
            <a:srgbClr val="92D050"/>
          </a:solidFill>
        </p:spPr>
        <p:txBody>
          <a:bodyPr wrap="square" rtlCol="0">
            <a:spAutoFit/>
          </a:bodyPr>
          <a:lstStyle/>
          <a:p>
            <a:r>
              <a:rPr lang="es-ES" dirty="0"/>
              <a:t>Retamas en el Teide</a:t>
            </a:r>
          </a:p>
        </p:txBody>
      </p:sp>
    </p:spTree>
    <p:extLst>
      <p:ext uri="{BB962C8B-B14F-4D97-AF65-F5344CB8AC3E}">
        <p14:creationId xmlns:p14="http://schemas.microsoft.com/office/powerpoint/2010/main" val="24882275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74632"/>
          </a:xfrm>
          <a:prstGeom prst="rect">
            <a:avLst/>
          </a:prstGeom>
        </p:spPr>
      </p:pic>
    </p:spTree>
    <p:extLst>
      <p:ext uri="{BB962C8B-B14F-4D97-AF65-F5344CB8AC3E}">
        <p14:creationId xmlns:p14="http://schemas.microsoft.com/office/powerpoint/2010/main" val="12582278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4168" y="6165304"/>
            <a:ext cx="2880320" cy="369332"/>
          </a:xfrm>
          <a:prstGeom prst="rect">
            <a:avLst/>
          </a:prstGeom>
          <a:solidFill>
            <a:srgbClr val="92D050"/>
          </a:solidFill>
        </p:spPr>
        <p:txBody>
          <a:bodyPr wrap="square" rtlCol="0">
            <a:spAutoFit/>
          </a:bodyPr>
          <a:lstStyle/>
          <a:p>
            <a:r>
              <a:rPr lang="es-ES" dirty="0" err="1"/>
              <a:t>Senecio</a:t>
            </a:r>
            <a:r>
              <a:rPr lang="es-ES" dirty="0"/>
              <a:t> </a:t>
            </a:r>
            <a:r>
              <a:rPr lang="es-ES" dirty="0" err="1"/>
              <a:t>kleinia</a:t>
            </a:r>
            <a:r>
              <a:rPr lang="es-ES" dirty="0"/>
              <a:t> .-</a:t>
            </a:r>
            <a:r>
              <a:rPr lang="es-ES" dirty="0" err="1"/>
              <a:t>Verode</a:t>
            </a:r>
            <a:endParaRPr lang="es-ES" dirty="0"/>
          </a:p>
        </p:txBody>
      </p:sp>
    </p:spTree>
    <p:extLst>
      <p:ext uri="{BB962C8B-B14F-4D97-AF65-F5344CB8AC3E}">
        <p14:creationId xmlns:p14="http://schemas.microsoft.com/office/powerpoint/2010/main" val="38929738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r="-1334" b="5555"/>
          <a:stretch/>
        </p:blipFill>
        <p:spPr>
          <a:xfrm>
            <a:off x="0" y="0"/>
            <a:ext cx="9265920" cy="6857999"/>
          </a:xfrm>
          <a:prstGeom prst="rect">
            <a:avLst/>
          </a:prstGeom>
        </p:spPr>
      </p:pic>
      <p:sp>
        <p:nvSpPr>
          <p:cNvPr id="4" name="3 CuadroTexto"/>
          <p:cNvSpPr txBox="1"/>
          <p:nvPr/>
        </p:nvSpPr>
        <p:spPr>
          <a:xfrm>
            <a:off x="4187200" y="6348174"/>
            <a:ext cx="4608512" cy="369332"/>
          </a:xfrm>
          <a:prstGeom prst="rect">
            <a:avLst/>
          </a:prstGeom>
          <a:solidFill>
            <a:srgbClr val="92D050"/>
          </a:solidFill>
        </p:spPr>
        <p:txBody>
          <a:bodyPr wrap="square" rtlCol="0">
            <a:spAutoFit/>
          </a:bodyPr>
          <a:lstStyle/>
          <a:p>
            <a:r>
              <a:rPr lang="es-ES" dirty="0"/>
              <a:t>Tabaiba dulce.-</a:t>
            </a:r>
            <a:r>
              <a:rPr lang="es-ES" dirty="0" err="1"/>
              <a:t>Euphorbia</a:t>
            </a:r>
            <a:r>
              <a:rPr lang="es-ES" dirty="0"/>
              <a:t> </a:t>
            </a:r>
            <a:r>
              <a:rPr lang="es-ES" dirty="0" err="1"/>
              <a:t>balsamifera</a:t>
            </a:r>
            <a:endParaRPr lang="es-ES" dirty="0"/>
          </a:p>
        </p:txBody>
      </p:sp>
    </p:spTree>
    <p:extLst>
      <p:ext uri="{BB962C8B-B14F-4D97-AF65-F5344CB8AC3E}">
        <p14:creationId xmlns:p14="http://schemas.microsoft.com/office/powerpoint/2010/main" val="26025752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25" y="0"/>
            <a:ext cx="9139943" cy="6858000"/>
          </a:xfrm>
          <a:prstGeom prst="rect">
            <a:avLst/>
          </a:prstGeom>
        </p:spPr>
      </p:pic>
      <p:sp>
        <p:nvSpPr>
          <p:cNvPr id="5" name="4 CuadroTexto"/>
          <p:cNvSpPr txBox="1"/>
          <p:nvPr/>
        </p:nvSpPr>
        <p:spPr>
          <a:xfrm>
            <a:off x="251520" y="6361390"/>
            <a:ext cx="4320479" cy="369332"/>
          </a:xfrm>
          <a:prstGeom prst="rect">
            <a:avLst/>
          </a:prstGeom>
          <a:solidFill>
            <a:srgbClr val="92D050"/>
          </a:solidFill>
        </p:spPr>
        <p:txBody>
          <a:bodyPr wrap="square" rtlCol="0">
            <a:spAutoFit/>
          </a:bodyPr>
          <a:lstStyle/>
          <a:p>
            <a:r>
              <a:rPr lang="es-ES" dirty="0"/>
              <a:t>Tabaibas. ( </a:t>
            </a:r>
            <a:r>
              <a:rPr lang="es-ES" dirty="0" err="1"/>
              <a:t>Euphorbia</a:t>
            </a:r>
            <a:r>
              <a:rPr lang="es-ES" dirty="0"/>
              <a:t> </a:t>
            </a:r>
            <a:r>
              <a:rPr lang="es-ES" dirty="0" err="1"/>
              <a:t>obtusifolia</a:t>
            </a:r>
            <a:r>
              <a:rPr lang="es-ES" dirty="0"/>
              <a:t>).</a:t>
            </a:r>
          </a:p>
        </p:txBody>
      </p:sp>
    </p:spTree>
    <p:extLst>
      <p:ext uri="{BB962C8B-B14F-4D97-AF65-F5344CB8AC3E}">
        <p14:creationId xmlns:p14="http://schemas.microsoft.com/office/powerpoint/2010/main" val="1015044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32344" y="6237312"/>
            <a:ext cx="4176464" cy="369332"/>
          </a:xfrm>
          <a:prstGeom prst="rect">
            <a:avLst/>
          </a:prstGeom>
          <a:solidFill>
            <a:srgbClr val="92D050"/>
          </a:solidFill>
        </p:spPr>
        <p:txBody>
          <a:bodyPr wrap="square" rtlCol="0">
            <a:spAutoFit/>
          </a:bodyPr>
          <a:lstStyle/>
          <a:p>
            <a:r>
              <a:rPr lang="es-ES" dirty="0"/>
              <a:t>Tabaiba dulce.-</a:t>
            </a:r>
            <a:r>
              <a:rPr lang="es-ES" dirty="0" err="1"/>
              <a:t>Euphorbia</a:t>
            </a:r>
            <a:r>
              <a:rPr lang="es-ES" dirty="0"/>
              <a:t> </a:t>
            </a:r>
            <a:r>
              <a:rPr lang="es-ES" dirty="0" err="1"/>
              <a:t>balsamifera</a:t>
            </a:r>
            <a:endParaRPr lang="es-ES" dirty="0"/>
          </a:p>
        </p:txBody>
      </p:sp>
    </p:spTree>
    <p:extLst>
      <p:ext uri="{BB962C8B-B14F-4D97-AF65-F5344CB8AC3E}">
        <p14:creationId xmlns:p14="http://schemas.microsoft.com/office/powerpoint/2010/main" val="272114952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395536" y="6365428"/>
            <a:ext cx="2160240" cy="369332"/>
          </a:xfrm>
          <a:prstGeom prst="rect">
            <a:avLst/>
          </a:prstGeom>
          <a:solidFill>
            <a:srgbClr val="92D050"/>
          </a:solidFill>
        </p:spPr>
        <p:txBody>
          <a:bodyPr wrap="square" rtlCol="0">
            <a:spAutoFit/>
          </a:bodyPr>
          <a:lstStyle/>
          <a:p>
            <a:r>
              <a:rPr lang="es-ES" dirty="0" err="1"/>
              <a:t>Tabaibal</a:t>
            </a:r>
            <a:r>
              <a:rPr lang="es-ES" dirty="0"/>
              <a:t>-cardonal </a:t>
            </a:r>
          </a:p>
        </p:txBody>
      </p:sp>
    </p:spTree>
    <p:extLst>
      <p:ext uri="{BB962C8B-B14F-4D97-AF65-F5344CB8AC3E}">
        <p14:creationId xmlns:p14="http://schemas.microsoft.com/office/powerpoint/2010/main" val="22050351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611560" y="6309320"/>
            <a:ext cx="2376264" cy="369332"/>
          </a:xfrm>
          <a:prstGeom prst="rect">
            <a:avLst/>
          </a:prstGeom>
          <a:solidFill>
            <a:srgbClr val="92D050"/>
          </a:solidFill>
        </p:spPr>
        <p:txBody>
          <a:bodyPr wrap="square" rtlCol="0">
            <a:spAutoFit/>
          </a:bodyPr>
          <a:lstStyle/>
          <a:p>
            <a:r>
              <a:rPr lang="es-ES" dirty="0" err="1"/>
              <a:t>Tabaibal</a:t>
            </a:r>
            <a:r>
              <a:rPr lang="es-ES" dirty="0"/>
              <a:t>-cardonal </a:t>
            </a:r>
          </a:p>
        </p:txBody>
      </p:sp>
    </p:spTree>
    <p:extLst>
      <p:ext uri="{BB962C8B-B14F-4D97-AF65-F5344CB8AC3E}">
        <p14:creationId xmlns:p14="http://schemas.microsoft.com/office/powerpoint/2010/main" val="1762787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611560" y="6165304"/>
            <a:ext cx="2304256" cy="369332"/>
          </a:xfrm>
          <a:prstGeom prst="rect">
            <a:avLst/>
          </a:prstGeom>
          <a:solidFill>
            <a:srgbClr val="92D050"/>
          </a:solidFill>
        </p:spPr>
        <p:txBody>
          <a:bodyPr wrap="square" rtlCol="0">
            <a:spAutoFit/>
          </a:bodyPr>
          <a:lstStyle/>
          <a:p>
            <a:r>
              <a:rPr lang="es-ES" dirty="0" err="1"/>
              <a:t>Tabaibal</a:t>
            </a:r>
            <a:r>
              <a:rPr lang="es-ES" dirty="0"/>
              <a:t>-cardonal </a:t>
            </a:r>
          </a:p>
        </p:txBody>
      </p:sp>
    </p:spTree>
    <p:extLst>
      <p:ext uri="{BB962C8B-B14F-4D97-AF65-F5344CB8AC3E}">
        <p14:creationId xmlns:p14="http://schemas.microsoft.com/office/powerpoint/2010/main" val="21342240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6516216" y="6453336"/>
            <a:ext cx="2520280" cy="369332"/>
          </a:xfrm>
          <a:prstGeom prst="rect">
            <a:avLst/>
          </a:prstGeom>
          <a:solidFill>
            <a:srgbClr val="92D050"/>
          </a:solidFill>
        </p:spPr>
        <p:txBody>
          <a:bodyPr wrap="square" rtlCol="0">
            <a:spAutoFit/>
          </a:bodyPr>
          <a:lstStyle/>
          <a:p>
            <a:r>
              <a:rPr lang="es-ES" dirty="0" err="1"/>
              <a:t>Tabaibal</a:t>
            </a:r>
            <a:r>
              <a:rPr lang="es-ES" dirty="0"/>
              <a:t>-cardonal </a:t>
            </a:r>
          </a:p>
        </p:txBody>
      </p:sp>
    </p:spTree>
    <p:extLst>
      <p:ext uri="{BB962C8B-B14F-4D97-AF65-F5344CB8AC3E}">
        <p14:creationId xmlns:p14="http://schemas.microsoft.com/office/powerpoint/2010/main" val="35782485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755576" y="6309320"/>
            <a:ext cx="2376264" cy="369332"/>
          </a:xfrm>
          <a:prstGeom prst="rect">
            <a:avLst/>
          </a:prstGeom>
          <a:solidFill>
            <a:srgbClr val="92D050"/>
          </a:solidFill>
        </p:spPr>
        <p:txBody>
          <a:bodyPr wrap="square" rtlCol="0">
            <a:spAutoFit/>
          </a:bodyPr>
          <a:lstStyle/>
          <a:p>
            <a:r>
              <a:rPr lang="es-ES" dirty="0" err="1"/>
              <a:t>Tabaibal</a:t>
            </a:r>
            <a:r>
              <a:rPr lang="es-ES" dirty="0"/>
              <a:t>-cardonal </a:t>
            </a:r>
          </a:p>
        </p:txBody>
      </p:sp>
    </p:spTree>
    <p:extLst>
      <p:ext uri="{BB962C8B-B14F-4D97-AF65-F5344CB8AC3E}">
        <p14:creationId xmlns:p14="http://schemas.microsoft.com/office/powerpoint/2010/main" val="8505677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323528" y="6381328"/>
            <a:ext cx="3456384" cy="369332"/>
          </a:xfrm>
          <a:prstGeom prst="rect">
            <a:avLst/>
          </a:prstGeom>
          <a:solidFill>
            <a:srgbClr val="92D050"/>
          </a:solidFill>
        </p:spPr>
        <p:txBody>
          <a:bodyPr wrap="square" rtlCol="0">
            <a:spAutoFit/>
          </a:bodyPr>
          <a:lstStyle/>
          <a:p>
            <a:r>
              <a:rPr lang="es-ES" dirty="0" err="1"/>
              <a:t>Tajinastes</a:t>
            </a:r>
            <a:r>
              <a:rPr lang="es-ES" dirty="0"/>
              <a:t> de </a:t>
            </a:r>
            <a:r>
              <a:rPr lang="es-ES" dirty="0" err="1"/>
              <a:t>Tejina</a:t>
            </a:r>
            <a:r>
              <a:rPr lang="es-ES" dirty="0"/>
              <a:t> de </a:t>
            </a:r>
            <a:r>
              <a:rPr lang="es-ES" dirty="0" err="1"/>
              <a:t>Isora</a:t>
            </a:r>
            <a:endParaRPr lang="es-ES" dirty="0"/>
          </a:p>
        </p:txBody>
      </p:sp>
    </p:spTree>
    <p:extLst>
      <p:ext uri="{BB962C8B-B14F-4D97-AF65-F5344CB8AC3E}">
        <p14:creationId xmlns:p14="http://schemas.microsoft.com/office/powerpoint/2010/main" val="305916609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
        <p:nvSpPr>
          <p:cNvPr id="3" name="2 CuadroTexto"/>
          <p:cNvSpPr txBox="1"/>
          <p:nvPr/>
        </p:nvSpPr>
        <p:spPr>
          <a:xfrm>
            <a:off x="5292080" y="6237312"/>
            <a:ext cx="3672408" cy="369332"/>
          </a:xfrm>
          <a:prstGeom prst="rect">
            <a:avLst/>
          </a:prstGeom>
          <a:solidFill>
            <a:srgbClr val="92D050"/>
          </a:solidFill>
        </p:spPr>
        <p:txBody>
          <a:bodyPr wrap="square" rtlCol="0">
            <a:spAutoFit/>
          </a:bodyPr>
          <a:lstStyle/>
          <a:p>
            <a:r>
              <a:rPr lang="es-ES" dirty="0"/>
              <a:t>Tarajales.( Tamarix canariensis)</a:t>
            </a:r>
          </a:p>
        </p:txBody>
      </p:sp>
    </p:spTree>
    <p:extLst>
      <p:ext uri="{BB962C8B-B14F-4D97-AF65-F5344CB8AC3E}">
        <p14:creationId xmlns:p14="http://schemas.microsoft.com/office/powerpoint/2010/main" val="373047994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486880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5847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166" b="16444"/>
          <a:stretch/>
        </p:blipFill>
        <p:spPr>
          <a:xfrm>
            <a:off x="0" y="0"/>
            <a:ext cx="9342120" cy="6858000"/>
          </a:xfrm>
          <a:prstGeom prst="rect">
            <a:avLst/>
          </a:prstGeom>
        </p:spPr>
      </p:pic>
      <p:sp>
        <p:nvSpPr>
          <p:cNvPr id="3" name="2 CuadroTexto"/>
          <p:cNvSpPr txBox="1"/>
          <p:nvPr/>
        </p:nvSpPr>
        <p:spPr>
          <a:xfrm>
            <a:off x="6084168" y="6309320"/>
            <a:ext cx="3059832" cy="369332"/>
          </a:xfrm>
          <a:prstGeom prst="rect">
            <a:avLst/>
          </a:prstGeom>
          <a:solidFill>
            <a:srgbClr val="92D050"/>
          </a:solidFill>
        </p:spPr>
        <p:txBody>
          <a:bodyPr wrap="square" rtlCol="0">
            <a:spAutoFit/>
          </a:bodyPr>
          <a:lstStyle/>
          <a:p>
            <a:r>
              <a:rPr lang="es-ES" dirty="0" err="1"/>
              <a:t>Verode</a:t>
            </a:r>
            <a:r>
              <a:rPr lang="es-ES" dirty="0"/>
              <a:t>.-</a:t>
            </a:r>
            <a:r>
              <a:rPr lang="es-ES" dirty="0" err="1"/>
              <a:t>Kleinia</a:t>
            </a:r>
            <a:r>
              <a:rPr lang="es-ES" dirty="0"/>
              <a:t> </a:t>
            </a:r>
            <a:r>
              <a:rPr lang="es-ES" dirty="0" err="1"/>
              <a:t>neriifolia</a:t>
            </a:r>
            <a:endParaRPr lang="es-ES" dirty="0"/>
          </a:p>
        </p:txBody>
      </p:sp>
    </p:spTree>
    <p:extLst>
      <p:ext uri="{BB962C8B-B14F-4D97-AF65-F5344CB8AC3E}">
        <p14:creationId xmlns:p14="http://schemas.microsoft.com/office/powerpoint/2010/main" val="15599765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05" b="13805"/>
          <a:stretch/>
        </p:blipFill>
        <p:spPr>
          <a:xfrm>
            <a:off x="1" y="-6464"/>
            <a:ext cx="9144000" cy="3432232"/>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5768"/>
            <a:ext cx="9144000" cy="3432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804109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54799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4936948"/>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678</TotalTime>
  <Words>2473</Words>
  <Application>Microsoft Office PowerPoint</Application>
  <PresentationFormat>Presentación en pantalla (4:3)</PresentationFormat>
  <Paragraphs>427</Paragraphs>
  <Slides>151</Slides>
  <Notes>135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151</vt:i4>
      </vt:variant>
    </vt:vector>
  </HeadingPairs>
  <TitlesOfParts>
    <vt:vector size="156" baseType="lpstr">
      <vt:lpstr>Arial</vt:lpstr>
      <vt:lpstr>Calibri</vt:lpstr>
      <vt:lpstr>Century Gothic</vt:lpstr>
      <vt:lpstr>Wingdings 3</vt:lpstr>
      <vt:lpstr>Espiral</vt:lpstr>
      <vt:lpstr>PLANTAS DE LAS ISLAS  AZORES Y CANARIAS</vt:lpstr>
      <vt:lpstr>Islas azores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Islas canarias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islas</dc:title>
  <dc:creator>Josep</dc:creator>
  <cp:lastModifiedBy>Usuario</cp:lastModifiedBy>
  <cp:revision>64</cp:revision>
  <dcterms:created xsi:type="dcterms:W3CDTF">2013-12-28T16:58:13Z</dcterms:created>
  <dcterms:modified xsi:type="dcterms:W3CDTF">2018-03-28T07:21:21Z</dcterms:modified>
</cp:coreProperties>
</file>