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211"/>
  </p:notesMasterIdLst>
  <p:sldIdLst>
    <p:sldId id="256" r:id="rId3"/>
    <p:sldId id="425" r:id="rId4"/>
    <p:sldId id="426" r:id="rId5"/>
    <p:sldId id="427" r:id="rId6"/>
    <p:sldId id="428" r:id="rId7"/>
    <p:sldId id="429" r:id="rId8"/>
    <p:sldId id="430" r:id="rId9"/>
    <p:sldId id="431" r:id="rId10"/>
    <p:sldId id="432" r:id="rId11"/>
    <p:sldId id="433" r:id="rId12"/>
    <p:sldId id="434" r:id="rId13"/>
    <p:sldId id="435" r:id="rId14"/>
    <p:sldId id="436" r:id="rId15"/>
    <p:sldId id="437" r:id="rId16"/>
    <p:sldId id="438" r:id="rId17"/>
    <p:sldId id="439" r:id="rId18"/>
    <p:sldId id="440" r:id="rId19"/>
    <p:sldId id="441" r:id="rId20"/>
    <p:sldId id="442" r:id="rId21"/>
    <p:sldId id="443" r:id="rId22"/>
    <p:sldId id="444" r:id="rId23"/>
    <p:sldId id="445" r:id="rId24"/>
    <p:sldId id="446" r:id="rId25"/>
    <p:sldId id="447" r:id="rId26"/>
    <p:sldId id="448" r:id="rId27"/>
    <p:sldId id="449" r:id="rId28"/>
    <p:sldId id="450" r:id="rId29"/>
    <p:sldId id="451" r:id="rId30"/>
    <p:sldId id="452" r:id="rId31"/>
    <p:sldId id="453" r:id="rId32"/>
    <p:sldId id="454" r:id="rId33"/>
    <p:sldId id="455" r:id="rId34"/>
    <p:sldId id="456" r:id="rId35"/>
    <p:sldId id="457" r:id="rId36"/>
    <p:sldId id="458" r:id="rId37"/>
    <p:sldId id="459" r:id="rId38"/>
    <p:sldId id="460" r:id="rId39"/>
    <p:sldId id="461" r:id="rId40"/>
    <p:sldId id="462" r:id="rId41"/>
    <p:sldId id="463" r:id="rId42"/>
    <p:sldId id="464" r:id="rId43"/>
    <p:sldId id="261" r:id="rId44"/>
    <p:sldId id="262" r:id="rId45"/>
    <p:sldId id="263" r:id="rId46"/>
    <p:sldId id="264" r:id="rId47"/>
    <p:sldId id="265" r:id="rId48"/>
    <p:sldId id="266" r:id="rId49"/>
    <p:sldId id="267" r:id="rId50"/>
    <p:sldId id="268" r:id="rId51"/>
    <p:sldId id="269" r:id="rId52"/>
    <p:sldId id="270" r:id="rId53"/>
    <p:sldId id="271" r:id="rId54"/>
    <p:sldId id="272" r:id="rId55"/>
    <p:sldId id="273" r:id="rId56"/>
    <p:sldId id="274" r:id="rId57"/>
    <p:sldId id="275" r:id="rId58"/>
    <p:sldId id="276" r:id="rId59"/>
    <p:sldId id="277" r:id="rId60"/>
    <p:sldId id="278" r:id="rId61"/>
    <p:sldId id="279" r:id="rId62"/>
    <p:sldId id="280" r:id="rId63"/>
    <p:sldId id="281" r:id="rId64"/>
    <p:sldId id="282" r:id="rId65"/>
    <p:sldId id="283" r:id="rId66"/>
    <p:sldId id="284" r:id="rId67"/>
    <p:sldId id="285" r:id="rId68"/>
    <p:sldId id="286" r:id="rId69"/>
    <p:sldId id="287" r:id="rId70"/>
    <p:sldId id="288" r:id="rId71"/>
    <p:sldId id="289" r:id="rId72"/>
    <p:sldId id="290" r:id="rId73"/>
    <p:sldId id="291" r:id="rId74"/>
    <p:sldId id="292" r:id="rId75"/>
    <p:sldId id="293" r:id="rId76"/>
    <p:sldId id="294" r:id="rId77"/>
    <p:sldId id="295" r:id="rId78"/>
    <p:sldId id="296" r:id="rId79"/>
    <p:sldId id="297" r:id="rId80"/>
    <p:sldId id="298" r:id="rId81"/>
    <p:sldId id="299" r:id="rId82"/>
    <p:sldId id="300" r:id="rId83"/>
    <p:sldId id="301" r:id="rId84"/>
    <p:sldId id="302" r:id="rId85"/>
    <p:sldId id="303" r:id="rId86"/>
    <p:sldId id="304" r:id="rId87"/>
    <p:sldId id="305" r:id="rId88"/>
    <p:sldId id="306" r:id="rId89"/>
    <p:sldId id="307" r:id="rId90"/>
    <p:sldId id="308" r:id="rId91"/>
    <p:sldId id="309" r:id="rId92"/>
    <p:sldId id="310" r:id="rId93"/>
    <p:sldId id="311" r:id="rId94"/>
    <p:sldId id="312" r:id="rId95"/>
    <p:sldId id="313" r:id="rId96"/>
    <p:sldId id="314" r:id="rId97"/>
    <p:sldId id="315" r:id="rId98"/>
    <p:sldId id="316" r:id="rId99"/>
    <p:sldId id="317" r:id="rId100"/>
    <p:sldId id="318" r:id="rId101"/>
    <p:sldId id="319" r:id="rId102"/>
    <p:sldId id="320" r:id="rId103"/>
    <p:sldId id="321" r:id="rId104"/>
    <p:sldId id="322" r:id="rId105"/>
    <p:sldId id="323" r:id="rId106"/>
    <p:sldId id="324" r:id="rId107"/>
    <p:sldId id="325" r:id="rId108"/>
    <p:sldId id="326" r:id="rId109"/>
    <p:sldId id="327" r:id="rId110"/>
    <p:sldId id="328" r:id="rId111"/>
    <p:sldId id="329" r:id="rId112"/>
    <p:sldId id="330" r:id="rId113"/>
    <p:sldId id="331" r:id="rId114"/>
    <p:sldId id="332" r:id="rId115"/>
    <p:sldId id="333" r:id="rId116"/>
    <p:sldId id="334" r:id="rId117"/>
    <p:sldId id="335" r:id="rId118"/>
    <p:sldId id="336" r:id="rId119"/>
    <p:sldId id="337" r:id="rId120"/>
    <p:sldId id="338" r:id="rId121"/>
    <p:sldId id="339" r:id="rId122"/>
    <p:sldId id="340" r:id="rId123"/>
    <p:sldId id="341" r:id="rId124"/>
    <p:sldId id="342" r:id="rId125"/>
    <p:sldId id="343" r:id="rId126"/>
    <p:sldId id="344" r:id="rId127"/>
    <p:sldId id="345" r:id="rId128"/>
    <p:sldId id="346" r:id="rId129"/>
    <p:sldId id="347" r:id="rId130"/>
    <p:sldId id="348" r:id="rId131"/>
    <p:sldId id="349" r:id="rId132"/>
    <p:sldId id="350" r:id="rId133"/>
    <p:sldId id="351" r:id="rId134"/>
    <p:sldId id="352" r:id="rId135"/>
    <p:sldId id="353" r:id="rId136"/>
    <p:sldId id="354" r:id="rId137"/>
    <p:sldId id="355" r:id="rId138"/>
    <p:sldId id="356" r:id="rId139"/>
    <p:sldId id="357" r:id="rId140"/>
    <p:sldId id="358" r:id="rId141"/>
    <p:sldId id="359" r:id="rId142"/>
    <p:sldId id="360" r:id="rId143"/>
    <p:sldId id="361" r:id="rId144"/>
    <p:sldId id="362" r:id="rId145"/>
    <p:sldId id="363" r:id="rId146"/>
    <p:sldId id="364" r:id="rId147"/>
    <p:sldId id="365" r:id="rId148"/>
    <p:sldId id="366" r:id="rId149"/>
    <p:sldId id="367" r:id="rId150"/>
    <p:sldId id="368" r:id="rId151"/>
    <p:sldId id="369" r:id="rId152"/>
    <p:sldId id="370" r:id="rId153"/>
    <p:sldId id="371" r:id="rId154"/>
    <p:sldId id="372" r:id="rId155"/>
    <p:sldId id="373" r:id="rId156"/>
    <p:sldId id="374" r:id="rId157"/>
    <p:sldId id="375" r:id="rId158"/>
    <p:sldId id="376" r:id="rId159"/>
    <p:sldId id="377" r:id="rId160"/>
    <p:sldId id="378" r:id="rId161"/>
    <p:sldId id="379" r:id="rId162"/>
    <p:sldId id="380" r:id="rId163"/>
    <p:sldId id="381" r:id="rId164"/>
    <p:sldId id="382" r:id="rId165"/>
    <p:sldId id="383" r:id="rId166"/>
    <p:sldId id="384" r:id="rId167"/>
    <p:sldId id="385" r:id="rId168"/>
    <p:sldId id="386" r:id="rId169"/>
    <p:sldId id="387" r:id="rId170"/>
    <p:sldId id="388" r:id="rId171"/>
    <p:sldId id="389" r:id="rId172"/>
    <p:sldId id="390" r:id="rId173"/>
    <p:sldId id="391" r:id="rId174"/>
    <p:sldId id="392" r:id="rId175"/>
    <p:sldId id="393" r:id="rId176"/>
    <p:sldId id="394" r:id="rId177"/>
    <p:sldId id="395" r:id="rId178"/>
    <p:sldId id="396" r:id="rId179"/>
    <p:sldId id="397" r:id="rId180"/>
    <p:sldId id="398" r:id="rId181"/>
    <p:sldId id="399" r:id="rId182"/>
    <p:sldId id="400" r:id="rId183"/>
    <p:sldId id="401" r:id="rId184"/>
    <p:sldId id="402" r:id="rId185"/>
    <p:sldId id="403" r:id="rId186"/>
    <p:sldId id="404" r:id="rId187"/>
    <p:sldId id="405" r:id="rId188"/>
    <p:sldId id="406" r:id="rId189"/>
    <p:sldId id="407" r:id="rId190"/>
    <p:sldId id="408" r:id="rId191"/>
    <p:sldId id="409" r:id="rId192"/>
    <p:sldId id="410" r:id="rId193"/>
    <p:sldId id="411" r:id="rId194"/>
    <p:sldId id="412" r:id="rId195"/>
    <p:sldId id="413" r:id="rId196"/>
    <p:sldId id="414" r:id="rId197"/>
    <p:sldId id="415" r:id="rId198"/>
    <p:sldId id="416" r:id="rId199"/>
    <p:sldId id="417" r:id="rId200"/>
    <p:sldId id="418" r:id="rId201"/>
    <p:sldId id="419" r:id="rId202"/>
    <p:sldId id="420" r:id="rId203"/>
    <p:sldId id="421" r:id="rId204"/>
    <p:sldId id="422" r:id="rId205"/>
    <p:sldId id="423" r:id="rId206"/>
    <p:sldId id="424" r:id="rId207"/>
    <p:sldId id="258" r:id="rId208"/>
    <p:sldId id="259" r:id="rId209"/>
    <p:sldId id="260" r:id="rId2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05" autoAdjust="0"/>
  </p:normalViewPr>
  <p:slideViewPr>
    <p:cSldViewPr>
      <p:cViewPr varScale="1">
        <p:scale>
          <a:sx n="111" d="100"/>
          <a:sy n="111" d="100"/>
        </p:scale>
        <p:origin x="648"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13" Type="http://schemas.openxmlformats.org/officeDocument/2006/relationships/slide" Target="slides/slide11.xml"/><Relationship Id="rId109" Type="http://schemas.openxmlformats.org/officeDocument/2006/relationships/slide" Target="slides/slide107.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theme" Target="theme/them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tableStyles" Target="tableStyles.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notesMaster" Target="notesMasters/notesMaster1.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presProps" Target="presProps.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202" Type="http://schemas.openxmlformats.org/officeDocument/2006/relationships/slide" Target="slides/slide200.xml"/><Relationship Id="rId18" Type="http://schemas.openxmlformats.org/officeDocument/2006/relationships/slide" Target="slides/slide16.xml"/><Relationship Id="rId39" Type="http://schemas.openxmlformats.org/officeDocument/2006/relationships/slide" Target="slides/slide37.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7.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09525D-64EC-49E5-8D70-9CCAC38DDFCC}" type="datetimeFigureOut">
              <a:rPr lang="es-ES" smtClean="0"/>
              <a:t>28/03/2018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333B3D-1F75-4824-9135-6642DDB9183B}" type="slidenum">
              <a:rPr lang="es-ES" smtClean="0"/>
              <a:t>‹Nº›</a:t>
            </a:fld>
            <a:endParaRPr lang="es-ES" dirty="0"/>
          </a:p>
        </p:txBody>
      </p:sp>
    </p:spTree>
    <p:extLst>
      <p:ext uri="{BB962C8B-B14F-4D97-AF65-F5344CB8AC3E}">
        <p14:creationId xmlns:p14="http://schemas.microsoft.com/office/powerpoint/2010/main" val="2777757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Abutilon</a:t>
            </a:r>
            <a:r>
              <a:rPr lang="es-ES" baseline="0" dirty="0"/>
              <a:t> </a:t>
            </a:r>
            <a:r>
              <a:rPr lang="es-ES" dirty="0"/>
              <a:t>grandifolium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4290997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Abutilon grandifolium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74313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cyclops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068782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cyclops.-Acacia majorera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010982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a:t>
            </a:r>
            <a:r>
              <a:rPr lang="es-ES" baseline="0" dirty="0"/>
              <a:t> cyanophylla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813126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cyanophylla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319813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Acoelorrhaphe wrightii = Paurotis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384694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Adenocarpus</a:t>
            </a:r>
            <a:r>
              <a:rPr lang="es-ES" baseline="0" dirty="0"/>
              <a:t> </a:t>
            </a:r>
            <a:r>
              <a:rPr lang="es-ES" dirty="0"/>
              <a:t>viscosus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724015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Adenocarpus</a:t>
            </a:r>
            <a:r>
              <a:rPr lang="es-ES" baseline="0" dirty="0"/>
              <a:t> </a:t>
            </a:r>
            <a:r>
              <a:rPr lang="es-ES" dirty="0"/>
              <a:t>foliolosus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685326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Adiantum</a:t>
            </a:r>
            <a:r>
              <a:rPr lang="es-ES" baseline="0" dirty="0"/>
              <a:t> </a:t>
            </a:r>
            <a:r>
              <a:rPr lang="es-ES" dirty="0"/>
              <a:t>capillus-veneris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607154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Aechmea</a:t>
            </a:r>
            <a:r>
              <a:rPr lang="es-ES" dirty="0"/>
              <a:t> </a:t>
            </a:r>
            <a:r>
              <a:rPr lang="es-ES" dirty="0" err="1"/>
              <a:t>gamosepala</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52</a:t>
            </a:fld>
            <a:endParaRPr lang="es-ES">
              <a:solidFill>
                <a:prstClr val="black"/>
              </a:solidFill>
            </a:endParaRPr>
          </a:p>
        </p:txBody>
      </p:sp>
    </p:spTree>
    <p:extLst>
      <p:ext uri="{BB962C8B-B14F-4D97-AF65-F5344CB8AC3E}">
        <p14:creationId xmlns:p14="http://schemas.microsoft.com/office/powerpoint/2010/main" val="3265318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Aechmea</a:t>
            </a:r>
            <a:r>
              <a:rPr lang="es-ES" dirty="0"/>
              <a:t> </a:t>
            </a:r>
            <a:r>
              <a:rPr lang="es-ES" dirty="0" err="1"/>
              <a:t>pineliana</a:t>
            </a:r>
            <a:r>
              <a:rPr lang="es-ES" dirty="0"/>
              <a:t> </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53</a:t>
            </a:fld>
            <a:endParaRPr lang="es-ES">
              <a:solidFill>
                <a:prstClr val="black"/>
              </a:solidFill>
            </a:endParaRPr>
          </a:p>
        </p:txBody>
      </p:sp>
    </p:spTree>
    <p:extLst>
      <p:ext uri="{BB962C8B-B14F-4D97-AF65-F5344CB8AC3E}">
        <p14:creationId xmlns:p14="http://schemas.microsoft.com/office/powerpoint/2010/main" val="2777203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arboreum.-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54</a:t>
            </a:fld>
            <a:endParaRPr lang="es-ES">
              <a:solidFill>
                <a:prstClr val="black"/>
              </a:solidFill>
            </a:endParaRPr>
          </a:p>
        </p:txBody>
      </p:sp>
    </p:spTree>
    <p:extLst>
      <p:ext uri="{BB962C8B-B14F-4D97-AF65-F5344CB8AC3E}">
        <p14:creationId xmlns:p14="http://schemas.microsoft.com/office/powerpoint/2010/main" val="3122255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arboreum </a:t>
            </a:r>
            <a:r>
              <a:rPr lang="es-ES" dirty="0" err="1"/>
              <a:t>atropurpureum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55</a:t>
            </a:fld>
            <a:endParaRPr lang="es-ES">
              <a:solidFill>
                <a:prstClr val="black"/>
              </a:solidFill>
            </a:endParaRPr>
          </a:p>
        </p:txBody>
      </p:sp>
    </p:spTree>
    <p:extLst>
      <p:ext uri="{BB962C8B-B14F-4D97-AF65-F5344CB8AC3E}">
        <p14:creationId xmlns:p14="http://schemas.microsoft.com/office/powerpoint/2010/main" val="4164294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Aeonium</a:t>
            </a:r>
            <a:r>
              <a:rPr lang="es-ES" dirty="0"/>
              <a:t> </a:t>
            </a:r>
            <a:r>
              <a:rPr lang="es-ES" dirty="0" err="1"/>
              <a:t>sedifolium_y</a:t>
            </a:r>
            <a:r>
              <a:rPr lang="es-ES" baseline="0" dirty="0"/>
              <a:t> </a:t>
            </a:r>
            <a:r>
              <a:rPr lang="es-ES" baseline="0" dirty="0" err="1"/>
              <a:t>A</a:t>
            </a:r>
            <a:r>
              <a:rPr lang="es-ES" dirty="0" err="1"/>
              <a:t>eonium</a:t>
            </a:r>
            <a:r>
              <a:rPr lang="es-ES" dirty="0"/>
              <a:t> </a:t>
            </a:r>
            <a:r>
              <a:rPr lang="es-ES" dirty="0" err="1"/>
              <a:t>spathulatum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56</a:t>
            </a:fld>
            <a:endParaRPr lang="es-ES">
              <a:solidFill>
                <a:prstClr val="black"/>
              </a:solidFill>
            </a:endParaRPr>
          </a:p>
        </p:txBody>
      </p:sp>
    </p:spTree>
    <p:extLst>
      <p:ext uri="{BB962C8B-B14F-4D97-AF65-F5344CB8AC3E}">
        <p14:creationId xmlns:p14="http://schemas.microsoft.com/office/powerpoint/2010/main" val="545331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Aeonium</a:t>
            </a:r>
            <a:r>
              <a:rPr lang="es-ES" baseline="0" dirty="0"/>
              <a:t> </a:t>
            </a:r>
            <a:r>
              <a:rPr lang="es-ES" baseline="0" dirty="0" err="1"/>
              <a:t>l</a:t>
            </a:r>
            <a:r>
              <a:rPr lang="es-ES" dirty="0" err="1"/>
              <a:t>ancerottense</a:t>
            </a:r>
            <a:r>
              <a:rPr lang="es-ES" dirty="0"/>
              <a:t> y </a:t>
            </a:r>
            <a:r>
              <a:rPr lang="es-ES" dirty="0" err="1"/>
              <a:t>Aeonium_canariense</a:t>
            </a:r>
            <a:r>
              <a:rPr lang="es-ES" dirty="0"/>
              <a:t> y </a:t>
            </a:r>
            <a:r>
              <a:rPr lang="es-ES" dirty="0" err="1"/>
              <a:t>Aeonium_balsamiferum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57</a:t>
            </a:fld>
            <a:endParaRPr lang="es-ES">
              <a:solidFill>
                <a:prstClr val="black"/>
              </a:solidFill>
            </a:endParaRPr>
          </a:p>
        </p:txBody>
      </p:sp>
    </p:spTree>
    <p:extLst>
      <p:ext uri="{BB962C8B-B14F-4D97-AF65-F5344CB8AC3E}">
        <p14:creationId xmlns:p14="http://schemas.microsoft.com/office/powerpoint/2010/main" val="2832866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a:t>
            </a:r>
            <a:r>
              <a:rPr lang="es-ES" baseline="0" dirty="0"/>
              <a:t> l</a:t>
            </a:r>
            <a:r>
              <a:rPr lang="es-ES" dirty="0"/>
              <a:t>indleyi y A. ciliatum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570277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vestitus = Aeonium arboreum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189736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Agapanthus africanus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428605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Agave_americana y</a:t>
            </a:r>
            <a:r>
              <a:rPr lang="es-ES" baseline="0" dirty="0"/>
              <a:t> Agave fourcroydes</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705771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Ageratina</a:t>
            </a:r>
            <a:r>
              <a:rPr lang="es-ES" baseline="0" dirty="0"/>
              <a:t> </a:t>
            </a:r>
            <a:r>
              <a:rPr lang="es-ES" dirty="0"/>
              <a:t>adenophora.-Flor de Espuma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693535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Aizoon_canariense.-Pata de perro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4076144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Ajania pacifica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169763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Alcantarea imperialis rubra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837974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plicatilis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4101466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striata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3939127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a:t>
            </a:r>
            <a:r>
              <a:rPr lang="es-ES" dirty="0"/>
              <a:t>arborescens y Aloe dichotoma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7938906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Anagallis</a:t>
            </a:r>
            <a:r>
              <a:rPr lang="es-ES" baseline="0" dirty="0"/>
              <a:t> </a:t>
            </a:r>
            <a:r>
              <a:rPr lang="es-ES" dirty="0"/>
              <a:t>arvensis.-Hierba</a:t>
            </a:r>
            <a:r>
              <a:rPr lang="es-ES" baseline="0" dirty="0"/>
              <a:t> del cielo</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13989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Anredera</a:t>
            </a:r>
            <a:r>
              <a:rPr lang="es-ES" baseline="0" dirty="0"/>
              <a:t> </a:t>
            </a:r>
            <a:r>
              <a:rPr lang="es-ES" dirty="0"/>
              <a:t>cordifolia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385827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Aptenia</a:t>
            </a:r>
            <a:r>
              <a:rPr lang="es-ES" baseline="0" dirty="0"/>
              <a:t> </a:t>
            </a:r>
            <a:r>
              <a:rPr lang="es-ES" dirty="0"/>
              <a:t>cordifolia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7941561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Arabis</a:t>
            </a:r>
            <a:r>
              <a:rPr lang="es-ES" baseline="0" dirty="0"/>
              <a:t> </a:t>
            </a:r>
            <a:r>
              <a:rPr lang="es-ES" dirty="0"/>
              <a:t>caucasica.-Pelusilla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0113100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Araucaria bidwillii</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1646344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Araucaria columnaris y Araucaria heterophylla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3577965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Arbutus</a:t>
            </a:r>
            <a:r>
              <a:rPr lang="es-ES" baseline="0" dirty="0"/>
              <a:t> </a:t>
            </a:r>
            <a:r>
              <a:rPr lang="es-ES" dirty="0"/>
              <a:t>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129093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Argyrantemum frutescens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9553591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Aristolochia gigantea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5984099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Artemisia</a:t>
            </a:r>
            <a:r>
              <a:rPr lang="es-ES" baseline="0" dirty="0"/>
              <a:t> </a:t>
            </a:r>
            <a:r>
              <a:rPr lang="es-ES" dirty="0"/>
              <a:t>reptans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6838964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Asclepias</a:t>
            </a:r>
            <a:r>
              <a:rPr lang="es-ES" baseline="0" dirty="0"/>
              <a:t> </a:t>
            </a:r>
            <a:r>
              <a:rPr lang="es-ES" dirty="0"/>
              <a:t>curassavica.-algodoncillo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9833142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Asparagus</a:t>
            </a:r>
            <a:r>
              <a:rPr lang="es-ES" baseline="0" dirty="0"/>
              <a:t> </a:t>
            </a:r>
            <a:r>
              <a:rPr lang="es-ES" dirty="0"/>
              <a:t>asparagoides.-esparraguela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7715932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Asplenium</a:t>
            </a:r>
            <a:r>
              <a:rPr lang="es-ES" baseline="0" dirty="0"/>
              <a:t> </a:t>
            </a:r>
            <a:r>
              <a:rPr lang="es-ES" dirty="0"/>
              <a:t>filare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5907718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Asteriscus</a:t>
            </a:r>
            <a:r>
              <a:rPr lang="es-ES" baseline="0" dirty="0"/>
              <a:t> </a:t>
            </a:r>
            <a:r>
              <a:rPr lang="es-ES" dirty="0"/>
              <a:t>aquaticus.-Joriada menuda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9367893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Asteriscus</a:t>
            </a:r>
            <a:r>
              <a:rPr lang="es-ES" baseline="0" dirty="0"/>
              <a:t> </a:t>
            </a:r>
            <a:r>
              <a:rPr lang="es-ES" dirty="0"/>
              <a:t>intermedius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9293468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Atriplex halimus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038262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Austrocylindropuntia</a:t>
            </a:r>
            <a:r>
              <a:rPr lang="es-ES" baseline="0" dirty="0"/>
              <a:t> </a:t>
            </a:r>
            <a:r>
              <a:rPr lang="es-ES" dirty="0"/>
              <a:t>exaltata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6150697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Bergenia crassifolia.-Hortensia de invierno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4293476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Bidens</a:t>
            </a:r>
            <a:r>
              <a:rPr lang="es-ES" baseline="0" dirty="0"/>
              <a:t> </a:t>
            </a:r>
            <a:r>
              <a:rPr lang="es-ES" dirty="0"/>
              <a:t>aurea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8554023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Budleia.-Planta invasora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8243893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Caesalpinia</a:t>
            </a:r>
            <a:r>
              <a:rPr lang="es-ES" baseline="0" dirty="0"/>
              <a:t> </a:t>
            </a:r>
            <a:r>
              <a:rPr lang="es-ES" dirty="0"/>
              <a:t>gilliesii</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5858486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Canarina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4450749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Canistrum cyathiformis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8671299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Catharanthus roseus.-perico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7815371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Cereus peruvianus var. monstruosus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0478889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a:t>
            </a:r>
            <a:r>
              <a:rPr lang="es-ES" baseline="0" dirty="0"/>
              <a:t> aurantiacum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9684596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a:t>
            </a:r>
            <a:r>
              <a:rPr lang="es-ES" baseline="0" dirty="0"/>
              <a:t> </a:t>
            </a:r>
            <a:r>
              <a:rPr lang="es-ES" dirty="0"/>
              <a:t>speciosa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0328308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Colocasia</a:t>
            </a:r>
            <a:r>
              <a:rPr lang="es-ES" baseline="0" dirty="0"/>
              <a:t> </a:t>
            </a:r>
            <a:r>
              <a:rPr lang="es-ES" dirty="0"/>
              <a:t>esculenta.-ñamera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447686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Convolvulus</a:t>
            </a:r>
            <a:r>
              <a:rPr lang="es-ES" baseline="0" dirty="0"/>
              <a:t> </a:t>
            </a:r>
            <a:r>
              <a:rPr lang="es-ES" dirty="0"/>
              <a:t>floridus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4927353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Cytisus</a:t>
            </a:r>
            <a:r>
              <a:rPr lang="es-ES" baseline="0" dirty="0"/>
              <a:t> </a:t>
            </a:r>
            <a:r>
              <a:rPr lang="es-ES" dirty="0"/>
              <a:t>scoparius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1361585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Daphne gnidium.-Torvisco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9648434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Datura</a:t>
            </a:r>
            <a:r>
              <a:rPr lang="es-ES" baseline="0" dirty="0"/>
              <a:t> </a:t>
            </a:r>
            <a:r>
              <a:rPr lang="es-ES" dirty="0"/>
              <a:t>stramonium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6413438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Dracaena  draco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206839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Dracaena  draco</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6554893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a:t>
            </a:r>
            <a:r>
              <a:rPr lang="es-ES" baseline="0" dirty="0"/>
              <a:t> </a:t>
            </a:r>
            <a:r>
              <a:rPr lang="es-ES" dirty="0"/>
              <a:t>aculeatum.-ajinajo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41795753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a:t>
            </a:r>
            <a:r>
              <a:rPr lang="es-ES" baseline="0" dirty="0"/>
              <a:t> </a:t>
            </a:r>
            <a:r>
              <a:rPr lang="es-ES" dirty="0"/>
              <a:t>giganteum.-taginaste gigante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4934367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Echium</a:t>
            </a:r>
            <a:r>
              <a:rPr lang="pt-BR" baseline="0" dirty="0"/>
              <a:t> </a:t>
            </a:r>
            <a:r>
              <a:rPr lang="pt-BR" dirty="0"/>
              <a:t>virescens.-Taginaste azul de Tenerife</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4578268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a:t>
            </a:r>
            <a:r>
              <a:rPr lang="es-ES" baseline="0" dirty="0"/>
              <a:t> </a:t>
            </a:r>
            <a:r>
              <a:rPr lang="es-ES" dirty="0"/>
              <a:t>webbii-arrebol azul</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9844486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a:t>
            </a:r>
            <a:r>
              <a:rPr lang="es-ES" baseline="0" dirty="0"/>
              <a:t> </a:t>
            </a:r>
            <a:r>
              <a:rPr lang="es-ES" dirty="0"/>
              <a:t>wildpretii</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7664131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 wildpretii</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644338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Ephedra fragilis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3349262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Erica</a:t>
            </a:r>
            <a:r>
              <a:rPr lang="es-ES" baseline="0" dirty="0"/>
              <a:t> </a:t>
            </a:r>
            <a:r>
              <a:rPr lang="es-ES" dirty="0"/>
              <a:t>arborea.-Brezo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1826973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Escholtzia californica.-Invasora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8267470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aphylla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5399765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atropurpurea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2339109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5656496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candelabrum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5676069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candelabrum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8132837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balsamifera.-tabaiba dulce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8904373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regis-jubae</a:t>
            </a:r>
            <a:r>
              <a:rPr lang="es-ES" baseline="0" dirty="0"/>
              <a:t> </a:t>
            </a:r>
            <a:r>
              <a:rPr lang="es-ES" dirty="0"/>
              <a:t>.-tabaiba morisca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1965860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regis-jubae.-tabaiba morisca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9013045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Frankenia</a:t>
            </a:r>
            <a:r>
              <a:rPr lang="es-ES" baseline="0" dirty="0"/>
              <a:t> </a:t>
            </a:r>
            <a:r>
              <a:rPr lang="es-ES" dirty="0"/>
              <a:t>capitata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23557617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Genista</a:t>
            </a:r>
            <a:r>
              <a:rPr lang="es-ES" baseline="0" dirty="0"/>
              <a:t> </a:t>
            </a:r>
            <a:r>
              <a:rPr lang="es-ES" dirty="0"/>
              <a:t>benehoavensis</a:t>
            </a:r>
            <a:r>
              <a:rPr lang="es-ES" baseline="0" dirty="0"/>
              <a:t> en </a:t>
            </a:r>
            <a:r>
              <a:rPr lang="es-ES" dirty="0"/>
              <a:t>habitus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9668635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Gomphocarpus</a:t>
            </a:r>
            <a:r>
              <a:rPr lang="es-ES" baseline="0" dirty="0"/>
              <a:t> </a:t>
            </a:r>
            <a:r>
              <a:rPr lang="es-ES" dirty="0"/>
              <a:t>fruticosus.- mata de seda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21437597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Hedychium gardnerianum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6863684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Helianthemum</a:t>
            </a:r>
            <a:r>
              <a:rPr lang="es-ES" baseline="0" dirty="0"/>
              <a:t> </a:t>
            </a:r>
            <a:r>
              <a:rPr lang="es-ES" dirty="0"/>
              <a:t>canariense.-turmero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1389017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arnotianus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23056600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Hylocereus undatus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20740419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Hylocereus undatus.-Pitahaya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21505412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Impatiens</a:t>
            </a:r>
            <a:r>
              <a:rPr lang="es-ES" baseline="0" dirty="0"/>
              <a:t> </a:t>
            </a:r>
            <a:r>
              <a:rPr lang="es-ES" dirty="0"/>
              <a:t>walleriana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36928469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Invasion de Pennisetum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268056958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Iresine herbstii</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254762357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Iresine herbstii</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99195681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Jasminium polyanthum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10212703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Jatropha intergerrima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176274138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Jatropha intergerrima</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7707367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Juniperus</a:t>
            </a:r>
            <a:r>
              <a:rPr lang="es-ES" baseline="0" dirty="0"/>
              <a:t> </a:t>
            </a:r>
            <a:r>
              <a:rPr lang="es-ES" dirty="0"/>
              <a:t>turbinata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36323218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Juniperus</a:t>
            </a:r>
            <a:r>
              <a:rPr lang="es-ES" baseline="0" dirty="0"/>
              <a:t> </a:t>
            </a:r>
            <a:r>
              <a:rPr lang="es-ES" dirty="0"/>
              <a:t>turbinata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248664606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Juniperus</a:t>
            </a:r>
            <a:r>
              <a:rPr lang="es-ES" baseline="0" dirty="0"/>
              <a:t> </a:t>
            </a:r>
            <a:r>
              <a:rPr lang="es-ES" dirty="0"/>
              <a:t>turbinata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20513000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Kleinia spec..-Verodes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155800929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Kleinia</a:t>
            </a:r>
            <a:r>
              <a:rPr lang="es-ES" baseline="0" dirty="0"/>
              <a:t> </a:t>
            </a:r>
            <a:r>
              <a:rPr lang="es-ES" dirty="0"/>
              <a:t>neriifolia</a:t>
            </a:r>
            <a:r>
              <a:rPr lang="es-ES" baseline="0" dirty="0"/>
              <a:t> </a:t>
            </a:r>
            <a:r>
              <a:rPr lang="es-ES" dirty="0"/>
              <a:t>.-verode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144895357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Kochia</a:t>
            </a:r>
            <a:r>
              <a:rPr lang="es-ES" baseline="0" dirty="0"/>
              <a:t> </a:t>
            </a:r>
            <a:r>
              <a:rPr lang="es-ES" dirty="0"/>
              <a:t>scoparia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218413505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canariensis.-La Palma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108468717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Leucospermum spec..-La Palma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372366671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Grupo de Dragos.-Dracaena draco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31701898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Lemna</a:t>
            </a:r>
            <a:r>
              <a:rPr lang="es-ES" baseline="0" dirty="0"/>
              <a:t> </a:t>
            </a:r>
            <a:r>
              <a:rPr lang="es-ES" dirty="0"/>
              <a:t>minor</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2862560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Lemna minor</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273549286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Limoniastrum</a:t>
            </a:r>
            <a:r>
              <a:rPr lang="es-ES" baseline="0" dirty="0"/>
              <a:t> </a:t>
            </a:r>
            <a:r>
              <a:rPr lang="es-ES" dirty="0"/>
              <a:t>monopetalum.-salitrosa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24055086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Limonium</a:t>
            </a:r>
            <a:r>
              <a:rPr lang="es-ES" baseline="0" dirty="0"/>
              <a:t> </a:t>
            </a:r>
            <a:r>
              <a:rPr lang="es-ES" dirty="0"/>
              <a:t>bourgeaui</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148</a:t>
            </a:fld>
            <a:endParaRPr lang="es-ES" dirty="0">
              <a:solidFill>
                <a:prstClr val="black"/>
              </a:solidFill>
            </a:endParaRPr>
          </a:p>
        </p:txBody>
      </p:sp>
    </p:spTree>
    <p:extLst>
      <p:ext uri="{BB962C8B-B14F-4D97-AF65-F5344CB8AC3E}">
        <p14:creationId xmlns:p14="http://schemas.microsoft.com/office/powerpoint/2010/main" val="175503340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Limonium</a:t>
            </a:r>
            <a:r>
              <a:rPr lang="es-ES" baseline="0" dirty="0"/>
              <a:t> </a:t>
            </a:r>
            <a:r>
              <a:rPr lang="es-ES" dirty="0"/>
              <a:t>sinuatum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107245152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 berthelotii</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150</a:t>
            </a:fld>
            <a:endParaRPr lang="es-ES" dirty="0">
              <a:solidFill>
                <a:prstClr val="black"/>
              </a:solidFill>
            </a:endParaRPr>
          </a:p>
        </p:txBody>
      </p:sp>
    </p:spTree>
    <p:extLst>
      <p:ext uri="{BB962C8B-B14F-4D97-AF65-F5344CB8AC3E}">
        <p14:creationId xmlns:p14="http://schemas.microsoft.com/office/powerpoint/2010/main" val="154282325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a:t>
            </a:r>
            <a:r>
              <a:rPr lang="es-ES" baseline="0" dirty="0"/>
              <a:t> </a:t>
            </a:r>
            <a:r>
              <a:rPr lang="es-ES" dirty="0"/>
              <a:t>glaucus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324004297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Macrozamia moorei</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152</a:t>
            </a:fld>
            <a:endParaRPr lang="es-ES" dirty="0">
              <a:solidFill>
                <a:prstClr val="black"/>
              </a:solidFill>
            </a:endParaRPr>
          </a:p>
        </p:txBody>
      </p:sp>
    </p:spTree>
    <p:extLst>
      <p:ext uri="{BB962C8B-B14F-4D97-AF65-F5344CB8AC3E}">
        <p14:creationId xmlns:p14="http://schemas.microsoft.com/office/powerpoint/2010/main" val="419723458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Mathiola incana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153</a:t>
            </a:fld>
            <a:endParaRPr lang="es-ES" dirty="0">
              <a:solidFill>
                <a:prstClr val="black"/>
              </a:solidFill>
            </a:endParaRPr>
          </a:p>
        </p:txBody>
      </p:sp>
    </p:spTree>
    <p:extLst>
      <p:ext uri="{BB962C8B-B14F-4D97-AF65-F5344CB8AC3E}">
        <p14:creationId xmlns:p14="http://schemas.microsoft.com/office/powerpoint/2010/main" val="369891830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Mesembryanthemum cristalinum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154</a:t>
            </a:fld>
            <a:endParaRPr lang="es-ES" dirty="0">
              <a:solidFill>
                <a:prstClr val="black"/>
              </a:solidFill>
            </a:endParaRPr>
          </a:p>
        </p:txBody>
      </p:sp>
    </p:spTree>
    <p:extLst>
      <p:ext uri="{BB962C8B-B14F-4D97-AF65-F5344CB8AC3E}">
        <p14:creationId xmlns:p14="http://schemas.microsoft.com/office/powerpoint/2010/main" val="67499513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Mirabilis</a:t>
            </a:r>
            <a:r>
              <a:rPr lang="es-ES" baseline="0" dirty="0"/>
              <a:t> </a:t>
            </a:r>
            <a:r>
              <a:rPr lang="es-ES" dirty="0"/>
              <a:t>jalapa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155</a:t>
            </a:fld>
            <a:endParaRPr lang="es-ES" dirty="0">
              <a:solidFill>
                <a:prstClr val="black"/>
              </a:solidFill>
            </a:endParaRPr>
          </a:p>
        </p:txBody>
      </p:sp>
    </p:spTree>
    <p:extLst>
      <p:ext uri="{BB962C8B-B14F-4D97-AF65-F5344CB8AC3E}">
        <p14:creationId xmlns:p14="http://schemas.microsoft.com/office/powerpoint/2010/main" val="199727560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Neoregelia carolinae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156</a:t>
            </a:fld>
            <a:endParaRPr lang="es-ES" dirty="0">
              <a:solidFill>
                <a:prstClr val="black"/>
              </a:solidFill>
            </a:endParaRPr>
          </a:p>
        </p:txBody>
      </p:sp>
    </p:spTree>
    <p:extLst>
      <p:ext uri="{BB962C8B-B14F-4D97-AF65-F5344CB8AC3E}">
        <p14:creationId xmlns:p14="http://schemas.microsoft.com/office/powerpoint/2010/main" val="83619428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Nephrolepis</a:t>
            </a:r>
            <a:r>
              <a:rPr lang="es-ES" baseline="0" dirty="0"/>
              <a:t> </a:t>
            </a:r>
            <a:r>
              <a:rPr lang="es-ES" dirty="0"/>
              <a:t>exaltata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157</a:t>
            </a:fld>
            <a:endParaRPr lang="es-ES" dirty="0">
              <a:solidFill>
                <a:prstClr val="black"/>
              </a:solidFill>
            </a:endParaRPr>
          </a:p>
        </p:txBody>
      </p:sp>
    </p:spTree>
    <p:extLst>
      <p:ext uri="{BB962C8B-B14F-4D97-AF65-F5344CB8AC3E}">
        <p14:creationId xmlns:p14="http://schemas.microsoft.com/office/powerpoint/2010/main" val="251275247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Nephrolepis exaltata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158</a:t>
            </a:fld>
            <a:endParaRPr lang="es-ES" dirty="0">
              <a:solidFill>
                <a:prstClr val="black"/>
              </a:solidFill>
            </a:endParaRPr>
          </a:p>
        </p:txBody>
      </p:sp>
    </p:spTree>
    <p:extLst>
      <p:ext uri="{BB962C8B-B14F-4D97-AF65-F5344CB8AC3E}">
        <p14:creationId xmlns:p14="http://schemas.microsoft.com/office/powerpoint/2010/main" val="263662579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Nymphoides peltata.-Invasora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159</a:t>
            </a:fld>
            <a:endParaRPr lang="es-ES" dirty="0">
              <a:solidFill>
                <a:prstClr val="black"/>
              </a:solidFill>
            </a:endParaRPr>
          </a:p>
        </p:txBody>
      </p:sp>
    </p:spTree>
    <p:extLst>
      <p:ext uri="{BB962C8B-B14F-4D97-AF65-F5344CB8AC3E}">
        <p14:creationId xmlns:p14="http://schemas.microsoft.com/office/powerpoint/2010/main" val="130190624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Nypa fruticans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160</a:t>
            </a:fld>
            <a:endParaRPr lang="es-ES" dirty="0">
              <a:solidFill>
                <a:prstClr val="black"/>
              </a:solidFill>
            </a:endParaRPr>
          </a:p>
        </p:txBody>
      </p:sp>
    </p:spTree>
    <p:extLst>
      <p:ext uri="{BB962C8B-B14F-4D97-AF65-F5344CB8AC3E}">
        <p14:creationId xmlns:p14="http://schemas.microsoft.com/office/powerpoint/2010/main" val="201130593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Opuntia linguiformis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161</a:t>
            </a:fld>
            <a:endParaRPr lang="es-ES" dirty="0">
              <a:solidFill>
                <a:prstClr val="black"/>
              </a:solidFill>
            </a:endParaRPr>
          </a:p>
        </p:txBody>
      </p:sp>
    </p:spTree>
    <p:extLst>
      <p:ext uri="{BB962C8B-B14F-4D97-AF65-F5344CB8AC3E}">
        <p14:creationId xmlns:p14="http://schemas.microsoft.com/office/powerpoint/2010/main" val="131329093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Opuntia</a:t>
            </a:r>
            <a:r>
              <a:rPr lang="es-ES" baseline="0" dirty="0"/>
              <a:t> </a:t>
            </a:r>
            <a:r>
              <a:rPr lang="es-ES" dirty="0"/>
              <a:t>maxima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162</a:t>
            </a:fld>
            <a:endParaRPr lang="es-ES" dirty="0">
              <a:solidFill>
                <a:prstClr val="black"/>
              </a:solidFill>
            </a:endParaRPr>
          </a:p>
        </p:txBody>
      </p:sp>
    </p:spTree>
    <p:extLst>
      <p:ext uri="{BB962C8B-B14F-4D97-AF65-F5344CB8AC3E}">
        <p14:creationId xmlns:p14="http://schemas.microsoft.com/office/powerpoint/2010/main" val="414172807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Papaver rhoeas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163</a:t>
            </a:fld>
            <a:endParaRPr lang="es-ES" dirty="0">
              <a:solidFill>
                <a:prstClr val="black"/>
              </a:solidFill>
            </a:endParaRPr>
          </a:p>
        </p:txBody>
      </p:sp>
    </p:spTree>
    <p:extLst>
      <p:ext uri="{BB962C8B-B14F-4D97-AF65-F5344CB8AC3E}">
        <p14:creationId xmlns:p14="http://schemas.microsoft.com/office/powerpoint/2010/main" val="375912231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Papaver somniferum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164</a:t>
            </a:fld>
            <a:endParaRPr lang="es-ES" dirty="0">
              <a:solidFill>
                <a:prstClr val="black"/>
              </a:solidFill>
            </a:endParaRPr>
          </a:p>
        </p:txBody>
      </p:sp>
    </p:spTree>
    <p:extLst>
      <p:ext uri="{BB962C8B-B14F-4D97-AF65-F5344CB8AC3E}">
        <p14:creationId xmlns:p14="http://schemas.microsoft.com/office/powerpoint/2010/main" val="258401554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Pennisetum</a:t>
            </a:r>
            <a:r>
              <a:rPr lang="es-ES" baseline="0" dirty="0"/>
              <a:t> </a:t>
            </a:r>
            <a:r>
              <a:rPr lang="es-ES" dirty="0"/>
              <a:t>setaceum.-Invasor</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165</a:t>
            </a:fld>
            <a:endParaRPr lang="es-ES" dirty="0">
              <a:solidFill>
                <a:prstClr val="black"/>
              </a:solidFill>
            </a:endParaRPr>
          </a:p>
        </p:txBody>
      </p:sp>
    </p:spTree>
    <p:extLst>
      <p:ext uri="{BB962C8B-B14F-4D97-AF65-F5344CB8AC3E}">
        <p14:creationId xmlns:p14="http://schemas.microsoft.com/office/powerpoint/2010/main" val="140899824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Pereskia grandiflora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166</a:t>
            </a:fld>
            <a:endParaRPr lang="es-ES" dirty="0">
              <a:solidFill>
                <a:prstClr val="black"/>
              </a:solidFill>
            </a:endParaRPr>
          </a:p>
        </p:txBody>
      </p:sp>
    </p:spTree>
    <p:extLst>
      <p:ext uri="{BB962C8B-B14F-4D97-AF65-F5344CB8AC3E}">
        <p14:creationId xmlns:p14="http://schemas.microsoft.com/office/powerpoint/2010/main" val="201490577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Petrea volubilis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167</a:t>
            </a:fld>
            <a:endParaRPr lang="es-ES" dirty="0">
              <a:solidFill>
                <a:prstClr val="black"/>
              </a:solidFill>
            </a:endParaRPr>
          </a:p>
        </p:txBody>
      </p:sp>
    </p:spTree>
    <p:extLst>
      <p:ext uri="{BB962C8B-B14F-4D97-AF65-F5344CB8AC3E}">
        <p14:creationId xmlns:p14="http://schemas.microsoft.com/office/powerpoint/2010/main" val="183733101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Philodendron elegans y Philodendron melanochrysum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168</a:t>
            </a:fld>
            <a:endParaRPr lang="es-ES" dirty="0">
              <a:solidFill>
                <a:prstClr val="black"/>
              </a:solidFill>
            </a:endParaRPr>
          </a:p>
        </p:txBody>
      </p:sp>
    </p:spTree>
    <p:extLst>
      <p:ext uri="{BB962C8B-B14F-4D97-AF65-F5344CB8AC3E}">
        <p14:creationId xmlns:p14="http://schemas.microsoft.com/office/powerpoint/2010/main" val="150498193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Philodendron ornatum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169</a:t>
            </a:fld>
            <a:endParaRPr lang="es-ES" dirty="0">
              <a:solidFill>
                <a:prstClr val="black"/>
              </a:solidFill>
            </a:endParaRPr>
          </a:p>
        </p:txBody>
      </p:sp>
    </p:spTree>
    <p:extLst>
      <p:ext uri="{BB962C8B-B14F-4D97-AF65-F5344CB8AC3E}">
        <p14:creationId xmlns:p14="http://schemas.microsoft.com/office/powerpoint/2010/main" val="362241773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Philodendron verrucosum y</a:t>
            </a:r>
            <a:r>
              <a:rPr lang="es-ES" baseline="0" dirty="0"/>
              <a:t> Philodendron gloriosum</a:t>
            </a:r>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170</a:t>
            </a:fld>
            <a:endParaRPr lang="es-ES" dirty="0">
              <a:solidFill>
                <a:prstClr val="black"/>
              </a:solidFill>
            </a:endParaRPr>
          </a:p>
        </p:txBody>
      </p:sp>
    </p:spTree>
    <p:extLst>
      <p:ext uri="{BB962C8B-B14F-4D97-AF65-F5344CB8AC3E}">
        <p14:creationId xmlns:p14="http://schemas.microsoft.com/office/powerpoint/2010/main" val="111695877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Philodendrun talamancea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171</a:t>
            </a:fld>
            <a:endParaRPr lang="es-ES" dirty="0">
              <a:solidFill>
                <a:prstClr val="black"/>
              </a:solidFill>
            </a:endParaRPr>
          </a:p>
        </p:txBody>
      </p:sp>
    </p:spTree>
    <p:extLst>
      <p:ext uri="{BB962C8B-B14F-4D97-AF65-F5344CB8AC3E}">
        <p14:creationId xmlns:p14="http://schemas.microsoft.com/office/powerpoint/2010/main" val="254307023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canariensis vida y muerte</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172</a:t>
            </a:fld>
            <a:endParaRPr lang="es-ES" dirty="0">
              <a:solidFill>
                <a:prstClr val="black"/>
              </a:solidFill>
            </a:endParaRPr>
          </a:p>
        </p:txBody>
      </p:sp>
    </p:spTree>
    <p:extLst>
      <p:ext uri="{BB962C8B-B14F-4D97-AF65-F5344CB8AC3E}">
        <p14:creationId xmlns:p14="http://schemas.microsoft.com/office/powerpoint/2010/main" val="295129788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Phoenix canariensis</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173</a:t>
            </a:fld>
            <a:endParaRPr lang="es-ES" dirty="0">
              <a:solidFill>
                <a:prstClr val="black"/>
              </a:solidFill>
            </a:endParaRPr>
          </a:p>
        </p:txBody>
      </p:sp>
    </p:spTree>
    <p:extLst>
      <p:ext uri="{BB962C8B-B14F-4D97-AF65-F5344CB8AC3E}">
        <p14:creationId xmlns:p14="http://schemas.microsoft.com/office/powerpoint/2010/main" val="250993225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Pinus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174</a:t>
            </a:fld>
            <a:endParaRPr lang="es-ES" dirty="0">
              <a:solidFill>
                <a:prstClr val="black"/>
              </a:solidFill>
            </a:endParaRPr>
          </a:p>
        </p:txBody>
      </p:sp>
    </p:spTree>
    <p:extLst>
      <p:ext uri="{BB962C8B-B14F-4D97-AF65-F5344CB8AC3E}">
        <p14:creationId xmlns:p14="http://schemas.microsoft.com/office/powerpoint/2010/main" val="102681600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Pinus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175</a:t>
            </a:fld>
            <a:endParaRPr lang="es-ES" dirty="0">
              <a:solidFill>
                <a:prstClr val="black"/>
              </a:solidFill>
            </a:endParaRPr>
          </a:p>
        </p:txBody>
      </p:sp>
    </p:spTree>
    <p:extLst>
      <p:ext uri="{BB962C8B-B14F-4D97-AF65-F5344CB8AC3E}">
        <p14:creationId xmlns:p14="http://schemas.microsoft.com/office/powerpoint/2010/main" val="69281398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Pinus radiata</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176</a:t>
            </a:fld>
            <a:endParaRPr lang="es-ES" dirty="0">
              <a:solidFill>
                <a:prstClr val="black"/>
              </a:solidFill>
            </a:endParaRPr>
          </a:p>
        </p:txBody>
      </p:sp>
    </p:spTree>
    <p:extLst>
      <p:ext uri="{BB962C8B-B14F-4D97-AF65-F5344CB8AC3E}">
        <p14:creationId xmlns:p14="http://schemas.microsoft.com/office/powerpoint/2010/main" val="426813741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Pinus radiata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177</a:t>
            </a:fld>
            <a:endParaRPr lang="es-ES" dirty="0">
              <a:solidFill>
                <a:prstClr val="black"/>
              </a:solidFill>
            </a:endParaRPr>
          </a:p>
        </p:txBody>
      </p:sp>
    </p:spTree>
    <p:extLst>
      <p:ext uri="{BB962C8B-B14F-4D97-AF65-F5344CB8AC3E}">
        <p14:creationId xmlns:p14="http://schemas.microsoft.com/office/powerpoint/2010/main" val="83803024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Pistacia</a:t>
            </a:r>
            <a:r>
              <a:rPr lang="es-ES" baseline="0" dirty="0"/>
              <a:t> </a:t>
            </a:r>
            <a:r>
              <a:rPr lang="es-ES" dirty="0"/>
              <a:t>atlantica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178</a:t>
            </a:fld>
            <a:endParaRPr lang="es-ES" dirty="0">
              <a:solidFill>
                <a:prstClr val="black"/>
              </a:solidFill>
            </a:endParaRPr>
          </a:p>
        </p:txBody>
      </p:sp>
    </p:spTree>
    <p:extLst>
      <p:ext uri="{BB962C8B-B14F-4D97-AF65-F5344CB8AC3E}">
        <p14:creationId xmlns:p14="http://schemas.microsoft.com/office/powerpoint/2010/main" val="65836475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Pistacia atlantica.-Pistacho</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179</a:t>
            </a:fld>
            <a:endParaRPr lang="es-ES" dirty="0">
              <a:solidFill>
                <a:prstClr val="black"/>
              </a:solidFill>
            </a:endParaRPr>
          </a:p>
        </p:txBody>
      </p:sp>
    </p:spTree>
    <p:extLst>
      <p:ext uri="{BB962C8B-B14F-4D97-AF65-F5344CB8AC3E}">
        <p14:creationId xmlns:p14="http://schemas.microsoft.com/office/powerpoint/2010/main" val="258240823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Pistia</a:t>
            </a:r>
            <a:r>
              <a:rPr lang="es-ES" baseline="0" dirty="0"/>
              <a:t> </a:t>
            </a:r>
            <a:r>
              <a:rPr lang="es-ES" dirty="0"/>
              <a:t>stratiotes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180</a:t>
            </a:fld>
            <a:endParaRPr lang="es-ES" dirty="0">
              <a:solidFill>
                <a:prstClr val="black"/>
              </a:solidFill>
            </a:endParaRPr>
          </a:p>
        </p:txBody>
      </p:sp>
    </p:spTree>
    <p:extLst>
      <p:ext uri="{BB962C8B-B14F-4D97-AF65-F5344CB8AC3E}">
        <p14:creationId xmlns:p14="http://schemas.microsoft.com/office/powerpoint/2010/main" val="56288472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Plumbago</a:t>
            </a:r>
            <a:r>
              <a:rPr lang="es-ES" baseline="0" dirty="0"/>
              <a:t> </a:t>
            </a:r>
            <a:r>
              <a:rPr lang="es-ES" dirty="0"/>
              <a:t>auriculata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181</a:t>
            </a:fld>
            <a:endParaRPr lang="es-ES" dirty="0">
              <a:solidFill>
                <a:prstClr val="black"/>
              </a:solidFill>
            </a:endParaRPr>
          </a:p>
        </p:txBody>
      </p:sp>
    </p:spTree>
    <p:extLst>
      <p:ext uri="{BB962C8B-B14F-4D97-AF65-F5344CB8AC3E}">
        <p14:creationId xmlns:p14="http://schemas.microsoft.com/office/powerpoint/2010/main" val="336672213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Polygonum</a:t>
            </a:r>
            <a:r>
              <a:rPr lang="es-ES" baseline="0" dirty="0"/>
              <a:t> </a:t>
            </a:r>
            <a:r>
              <a:rPr lang="es-ES" dirty="0"/>
              <a:t>capitatum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182</a:t>
            </a:fld>
            <a:endParaRPr lang="es-ES" dirty="0">
              <a:solidFill>
                <a:prstClr val="black"/>
              </a:solidFill>
            </a:endParaRPr>
          </a:p>
        </p:txBody>
      </p:sp>
    </p:spTree>
    <p:extLst>
      <p:ext uri="{BB962C8B-B14F-4D97-AF65-F5344CB8AC3E}">
        <p14:creationId xmlns:p14="http://schemas.microsoft.com/office/powerpoint/2010/main" val="164996208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Polypodium</a:t>
            </a:r>
            <a:r>
              <a:rPr lang="es-ES" baseline="0" dirty="0"/>
              <a:t> </a:t>
            </a:r>
            <a:r>
              <a:rPr lang="es-ES" dirty="0"/>
              <a:t>macaronesicum</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183</a:t>
            </a:fld>
            <a:endParaRPr lang="es-ES" dirty="0">
              <a:solidFill>
                <a:prstClr val="black"/>
              </a:solidFill>
            </a:endParaRPr>
          </a:p>
        </p:txBody>
      </p:sp>
    </p:spTree>
    <p:extLst>
      <p:ext uri="{BB962C8B-B14F-4D97-AF65-F5344CB8AC3E}">
        <p14:creationId xmlns:p14="http://schemas.microsoft.com/office/powerpoint/2010/main" val="418889606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Prunus</a:t>
            </a:r>
            <a:r>
              <a:rPr lang="es-ES" baseline="0" dirty="0"/>
              <a:t> </a:t>
            </a:r>
            <a:r>
              <a:rPr lang="es-ES" dirty="0"/>
              <a:t>lusitanica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184</a:t>
            </a:fld>
            <a:endParaRPr lang="es-ES" dirty="0">
              <a:solidFill>
                <a:prstClr val="black"/>
              </a:solidFill>
            </a:endParaRPr>
          </a:p>
        </p:txBody>
      </p:sp>
    </p:spTree>
    <p:extLst>
      <p:ext uri="{BB962C8B-B14F-4D97-AF65-F5344CB8AC3E}">
        <p14:creationId xmlns:p14="http://schemas.microsoft.com/office/powerpoint/2010/main" val="27276917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Rosmarinus</a:t>
            </a:r>
            <a:r>
              <a:rPr lang="es-ES" baseline="0" dirty="0"/>
              <a:t> </a:t>
            </a:r>
            <a:r>
              <a:rPr lang="es-ES" dirty="0"/>
              <a:t>officinalis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185</a:t>
            </a:fld>
            <a:endParaRPr lang="es-ES" dirty="0">
              <a:solidFill>
                <a:prstClr val="black"/>
              </a:solidFill>
            </a:endParaRPr>
          </a:p>
        </p:txBody>
      </p:sp>
    </p:spTree>
    <p:extLst>
      <p:ext uri="{BB962C8B-B14F-4D97-AF65-F5344CB8AC3E}">
        <p14:creationId xmlns:p14="http://schemas.microsoft.com/office/powerpoint/2010/main" val="234475188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Rumex</a:t>
            </a:r>
            <a:r>
              <a:rPr lang="es-ES" baseline="0" dirty="0"/>
              <a:t> </a:t>
            </a:r>
            <a:r>
              <a:rPr lang="es-ES" dirty="0"/>
              <a:t>lunaria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186</a:t>
            </a:fld>
            <a:endParaRPr lang="es-ES" dirty="0">
              <a:solidFill>
                <a:prstClr val="black"/>
              </a:solidFill>
            </a:endParaRPr>
          </a:p>
        </p:txBody>
      </p:sp>
    </p:spTree>
    <p:extLst>
      <p:ext uri="{BB962C8B-B14F-4D97-AF65-F5344CB8AC3E}">
        <p14:creationId xmlns:p14="http://schemas.microsoft.com/office/powerpoint/2010/main" val="226422543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Salvia involucrata </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187</a:t>
            </a:fld>
            <a:endParaRPr lang="es-ES" dirty="0">
              <a:solidFill>
                <a:prstClr val="black"/>
              </a:solidFill>
            </a:endParaRPr>
          </a:p>
        </p:txBody>
      </p:sp>
    </p:spTree>
    <p:extLst>
      <p:ext uri="{BB962C8B-B14F-4D97-AF65-F5344CB8AC3E}">
        <p14:creationId xmlns:p14="http://schemas.microsoft.com/office/powerpoint/2010/main" val="279585565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Salvia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188</a:t>
            </a:fld>
            <a:endParaRPr lang="es-ES" dirty="0">
              <a:solidFill>
                <a:prstClr val="black"/>
              </a:solidFill>
            </a:endParaRPr>
          </a:p>
        </p:txBody>
      </p:sp>
    </p:spTree>
    <p:extLst>
      <p:ext uri="{BB962C8B-B14F-4D97-AF65-F5344CB8AC3E}">
        <p14:creationId xmlns:p14="http://schemas.microsoft.com/office/powerpoint/2010/main" val="86546555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Salvia canariensis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189</a:t>
            </a:fld>
            <a:endParaRPr lang="es-ES" dirty="0">
              <a:solidFill>
                <a:prstClr val="black"/>
              </a:solidFill>
            </a:endParaRPr>
          </a:p>
        </p:txBody>
      </p:sp>
    </p:spTree>
    <p:extLst>
      <p:ext uri="{BB962C8B-B14F-4D97-AF65-F5344CB8AC3E}">
        <p14:creationId xmlns:p14="http://schemas.microsoft.com/office/powerpoint/2010/main" val="67346987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Sansevieria</a:t>
            </a:r>
            <a:r>
              <a:rPr lang="es-ES" baseline="0" dirty="0"/>
              <a:t> </a:t>
            </a:r>
            <a:r>
              <a:rPr lang="es-ES" dirty="0"/>
              <a:t>trifasciata var.laurentii</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190</a:t>
            </a:fld>
            <a:endParaRPr lang="es-ES" dirty="0">
              <a:solidFill>
                <a:prstClr val="black"/>
              </a:solidFill>
            </a:endParaRPr>
          </a:p>
        </p:txBody>
      </p:sp>
    </p:spTree>
    <p:extLst>
      <p:ext uri="{BB962C8B-B14F-4D97-AF65-F5344CB8AC3E}">
        <p14:creationId xmlns:p14="http://schemas.microsoft.com/office/powerpoint/2010/main" val="85408268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Semele</a:t>
            </a:r>
            <a:r>
              <a:rPr lang="es-ES" baseline="0" dirty="0"/>
              <a:t> androgyne</a:t>
            </a:r>
            <a:endParaRPr lang="es-ES" dirty="0"/>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191</a:t>
            </a:fld>
            <a:endParaRPr lang="es-ES" dirty="0">
              <a:solidFill>
                <a:prstClr val="black"/>
              </a:solidFill>
            </a:endParaRPr>
          </a:p>
        </p:txBody>
      </p:sp>
    </p:spTree>
    <p:extLst>
      <p:ext uri="{BB962C8B-B14F-4D97-AF65-F5344CB8AC3E}">
        <p14:creationId xmlns:p14="http://schemas.microsoft.com/office/powerpoint/2010/main" val="331730546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Senecio klenia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192</a:t>
            </a:fld>
            <a:endParaRPr lang="es-ES" dirty="0">
              <a:solidFill>
                <a:prstClr val="black"/>
              </a:solidFill>
            </a:endParaRPr>
          </a:p>
        </p:txBody>
      </p:sp>
    </p:spTree>
    <p:extLst>
      <p:ext uri="{BB962C8B-B14F-4D97-AF65-F5344CB8AC3E}">
        <p14:creationId xmlns:p14="http://schemas.microsoft.com/office/powerpoint/2010/main" val="127332425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Senecio</a:t>
            </a:r>
            <a:r>
              <a:rPr lang="es-ES" baseline="0" dirty="0"/>
              <a:t> </a:t>
            </a:r>
            <a:r>
              <a:rPr lang="es-ES" dirty="0"/>
              <a:t>mikanioides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193</a:t>
            </a:fld>
            <a:endParaRPr lang="es-ES" dirty="0">
              <a:solidFill>
                <a:prstClr val="black"/>
              </a:solidFill>
            </a:endParaRPr>
          </a:p>
        </p:txBody>
      </p:sp>
    </p:spTree>
    <p:extLst>
      <p:ext uri="{BB962C8B-B14F-4D97-AF65-F5344CB8AC3E}">
        <p14:creationId xmlns:p14="http://schemas.microsoft.com/office/powerpoint/2010/main" val="32030046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Setcreasea</a:t>
            </a:r>
            <a:r>
              <a:rPr lang="es-ES" baseline="0" dirty="0"/>
              <a:t> </a:t>
            </a:r>
            <a:r>
              <a:rPr lang="es-ES" dirty="0"/>
              <a:t>pallida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194</a:t>
            </a:fld>
            <a:endParaRPr lang="es-ES" dirty="0">
              <a:solidFill>
                <a:prstClr val="black"/>
              </a:solidFill>
            </a:endParaRPr>
          </a:p>
        </p:txBody>
      </p:sp>
    </p:spTree>
    <p:extLst>
      <p:ext uri="{BB962C8B-B14F-4D97-AF65-F5344CB8AC3E}">
        <p14:creationId xmlns:p14="http://schemas.microsoft.com/office/powerpoint/2010/main" val="406325706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Spartocytisus</a:t>
            </a:r>
            <a:r>
              <a:rPr lang="es-ES" baseline="0" dirty="0"/>
              <a:t> </a:t>
            </a:r>
            <a:r>
              <a:rPr lang="es-ES" dirty="0"/>
              <a:t>supranubius</a:t>
            </a:r>
            <a:r>
              <a:rPr lang="es-ES" baseline="0" dirty="0"/>
              <a:t> en </a:t>
            </a:r>
            <a:r>
              <a:rPr lang="es-ES" dirty="0"/>
              <a:t>habitus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195</a:t>
            </a:fld>
            <a:endParaRPr lang="es-ES" dirty="0">
              <a:solidFill>
                <a:prstClr val="black"/>
              </a:solidFill>
            </a:endParaRPr>
          </a:p>
        </p:txBody>
      </p:sp>
    </p:spTree>
    <p:extLst>
      <p:ext uri="{BB962C8B-B14F-4D97-AF65-F5344CB8AC3E}">
        <p14:creationId xmlns:p14="http://schemas.microsoft.com/office/powerpoint/2010/main" val="756565495"/>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  wildpreti.-Tajinaste rojo</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196</a:t>
            </a:fld>
            <a:endParaRPr lang="es-ES" dirty="0">
              <a:solidFill>
                <a:prstClr val="black"/>
              </a:solidFill>
            </a:endParaRPr>
          </a:p>
        </p:txBody>
      </p:sp>
    </p:spTree>
    <p:extLst>
      <p:ext uri="{BB962C8B-B14F-4D97-AF65-F5344CB8AC3E}">
        <p14:creationId xmlns:p14="http://schemas.microsoft.com/office/powerpoint/2010/main" val="256236667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Thulbaghia violacea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197</a:t>
            </a:fld>
            <a:endParaRPr lang="es-ES" dirty="0">
              <a:solidFill>
                <a:prstClr val="black"/>
              </a:solidFill>
            </a:endParaRPr>
          </a:p>
        </p:txBody>
      </p:sp>
    </p:spTree>
    <p:extLst>
      <p:ext uri="{BB962C8B-B14F-4D97-AF65-F5344CB8AC3E}">
        <p14:creationId xmlns:p14="http://schemas.microsoft.com/office/powerpoint/2010/main" val="62186673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Thymbra capitata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198</a:t>
            </a:fld>
            <a:endParaRPr lang="es-ES" dirty="0">
              <a:solidFill>
                <a:prstClr val="black"/>
              </a:solidFill>
            </a:endParaRPr>
          </a:p>
        </p:txBody>
      </p:sp>
    </p:spTree>
    <p:extLst>
      <p:ext uri="{BB962C8B-B14F-4D97-AF65-F5344CB8AC3E}">
        <p14:creationId xmlns:p14="http://schemas.microsoft.com/office/powerpoint/2010/main" val="22134219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Tillantia cyanea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199</a:t>
            </a:fld>
            <a:endParaRPr lang="es-ES" dirty="0">
              <a:solidFill>
                <a:prstClr val="black"/>
              </a:solidFill>
            </a:endParaRPr>
          </a:p>
        </p:txBody>
      </p:sp>
    </p:spTree>
    <p:extLst>
      <p:ext uri="{BB962C8B-B14F-4D97-AF65-F5344CB8AC3E}">
        <p14:creationId xmlns:p14="http://schemas.microsoft.com/office/powerpoint/2010/main" val="1173015328"/>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Ulex</a:t>
            </a:r>
            <a:r>
              <a:rPr lang="es-ES" baseline="0" dirty="0"/>
              <a:t> </a:t>
            </a:r>
            <a:r>
              <a:rPr lang="es-ES" dirty="0"/>
              <a:t>europaeus .-Aulaga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200</a:t>
            </a:fld>
            <a:endParaRPr lang="es-ES" dirty="0">
              <a:solidFill>
                <a:prstClr val="black"/>
              </a:solidFill>
            </a:endParaRPr>
          </a:p>
        </p:txBody>
      </p:sp>
    </p:spTree>
    <p:extLst>
      <p:ext uri="{BB962C8B-B14F-4D97-AF65-F5344CB8AC3E}">
        <p14:creationId xmlns:p14="http://schemas.microsoft.com/office/powerpoint/2010/main" val="104152344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Vriesea gladioliflora y Vriesea hieroglyphica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201</a:t>
            </a:fld>
            <a:endParaRPr lang="es-ES" dirty="0">
              <a:solidFill>
                <a:prstClr val="black"/>
              </a:solidFill>
            </a:endParaRPr>
          </a:p>
        </p:txBody>
      </p:sp>
    </p:spTree>
    <p:extLst>
      <p:ext uri="{BB962C8B-B14F-4D97-AF65-F5344CB8AC3E}">
        <p14:creationId xmlns:p14="http://schemas.microsoft.com/office/powerpoint/2010/main" val="173948245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Wigandia</a:t>
            </a:r>
            <a:r>
              <a:rPr lang="es-ES" baseline="0" dirty="0"/>
              <a:t> </a:t>
            </a:r>
            <a:r>
              <a:rPr lang="es-ES" dirty="0"/>
              <a:t>caracasana.-tabaquero de caracas</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202</a:t>
            </a:fld>
            <a:endParaRPr lang="es-ES" dirty="0">
              <a:solidFill>
                <a:prstClr val="black"/>
              </a:solidFill>
            </a:endParaRPr>
          </a:p>
        </p:txBody>
      </p:sp>
    </p:spTree>
    <p:extLst>
      <p:ext uri="{BB962C8B-B14F-4D97-AF65-F5344CB8AC3E}">
        <p14:creationId xmlns:p14="http://schemas.microsoft.com/office/powerpoint/2010/main" val="272424880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Yuca desmetiana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203</a:t>
            </a:fld>
            <a:endParaRPr lang="es-ES" dirty="0">
              <a:solidFill>
                <a:prstClr val="black"/>
              </a:solidFill>
            </a:endParaRPr>
          </a:p>
        </p:txBody>
      </p:sp>
    </p:spTree>
    <p:extLst>
      <p:ext uri="{BB962C8B-B14F-4D97-AF65-F5344CB8AC3E}">
        <p14:creationId xmlns:p14="http://schemas.microsoft.com/office/powerpoint/2010/main" val="245447535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Zantedeschia aetiopica</a:t>
            </a:r>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204</a:t>
            </a:fld>
            <a:endParaRPr lang="es-ES" dirty="0">
              <a:solidFill>
                <a:prstClr val="black"/>
              </a:solidFill>
            </a:endParaRPr>
          </a:p>
        </p:txBody>
      </p:sp>
    </p:spTree>
    <p:extLst>
      <p:ext uri="{BB962C8B-B14F-4D97-AF65-F5344CB8AC3E}">
        <p14:creationId xmlns:p14="http://schemas.microsoft.com/office/powerpoint/2010/main" val="294501084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Zantedeschia aetiopica</a:t>
            </a:r>
          </a:p>
          <a:p>
            <a:endParaRPr lang="es-ES" dirty="0"/>
          </a:p>
        </p:txBody>
      </p:sp>
      <p:sp>
        <p:nvSpPr>
          <p:cNvPr id="4" name="3 Marcador de número de diapositiva"/>
          <p:cNvSpPr>
            <a:spLocks noGrp="1"/>
          </p:cNvSpPr>
          <p:nvPr>
            <p:ph type="sldNum" sz="quarter" idx="10"/>
          </p:nvPr>
        </p:nvSpPr>
        <p:spPr/>
        <p:txBody>
          <a:bodyPr/>
          <a:lstStyle/>
          <a:p>
            <a:fld id="{E853F561-9570-4BD9-8FE2-9AB6BC141187}" type="slidenum">
              <a:rPr lang="es-ES" smtClean="0">
                <a:solidFill>
                  <a:prstClr val="black"/>
                </a:solidFill>
              </a:rPr>
              <a:pPr/>
              <a:t>205</a:t>
            </a:fld>
            <a:endParaRPr lang="es-ES" dirty="0">
              <a:solidFill>
                <a:prstClr val="black"/>
              </a:solidFill>
            </a:endParaRPr>
          </a:p>
        </p:txBody>
      </p:sp>
    </p:spTree>
    <p:extLst>
      <p:ext uri="{BB962C8B-B14F-4D97-AF65-F5344CB8AC3E}">
        <p14:creationId xmlns:p14="http://schemas.microsoft.com/office/powerpoint/2010/main" val="2778390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4724732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1232132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182492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52024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603997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866146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05703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86350935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005637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79542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63698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724640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6466530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830626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172911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1350311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7598092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540284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734506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071609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59349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157578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163391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258214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9672422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1572104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771129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3/28/2018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562750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32503417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48.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5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g"/></Relationships>
</file>

<file path=ppt/slides/_rels/slide5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4.jpg"/><Relationship Id="rId4" Type="http://schemas.openxmlformats.org/officeDocument/2006/relationships/image" Target="../media/image33.jpeg"/></Relationships>
</file>

<file path=ppt/slides/_rels/slide5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5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g"/></Relationships>
</file>

<file path=ppt/slides/_rels/slide6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6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jpg"/><Relationship Id="rId7"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jpg"/></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jpg"/></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9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JPG"/></Relationships>
</file>

<file path=ppt/slides/_rels/slide9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9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jpeg"/><Relationship Id="rId7" Type="http://schemas.openxmlformats.org/officeDocument/2006/relationships/image" Target="../media/image109.pn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jpg"/></Relationships>
</file>

<file path=ppt/slides/_rels/slide10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12.jpg"/></Relationships>
</file>

<file path=ppt/slides/_rels/slide10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114.jpg"/></Relationships>
</file>

<file path=ppt/slides/_rels/slide10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21.jpg"/></Relationships>
</file>

<file path=ppt/slides/_rels/slide10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110.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1.jpeg"/><Relationship Id="rId7" Type="http://schemas.openxmlformats.org/officeDocument/2006/relationships/image" Target="../media/image135.pn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115.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139.png"/></Relationships>
</file>

<file path=ppt/slides/_rels/slide117.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142.png"/><Relationship Id="rId4" Type="http://schemas.openxmlformats.org/officeDocument/2006/relationships/image" Target="../media/image141.png"/></Relationships>
</file>

<file path=ppt/slides/_rels/slide118.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149.jpg"/></Relationships>
</file>

<file path=ppt/slides/_rels/slide124.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51.jpg"/></Relationships>
</file>

<file path=ppt/slides/_rels/slide125.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55.jpg"/></Relationships>
</file>

<file path=ppt/slides/_rels/slide12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86.xml"/><Relationship Id="rId1" Type="http://schemas.openxmlformats.org/officeDocument/2006/relationships/slideLayout" Target="../slideLayouts/slideLayout7.xml"/><Relationship Id="rId5" Type="http://schemas.openxmlformats.org/officeDocument/2006/relationships/image" Target="../media/image158.png"/><Relationship Id="rId4" Type="http://schemas.openxmlformats.org/officeDocument/2006/relationships/image" Target="../media/image157.png"/></Relationships>
</file>

<file path=ppt/slides/_rels/slide129.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130.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s>
</file>

<file path=ppt/slides/_rels/slide133.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173.png"/><Relationship Id="rId4" Type="http://schemas.openxmlformats.org/officeDocument/2006/relationships/image" Target="../media/image172.png"/></Relationships>
</file>

<file path=ppt/slides/_rels/slide136.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78.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notesSlide" Target="../notesSlides/notesSlide99.xml"/><Relationship Id="rId1" Type="http://schemas.openxmlformats.org/officeDocument/2006/relationships/slideLayout" Target="../slideLayouts/slideLayout7.xml"/><Relationship Id="rId6" Type="http://schemas.openxmlformats.org/officeDocument/2006/relationships/image" Target="../media/image182.png"/><Relationship Id="rId5" Type="http://schemas.openxmlformats.org/officeDocument/2006/relationships/image" Target="../media/image181.png"/><Relationship Id="rId4" Type="http://schemas.openxmlformats.org/officeDocument/2006/relationships/image" Target="../media/image180.png"/></Relationships>
</file>

<file path=ppt/slides/_rels/slide142.xml.rels><?xml version="1.0" encoding="UTF-8" standalone="yes"?>
<Relationships xmlns="http://schemas.openxmlformats.org/package/2006/relationships"><Relationship Id="rId3" Type="http://schemas.openxmlformats.org/officeDocument/2006/relationships/image" Target="../media/image18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8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8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8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8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8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9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91.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94.jpg"/><Relationship Id="rId2" Type="http://schemas.openxmlformats.org/officeDocument/2006/relationships/notesSlide" Target="../notesSlides/notesSlide111.xml"/><Relationship Id="rId1" Type="http://schemas.openxmlformats.org/officeDocument/2006/relationships/slideLayout" Target="../slideLayouts/slideLayout7.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_rels/slide154.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112.xml"/><Relationship Id="rId1" Type="http://schemas.openxmlformats.org/officeDocument/2006/relationships/slideLayout" Target="../slideLayouts/slideLayout7.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image" Target="../media/image199.jpg"/></Relationships>
</file>

<file path=ppt/slides/_rels/slide155.xml.rels><?xml version="1.0" encoding="UTF-8" standalone="yes"?>
<Relationships xmlns="http://schemas.openxmlformats.org/package/2006/relationships"><Relationship Id="rId3" Type="http://schemas.openxmlformats.org/officeDocument/2006/relationships/image" Target="../media/image202.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203.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204.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205.jpg"/><Relationship Id="rId2" Type="http://schemas.openxmlformats.org/officeDocument/2006/relationships/notesSlide" Target="../notesSlides/notesSlide116.xml"/><Relationship Id="rId1" Type="http://schemas.openxmlformats.org/officeDocument/2006/relationships/slideLayout" Target="../slideLayouts/slideLayout7.xml"/><Relationship Id="rId5" Type="http://schemas.openxmlformats.org/officeDocument/2006/relationships/image" Target="../media/image207.png"/><Relationship Id="rId4" Type="http://schemas.openxmlformats.org/officeDocument/2006/relationships/image" Target="../media/image206.png"/></Relationships>
</file>

<file path=ppt/slides/_rels/slide159.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209.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210.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211.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8" Type="http://schemas.openxmlformats.org/officeDocument/2006/relationships/image" Target="../media/image216.png"/><Relationship Id="rId3" Type="http://schemas.openxmlformats.org/officeDocument/2006/relationships/image" Target="../media/image212.jpg"/><Relationship Id="rId7" Type="http://schemas.openxmlformats.org/officeDocument/2006/relationships/image" Target="../media/image215.png"/><Relationship Id="rId2" Type="http://schemas.openxmlformats.org/officeDocument/2006/relationships/notesSlide" Target="../notesSlides/notesSlide121.xml"/><Relationship Id="rId1" Type="http://schemas.openxmlformats.org/officeDocument/2006/relationships/slideLayout" Target="../slideLayouts/slideLayout7.xml"/><Relationship Id="rId6" Type="http://schemas.openxmlformats.org/officeDocument/2006/relationships/image" Target="../media/image214.jpeg"/><Relationship Id="rId5" Type="http://schemas.openxmlformats.org/officeDocument/2006/relationships/hyperlink" Target="http://www.google.es/url?sa=i&amp;rct=j&amp;q=&amp;esrc=s&amp;frm=1&amp;source=images&amp;cd=&amp;cad=rja&amp;docid=lGejDoF8D-u4_M&amp;tbnid=vSYQWJ4PanZYBM:&amp;ved=0CAUQjRw&amp;url=http://es.123rf.com/photo_5663494_campo-de-amapolas-rojas-con-dof-bajo-papaver-rhoeas.html&amp;ei=OBbBUszWC-y20QW8n4DoDw&amp;bvm=bv.58187178,d.d2k&amp;psig=AFQjCNG65qRgFyj74OKrja32p7ohrm8NNA&amp;ust=1388472176395025" TargetMode="External"/><Relationship Id="rId4" Type="http://schemas.openxmlformats.org/officeDocument/2006/relationships/image" Target="../media/image213.png"/><Relationship Id="rId9" Type="http://schemas.openxmlformats.org/officeDocument/2006/relationships/image" Target="../media/image217.png"/></Relationships>
</file>

<file path=ppt/slides/_rels/slide164.xml.rels><?xml version="1.0" encoding="UTF-8" standalone="yes"?>
<Relationships xmlns="http://schemas.openxmlformats.org/package/2006/relationships"><Relationship Id="rId8" Type="http://schemas.openxmlformats.org/officeDocument/2006/relationships/image" Target="../media/image223.png"/><Relationship Id="rId3" Type="http://schemas.openxmlformats.org/officeDocument/2006/relationships/image" Target="../media/image218.png"/><Relationship Id="rId7" Type="http://schemas.openxmlformats.org/officeDocument/2006/relationships/image" Target="../media/image222.png"/><Relationship Id="rId2" Type="http://schemas.openxmlformats.org/officeDocument/2006/relationships/notesSlide" Target="../notesSlides/notesSlide122.xml"/><Relationship Id="rId1" Type="http://schemas.openxmlformats.org/officeDocument/2006/relationships/slideLayout" Target="../slideLayouts/slideLayout7.xml"/><Relationship Id="rId6" Type="http://schemas.openxmlformats.org/officeDocument/2006/relationships/image" Target="../media/image221.png"/><Relationship Id="rId5" Type="http://schemas.openxmlformats.org/officeDocument/2006/relationships/image" Target="../media/image220.png"/><Relationship Id="rId4" Type="http://schemas.openxmlformats.org/officeDocument/2006/relationships/image" Target="../media/image219.png"/></Relationships>
</file>

<file path=ppt/slides/_rels/slide165.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image" Target="../media/image224.jpg"/></Relationships>
</file>

<file path=ppt/slides/_rels/slide166.xml.rels><?xml version="1.0" encoding="UTF-8" standalone="yes"?>
<Relationships xmlns="http://schemas.openxmlformats.org/package/2006/relationships"><Relationship Id="rId3" Type="http://schemas.openxmlformats.org/officeDocument/2006/relationships/image" Target="../media/image225.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226.jpg"/><Relationship Id="rId2" Type="http://schemas.openxmlformats.org/officeDocument/2006/relationships/notesSlide" Target="../notesSlides/notesSlide125.xml"/><Relationship Id="rId1" Type="http://schemas.openxmlformats.org/officeDocument/2006/relationships/slideLayout" Target="../slideLayouts/slideLayout7.xml"/><Relationship Id="rId6" Type="http://schemas.openxmlformats.org/officeDocument/2006/relationships/image" Target="../media/image229.png"/><Relationship Id="rId5" Type="http://schemas.openxmlformats.org/officeDocument/2006/relationships/image" Target="../media/image228.png"/><Relationship Id="rId4" Type="http://schemas.openxmlformats.org/officeDocument/2006/relationships/image" Target="../media/image227.png"/></Relationships>
</file>

<file path=ppt/slides/_rels/slide168.xml.rels><?xml version="1.0" encoding="UTF-8" standalone="yes"?>
<Relationships xmlns="http://schemas.openxmlformats.org/package/2006/relationships"><Relationship Id="rId3" Type="http://schemas.openxmlformats.org/officeDocument/2006/relationships/image" Target="../media/image230.jpg"/><Relationship Id="rId2" Type="http://schemas.openxmlformats.org/officeDocument/2006/relationships/notesSlide" Target="../notesSlides/notesSlide126.xml"/><Relationship Id="rId1" Type="http://schemas.openxmlformats.org/officeDocument/2006/relationships/slideLayout" Target="../slideLayouts/slideLayout7.xml"/><Relationship Id="rId4" Type="http://schemas.openxmlformats.org/officeDocument/2006/relationships/image" Target="../media/image231.jpg"/></Relationships>
</file>

<file path=ppt/slides/_rels/slide169.xml.rels><?xml version="1.0" encoding="UTF-8" standalone="yes"?>
<Relationships xmlns="http://schemas.openxmlformats.org/package/2006/relationships"><Relationship Id="rId3" Type="http://schemas.openxmlformats.org/officeDocument/2006/relationships/image" Target="../media/image232.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233.jpg"/><Relationship Id="rId2" Type="http://schemas.openxmlformats.org/officeDocument/2006/relationships/notesSlide" Target="../notesSlides/notesSlide128.xml"/><Relationship Id="rId1" Type="http://schemas.openxmlformats.org/officeDocument/2006/relationships/slideLayout" Target="../slideLayouts/slideLayout7.xml"/><Relationship Id="rId4" Type="http://schemas.openxmlformats.org/officeDocument/2006/relationships/image" Target="../media/image234.JPG"/></Relationships>
</file>

<file path=ppt/slides/_rels/slide171.xml.rels><?xml version="1.0" encoding="UTF-8" standalone="yes"?>
<Relationships xmlns="http://schemas.openxmlformats.org/package/2006/relationships"><Relationship Id="rId3" Type="http://schemas.openxmlformats.org/officeDocument/2006/relationships/image" Target="../media/image235.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236.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237.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238.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239.jpg"/><Relationship Id="rId7" Type="http://schemas.openxmlformats.org/officeDocument/2006/relationships/image" Target="../media/image243.png"/><Relationship Id="rId2" Type="http://schemas.openxmlformats.org/officeDocument/2006/relationships/notesSlide" Target="../notesSlides/notesSlide133.xml"/><Relationship Id="rId1" Type="http://schemas.openxmlformats.org/officeDocument/2006/relationships/slideLayout" Target="../slideLayouts/slideLayout7.xml"/><Relationship Id="rId6" Type="http://schemas.openxmlformats.org/officeDocument/2006/relationships/image" Target="../media/image242.png"/><Relationship Id="rId5" Type="http://schemas.openxmlformats.org/officeDocument/2006/relationships/image" Target="../media/image241.png"/><Relationship Id="rId4" Type="http://schemas.openxmlformats.org/officeDocument/2006/relationships/image" Target="../media/image240.jpg"/></Relationships>
</file>

<file path=ppt/slides/_rels/slide176.xml.rels><?xml version="1.0" encoding="UTF-8" standalone="yes"?>
<Relationships xmlns="http://schemas.openxmlformats.org/package/2006/relationships"><Relationship Id="rId3" Type="http://schemas.openxmlformats.org/officeDocument/2006/relationships/image" Target="../media/image244.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245.png"/><Relationship Id="rId7" Type="http://schemas.openxmlformats.org/officeDocument/2006/relationships/image" Target="../media/image249.png"/><Relationship Id="rId2" Type="http://schemas.openxmlformats.org/officeDocument/2006/relationships/notesSlide" Target="../notesSlides/notesSlide135.xml"/><Relationship Id="rId1" Type="http://schemas.openxmlformats.org/officeDocument/2006/relationships/slideLayout" Target="../slideLayouts/slideLayout7.xml"/><Relationship Id="rId6" Type="http://schemas.openxmlformats.org/officeDocument/2006/relationships/image" Target="../media/image248.png"/><Relationship Id="rId5" Type="http://schemas.openxmlformats.org/officeDocument/2006/relationships/image" Target="../media/image247.png"/><Relationship Id="rId4" Type="http://schemas.openxmlformats.org/officeDocument/2006/relationships/image" Target="../media/image246.png"/></Relationships>
</file>

<file path=ppt/slides/_rels/slide178.xml.rels><?xml version="1.0" encoding="UTF-8" standalone="yes"?>
<Relationships xmlns="http://schemas.openxmlformats.org/package/2006/relationships"><Relationship Id="rId3" Type="http://schemas.openxmlformats.org/officeDocument/2006/relationships/image" Target="../media/image250.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251.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252.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253.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254.jpg"/><Relationship Id="rId2" Type="http://schemas.openxmlformats.org/officeDocument/2006/relationships/notesSlide" Target="../notesSlides/notesSlide140.xml"/><Relationship Id="rId1" Type="http://schemas.openxmlformats.org/officeDocument/2006/relationships/slideLayout" Target="../slideLayouts/slideLayout7.xml"/><Relationship Id="rId6" Type="http://schemas.openxmlformats.org/officeDocument/2006/relationships/image" Target="../media/image257.jpg"/><Relationship Id="rId5" Type="http://schemas.openxmlformats.org/officeDocument/2006/relationships/image" Target="../media/image256.jpg"/><Relationship Id="rId4" Type="http://schemas.openxmlformats.org/officeDocument/2006/relationships/image" Target="../media/image255.jpg"/></Relationships>
</file>

<file path=ppt/slides/_rels/slide183.xml.rels><?xml version="1.0" encoding="UTF-8" standalone="yes"?>
<Relationships xmlns="http://schemas.openxmlformats.org/package/2006/relationships"><Relationship Id="rId3" Type="http://schemas.openxmlformats.org/officeDocument/2006/relationships/image" Target="../media/image258.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259.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261.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262.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264.jp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265.jpg"/><Relationship Id="rId2" Type="http://schemas.openxmlformats.org/officeDocument/2006/relationships/notesSlide" Target="../notesSlides/notesSlide148.xml"/><Relationship Id="rId1" Type="http://schemas.openxmlformats.org/officeDocument/2006/relationships/slideLayout" Target="../slideLayouts/slideLayout7.xml"/><Relationship Id="rId4" Type="http://schemas.openxmlformats.org/officeDocument/2006/relationships/image" Target="../media/image266.png"/></Relationships>
</file>

<file path=ppt/slides/_rels/slide191.xml.rels><?xml version="1.0" encoding="UTF-8" standalone="yes"?>
<Relationships xmlns="http://schemas.openxmlformats.org/package/2006/relationships"><Relationship Id="rId3" Type="http://schemas.openxmlformats.org/officeDocument/2006/relationships/image" Target="../media/image267.jp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268.jp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269.jp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270.jp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271.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272.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8" Type="http://schemas.openxmlformats.org/officeDocument/2006/relationships/image" Target="../media/image278.png"/><Relationship Id="rId3" Type="http://schemas.openxmlformats.org/officeDocument/2006/relationships/image" Target="../media/image273.jpg"/><Relationship Id="rId7" Type="http://schemas.openxmlformats.org/officeDocument/2006/relationships/image" Target="../media/image277.png"/><Relationship Id="rId2" Type="http://schemas.openxmlformats.org/officeDocument/2006/relationships/notesSlide" Target="../notesSlides/notesSlide155.xml"/><Relationship Id="rId1" Type="http://schemas.openxmlformats.org/officeDocument/2006/relationships/slideLayout" Target="../slideLayouts/slideLayout7.xml"/><Relationship Id="rId6" Type="http://schemas.openxmlformats.org/officeDocument/2006/relationships/image" Target="../media/image276.png"/><Relationship Id="rId5" Type="http://schemas.openxmlformats.org/officeDocument/2006/relationships/image" Target="../media/image275.png"/><Relationship Id="rId4" Type="http://schemas.openxmlformats.org/officeDocument/2006/relationships/image" Target="../media/image274.png"/><Relationship Id="rId9" Type="http://schemas.openxmlformats.org/officeDocument/2006/relationships/image" Target="../media/image279.png"/></Relationships>
</file>

<file path=ppt/slides/_rels/slide198.xml.rels><?xml version="1.0" encoding="UTF-8" standalone="yes"?>
<Relationships xmlns="http://schemas.openxmlformats.org/package/2006/relationships"><Relationship Id="rId3" Type="http://schemas.openxmlformats.org/officeDocument/2006/relationships/image" Target="../media/image280.JP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3" Type="http://schemas.openxmlformats.org/officeDocument/2006/relationships/image" Target="../media/image281.jp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282.jp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3" Type="http://schemas.openxmlformats.org/officeDocument/2006/relationships/image" Target="../media/image283.jpg"/><Relationship Id="rId2" Type="http://schemas.openxmlformats.org/officeDocument/2006/relationships/notesSlide" Target="../notesSlides/notesSlide159.xml"/><Relationship Id="rId1" Type="http://schemas.openxmlformats.org/officeDocument/2006/relationships/slideLayout" Target="../slideLayouts/slideLayout7.xml"/><Relationship Id="rId4" Type="http://schemas.openxmlformats.org/officeDocument/2006/relationships/image" Target="../media/image284.JPG"/></Relationships>
</file>

<file path=ppt/slides/_rels/slide202.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8" Type="http://schemas.openxmlformats.org/officeDocument/2006/relationships/image" Target="../media/image291.png"/><Relationship Id="rId3" Type="http://schemas.openxmlformats.org/officeDocument/2006/relationships/image" Target="../media/image286.jpg"/><Relationship Id="rId7" Type="http://schemas.openxmlformats.org/officeDocument/2006/relationships/image" Target="../media/image290.png"/><Relationship Id="rId2" Type="http://schemas.openxmlformats.org/officeDocument/2006/relationships/notesSlide" Target="../notesSlides/notesSlide161.xml"/><Relationship Id="rId1" Type="http://schemas.openxmlformats.org/officeDocument/2006/relationships/slideLayout" Target="../slideLayouts/slideLayout7.xml"/><Relationship Id="rId6" Type="http://schemas.openxmlformats.org/officeDocument/2006/relationships/image" Target="../media/image289.png"/><Relationship Id="rId5" Type="http://schemas.openxmlformats.org/officeDocument/2006/relationships/image" Target="../media/image288.png"/><Relationship Id="rId4" Type="http://schemas.openxmlformats.org/officeDocument/2006/relationships/image" Target="../media/image287.png"/></Relationships>
</file>

<file path=ppt/slides/_rels/slide204.xml.rels><?xml version="1.0" encoding="UTF-8" standalone="yes"?>
<Relationships xmlns="http://schemas.openxmlformats.org/package/2006/relationships"><Relationship Id="rId3" Type="http://schemas.openxmlformats.org/officeDocument/2006/relationships/image" Target="../media/image292.jpg"/><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293.jpg"/><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172200" cy="1728192"/>
          </a:xfrm>
        </p:spPr>
        <p:txBody>
          <a:bodyPr>
            <a:normAutofit/>
          </a:bodyPr>
          <a:lstStyle/>
          <a:p>
            <a:r>
              <a:rPr lang="es-ES" sz="4000" dirty="0"/>
              <a:t>PLANTAS DE LAS ISLAS CANARIAS</a:t>
            </a:r>
          </a:p>
        </p:txBody>
      </p:sp>
      <p:sp>
        <p:nvSpPr>
          <p:cNvPr id="3" name="2 Subtítulo"/>
          <p:cNvSpPr>
            <a:spLocks noGrp="1"/>
          </p:cNvSpPr>
          <p:nvPr>
            <p:ph type="subTitle" idx="1"/>
          </p:nvPr>
        </p:nvSpPr>
        <p:spPr>
          <a:xfrm>
            <a:off x="2286000" y="4941168"/>
            <a:ext cx="5166320" cy="1433754"/>
          </a:xfrm>
        </p:spPr>
        <p:txBody>
          <a:bodyPr>
            <a:normAutofit lnSpcReduction="10000"/>
          </a:bodyPr>
          <a:lstStyle/>
          <a:p>
            <a:r>
              <a:rPr lang="es-ES" dirty="0"/>
              <a:t>Selección de textos y fotografias por</a:t>
            </a:r>
          </a:p>
          <a:p>
            <a:r>
              <a:rPr lang="es-ES" sz="2800" dirty="0"/>
              <a:t>JOSE ELIAS BONELLS</a:t>
            </a:r>
          </a:p>
          <a:p>
            <a:r>
              <a:rPr lang="it-IT" sz="2800" dirty="0"/>
              <a:t> </a:t>
            </a:r>
            <a:endParaRPr lang="es-ES" sz="2800" dirty="0"/>
          </a:p>
          <a:p>
            <a:endParaRPr lang="es-ES" dirty="0"/>
          </a:p>
        </p:txBody>
      </p:sp>
    </p:spTree>
    <p:extLst>
      <p:ext uri="{BB962C8B-B14F-4D97-AF65-F5344CB8AC3E}">
        <p14:creationId xmlns:p14="http://schemas.microsoft.com/office/powerpoint/2010/main" val="4270453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0" y="1052736"/>
            <a:ext cx="6233120" cy="1008112"/>
          </a:xfrm>
        </p:spPr>
        <p:txBody>
          <a:bodyPr>
            <a:normAutofit fontScale="90000"/>
          </a:bodyPr>
          <a:lstStyle/>
          <a:p>
            <a:r>
              <a:rPr lang="es-ES" dirty="0"/>
              <a:t>Plantas ornamentales de Canarias</a:t>
            </a:r>
          </a:p>
        </p:txBody>
      </p:sp>
      <p:sp>
        <p:nvSpPr>
          <p:cNvPr id="3" name="2 Marcador de contenido"/>
          <p:cNvSpPr>
            <a:spLocks noGrp="1"/>
          </p:cNvSpPr>
          <p:nvPr>
            <p:ph idx="1"/>
          </p:nvPr>
        </p:nvSpPr>
        <p:spPr>
          <a:xfrm>
            <a:off x="1475656" y="2132856"/>
            <a:ext cx="6449144" cy="4725144"/>
          </a:xfrm>
        </p:spPr>
        <p:txBody>
          <a:bodyPr>
            <a:normAutofit/>
          </a:bodyPr>
          <a:lstStyle/>
          <a:p>
            <a:r>
              <a:rPr lang="es-ES" dirty="0"/>
              <a:t>En los pueblos y ciudades de Canarias existen muchos exponentes de plazas, parques y jardines que albergan una rica flora ornamental procedente de los cinco continentes, en su mayoría de regiones tropicales e intertropicales y que aquí crece exuberante debido al clima suave de las islas. </a:t>
            </a:r>
          </a:p>
          <a:p>
            <a:r>
              <a:rPr lang="es-ES" dirty="0"/>
              <a:t>Lo mismo ocurre en los jardines y patios de las antiguas casonas señoriales. </a:t>
            </a:r>
          </a:p>
          <a:p>
            <a:r>
              <a:rPr lang="es-ES" dirty="0"/>
              <a:t>Y en las viejas casas rurales también ha sido tradicional adornar sus entradas y patios con plantas dispuestas con mimo en toscas macetas y en latas de aceite recortadas, que les dan toda una seña de identidad.</a:t>
            </a:r>
          </a:p>
          <a:p>
            <a:pPr marL="0" indent="0">
              <a:buNone/>
            </a:pPr>
            <a:r>
              <a:rPr lang="es-ES" dirty="0"/>
              <a:t>  </a:t>
            </a:r>
          </a:p>
          <a:p>
            <a:endParaRPr lang="es-ES" dirty="0"/>
          </a:p>
        </p:txBody>
      </p:sp>
    </p:spTree>
    <p:extLst>
      <p:ext uri="{BB962C8B-B14F-4D97-AF65-F5344CB8AC3E}">
        <p14:creationId xmlns:p14="http://schemas.microsoft.com/office/powerpoint/2010/main" val="3170964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556792"/>
            <a:ext cx="6017096" cy="4917160"/>
          </a:xfrm>
        </p:spPr>
        <p:txBody>
          <a:bodyPr>
            <a:normAutofit lnSpcReduction="10000"/>
          </a:bodyPr>
          <a:lstStyle/>
          <a:p>
            <a:r>
              <a:rPr lang="es-ES" dirty="0"/>
              <a:t>Todo ello contrasta con la proliferación de ajardinamientos sin estilo ni criterio, que en las últimas décadas se han realizado a lo largo de nuestra red viaria y en las urbanizaciones turísticas, foco muchas veces de asilvestramientos incontrolados de muchas especies exóticas.</a:t>
            </a:r>
          </a:p>
          <a:p>
            <a:r>
              <a:rPr lang="es-ES" dirty="0"/>
              <a:t>Como bien nos dice SANTOS (2008), después de la conquista de las islas los nuevos pobladores europeos fueron introduciendo, especialmente en casas señoriales, haciendas y conventos, plantas ornamentales habituales en los jardines de sus países de procedencia.</a:t>
            </a:r>
          </a:p>
          <a:p>
            <a:r>
              <a:rPr lang="es-ES" dirty="0"/>
              <a:t>Por otra parte, Canarias, como encrucijada atlántica, ha recibido los aportes botánicos de todas aquellas expediciones realizadas a nuevos mundos por descubrir.</a:t>
            </a:r>
          </a:p>
          <a:p>
            <a:endParaRPr lang="es-ES" dirty="0"/>
          </a:p>
        </p:txBody>
      </p:sp>
    </p:spTree>
    <p:extLst>
      <p:ext uri="{BB962C8B-B14F-4D97-AF65-F5344CB8AC3E}">
        <p14:creationId xmlns:p14="http://schemas.microsoft.com/office/powerpoint/2010/main" val="11037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051720" y="1772816"/>
            <a:ext cx="5873080" cy="4701136"/>
          </a:xfrm>
        </p:spPr>
        <p:txBody>
          <a:bodyPr>
            <a:normAutofit lnSpcReduction="10000"/>
          </a:bodyPr>
          <a:lstStyle/>
          <a:p>
            <a:r>
              <a:rPr lang="es-ES" dirty="0"/>
              <a:t>La presencia en el archipiélago de muchas de estas especies exóticas de uso ornamental se conoce desde antiguo (siglos XVIII y XIX) gracias a los testimonios escritos de aquellos naturalistas y científicos que han estudiado la flora y vegetación de las islas, pues además de ser éstas una escala obligada en el Atlántico, su importante riqueza florística autóctona ha sido un atractivo científico para muchos botánicos que nos han visitado y nos siguen visitando.</a:t>
            </a:r>
          </a:p>
          <a:p>
            <a:r>
              <a:rPr lang="es-ES" dirty="0"/>
              <a:t>Iniciamos nuestro recorrido histórico por el insigne polígrafo canario José de Viera y Clavijo (1731-1813), quien entre finales del siglo XVIII y principios del XIX escribe su Diccionario de historia natural de las islas Canarias, cuya primera edición data de 1866-1869.</a:t>
            </a:r>
          </a:p>
          <a:p>
            <a:endParaRPr lang="es-ES" dirty="0"/>
          </a:p>
        </p:txBody>
      </p:sp>
    </p:spTree>
    <p:extLst>
      <p:ext uri="{BB962C8B-B14F-4D97-AF65-F5344CB8AC3E}">
        <p14:creationId xmlns:p14="http://schemas.microsoft.com/office/powerpoint/2010/main" val="787111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700808"/>
            <a:ext cx="6017096" cy="4773144"/>
          </a:xfrm>
        </p:spPr>
        <p:txBody>
          <a:bodyPr/>
          <a:lstStyle/>
          <a:p>
            <a:r>
              <a:rPr lang="es-ES" dirty="0"/>
              <a:t>En el mismo recoge Viera diversas voces referidas a plantas ornamentales, algunas muy extendidas en la actualidad pero, por sus comentarios, de incipiente introducción en aquella época. </a:t>
            </a:r>
          </a:p>
          <a:p>
            <a:r>
              <a:rPr lang="es-ES" dirty="0"/>
              <a:t>Así, del ciprés común (Cupressus sempervirens) comenta que “medra en nuestras islas con la mayor prosperidad, y fue visto en el claustro de los dominicos de La Orotava, en Tenerife, uno gigantesco de más de veinte varas de altura”.</a:t>
            </a:r>
          </a:p>
          <a:p>
            <a:r>
              <a:rPr lang="es-ES" dirty="0"/>
              <a:t> Del algarrobo o farrobo (Ceratonia siliqua) menciona que se cría de forma natural en las islas y que sus vainas son consumidas por la “gente ordinaria”, sobre todo utilizadas para “engordar el ganado caballar y vacuno”. </a:t>
            </a:r>
          </a:p>
        </p:txBody>
      </p:sp>
    </p:spTree>
    <p:extLst>
      <p:ext uri="{BB962C8B-B14F-4D97-AF65-F5344CB8AC3E}">
        <p14:creationId xmlns:p14="http://schemas.microsoft.com/office/powerpoint/2010/main" val="329306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844824"/>
            <a:ext cx="6017096" cy="4629128"/>
          </a:xfrm>
        </p:spPr>
        <p:txBody>
          <a:bodyPr>
            <a:normAutofit/>
          </a:bodyPr>
          <a:lstStyle/>
          <a:p>
            <a:r>
              <a:rPr lang="es-ES" dirty="0"/>
              <a:t>Y del tamarindo (Tamarindus indica) hace el siguiente comentario: “Árbol indiano de que hacemos aquí memoria por uno u otro individuo que existe en nuestras islas, como en el antiguo claustro del convento de Candelaria en Tenerife; en el traspatio de la casa de D. Agustín Falcón en la ciudad de Canaria; y en la hacienda del Conde de la Vega Grande de Guadalupe en Juan Grande”.</a:t>
            </a:r>
          </a:p>
          <a:p>
            <a:r>
              <a:rPr lang="es-ES" dirty="0"/>
              <a:t>Menciona Viera que las tuneras (Opuntia maxima) o higueras tunas (Cactus tuna), como las recoge en su obra, se encuentran “propagadas sobremanera en todas nuestras islas” y medran en los terrenos pedregosos e infelices con mucha facilidad. </a:t>
            </a:r>
          </a:p>
          <a:p>
            <a:endParaRPr lang="es-ES" dirty="0"/>
          </a:p>
        </p:txBody>
      </p:sp>
    </p:spTree>
    <p:extLst>
      <p:ext uri="{BB962C8B-B14F-4D97-AF65-F5344CB8AC3E}">
        <p14:creationId xmlns:p14="http://schemas.microsoft.com/office/powerpoint/2010/main" val="455120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051720" y="1412776"/>
            <a:ext cx="5873080" cy="5061176"/>
          </a:xfrm>
        </p:spPr>
        <p:txBody>
          <a:bodyPr>
            <a:normAutofit/>
          </a:bodyPr>
          <a:lstStyle/>
          <a:p>
            <a:r>
              <a:rPr lang="es-ES" dirty="0"/>
              <a:t>También hace referencia a otra especie, Cactus cochenillifer, “sobre cuyas hojas o pencas se cría la cochinilla en América” y sus frutos rojos, después de comerlos, “tiñen la orina de un color perfecto de sangre”; sin duda se trata de la tunera india (Opuntia dillenii). </a:t>
            </a:r>
          </a:p>
          <a:p>
            <a:r>
              <a:rPr lang="es-ES" dirty="0"/>
              <a:t> Igualmente nos dice Viera que la pitera (Agave americana) “se ha multiplicado prodigiosamente en nuestras islas” y “medra con suma facilidad en terrenos, aun los más estériles y pedregosos”. </a:t>
            </a:r>
          </a:p>
          <a:p>
            <a:r>
              <a:rPr lang="es-ES" dirty="0"/>
              <a:t>Ya cita la presencia del hibisco (Hibiscus rosa-sinensis), que “en Canaria se empezó a conocer con el nombre de rosa de San Agustín, por cultivarse en el claustro del convento de los Agustinos de la ciudad.</a:t>
            </a:r>
          </a:p>
        </p:txBody>
      </p:sp>
    </p:spTree>
    <p:extLst>
      <p:ext uri="{BB962C8B-B14F-4D97-AF65-F5344CB8AC3E}">
        <p14:creationId xmlns:p14="http://schemas.microsoft.com/office/powerpoint/2010/main" val="423709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268760"/>
            <a:ext cx="6089104" cy="5205192"/>
          </a:xfrm>
        </p:spPr>
        <p:txBody>
          <a:bodyPr>
            <a:normAutofit/>
          </a:bodyPr>
          <a:lstStyle/>
          <a:p>
            <a:r>
              <a:rPr lang="es-ES" dirty="0"/>
              <a:t> Del mirto o arrayán (Myrtus communis) dice que “es el más bello adorno de nuestros jardines, porque se presta a todos los cortes y figuras que le quiere dar la tijera, y porque su hojas aromáticas y preciosas flores les comunican no sé qué aires voluptuosos”.</a:t>
            </a:r>
          </a:p>
          <a:p>
            <a:r>
              <a:rPr lang="es-ES" dirty="0"/>
              <a:t>Y del almendro (Prunus dulcis) comenta: “Árbol precioso que medra con toda prosperidad en todas nuestras islas, elevándose mucho y decorando con sus flores los primeros anuncios de nuestra temprana primavera”.</a:t>
            </a:r>
          </a:p>
          <a:p>
            <a:r>
              <a:rPr lang="es-ES" dirty="0"/>
              <a:t>La presencia del plátano de sombra (Platanus orientalis) en las islas, según Viera, es reciente en esa época; ha sido plantado en el Jardín Botánico de La Orotava y de ahí se ha cultivado en otras partes de Tenerife y Gran Canaria con facilidad.</a:t>
            </a:r>
          </a:p>
          <a:p>
            <a:endParaRPr lang="es-ES" dirty="0"/>
          </a:p>
        </p:txBody>
      </p:sp>
    </p:spTree>
    <p:extLst>
      <p:ext uri="{BB962C8B-B14F-4D97-AF65-F5344CB8AC3E}">
        <p14:creationId xmlns:p14="http://schemas.microsoft.com/office/powerpoint/2010/main" val="1656138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772816"/>
            <a:ext cx="6161112" cy="4701136"/>
          </a:xfrm>
        </p:spPr>
        <p:txBody>
          <a:bodyPr>
            <a:normAutofit/>
          </a:bodyPr>
          <a:lstStyle/>
          <a:p>
            <a:r>
              <a:rPr lang="es-ES" dirty="0"/>
              <a:t>El álamo blanco (Populus alba) crece en los campos y cercanías de los pueblos, especialmente en terrenos húmedos. Y de los olmos (Ulmus minor) menciona que sólo ha visto algunos naturalizados en Gran Canaria.</a:t>
            </a:r>
          </a:p>
          <a:p>
            <a:r>
              <a:rPr lang="es-ES" dirty="0"/>
              <a:t>La capuchina o marañuela (Tropaeolum majus) es “vulgar en los campos de nuestras islas, donde se cría naturalmente, formando largos y floridos entapizados”; el dondiego de noche (Mirabilis jalapa) “nace en donde quiera, medra, florece y dura muchos años”; y de la ñamera (Colocasia esculenta) comenta que es apreciada en las islas por el consumo alimenticio de su raíz tuberosa y por la belleza de sus grandes hojas.</a:t>
            </a:r>
          </a:p>
          <a:p>
            <a:endParaRPr lang="es-ES" dirty="0"/>
          </a:p>
          <a:p>
            <a:endParaRPr lang="es-ES" dirty="0"/>
          </a:p>
        </p:txBody>
      </p:sp>
    </p:spTree>
    <p:extLst>
      <p:ext uri="{BB962C8B-B14F-4D97-AF65-F5344CB8AC3E}">
        <p14:creationId xmlns:p14="http://schemas.microsoft.com/office/powerpoint/2010/main" val="433522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916832"/>
            <a:ext cx="6017096" cy="4557120"/>
          </a:xfrm>
        </p:spPr>
        <p:txBody>
          <a:bodyPr>
            <a:normAutofit lnSpcReduction="10000"/>
          </a:bodyPr>
          <a:lstStyle/>
          <a:p>
            <a:r>
              <a:rPr lang="es-ES" dirty="0"/>
              <a:t>Por último, menciona otra serie de plantas exóticas, que crecen vistosas en nuestros huertos y campos, como el acanto (Acanthus mollis), la adelfa (Nerium oleander), los clavelones (Tagetes patula), los alhelíes (Matthiola incana), la retama amarilla o retama de España (Spartium junceum), las encinas (Quercus ilex), los robles (Quercus robur), alcornoques (Quercus suber), los geranios (Pelargonium inquinans), los romeros (Rosmarinus officinalis), el árbol del Paraíso (Melia azederach), el aromo (Acacia farnesiana), la morera (Morus alba) y el moral (Morus nigra), el granado (Punica granatum), las palmeras datileras (Phoenix dactylifera) y las cañas (Arundo donax).</a:t>
            </a:r>
          </a:p>
          <a:p>
            <a:endParaRPr lang="es-ES" dirty="0"/>
          </a:p>
          <a:p>
            <a:r>
              <a:rPr lang="es-ES" dirty="0"/>
              <a:t>  </a:t>
            </a:r>
          </a:p>
          <a:p>
            <a:endParaRPr lang="es-ES" dirty="0"/>
          </a:p>
          <a:p>
            <a:endParaRPr lang="es-ES" dirty="0"/>
          </a:p>
        </p:txBody>
      </p:sp>
    </p:spTree>
    <p:extLst>
      <p:ext uri="{BB962C8B-B14F-4D97-AF65-F5344CB8AC3E}">
        <p14:creationId xmlns:p14="http://schemas.microsoft.com/office/powerpoint/2010/main" val="500809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23728" y="1412776"/>
            <a:ext cx="5945088" cy="6069288"/>
          </a:xfrm>
        </p:spPr>
        <p:txBody>
          <a:bodyPr>
            <a:normAutofit/>
          </a:bodyPr>
          <a:lstStyle/>
          <a:p>
            <a:r>
              <a:rPr lang="es-ES" dirty="0"/>
              <a:t>El barón Jean Baptiste Geneviève Marcellin Bory de Saint-Vincent (1778-1846), militar, geógrafo, naturalista, historiador y explorador francés, tuvo una larga y fructífera estancia en las islas, publicando a su vuelta a Paris en 1803 la obra Essais sur les isles Fortunées et l’antique Atlantide, ou Précis de l’histoire générale de l’archipel des Canaries, en la que recoge, entre otros aspectos, un extenso catálogo de plantas presentes en Canarias, criptógamas y fanerógamas. Entre las especies ornamentales cita el ciprés común, el boj (Buxus sempervirens), el algarrobo, el clavel (Dianthus caryophyllus), el tojo (Ulex europaeus), el tartaguero (Ricinus communis), el romero, el aromo, la morera, el moral, el mirto, el granado, el almendro, el álamo blanco, la capuchina o marañuela, la palmera datilera o la caña común.</a:t>
            </a:r>
          </a:p>
          <a:p>
            <a:endParaRPr lang="es-ES" dirty="0"/>
          </a:p>
          <a:p>
            <a:endParaRPr lang="es-ES" dirty="0"/>
          </a:p>
        </p:txBody>
      </p:sp>
    </p:spTree>
    <p:extLst>
      <p:ext uri="{BB962C8B-B14F-4D97-AF65-F5344CB8AC3E}">
        <p14:creationId xmlns:p14="http://schemas.microsoft.com/office/powerpoint/2010/main" val="462780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051720" y="1196752"/>
            <a:ext cx="5873080" cy="5277200"/>
          </a:xfrm>
        </p:spPr>
        <p:txBody>
          <a:bodyPr/>
          <a:lstStyle/>
          <a:p>
            <a:r>
              <a:rPr lang="es-ES" dirty="0"/>
              <a:t>De las tuneras, que cita como Opuntia cochenillifera, menciona que “cubren las peñas y los lugares áridos, llegando a ser enormes; las articulaciones del tallo terminan por ser leñosas, casi redondas y parecen auténticos troncos. De estas plantas no se hace ningún uso; sólo se las aprovecha para cultivar la cochinilla, cuyo comercio lo hace exclusivamente América”.</a:t>
            </a:r>
          </a:p>
          <a:p>
            <a:r>
              <a:rPr lang="es-ES" dirty="0"/>
              <a:t> De los cítricos como el naranjo amargo (Citrus aurantium) dice que “no sólo crecen de maravilla en Canarias, sino que, como los dragos –que a nadie se le ha ocurrido todavía de llevarlos a Europa–, crecen completamente libres en la mayoría de las islas atlánticas, especialmente en La Palma y en la zona de La Orotava, en Tenerife”.</a:t>
            </a:r>
          </a:p>
        </p:txBody>
      </p:sp>
    </p:spTree>
    <p:extLst>
      <p:ext uri="{BB962C8B-B14F-4D97-AF65-F5344CB8AC3E}">
        <p14:creationId xmlns:p14="http://schemas.microsoft.com/office/powerpoint/2010/main" val="732028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196752"/>
            <a:ext cx="5945088" cy="5277200"/>
          </a:xfrm>
        </p:spPr>
        <p:txBody>
          <a:bodyPr>
            <a:normAutofit/>
          </a:bodyPr>
          <a:lstStyle/>
          <a:p>
            <a:r>
              <a:rPr lang="es-ES" dirty="0"/>
              <a:t>De la pitera señala lo siguiente: “Los españoles cortan sus hojas, que enrían. A continuación hacen unas cuerdas que he visto utilizar en las pequeñas embarcaciones de Santa Cruz, pero que no me han parecido muy buenas”. El ñame “se cultiva en los lugares fangosos, frescos y húmedos, donde se extiende y crece de forma natural. Sus raíces se comen cocidas a la brasa o al horno; siempre conserva un poco la acritud propia a todas las plantas de su género, pero la gente de campo que puede corrige esa acritud con un poco de miel”.</a:t>
            </a:r>
          </a:p>
          <a:p>
            <a:r>
              <a:rPr lang="es-ES" dirty="0"/>
              <a:t>Sin duda, la gran obra en el ámbito de las ciencias naturales de Canarias en el siglo XIX es la Histoire naturelle des îles Canaries del botánico y viajero inglés Philip Barker Webb (1793-1854) y el naturalista francés afincado en Tenerife Sabin Berthelot (1794-1880).</a:t>
            </a:r>
          </a:p>
          <a:p>
            <a:endParaRPr lang="es-ES" dirty="0"/>
          </a:p>
        </p:txBody>
      </p:sp>
    </p:spTree>
    <p:extLst>
      <p:ext uri="{BB962C8B-B14F-4D97-AF65-F5344CB8AC3E}">
        <p14:creationId xmlns:p14="http://schemas.microsoft.com/office/powerpoint/2010/main" val="1006087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196752"/>
            <a:ext cx="5945088" cy="5277200"/>
          </a:xfrm>
        </p:spPr>
        <p:txBody>
          <a:bodyPr>
            <a:normAutofit lnSpcReduction="10000"/>
          </a:bodyPr>
          <a:lstStyle/>
          <a:p>
            <a:r>
              <a:rPr lang="es-ES" dirty="0"/>
              <a:t>Publicada en varios tomos y partes entre 1835 y 1850, incluye en su tomo III la Phytographia Canariensis, en la que se catalogan casi 1.000 especies de plantas, algunas ornamentales, como el acanto, del que menciona ejemplares cultivados (suponemos que en jardines) en Santa Cruz de Tenerife. </a:t>
            </a:r>
          </a:p>
          <a:p>
            <a:r>
              <a:rPr lang="es-ES" dirty="0"/>
              <a:t>De las tuneras comentan los autores que habitan en lugares degradados de las islas, desde la costa hasta las medianías; y del tartaguero, que su presencia en Canarias es bastante común.</a:t>
            </a:r>
          </a:p>
          <a:p>
            <a:r>
              <a:rPr lang="es-ES" dirty="0"/>
              <a:t> La retama negra (Cytisus scoparius) la circunscriben a las proximidades de canales de agua sobre La Orotava (Tenerife); a la retama amarilla sólo la mencionan en laderas expuestas del Monte Lentiscal (Gran Canaria); y al tojo, en pinares de Icod de los Vinos (Tenerife). </a:t>
            </a:r>
          </a:p>
        </p:txBody>
      </p:sp>
    </p:spTree>
    <p:extLst>
      <p:ext uri="{BB962C8B-B14F-4D97-AF65-F5344CB8AC3E}">
        <p14:creationId xmlns:p14="http://schemas.microsoft.com/office/powerpoint/2010/main" val="1358947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268760"/>
            <a:ext cx="6017096" cy="5205192"/>
          </a:xfrm>
        </p:spPr>
        <p:txBody>
          <a:bodyPr>
            <a:normAutofit lnSpcReduction="10000"/>
          </a:bodyPr>
          <a:lstStyle/>
          <a:p>
            <a:r>
              <a:rPr lang="es-ES" dirty="0"/>
              <a:t>A la alhuzema rizada o cantueso (Lavandula dentata) la localizan en roquedos áridos cerca de Mogán (Gran Canaria) y en lugares incultos de La Gomera; y el abutilon (Abutilon grandifolium), en el barranco de Santos en Santa Cruz de Tenerife.</a:t>
            </a:r>
          </a:p>
          <a:p>
            <a:r>
              <a:rPr lang="es-ES" dirty="0"/>
              <a:t>Del aromo comentan su presencia en Lanzarote, siendo muy común y espontáneo en Gran Canaria, así como en La Gomera, donde se poda.</a:t>
            </a:r>
          </a:p>
          <a:p>
            <a:r>
              <a:rPr lang="es-ES" dirty="0"/>
              <a:t> La amapola espinosa (Argemone mexicana) la encuentran en ambientes ruderales de Garachico (Tenerife) y Santa Cruz de La Palma.</a:t>
            </a:r>
          </a:p>
          <a:p>
            <a:r>
              <a:rPr lang="es-ES" dirty="0"/>
              <a:t> De la pitera mencionan que se trata de una planta útil en todas las islas, “en otro tiempo exótica y ahora espontánea” y la citan para la Mesa Mota en La Laguna (Tenerife) y para la vega de San Mateo (Gran Canaria</a:t>
            </a:r>
          </a:p>
        </p:txBody>
      </p:sp>
    </p:spTree>
    <p:extLst>
      <p:ext uri="{BB962C8B-B14F-4D97-AF65-F5344CB8AC3E}">
        <p14:creationId xmlns:p14="http://schemas.microsoft.com/office/powerpoint/2010/main" val="3867128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268760"/>
            <a:ext cx="5945088" cy="5205192"/>
          </a:xfrm>
        </p:spPr>
        <p:txBody>
          <a:bodyPr>
            <a:normAutofit lnSpcReduction="10000"/>
          </a:bodyPr>
          <a:lstStyle/>
          <a:p>
            <a:r>
              <a:rPr lang="es-ES" dirty="0"/>
              <a:t> De la palmera datilera comentan su presencia en todas las islas, salvo en El Hierro; y por último, de la caña, su cultivo y propagación espontánea por el territorio insular.</a:t>
            </a:r>
          </a:p>
          <a:p>
            <a:r>
              <a:rPr lang="es-ES" dirty="0"/>
              <a:t>El médico militar y botánico español Ramón Masferrer y Arquimbau (1850-1884) dejó registro de sus estudios durante su estancia en Santa Cruz de Tenerife en tres artículos bajo el título de “Recuerdos botánicos de Tenerife”, publicados entre 1880 y 1882 en la revista Anales de la Real Sociedad Española de Historia Natural.</a:t>
            </a:r>
          </a:p>
          <a:p>
            <a:r>
              <a:rPr lang="es-ES" dirty="0"/>
              <a:t>En el catálogo de especies que presenta se citan diversas ornamentales, tales como el acanto, la bandera española (Asclepias curassavica), el matoespuma (Ageratina adenophora), ampliamente naturalizado en la isla, o el alhelí, que vio “camino de Icod de los Vinos a Garachico en un viñedo”. </a:t>
            </a:r>
          </a:p>
          <a:p>
            <a:endParaRPr lang="es-ES" dirty="0"/>
          </a:p>
        </p:txBody>
      </p:sp>
    </p:spTree>
    <p:extLst>
      <p:ext uri="{BB962C8B-B14F-4D97-AF65-F5344CB8AC3E}">
        <p14:creationId xmlns:p14="http://schemas.microsoft.com/office/powerpoint/2010/main" val="98497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521152" cy="4701136"/>
          </a:xfrm>
        </p:spPr>
        <p:txBody>
          <a:bodyPr/>
          <a:lstStyle/>
          <a:p>
            <a:r>
              <a:rPr lang="es-ES" dirty="0"/>
              <a:t>De las cactáceas comenta que “se cultivan en los jardines de Tenerife muchas especies de diversos géneros, que se dan todas al aire libre magníficamente”, y menciona, entre otras, las dos especies principales de tuneras, Opuntia dillenii, “común en el litoral de toda la isla”, y Opuntia maxima (O. tuna u O. ficus-indica), de la que dice que “es la especie generalmente cultivada en Tenerife para la cría de la cochinilla, pero que estaba ya muy extendida en la isla antes de que se introdujera este insecto en la misma.</a:t>
            </a:r>
          </a:p>
          <a:p>
            <a:r>
              <a:rPr lang="es-ES" dirty="0"/>
              <a:t> Hoy se halla naturalizada de la manera más completa</a:t>
            </a:r>
          </a:p>
        </p:txBody>
      </p:sp>
    </p:spTree>
    <p:extLst>
      <p:ext uri="{BB962C8B-B14F-4D97-AF65-F5344CB8AC3E}">
        <p14:creationId xmlns:p14="http://schemas.microsoft.com/office/powerpoint/2010/main" val="587155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556792"/>
            <a:ext cx="5945088" cy="4917160"/>
          </a:xfrm>
        </p:spPr>
        <p:txBody>
          <a:bodyPr>
            <a:normAutofit/>
          </a:bodyPr>
          <a:lstStyle/>
          <a:p>
            <a:r>
              <a:rPr lang="es-ES" dirty="0"/>
              <a:t>Del amplio grupo de las leguminosas, cita el algarrobo (del cual piensa que su cultivo debiera extenderse en Tenerife), el árbol del amor o de Judas (Cercis siliquastrum), el aromo, “en algunos barrancos inmediatos a Santa Cruz de Tenerife en estado completamente silvestre”, la falsa acacia (Robinia pseudacacia), la retama amarilla, el tojo o el tamarindo, el cual “se da muy bien en Tenerife, en donde se ve cultivado en algunas huertas y jardines”.</a:t>
            </a:r>
          </a:p>
          <a:p>
            <a:r>
              <a:rPr lang="es-ES" dirty="0"/>
              <a:t>Los geranios “se hallan del todo naturalizados en Tenerife, pues he visto ejemplares de esta planta en barrancos inmediatos a la capital y en otros del lado de La Orotava. En estado silvestre presentase esta planta más vellosa y con flores menores, pero más subidas de color, que en los jardines.</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565025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556792"/>
            <a:ext cx="6161112" cy="4917160"/>
          </a:xfrm>
        </p:spPr>
        <p:txBody>
          <a:bodyPr/>
          <a:lstStyle/>
          <a:p>
            <a:r>
              <a:rPr lang="es-ES" dirty="0"/>
              <a:t>En Mayo la he cogido en flor; mas en los jardines florece todo el año”. También menciona el cantueso, el abutilon, la amapola espinosa, el granado, el almendro, los perales (Pyrus communis), los naranjos amargos, los conejitos (Antirrhinum majus) y la capuchina o marañuela.</a:t>
            </a:r>
          </a:p>
          <a:p>
            <a:r>
              <a:rPr lang="es-ES" dirty="0"/>
              <a:t>Del venenero o tabaco moro (Nicotiana glauca) comenta que se encuentra “en todos los barrancos, orillas de los caminos, etc. de los alrededores de Santa Cruz, y varias otras partes del litoral de Tenerife.</a:t>
            </a:r>
          </a:p>
          <a:p>
            <a:r>
              <a:rPr lang="es-ES" dirty="0"/>
              <a:t> Se halla del todo naturalizada en Tenerife; de modo que es una planta vulgar en su costas; habiendo sido introducida en esta isla de pocos años á esta parte”. </a:t>
            </a:r>
          </a:p>
          <a:p>
            <a:endParaRPr lang="es-ES" dirty="0"/>
          </a:p>
        </p:txBody>
      </p:sp>
    </p:spTree>
    <p:extLst>
      <p:ext uri="{BB962C8B-B14F-4D97-AF65-F5344CB8AC3E}">
        <p14:creationId xmlns:p14="http://schemas.microsoft.com/office/powerpoint/2010/main" val="2094302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628800"/>
            <a:ext cx="6305128" cy="4845152"/>
          </a:xfrm>
        </p:spPr>
        <p:txBody>
          <a:bodyPr>
            <a:normAutofit/>
          </a:bodyPr>
          <a:lstStyle/>
          <a:p>
            <a:r>
              <a:rPr lang="es-ES" dirty="0"/>
              <a:t>El milamores (Centranthus ruber) lo observó “en el valle de la Orotava y en otras partes. Ha sido indudablemente introducida en la Isla por la jardinería, pero ahora es espontánea en la misma”, al igual que la lantana (Lantana camara).</a:t>
            </a:r>
          </a:p>
          <a:p>
            <a:r>
              <a:rPr lang="es-ES" dirty="0"/>
              <a:t>El botánico suizo Konrad Hermann Heinrich Christ (1833-1933) publicó en la revista Botanische Jahrbücher fur Systematik dos artículos sobre la flora y vegetación canaria, tras su viaje a las islas: “Vegetation und Flora der Canarischen Inseln” (1885) y “Spicilegium Canariense” (1888).</a:t>
            </a:r>
          </a:p>
          <a:p>
            <a:r>
              <a:rPr lang="es-ES" dirty="0"/>
              <a:t> En dichos trabajos recoge en sus listados de plantas diversas ornamentales ya conocidas, tales como la bandera española, el alhelí, las tuneras, el tartaguero, la retama negra, el tojo, el cantueso, el romero, el abutilon, el árbol del Paraíso….</a:t>
            </a:r>
          </a:p>
          <a:p>
            <a:endParaRPr lang="es-ES" dirty="0"/>
          </a:p>
          <a:p>
            <a:endParaRPr lang="es-ES" dirty="0"/>
          </a:p>
        </p:txBody>
      </p:sp>
    </p:spTree>
    <p:extLst>
      <p:ext uri="{BB962C8B-B14F-4D97-AF65-F5344CB8AC3E}">
        <p14:creationId xmlns:p14="http://schemas.microsoft.com/office/powerpoint/2010/main" val="1578031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844824"/>
            <a:ext cx="6233120" cy="4629128"/>
          </a:xfrm>
        </p:spPr>
        <p:txBody>
          <a:bodyPr>
            <a:normAutofit lnSpcReduction="10000"/>
          </a:bodyPr>
          <a:lstStyle/>
          <a:p>
            <a:r>
              <a:rPr lang="es-ES" dirty="0"/>
              <a:t>…, el aromo, la amapola espinosa, el tabaco moro o venenero, la capuchina o marañuela, el milamores, el ñame, la palmera datilera o la caña común. Pero también aparecen el eucalipto (Eucalyptus globulus) y la zábila o aloe (Aloe vera).</a:t>
            </a:r>
          </a:p>
          <a:p>
            <a:r>
              <a:rPr lang="es-ES" dirty="0"/>
              <a:t>En 1895, el director adjunto de Real Jardín Botánico de Kew, el Dr. Daniel Morris, publica un extenso artículo titulado “The plants and gardens of the Canary islands” en la revista Journal of the Royal Horticultural Society, en el que da buena cuenta de las plantas ornamentales existentes en los principales jardines de las islas de Tenerife y Gran Canaria, como el Jardín Botánico de La Orotava, el jardín de la marquesa de la Quinta en la misma villa, jardines públicos y privados de lo que hoy es el Puerto de la Cruz y de Santa Cruz de Tenerife….</a:t>
            </a:r>
          </a:p>
          <a:p>
            <a:endParaRPr lang="es-ES" dirty="0"/>
          </a:p>
        </p:txBody>
      </p:sp>
    </p:spTree>
    <p:extLst>
      <p:ext uri="{BB962C8B-B14F-4D97-AF65-F5344CB8AC3E}">
        <p14:creationId xmlns:p14="http://schemas.microsoft.com/office/powerpoint/2010/main" val="252799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412776"/>
            <a:ext cx="6161112" cy="5061176"/>
          </a:xfrm>
        </p:spPr>
        <p:txBody>
          <a:bodyPr>
            <a:normAutofit/>
          </a:bodyPr>
          <a:lstStyle/>
          <a:p>
            <a:r>
              <a:rPr lang="es-ES" dirty="0"/>
              <a:t>….así como de los hoteles Metropole y Santa Catalina en Las Palmas de Gran Canaria y jardines de Telde y Tafira en la misma isla.</a:t>
            </a:r>
          </a:p>
          <a:p>
            <a:r>
              <a:rPr lang="es-ES" dirty="0"/>
              <a:t>En el Jardín Botánico de La Orotava destaca diversas especies que hoy en día podemos encontrar igualmente en dicho espacio, como los ejemplares de araucarias, las majestuosas palmeras, los numerosos ficus, y en sus muros las abigarradas buganvillas y otras enredaderas (Passiflora, Bignonia, Ipomoea, Aristolochia, Solandra); el árbol del viajero (Ravenala madagascariensis), la flor de pascua (Euphorbia pulcherrima), la esterlizia (Strelitzia reginae), la enredadera del Cabo (Plumbago capensis), el pino marítimo (Casuarina equisetifolia), el pino de oro (Grevillea robusta), el uvero (Coccoloba uvifera), el pándano (Pandanus utilis), etc.</a:t>
            </a:r>
          </a:p>
          <a:p>
            <a:endParaRPr lang="es-ES" dirty="0"/>
          </a:p>
        </p:txBody>
      </p:sp>
    </p:spTree>
    <p:extLst>
      <p:ext uri="{BB962C8B-B14F-4D97-AF65-F5344CB8AC3E}">
        <p14:creationId xmlns:p14="http://schemas.microsoft.com/office/powerpoint/2010/main" val="1462206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988840"/>
            <a:ext cx="6387480" cy="4297688"/>
          </a:xfrm>
        </p:spPr>
        <p:txBody>
          <a:bodyPr>
            <a:normAutofit/>
          </a:bodyPr>
          <a:lstStyle/>
          <a:p>
            <a:r>
              <a:rPr lang="es-ES" dirty="0"/>
              <a:t>En otros jardines, señala la presencia y la belleza de las magnolias (Magnolia grandiflora), del tabaquero de Caracas (Wigandia caracasana) o de los hibiscos.</a:t>
            </a:r>
          </a:p>
          <a:p>
            <a:r>
              <a:rPr lang="es-ES" dirty="0"/>
              <a:t> Ya comenta el uso en borduras y parterres de la uña de gato sudafricana (Carpobrotus edulis), así como la presencia de falsos pimenteros (Schinus molle) en jardines de Santa Cruz de Tenerife.</a:t>
            </a:r>
          </a:p>
          <a:p>
            <a:r>
              <a:rPr lang="es-ES" dirty="0"/>
              <a:t>Del tabaco moro señala que es una “planta americana no deseable, muy común en lugares incultos de Tenerife (La Orotava) y Las Palmas, que debería ser destruida antes de una mayor expansión”, y de la pitera, que “en Gran Canaria se planta por todos lados para delimitar terrenos”. </a:t>
            </a:r>
          </a:p>
          <a:p>
            <a:endParaRPr lang="es-ES" dirty="0"/>
          </a:p>
        </p:txBody>
      </p:sp>
    </p:spTree>
    <p:extLst>
      <p:ext uri="{BB962C8B-B14F-4D97-AF65-F5344CB8AC3E}">
        <p14:creationId xmlns:p14="http://schemas.microsoft.com/office/powerpoint/2010/main" val="3201266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268760"/>
            <a:ext cx="6017096" cy="5205192"/>
          </a:xfrm>
        </p:spPr>
        <p:txBody>
          <a:bodyPr/>
          <a:lstStyle/>
          <a:p>
            <a:r>
              <a:rPr lang="es-ES" dirty="0"/>
              <a:t>”. Es de destacar la reseña que hace del jardín de la marquesa de la Quinta en La Orotava (Tenerife), en terrazas escalonadas, que contiene laureles canarios, rosas y numerosas enredaderas en muros y cenadores, así como el “precioso Lotus berthelotii”. </a:t>
            </a:r>
          </a:p>
          <a:p>
            <a:r>
              <a:rPr lang="es-ES" dirty="0"/>
              <a:t>Se pone de manifiesto, pues, cómo ya en aquella época se utilizaba nuestro pico de paloma en la jardinería, llegando a ser hoy en día una de las plantas más acreditadas para tal fin dentro y fuera de las islas, hasta el punto de haber sido galardonada por sus méritos ornamentales por la Royal Horticultural Society de Gran Bretaña.</a:t>
            </a:r>
          </a:p>
          <a:p>
            <a:endParaRPr lang="es-ES" dirty="0"/>
          </a:p>
          <a:p>
            <a:endParaRPr lang="es-ES" dirty="0"/>
          </a:p>
          <a:p>
            <a:endParaRPr lang="es-ES" dirty="0"/>
          </a:p>
        </p:txBody>
      </p:sp>
    </p:spTree>
    <p:extLst>
      <p:ext uri="{BB962C8B-B14F-4D97-AF65-F5344CB8AC3E}">
        <p14:creationId xmlns:p14="http://schemas.microsoft.com/office/powerpoint/2010/main" val="2448387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340768"/>
            <a:ext cx="6017096" cy="5133184"/>
          </a:xfrm>
        </p:spPr>
        <p:txBody>
          <a:bodyPr>
            <a:normAutofit/>
          </a:bodyPr>
          <a:lstStyle/>
          <a:p>
            <a:r>
              <a:rPr lang="es-ES" dirty="0"/>
              <a:t>A principios del siglo XX, el botánico alemán Joseph Friedrich Nicolaus Bornmüller (1862-1948) visitó las islas, y como resultado de sus investigaciones sobre la flora y vegetación del archipiélago vieron la luz diversos trabajos, entre ellos en 1904 “Ergebnisse zweier botanischer Reisen nach Madeira und den Canarischen Inseln”, publicado en la revista Botanische Jahrbücher fur Systematik.</a:t>
            </a:r>
          </a:p>
          <a:p>
            <a:r>
              <a:rPr lang="es-ES" dirty="0"/>
              <a:t> En el mismo menciona la presencia en las islas de varias especies ornamentales como espontáneas o subespontáneas. Tal es el caso de la bandera española en La Orotava (Tenerife) y Santa Cruz de La Palma; la retama amarilla sobre Valverde en El Hierro; el alcornoque en Santa Brígida (Gran Canaria)….</a:t>
            </a:r>
          </a:p>
        </p:txBody>
      </p:sp>
    </p:spTree>
    <p:extLst>
      <p:ext uri="{BB962C8B-B14F-4D97-AF65-F5344CB8AC3E}">
        <p14:creationId xmlns:p14="http://schemas.microsoft.com/office/powerpoint/2010/main" val="2914621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628800"/>
            <a:ext cx="5945088" cy="4845152"/>
          </a:xfrm>
        </p:spPr>
        <p:txBody>
          <a:bodyPr>
            <a:normAutofit/>
          </a:bodyPr>
          <a:lstStyle/>
          <a:p>
            <a:r>
              <a:rPr lang="es-ES" dirty="0"/>
              <a:t>y en el valle de la Orotava, Agua Mansa, Güímar y barranco de Añavingo en Arafo (Tenerife); el cantueso en El Mocanal (El Hierro); el aromo en la caldera de Bandama (Gran Canaria); el mirto o arrayán en Tafira (Gran Canaria); la amapola espinosa en Garachico (Tenerife) y Santa Cruz de La Palma; y el venenero o tabaco moro en Tenerife y Gran Canaria.</a:t>
            </a:r>
          </a:p>
          <a:p>
            <a:r>
              <a:rPr lang="es-ES" dirty="0"/>
              <a:t>En 1905 arriban al puerto de Santa Cruz de Tenerife, procedentes de Francia, el botánico Charles Joseph Marie Pitard (1873-1927) y el abogado, político y viajero Louis Adrien Proust (1878-1959), para iniciar un periplo científico de cinco meses por todas las islas del archipiélago canario, incluidos los islotes.</a:t>
            </a:r>
          </a:p>
          <a:p>
            <a:endParaRPr lang="es-ES" dirty="0"/>
          </a:p>
        </p:txBody>
      </p:sp>
    </p:spTree>
    <p:extLst>
      <p:ext uri="{BB962C8B-B14F-4D97-AF65-F5344CB8AC3E}">
        <p14:creationId xmlns:p14="http://schemas.microsoft.com/office/powerpoint/2010/main" val="512711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700808"/>
            <a:ext cx="5945088" cy="4968552"/>
          </a:xfrm>
        </p:spPr>
        <p:txBody>
          <a:bodyPr>
            <a:normAutofit/>
          </a:bodyPr>
          <a:lstStyle/>
          <a:p>
            <a:r>
              <a:rPr lang="es-ES" dirty="0"/>
              <a:t>Posteriormente, en 1906, Pitard repetiría viaje a las islas para concluir los estudios botánicos comenzados en la primera estancia.</a:t>
            </a:r>
          </a:p>
          <a:p>
            <a:r>
              <a:rPr lang="es-ES" dirty="0"/>
              <a:t> El resultado de los mismos quedó reflejado en varias publicaciones, entre ellas la titulada Les îles Canaries: flore de l’archipel, editada en París en 1908, donde se recoge un extenso catálogo de todas las plantas conocidas hasta el momento en Canarias, con numerosas referencias ecológicas, fenológicas, corológicas, taxonómicas, nuevas citas, etc.</a:t>
            </a:r>
          </a:p>
          <a:p>
            <a:r>
              <a:rPr lang="es-ES" dirty="0"/>
              <a:t>Entre las especies ornamentales que mencionan está la bandera española en San Juan de la Rambla y La Orotava (Tenerife), “naturalizada en lugares incultos y herbazales de caminos en las zonas bajas de las islas”. </a:t>
            </a:r>
          </a:p>
        </p:txBody>
      </p:sp>
    </p:spTree>
    <p:extLst>
      <p:ext uri="{BB962C8B-B14F-4D97-AF65-F5344CB8AC3E}">
        <p14:creationId xmlns:p14="http://schemas.microsoft.com/office/powerpoint/2010/main" val="1543497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412776"/>
            <a:ext cx="6017096" cy="5061176"/>
          </a:xfrm>
        </p:spPr>
        <p:txBody>
          <a:bodyPr/>
          <a:lstStyle/>
          <a:p>
            <a:r>
              <a:rPr lang="es-ES" dirty="0"/>
              <a:t>Al matoespuma lo encuentran próximo a canales y afloramientos de agua en varias localidades de las islas de Tenerife (Santa Úrsula, Puerto de la Cruz, Garachico y Güímar), Gran Canaria (Santa Brígida), La Palma (Bajamar, barrancos del Carmen y del Río) y La Gomera (Hermigua.</a:t>
            </a:r>
          </a:p>
          <a:p>
            <a:r>
              <a:rPr lang="es-ES" dirty="0"/>
              <a:t> De la tunera comentan “el casi totalmente abandonado cultivo de la cochinilla” y la distribución como subespontánea de la especie por las zonas bajas de las islas.</a:t>
            </a:r>
          </a:p>
          <a:p>
            <a:r>
              <a:rPr lang="es-ES" dirty="0"/>
              <a:t> El algarrobo es bastante común en cultivo y a veces subespontáneo; y el tartaguero está “abundantemente distribuido por ramblas de barrancos y lugares incultos y soleados de las zonas bajas en todas las islas”.</a:t>
            </a:r>
          </a:p>
          <a:p>
            <a:endParaRPr lang="es-ES" dirty="0"/>
          </a:p>
          <a:p>
            <a:endParaRPr lang="es-ES" dirty="0"/>
          </a:p>
        </p:txBody>
      </p:sp>
    </p:spTree>
    <p:extLst>
      <p:ext uri="{BB962C8B-B14F-4D97-AF65-F5344CB8AC3E}">
        <p14:creationId xmlns:p14="http://schemas.microsoft.com/office/powerpoint/2010/main" val="861055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2060848"/>
            <a:ext cx="6531496" cy="4464496"/>
          </a:xfrm>
        </p:spPr>
        <p:txBody>
          <a:bodyPr>
            <a:normAutofit fontScale="92500" lnSpcReduction="10000"/>
          </a:bodyPr>
          <a:lstStyle/>
          <a:p>
            <a:r>
              <a:rPr lang="es-ES" dirty="0"/>
              <a:t>De las leguminosas exóticas comentan la abundancia en Tenerife de la retama negra en los montes de La Orotava y Güímar y del tojo en terrenos incultos y malpaíses de Garachico. </a:t>
            </a:r>
          </a:p>
          <a:p>
            <a:r>
              <a:rPr lang="es-ES" dirty="0"/>
              <a:t>De la retama amarilla dicen que es igualmente abundante en lugares pedregosos y soleados de Tenerife (La Cuesta, Candelaria, La Laguna y Tejina), Gran Canaria (Monte Lentiscal, Tafira y Santa Brígida) y El Hierro (Valverde).</a:t>
            </a:r>
          </a:p>
          <a:p>
            <a:r>
              <a:rPr lang="es-ES" dirty="0"/>
              <a:t> Al aromo lo citan para Gran Canaria (barranco de la Angostura, cerca de Guía) y La Gomera (desde Hermigua a Agulo), donde es muy abundante, naturalizada en cauces de barrancos y laderas pedregosas de las zonas bajas.</a:t>
            </a:r>
          </a:p>
          <a:p>
            <a:endParaRPr lang="es-ES" dirty="0"/>
          </a:p>
          <a:p>
            <a:r>
              <a:rPr lang="es-ES" dirty="0"/>
              <a:t>  </a:t>
            </a:r>
          </a:p>
          <a:p>
            <a:endParaRPr lang="es-ES" dirty="0"/>
          </a:p>
          <a:p>
            <a:endParaRPr lang="es-ES" dirty="0"/>
          </a:p>
        </p:txBody>
      </p:sp>
    </p:spTree>
    <p:extLst>
      <p:ext uri="{BB962C8B-B14F-4D97-AF65-F5344CB8AC3E}">
        <p14:creationId xmlns:p14="http://schemas.microsoft.com/office/powerpoint/2010/main" val="3826754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556792"/>
            <a:ext cx="5945088" cy="4917160"/>
          </a:xfrm>
        </p:spPr>
        <p:txBody>
          <a:bodyPr/>
          <a:lstStyle/>
          <a:p>
            <a:r>
              <a:rPr lang="es-ES" dirty="0"/>
              <a:t>Del alcornoque, mencionan su cultivo a lo largo de los caminos entre La Laguna y Tejina (Tenerife); y junto al almendro y el peral, otro frutal aparece como ornamental: el nisperero (Eriobotrya japonica).</a:t>
            </a:r>
          </a:p>
          <a:p>
            <a:r>
              <a:rPr lang="es-ES" dirty="0"/>
              <a:t> El álamo blanco, según Pitard y Proust, se planta en Tenerife y Gran Canaria a lo largo de los caminos y carreteras, en lugares húmedos de las medianías insulares. </a:t>
            </a:r>
          </a:p>
          <a:p>
            <a:r>
              <a:rPr lang="es-ES" dirty="0"/>
              <a:t>En Yaiza (Lanzarote), los geranios se encuentran naturalizados sobre malpaíses; y al tabaco moro lo citan también como muy abundante en todas las islas (incluso en La Graciosa), en lugares incultos y pedregosos, ramblas de barrancos, etc.</a:t>
            </a:r>
          </a:p>
          <a:p>
            <a:endParaRPr lang="es-ES" dirty="0"/>
          </a:p>
          <a:p>
            <a:endParaRPr lang="es-ES" dirty="0"/>
          </a:p>
        </p:txBody>
      </p:sp>
    </p:spTree>
    <p:extLst>
      <p:ext uri="{BB962C8B-B14F-4D97-AF65-F5344CB8AC3E}">
        <p14:creationId xmlns:p14="http://schemas.microsoft.com/office/powerpoint/2010/main" val="2285107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844824"/>
            <a:ext cx="6480720" cy="4629128"/>
          </a:xfrm>
        </p:spPr>
        <p:txBody>
          <a:bodyPr>
            <a:normAutofit/>
          </a:bodyPr>
          <a:lstStyle/>
          <a:p>
            <a:r>
              <a:rPr lang="es-ES" dirty="0"/>
              <a:t>Se completa este catálogo de plantas ornamentales con otras especies ya mencionadas también por anteriores autores, escapadas de la jardinería y distribuidas por diferentes localidades de las islas (la amapola espinosa, la alhucema rizada, el romero, el abutilon, los conejitos, el milamores, la lantana, la pitera, la palmera datilera, el aloe y la caña).</a:t>
            </a:r>
          </a:p>
          <a:p>
            <a:r>
              <a:rPr lang="es-ES" dirty="0"/>
              <a:t>El estallido de la 1ª Guerra Mundial en 1914 sorprendió en Canarias al botánico alemán, nacido en Hamburgo en 1879, Karl Hermann Leonhard Lindinger, lo que le hizo prolongar su estancia en las islas y le permitió profundizar en sus estudios acerca de la flora y vegetación canarias. </a:t>
            </a:r>
          </a:p>
          <a:p>
            <a:endParaRPr lang="es-ES" dirty="0"/>
          </a:p>
        </p:txBody>
      </p:sp>
    </p:spTree>
    <p:extLst>
      <p:ext uri="{BB962C8B-B14F-4D97-AF65-F5344CB8AC3E}">
        <p14:creationId xmlns:p14="http://schemas.microsoft.com/office/powerpoint/2010/main" val="3153870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772816"/>
            <a:ext cx="6017096" cy="4701136"/>
          </a:xfrm>
        </p:spPr>
        <p:txBody>
          <a:bodyPr>
            <a:normAutofit/>
          </a:bodyPr>
          <a:lstStyle/>
          <a:p>
            <a:r>
              <a:rPr lang="es-ES" dirty="0"/>
              <a:t>Este trabajo botánico, junto a sus observaciones paisajísticas y climáticas, así como una serie de adiciones y correcciones a la obra de los autores antes citados J. Pitard y L. Proust, conforman la obra Beiträge zur Kenntnis von Vegetation und Flora der Kanarischen Inseln, publicada en 1926.</a:t>
            </a:r>
          </a:p>
          <a:p>
            <a:r>
              <a:rPr lang="es-ES" dirty="0"/>
              <a:t>En la mencionada publicación se pueden encontrar, igualmente, diversas referencias a especies de plantas ornamentales naturalizadas, con una amplia y detallada distribución por localidades de todas las islas. Así, el acanto (Tenerife), la bandera española (La Gomera), el matoespuma (Tenerife, Gran Canaria y La Palma), el tartaguero (Lanzarote, Fuerteventura, La Palma y Tenerife</a:t>
            </a:r>
          </a:p>
          <a:p>
            <a:endParaRPr lang="es-ES" dirty="0"/>
          </a:p>
        </p:txBody>
      </p:sp>
    </p:spTree>
    <p:extLst>
      <p:ext uri="{BB962C8B-B14F-4D97-AF65-F5344CB8AC3E}">
        <p14:creationId xmlns:p14="http://schemas.microsoft.com/office/powerpoint/2010/main" val="3240116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628800"/>
            <a:ext cx="5945088" cy="4845152"/>
          </a:xfrm>
        </p:spPr>
        <p:txBody>
          <a:bodyPr>
            <a:normAutofit/>
          </a:bodyPr>
          <a:lstStyle/>
          <a:p>
            <a:r>
              <a:rPr lang="es-ES" dirty="0"/>
              <a:t>los geranios (Tenerife), el abutilon (Tenerife), el aromo (Gran Canaria, Tenerife y La Gomera), la amapola espinosa (Tenerife), los conejitos (Tenerife), el tabaco moro (todas las islas), la capuchina o marañuela (Tenerife), la retama negra (Tenerife y La Gomera) y la retama amarilla (Tenerife), el milamores (Tenerife) o la caña (Gran Canaria y Tenerife).</a:t>
            </a:r>
          </a:p>
          <a:p>
            <a:r>
              <a:rPr lang="es-ES" dirty="0"/>
              <a:t>Las tuneras y piteras se encuentran ampliamente distribuidas por las zonas bajas de Gran Canaria, Tenerife, La Gomera y La Palma. </a:t>
            </a:r>
          </a:p>
          <a:p>
            <a:r>
              <a:rPr lang="es-ES" dirty="0"/>
              <a:t>Ya era el tojo abundante y estaba ampliamente distribuido en Tenerife, hace casi un siglo, por las mismas localidades que en la actualidad (Mesa Mota de La Laguna, Icod de los Vinos y las lavas de Garachico….</a:t>
            </a:r>
          </a:p>
        </p:txBody>
      </p:sp>
    </p:spTree>
    <p:extLst>
      <p:ext uri="{BB962C8B-B14F-4D97-AF65-F5344CB8AC3E}">
        <p14:creationId xmlns:p14="http://schemas.microsoft.com/office/powerpoint/2010/main" val="820946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844824"/>
            <a:ext cx="6017096" cy="4629128"/>
          </a:xfrm>
        </p:spPr>
        <p:txBody>
          <a:bodyPr/>
          <a:lstStyle/>
          <a:p>
            <a:r>
              <a:rPr lang="es-ES" dirty="0"/>
              <a:t>…así como en Tegueste, Las Yedras y Pedro Álvarez); y el tabaquero de Caracas se cita como asilvestrado en Icod de Los Vinos y Garachico (Tenerife).</a:t>
            </a:r>
          </a:p>
          <a:p>
            <a:r>
              <a:rPr lang="es-ES" dirty="0"/>
              <a:t> Frutales como el granado se citan para Tenerife (en Santa Cruz y “al lado norte del barranco en Tegueste enteramente aclimatada”), al igual que los perales, por barrancos de Anaga; y los naranjos amargos se nombran como subespontáneos en La Palma.</a:t>
            </a:r>
          </a:p>
          <a:p>
            <a:r>
              <a:rPr lang="es-ES" dirty="0"/>
              <a:t> Los álamos blancos se mencionan escapados y aclimatados en Tenerife (Fuente de los Álamos, al lado del Lavadero en La Laguna) y Gran Canaria (barranco de la Angostura).</a:t>
            </a:r>
          </a:p>
          <a:p>
            <a:endParaRPr lang="es-ES" dirty="0"/>
          </a:p>
          <a:p>
            <a:endParaRPr lang="es-ES" dirty="0"/>
          </a:p>
        </p:txBody>
      </p:sp>
    </p:spTree>
    <p:extLst>
      <p:ext uri="{BB962C8B-B14F-4D97-AF65-F5344CB8AC3E}">
        <p14:creationId xmlns:p14="http://schemas.microsoft.com/office/powerpoint/2010/main" val="1264410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700808"/>
            <a:ext cx="6161112" cy="4773144"/>
          </a:xfrm>
        </p:spPr>
        <p:txBody>
          <a:bodyPr>
            <a:normAutofit lnSpcReduction="10000"/>
          </a:bodyPr>
          <a:lstStyle/>
          <a:p>
            <a:r>
              <a:rPr lang="es-ES" dirty="0"/>
              <a:t>Son nuevas en el repertorio de las plantas ornamentales la yedra alemana (Senecio mikanioides) en Gran Canaria y en Tenerife (Garachico, Los Silos, Tacoronte, Agua García, El Ortigal, Las Lajas, Guamasa); la enredadera tuberosa (Anredera cordifolia), espontánea en La Esperanza, La Laguna, El Rodeo y Santa Cruz (Tenerife); Tecoma stans en La Laguna y El Portezuelo (Tenerife); Aloe arborescens, de la que localiza en Tenerife “algunos ejemplares escapados y aclimatados en el barranco de Tegueste en la entrada del pueblo”; y la crestagallo sudafricana (Chasmanthe aethiopica o Antholyssa aethiopica), la cual menciona escapada de jardines y aclimatada en varios puntos de La Laguna en Tenerife (San Diego, Gracia, El Bronco, Las Mercedes, Mesa Mota y Geneto). </a:t>
            </a:r>
          </a:p>
          <a:p>
            <a:endParaRPr lang="es-ES" dirty="0"/>
          </a:p>
          <a:p>
            <a:endParaRPr lang="es-ES" dirty="0"/>
          </a:p>
        </p:txBody>
      </p:sp>
    </p:spTree>
    <p:extLst>
      <p:ext uri="{BB962C8B-B14F-4D97-AF65-F5344CB8AC3E}">
        <p14:creationId xmlns:p14="http://schemas.microsoft.com/office/powerpoint/2010/main" val="40916916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772816"/>
            <a:ext cx="5945088" cy="4701136"/>
          </a:xfrm>
        </p:spPr>
        <p:txBody>
          <a:bodyPr>
            <a:normAutofit lnSpcReduction="10000"/>
          </a:bodyPr>
          <a:lstStyle/>
          <a:p>
            <a:r>
              <a:rPr lang="es-ES" dirty="0"/>
              <a:t>En las décadas de los años cincuenta y sesenta del siglo pasado, el prestigioso botánico noruego Johannes Lid (1886-1971) visitó reiteradamente Canarias para estudiar la flora de las islas.</a:t>
            </a:r>
          </a:p>
          <a:p>
            <a:r>
              <a:rPr lang="es-ES" dirty="0"/>
              <a:t> Los resultados de estas campañas florísticas fueron publicados en 1967 en la obra Contributions to the Flora of the Canary islands, donde también se recogen, con muchas referencias corológicas y altitudinales, diversas citas de plantas ornamentales, algunas de las cuales ya se han mencionado, como la bandera española, el tartaguero, la retama negra, la retama amarilla, el tojo, el abutilon, el dondiego de noche, la amapola espinosa, el granado, el álamo blanco, la hiedra alemana, el venenero, la marañuela, el milamores, la lantana y la caña común. </a:t>
            </a:r>
          </a:p>
          <a:p>
            <a:endParaRPr lang="es-ES" dirty="0"/>
          </a:p>
        </p:txBody>
      </p:sp>
    </p:spTree>
    <p:extLst>
      <p:ext uri="{BB962C8B-B14F-4D97-AF65-F5344CB8AC3E}">
        <p14:creationId xmlns:p14="http://schemas.microsoft.com/office/powerpoint/2010/main" val="312278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700808"/>
            <a:ext cx="5945088" cy="4773144"/>
          </a:xfrm>
        </p:spPr>
        <p:txBody>
          <a:bodyPr>
            <a:normAutofit lnSpcReduction="10000"/>
          </a:bodyPr>
          <a:lstStyle/>
          <a:p>
            <a:r>
              <a:rPr lang="es-ES" dirty="0"/>
              <a:t>Al romero lo encuentra Lid escapado fuera de su cultivo como ornamental o aromático en La Gomera (Vallehermoso), Tenerife (Güímar) y Gran Canaria (Moya), y como curiosidad menciona para esta última isla un viejo ejemplar en la Cruz de Tejeda, con un tallo de 3 cm de diámetro cubierto de musgos.</a:t>
            </a:r>
          </a:p>
          <a:p>
            <a:r>
              <a:rPr lang="es-ES" dirty="0"/>
              <a:t>Sin embargo, otras se incorporan como novedades respecto a las obras ya reseñadas y podrían interpretarse como de más reciente introducción en las islas. Al helecho acebo (Cyrtomium falcatum), lo menciona sobre rocas al norte de Santa Cruz de Tenerife.</a:t>
            </a:r>
          </a:p>
          <a:p>
            <a:r>
              <a:rPr lang="es-ES" dirty="0"/>
              <a:t> El matoespuma lo menciona como bastante común, y en ocasiones de gran tamaño, para La Palma, La Gomera, Tenerife y Gran Canaria…., </a:t>
            </a:r>
          </a:p>
        </p:txBody>
      </p:sp>
    </p:spTree>
    <p:extLst>
      <p:ext uri="{BB962C8B-B14F-4D97-AF65-F5344CB8AC3E}">
        <p14:creationId xmlns:p14="http://schemas.microsoft.com/office/powerpoint/2010/main" val="1528047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628800"/>
            <a:ext cx="5945088" cy="4968552"/>
          </a:xfrm>
        </p:spPr>
        <p:txBody>
          <a:bodyPr>
            <a:normAutofit/>
          </a:bodyPr>
          <a:lstStyle/>
          <a:p>
            <a:r>
              <a:rPr lang="es-ES" dirty="0"/>
              <a:t>…en altitudes propias del monte verde, y recoge la cita de W. Botting Hamsley [Curtis’s botanical magazine, 133 (1907), nº 8139)] de introducción de esta planta americana en las islas hacia 1840 aproximadamente. igualmente cita el matoespuma fino (Ageratina riparia o Eupatorium riparium) para La Palma (Barlovento, barranco del Agua en Los Sauces, barranco de la Galga, barranco de Juan Mayor y Montaña de la Breña). La teresita (Erigeron karvinskianus) la cita Lid por primera vez para Canarias (como E. mucronatum), ya bastante extendida por La Palma (acantilados de Cumbre Nueva, bajo el túnel), Tenerife (barrancos de Tegueste, El Sauzal, Arafo, Güímar, Icod y Los Silos) y Gran Canaria (barranco de Moya, Tafira, Santa Brígida y Tejeda); </a:t>
            </a:r>
          </a:p>
        </p:txBody>
      </p:sp>
    </p:spTree>
    <p:extLst>
      <p:ext uri="{BB962C8B-B14F-4D97-AF65-F5344CB8AC3E}">
        <p14:creationId xmlns:p14="http://schemas.microsoft.com/office/powerpoint/2010/main" val="2750995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2132856"/>
            <a:ext cx="6305128" cy="4341096"/>
          </a:xfrm>
        </p:spPr>
        <p:txBody>
          <a:bodyPr>
            <a:normAutofit/>
          </a:bodyPr>
          <a:lstStyle/>
          <a:p>
            <a:r>
              <a:rPr lang="es-ES" dirty="0"/>
              <a:t>… y el pinito (Crassula lycopodioides) en Tenerife (Santa Cruz, barranco Goteras, Los Canalitos en Icod) y Gran Canaria (Azuaje).</a:t>
            </a:r>
          </a:p>
          <a:p>
            <a:r>
              <a:rPr lang="es-ES" dirty="0"/>
              <a:t>Ya menciona la amapola de California (Eschscholzia californica), asilvestrada por la cordillera dorsal de la isla de Tenerife, desde Las Raíces (1.300 m.s.n.m.) hasta Montaña Amarnija (1.800 m.s.n.m.) y en Vilaflor (1.550 m.s.n.m.). Al farolito (Cardiospermum grandiflorum) lo considera subespontáneo enredado por el barranco de Almeida y en laderas sobre Santa Cruz de Tenerife, así como en el barranco de Bañaderos y en San Lorenzo (Gran Canaria). </a:t>
            </a:r>
          </a:p>
        </p:txBody>
      </p:sp>
    </p:spTree>
    <p:extLst>
      <p:ext uri="{BB962C8B-B14F-4D97-AF65-F5344CB8AC3E}">
        <p14:creationId xmlns:p14="http://schemas.microsoft.com/office/powerpoint/2010/main" val="2348208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268760"/>
            <a:ext cx="6233120" cy="5589240"/>
          </a:xfrm>
        </p:spPr>
        <p:txBody>
          <a:bodyPr>
            <a:normAutofit/>
          </a:bodyPr>
          <a:lstStyle/>
          <a:p>
            <a:r>
              <a:rPr lang="es-ES" dirty="0"/>
              <a:t>De la orejagato (Tradescantia fluminensis), sudamericana, comenta que “parece estar ampliamente distribuida por lugares húmedos de las Islas Canarias”, como Hermigua, barranco de Liria y Cumbre Carbonero en La Gomera; Barlovento, barranco de la Herradura, barranco del Agua (Los Sauces) y barranco de La Galga en La Palma; Pedro Álvarez, El Sauzal, Igueste de Candelaria y Garachico en Tenerife; y barranco de Moya “muy común”, barranco de Teror y barranco de Tenoya en Gran Canaria. También de lugares húmedos son los paragüitas (Cyperus alternifolius), especie africana que Lid encuentra naturalizada por diversos lugares (cauces de barrancos y proximidades de estanques y tuberías de agua) en La Gomera (Tecina y Hermigua), Tenerife (Taganana, San Andrés, barranco de Gracia, Tejina, Punta del Hidalgo, Tacoronte etc…</a:t>
            </a:r>
          </a:p>
        </p:txBody>
      </p:sp>
    </p:spTree>
    <p:extLst>
      <p:ext uri="{BB962C8B-B14F-4D97-AF65-F5344CB8AC3E}">
        <p14:creationId xmlns:p14="http://schemas.microsoft.com/office/powerpoint/2010/main" val="12121216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2492896"/>
            <a:ext cx="6017096" cy="3981056"/>
          </a:xfrm>
        </p:spPr>
        <p:txBody>
          <a:bodyPr/>
          <a:lstStyle/>
          <a:p>
            <a:r>
              <a:rPr lang="es-ES" dirty="0"/>
              <a:t>Por último, al rabogato (Pennisetum setaceum) lo menciona como Pennisetum elatum y recoge varias citas de esta planta, en el barranco del Risco y la Aldea de San Nicolás en Gran Canaria y en el barranco de Martiánez del Puerto de la Cruz en Tenerife. </a:t>
            </a:r>
          </a:p>
          <a:p>
            <a:endParaRPr lang="es-ES" dirty="0"/>
          </a:p>
        </p:txBody>
      </p:sp>
    </p:spTree>
    <p:extLst>
      <p:ext uri="{BB962C8B-B14F-4D97-AF65-F5344CB8AC3E}">
        <p14:creationId xmlns:p14="http://schemas.microsoft.com/office/powerpoint/2010/main" val="10599324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241494"/>
            <a:ext cx="2953896" cy="369332"/>
          </a:xfrm>
          <a:prstGeom prst="rect">
            <a:avLst/>
          </a:prstGeom>
          <a:solidFill>
            <a:srgbClr val="92D050"/>
          </a:solidFill>
        </p:spPr>
        <p:txBody>
          <a:bodyPr wrap="square" rtlCol="0">
            <a:spAutoFit/>
          </a:bodyPr>
          <a:lstStyle/>
          <a:p>
            <a:r>
              <a:rPr lang="es-ES" dirty="0">
                <a:solidFill>
                  <a:prstClr val="black"/>
                </a:solidFill>
              </a:rPr>
              <a:t>Abutilon grandifolium</a:t>
            </a:r>
          </a:p>
        </p:txBody>
      </p:sp>
    </p:spTree>
    <p:extLst>
      <p:ext uri="{BB962C8B-B14F-4D97-AF65-F5344CB8AC3E}">
        <p14:creationId xmlns:p14="http://schemas.microsoft.com/office/powerpoint/2010/main" val="22642481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40" y="0"/>
            <a:ext cx="459864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17032"/>
            <a:ext cx="4572000" cy="3140968"/>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146"/>
            <a:ext cx="4572000" cy="3715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717032"/>
            <a:ext cx="4572000" cy="3117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467544" y="6381328"/>
            <a:ext cx="2736304" cy="369332"/>
          </a:xfrm>
          <a:prstGeom prst="rect">
            <a:avLst/>
          </a:prstGeom>
          <a:solidFill>
            <a:srgbClr val="92D050"/>
          </a:solidFill>
        </p:spPr>
        <p:txBody>
          <a:bodyPr wrap="square" rtlCol="0">
            <a:spAutoFit/>
          </a:bodyPr>
          <a:lstStyle/>
          <a:p>
            <a:r>
              <a:rPr lang="es-ES" dirty="0">
                <a:solidFill>
                  <a:prstClr val="black"/>
                </a:solidFill>
              </a:rPr>
              <a:t>Abutilon grandifolium</a:t>
            </a:r>
          </a:p>
        </p:txBody>
      </p:sp>
    </p:spTree>
    <p:extLst>
      <p:ext uri="{BB962C8B-B14F-4D97-AF65-F5344CB8AC3E}">
        <p14:creationId xmlns:p14="http://schemas.microsoft.com/office/powerpoint/2010/main" val="1927019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3923927" cy="3645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45024"/>
            <a:ext cx="3923926" cy="3212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 r="1069" b="10150"/>
          <a:stretch/>
        </p:blipFill>
        <p:spPr bwMode="auto">
          <a:xfrm>
            <a:off x="3923927" y="-4275856"/>
            <a:ext cx="5220073" cy="11133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012160" y="6237312"/>
            <a:ext cx="2232248" cy="369332"/>
          </a:xfrm>
          <a:prstGeom prst="rect">
            <a:avLst/>
          </a:prstGeom>
          <a:solidFill>
            <a:srgbClr val="92D050"/>
          </a:solidFill>
        </p:spPr>
        <p:txBody>
          <a:bodyPr wrap="square" rtlCol="0">
            <a:spAutoFit/>
          </a:bodyPr>
          <a:lstStyle/>
          <a:p>
            <a:r>
              <a:rPr lang="es-ES" dirty="0">
                <a:solidFill>
                  <a:prstClr val="black"/>
                </a:solidFill>
              </a:rPr>
              <a:t>Acacia cyclops</a:t>
            </a:r>
          </a:p>
        </p:txBody>
      </p:sp>
    </p:spTree>
    <p:extLst>
      <p:ext uri="{BB962C8B-B14F-4D97-AF65-F5344CB8AC3E}">
        <p14:creationId xmlns:p14="http://schemas.microsoft.com/office/powerpoint/2010/main" val="2806468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3200"/>
          </a:xfrm>
          <a:prstGeom prst="rect">
            <a:avLst/>
          </a:prstGeom>
        </p:spPr>
      </p:pic>
      <p:sp>
        <p:nvSpPr>
          <p:cNvPr id="3" name="2 CuadroTexto"/>
          <p:cNvSpPr txBox="1"/>
          <p:nvPr/>
        </p:nvSpPr>
        <p:spPr>
          <a:xfrm>
            <a:off x="395536" y="6349970"/>
            <a:ext cx="3600400" cy="369332"/>
          </a:xfrm>
          <a:prstGeom prst="rect">
            <a:avLst/>
          </a:prstGeom>
          <a:solidFill>
            <a:srgbClr val="92D050"/>
          </a:solidFill>
        </p:spPr>
        <p:txBody>
          <a:bodyPr wrap="square" rtlCol="0">
            <a:spAutoFit/>
          </a:bodyPr>
          <a:lstStyle/>
          <a:p>
            <a:r>
              <a:rPr lang="es-ES" dirty="0">
                <a:solidFill>
                  <a:prstClr val="black"/>
                </a:solidFill>
              </a:rPr>
              <a:t>Acacia cyclops.-Acacia majorera</a:t>
            </a:r>
          </a:p>
        </p:txBody>
      </p:sp>
    </p:spTree>
    <p:extLst>
      <p:ext uri="{BB962C8B-B14F-4D97-AF65-F5344CB8AC3E}">
        <p14:creationId xmlns:p14="http://schemas.microsoft.com/office/powerpoint/2010/main" val="31968333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84168" y="6309320"/>
            <a:ext cx="2592288" cy="369332"/>
          </a:xfrm>
          <a:prstGeom prst="rect">
            <a:avLst/>
          </a:prstGeom>
          <a:solidFill>
            <a:srgbClr val="92D050"/>
          </a:solidFill>
        </p:spPr>
        <p:txBody>
          <a:bodyPr wrap="square" rtlCol="0">
            <a:spAutoFit/>
          </a:bodyPr>
          <a:lstStyle/>
          <a:p>
            <a:r>
              <a:rPr lang="es-ES" dirty="0"/>
              <a:t>Acacia cyanophylla</a:t>
            </a:r>
          </a:p>
        </p:txBody>
      </p:sp>
    </p:spTree>
    <p:extLst>
      <p:ext uri="{BB962C8B-B14F-4D97-AF65-F5344CB8AC3E}">
        <p14:creationId xmlns:p14="http://schemas.microsoft.com/office/powerpoint/2010/main" val="14724211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625"/>
          <a:stretch/>
        </p:blipFill>
        <p:spPr bwMode="auto">
          <a:xfrm>
            <a:off x="0" y="0"/>
            <a:ext cx="3510583" cy="2941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941320"/>
            <a:ext cx="3417728" cy="3916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26560"/>
          <a:stretch/>
        </p:blipFill>
        <p:spPr bwMode="auto">
          <a:xfrm>
            <a:off x="3417728" y="30479"/>
            <a:ext cx="5726271" cy="71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796136" y="6381328"/>
            <a:ext cx="2592288" cy="369332"/>
          </a:xfrm>
          <a:prstGeom prst="rect">
            <a:avLst/>
          </a:prstGeom>
          <a:solidFill>
            <a:srgbClr val="92D050"/>
          </a:solidFill>
        </p:spPr>
        <p:txBody>
          <a:bodyPr wrap="square" rtlCol="0">
            <a:spAutoFit/>
          </a:bodyPr>
          <a:lstStyle/>
          <a:p>
            <a:r>
              <a:rPr lang="es-ES" dirty="0">
                <a:solidFill>
                  <a:prstClr val="black"/>
                </a:solidFill>
              </a:rPr>
              <a:t>Acacia cyanophylla</a:t>
            </a:r>
          </a:p>
        </p:txBody>
      </p:sp>
    </p:spTree>
    <p:extLst>
      <p:ext uri="{BB962C8B-B14F-4D97-AF65-F5344CB8AC3E}">
        <p14:creationId xmlns:p14="http://schemas.microsoft.com/office/powerpoint/2010/main" val="23503748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57500" cy="3429000"/>
          </a:xfrm>
          <a:prstGeom prst="rect">
            <a:avLst/>
          </a:prstGeom>
        </p:spPr>
      </p:pic>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6535"/>
          <a:stretch/>
        </p:blipFill>
        <p:spPr bwMode="auto">
          <a:xfrm>
            <a:off x="40854" y="3429000"/>
            <a:ext cx="2816646"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0" y="20960"/>
            <a:ext cx="6308204"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t="16186"/>
          <a:stretch/>
        </p:blipFill>
        <p:spPr bwMode="auto">
          <a:xfrm>
            <a:off x="2857500" y="4592960"/>
            <a:ext cx="3010643" cy="2265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8144" y="4592960"/>
            <a:ext cx="3297560" cy="2265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395536" y="6381328"/>
            <a:ext cx="3816424" cy="369332"/>
          </a:xfrm>
          <a:prstGeom prst="rect">
            <a:avLst/>
          </a:prstGeom>
          <a:solidFill>
            <a:srgbClr val="92D050"/>
          </a:solidFill>
        </p:spPr>
        <p:txBody>
          <a:bodyPr wrap="square" rtlCol="0">
            <a:spAutoFit/>
          </a:bodyPr>
          <a:lstStyle/>
          <a:p>
            <a:r>
              <a:rPr lang="es-ES" dirty="0"/>
              <a:t>Acoelorrhaphe wrightii = Paurotis</a:t>
            </a:r>
          </a:p>
        </p:txBody>
      </p:sp>
    </p:spTree>
    <p:extLst>
      <p:ext uri="{BB962C8B-B14F-4D97-AF65-F5344CB8AC3E}">
        <p14:creationId xmlns:p14="http://schemas.microsoft.com/office/powerpoint/2010/main" val="4164866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4 CuadroTexto"/>
          <p:cNvSpPr txBox="1"/>
          <p:nvPr/>
        </p:nvSpPr>
        <p:spPr>
          <a:xfrm>
            <a:off x="395536" y="6237312"/>
            <a:ext cx="2664296" cy="369332"/>
          </a:xfrm>
          <a:prstGeom prst="rect">
            <a:avLst/>
          </a:prstGeom>
          <a:solidFill>
            <a:srgbClr val="92D050"/>
          </a:solidFill>
        </p:spPr>
        <p:txBody>
          <a:bodyPr wrap="square" rtlCol="0">
            <a:spAutoFit/>
          </a:bodyPr>
          <a:lstStyle/>
          <a:p>
            <a:r>
              <a:rPr lang="es-ES" dirty="0">
                <a:solidFill>
                  <a:prstClr val="black"/>
                </a:solidFill>
              </a:rPr>
              <a:t>Adenocarpus_viscosus</a:t>
            </a:r>
          </a:p>
        </p:txBody>
      </p:sp>
    </p:spTree>
    <p:extLst>
      <p:ext uri="{BB962C8B-B14F-4D97-AF65-F5344CB8AC3E}">
        <p14:creationId xmlns:p14="http://schemas.microsoft.com/office/powerpoint/2010/main" val="38252151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7750" t="4188" r="23999" b="25384"/>
          <a:stretch/>
        </p:blipFill>
        <p:spPr>
          <a:xfrm>
            <a:off x="4983480" y="0"/>
            <a:ext cx="4160520" cy="3139440"/>
          </a:xfrm>
          <a:prstGeom prst="rect">
            <a:avLst/>
          </a:prstGeom>
        </p:spPr>
      </p:pic>
      <p:sp>
        <p:nvSpPr>
          <p:cNvPr id="4" name="3 CuadroTexto"/>
          <p:cNvSpPr txBox="1"/>
          <p:nvPr/>
        </p:nvSpPr>
        <p:spPr>
          <a:xfrm>
            <a:off x="5580112" y="6309320"/>
            <a:ext cx="3096344" cy="369332"/>
          </a:xfrm>
          <a:prstGeom prst="rect">
            <a:avLst/>
          </a:prstGeom>
          <a:solidFill>
            <a:srgbClr val="92D050"/>
          </a:solidFill>
        </p:spPr>
        <p:txBody>
          <a:bodyPr wrap="square" rtlCol="0">
            <a:spAutoFit/>
          </a:bodyPr>
          <a:lstStyle/>
          <a:p>
            <a:r>
              <a:rPr lang="es-ES" dirty="0">
                <a:solidFill>
                  <a:prstClr val="black"/>
                </a:solidFill>
              </a:rPr>
              <a:t>Adenocarpus foliolosus</a:t>
            </a:r>
          </a:p>
        </p:txBody>
      </p:sp>
    </p:spTree>
    <p:extLst>
      <p:ext uri="{BB962C8B-B14F-4D97-AF65-F5344CB8AC3E}">
        <p14:creationId xmlns:p14="http://schemas.microsoft.com/office/powerpoint/2010/main" val="18166445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
        <p:nvSpPr>
          <p:cNvPr id="3" name="2 CuadroTexto"/>
          <p:cNvSpPr txBox="1"/>
          <p:nvPr/>
        </p:nvSpPr>
        <p:spPr>
          <a:xfrm>
            <a:off x="6228184" y="6309320"/>
            <a:ext cx="2808312" cy="369332"/>
          </a:xfrm>
          <a:prstGeom prst="rect">
            <a:avLst/>
          </a:prstGeom>
          <a:solidFill>
            <a:srgbClr val="92D050"/>
          </a:solidFill>
        </p:spPr>
        <p:txBody>
          <a:bodyPr wrap="square" rtlCol="0">
            <a:spAutoFit/>
          </a:bodyPr>
          <a:lstStyle/>
          <a:p>
            <a:r>
              <a:rPr lang="es-ES" dirty="0">
                <a:solidFill>
                  <a:prstClr val="black"/>
                </a:solidFill>
              </a:rPr>
              <a:t>Adiantum capillus-veneris</a:t>
            </a:r>
          </a:p>
        </p:txBody>
      </p:sp>
    </p:spTree>
    <p:extLst>
      <p:ext uri="{BB962C8B-B14F-4D97-AF65-F5344CB8AC3E}">
        <p14:creationId xmlns:p14="http://schemas.microsoft.com/office/powerpoint/2010/main" val="31851030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868144" y="6093296"/>
            <a:ext cx="2808312" cy="369332"/>
          </a:xfrm>
          <a:prstGeom prst="rect">
            <a:avLst/>
          </a:prstGeom>
          <a:solidFill>
            <a:srgbClr val="92D050"/>
          </a:solidFill>
        </p:spPr>
        <p:txBody>
          <a:bodyPr wrap="square" rtlCol="0">
            <a:spAutoFit/>
          </a:bodyPr>
          <a:lstStyle/>
          <a:p>
            <a:r>
              <a:rPr lang="es-ES" dirty="0" err="1">
                <a:solidFill>
                  <a:prstClr val="black"/>
                </a:solidFill>
              </a:rPr>
              <a:t>Aechmea</a:t>
            </a:r>
            <a:r>
              <a:rPr lang="es-ES" dirty="0">
                <a:solidFill>
                  <a:prstClr val="black"/>
                </a:solidFill>
              </a:rPr>
              <a:t> </a:t>
            </a:r>
            <a:r>
              <a:rPr lang="es-ES" dirty="0" err="1">
                <a:solidFill>
                  <a:prstClr val="black"/>
                </a:solidFill>
              </a:rPr>
              <a:t>gamosepala</a:t>
            </a:r>
            <a:endParaRPr lang="es-ES" dirty="0">
              <a:solidFill>
                <a:prstClr val="black"/>
              </a:solidFill>
            </a:endParaRPr>
          </a:p>
        </p:txBody>
      </p:sp>
    </p:spTree>
    <p:extLst>
      <p:ext uri="{BB962C8B-B14F-4D97-AF65-F5344CB8AC3E}">
        <p14:creationId xmlns:p14="http://schemas.microsoft.com/office/powerpoint/2010/main" val="4248100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228184" y="6390620"/>
            <a:ext cx="2520280" cy="369332"/>
          </a:xfrm>
          <a:prstGeom prst="rect">
            <a:avLst/>
          </a:prstGeom>
          <a:solidFill>
            <a:srgbClr val="92D050"/>
          </a:solidFill>
        </p:spPr>
        <p:txBody>
          <a:bodyPr wrap="square" rtlCol="0">
            <a:spAutoFit/>
          </a:bodyPr>
          <a:lstStyle/>
          <a:p>
            <a:r>
              <a:rPr lang="es-ES" dirty="0" err="1">
                <a:solidFill>
                  <a:prstClr val="black"/>
                </a:solidFill>
              </a:rPr>
              <a:t>Aechmea</a:t>
            </a:r>
            <a:r>
              <a:rPr lang="es-ES" dirty="0">
                <a:solidFill>
                  <a:prstClr val="black"/>
                </a:solidFill>
              </a:rPr>
              <a:t> </a:t>
            </a:r>
            <a:r>
              <a:rPr lang="es-ES" dirty="0" err="1">
                <a:solidFill>
                  <a:prstClr val="black"/>
                </a:solidFill>
              </a:rPr>
              <a:t>pineliana</a:t>
            </a:r>
            <a:r>
              <a:rPr lang="es-ES" dirty="0">
                <a:solidFill>
                  <a:prstClr val="black"/>
                </a:solidFill>
              </a:rPr>
              <a:t> </a:t>
            </a:r>
          </a:p>
        </p:txBody>
      </p:sp>
    </p:spTree>
    <p:extLst>
      <p:ext uri="{BB962C8B-B14F-4D97-AF65-F5344CB8AC3E}">
        <p14:creationId xmlns:p14="http://schemas.microsoft.com/office/powerpoint/2010/main" val="4609713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
        <p:nvSpPr>
          <p:cNvPr id="3" name="2 CuadroTexto"/>
          <p:cNvSpPr txBox="1"/>
          <p:nvPr/>
        </p:nvSpPr>
        <p:spPr>
          <a:xfrm>
            <a:off x="6012160" y="6246604"/>
            <a:ext cx="2952328" cy="369332"/>
          </a:xfrm>
          <a:prstGeom prst="rect">
            <a:avLst/>
          </a:prstGeom>
          <a:solidFill>
            <a:srgbClr val="92D050"/>
          </a:solidFill>
        </p:spPr>
        <p:txBody>
          <a:bodyPr wrap="square" rtlCol="0">
            <a:spAutoFit/>
          </a:bodyPr>
          <a:lstStyle/>
          <a:p>
            <a:r>
              <a:rPr lang="es-ES" dirty="0">
                <a:solidFill>
                  <a:prstClr val="black"/>
                </a:solidFill>
              </a:rPr>
              <a:t>Aeonium arboreum.-</a:t>
            </a:r>
          </a:p>
        </p:txBody>
      </p:sp>
    </p:spTree>
    <p:extLst>
      <p:ext uri="{BB962C8B-B14F-4D97-AF65-F5344CB8AC3E}">
        <p14:creationId xmlns:p14="http://schemas.microsoft.com/office/powerpoint/2010/main" val="15709769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432168" y="6237312"/>
            <a:ext cx="4104456" cy="369332"/>
          </a:xfrm>
          <a:prstGeom prst="rect">
            <a:avLst/>
          </a:prstGeom>
          <a:solidFill>
            <a:srgbClr val="92D050"/>
          </a:solidFill>
        </p:spPr>
        <p:txBody>
          <a:bodyPr wrap="square" rtlCol="0">
            <a:spAutoFit/>
          </a:bodyPr>
          <a:lstStyle/>
          <a:p>
            <a:r>
              <a:rPr lang="es-ES" dirty="0">
                <a:solidFill>
                  <a:prstClr val="black"/>
                </a:solidFill>
              </a:rPr>
              <a:t>Aeonium arboreum </a:t>
            </a:r>
            <a:r>
              <a:rPr lang="es-ES" dirty="0" err="1">
                <a:solidFill>
                  <a:prstClr val="black"/>
                </a:solidFill>
              </a:rPr>
              <a:t>atropurpureum</a:t>
            </a:r>
            <a:endParaRPr lang="es-ES" dirty="0">
              <a:solidFill>
                <a:prstClr val="black"/>
              </a:solidFill>
            </a:endParaRPr>
          </a:p>
        </p:txBody>
      </p:sp>
    </p:spTree>
    <p:extLst>
      <p:ext uri="{BB962C8B-B14F-4D97-AF65-F5344CB8AC3E}">
        <p14:creationId xmlns:p14="http://schemas.microsoft.com/office/powerpoint/2010/main" val="29220779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0360" y="0"/>
            <a:ext cx="6096000"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0" y="2780928"/>
            <a:ext cx="6096000" cy="4277097"/>
          </a:xfrm>
          <a:prstGeom prst="rect">
            <a:avLst/>
          </a:prstGeom>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3040360" cy="2780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8360" y="3429000"/>
            <a:ext cx="3048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395536" y="6381328"/>
            <a:ext cx="4680520" cy="369332"/>
          </a:xfrm>
          <a:prstGeom prst="rect">
            <a:avLst/>
          </a:prstGeom>
          <a:solidFill>
            <a:srgbClr val="92D050"/>
          </a:solidFill>
        </p:spPr>
        <p:txBody>
          <a:bodyPr wrap="square" rtlCol="0">
            <a:spAutoFit/>
          </a:bodyPr>
          <a:lstStyle/>
          <a:p>
            <a:r>
              <a:rPr lang="es-ES" dirty="0" err="1">
                <a:solidFill>
                  <a:prstClr val="black"/>
                </a:solidFill>
              </a:rPr>
              <a:t>Aeonium</a:t>
            </a:r>
            <a:r>
              <a:rPr lang="es-ES" dirty="0">
                <a:solidFill>
                  <a:prstClr val="black"/>
                </a:solidFill>
              </a:rPr>
              <a:t> </a:t>
            </a:r>
            <a:r>
              <a:rPr lang="es-ES" dirty="0" err="1">
                <a:solidFill>
                  <a:prstClr val="black"/>
                </a:solidFill>
              </a:rPr>
              <a:t>sedifolium_y</a:t>
            </a:r>
            <a:r>
              <a:rPr lang="es-ES" dirty="0">
                <a:solidFill>
                  <a:prstClr val="black"/>
                </a:solidFill>
              </a:rPr>
              <a:t> </a:t>
            </a:r>
            <a:r>
              <a:rPr lang="es-ES" dirty="0" err="1">
                <a:solidFill>
                  <a:prstClr val="black"/>
                </a:solidFill>
              </a:rPr>
              <a:t>Aeonium</a:t>
            </a:r>
            <a:r>
              <a:rPr lang="es-ES" dirty="0">
                <a:solidFill>
                  <a:prstClr val="black"/>
                </a:solidFill>
              </a:rPr>
              <a:t> </a:t>
            </a:r>
            <a:r>
              <a:rPr lang="es-ES" dirty="0" err="1">
                <a:solidFill>
                  <a:prstClr val="black"/>
                </a:solidFill>
              </a:rPr>
              <a:t>spathulatum</a:t>
            </a:r>
            <a:endParaRPr lang="es-ES" dirty="0">
              <a:solidFill>
                <a:prstClr val="black"/>
              </a:solidFill>
            </a:endParaRPr>
          </a:p>
        </p:txBody>
      </p:sp>
    </p:spTree>
    <p:extLst>
      <p:ext uri="{BB962C8B-B14F-4D97-AF65-F5344CB8AC3E}">
        <p14:creationId xmlns:p14="http://schemas.microsoft.com/office/powerpoint/2010/main" val="3020243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 y="0"/>
            <a:ext cx="4670270" cy="3337297"/>
          </a:xfrm>
          <a:prstGeom prst="rect">
            <a:avLst/>
          </a:prstGeom>
        </p:spPr>
      </p:pic>
      <p:pic>
        <p:nvPicPr>
          <p:cNvPr id="6146" name="Picture 2" descr="G:\Flora Canaria\Aeonium_canariens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0"/>
            <a:ext cx="4716016" cy="6842497"/>
          </a:xfrm>
          <a:prstGeom prst="rect">
            <a:avLst/>
          </a:prstGeom>
          <a:noFill/>
          <a:extLst>
            <a:ext uri="{909E8E84-426E-40DD-AFC4-6F175D3DCCD1}">
              <a14:hiddenFill xmlns:a14="http://schemas.microsoft.com/office/drawing/2010/main">
                <a:solidFill>
                  <a:srgbClr val="FFFFFF"/>
                </a:solidFill>
              </a14:hiddenFill>
            </a:ext>
          </a:extLst>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 y="3337297"/>
            <a:ext cx="4427592" cy="3505199"/>
          </a:xfrm>
          <a:prstGeom prst="rect">
            <a:avLst/>
          </a:prstGeom>
        </p:spPr>
      </p:pic>
      <p:sp>
        <p:nvSpPr>
          <p:cNvPr id="5" name="4 CuadroTexto"/>
          <p:cNvSpPr txBox="1"/>
          <p:nvPr/>
        </p:nvSpPr>
        <p:spPr>
          <a:xfrm>
            <a:off x="323528" y="6267132"/>
            <a:ext cx="6318448" cy="369332"/>
          </a:xfrm>
          <a:prstGeom prst="rect">
            <a:avLst/>
          </a:prstGeom>
          <a:solidFill>
            <a:srgbClr val="92D050"/>
          </a:solidFill>
        </p:spPr>
        <p:txBody>
          <a:bodyPr wrap="square" rtlCol="0">
            <a:spAutoFit/>
          </a:bodyPr>
          <a:lstStyle/>
          <a:p>
            <a:r>
              <a:rPr lang="es-ES" dirty="0" err="1">
                <a:solidFill>
                  <a:prstClr val="black"/>
                </a:solidFill>
              </a:rPr>
              <a:t>Aeonium</a:t>
            </a:r>
            <a:r>
              <a:rPr lang="es-ES" dirty="0">
                <a:solidFill>
                  <a:prstClr val="black"/>
                </a:solidFill>
              </a:rPr>
              <a:t> </a:t>
            </a:r>
            <a:r>
              <a:rPr lang="es-ES" dirty="0" err="1">
                <a:solidFill>
                  <a:prstClr val="black"/>
                </a:solidFill>
              </a:rPr>
              <a:t>lancerottense</a:t>
            </a:r>
            <a:r>
              <a:rPr lang="es-ES" dirty="0">
                <a:solidFill>
                  <a:prstClr val="black"/>
                </a:solidFill>
              </a:rPr>
              <a:t> y </a:t>
            </a:r>
            <a:r>
              <a:rPr lang="es-ES" dirty="0" err="1">
                <a:solidFill>
                  <a:prstClr val="black"/>
                </a:solidFill>
              </a:rPr>
              <a:t>A.canariense</a:t>
            </a:r>
            <a:r>
              <a:rPr lang="es-ES" dirty="0">
                <a:solidFill>
                  <a:prstClr val="black"/>
                </a:solidFill>
              </a:rPr>
              <a:t> y A._</a:t>
            </a:r>
            <a:r>
              <a:rPr lang="es-ES" dirty="0" err="1">
                <a:solidFill>
                  <a:prstClr val="black"/>
                </a:solidFill>
              </a:rPr>
              <a:t>balsamiferum</a:t>
            </a:r>
            <a:endParaRPr lang="es-ES" dirty="0">
              <a:solidFill>
                <a:prstClr val="black"/>
              </a:solidFill>
            </a:endParaRPr>
          </a:p>
        </p:txBody>
      </p:sp>
    </p:spTree>
    <p:extLst>
      <p:ext uri="{BB962C8B-B14F-4D97-AF65-F5344CB8AC3E}">
        <p14:creationId xmlns:p14="http://schemas.microsoft.com/office/powerpoint/2010/main" val="9515468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64"/>
            <a:ext cx="5076056" cy="685533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6872848"/>
          </a:xfrm>
          <a:prstGeom prst="rect">
            <a:avLst/>
          </a:prstGeom>
        </p:spPr>
      </p:pic>
      <p:sp>
        <p:nvSpPr>
          <p:cNvPr id="5" name="4 CuadroTexto"/>
          <p:cNvSpPr txBox="1"/>
          <p:nvPr/>
        </p:nvSpPr>
        <p:spPr>
          <a:xfrm>
            <a:off x="683568" y="6093296"/>
            <a:ext cx="3744416" cy="369332"/>
          </a:xfrm>
          <a:prstGeom prst="rect">
            <a:avLst/>
          </a:prstGeom>
          <a:solidFill>
            <a:srgbClr val="92D050"/>
          </a:solidFill>
        </p:spPr>
        <p:txBody>
          <a:bodyPr wrap="square" rtlCol="0">
            <a:spAutoFit/>
          </a:bodyPr>
          <a:lstStyle/>
          <a:p>
            <a:r>
              <a:rPr lang="es-ES" dirty="0">
                <a:solidFill>
                  <a:prstClr val="black"/>
                </a:solidFill>
              </a:rPr>
              <a:t>Aeonium lindleyi y A. ciliatum</a:t>
            </a:r>
          </a:p>
        </p:txBody>
      </p:sp>
    </p:spTree>
    <p:extLst>
      <p:ext uri="{BB962C8B-B14F-4D97-AF65-F5344CB8AC3E}">
        <p14:creationId xmlns:p14="http://schemas.microsoft.com/office/powerpoint/2010/main" val="12714578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48"/>
            <a:ext cx="6096000" cy="45593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7248"/>
            <a:ext cx="3686944" cy="6850752"/>
          </a:xfrm>
          <a:prstGeom prst="rect">
            <a:avLst/>
          </a:prstGeom>
        </p:spPr>
      </p:pic>
      <p:pic>
        <p:nvPicPr>
          <p:cNvPr id="819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11307"/>
          <a:stretch/>
        </p:blipFill>
        <p:spPr bwMode="auto">
          <a:xfrm>
            <a:off x="0" y="4566548"/>
            <a:ext cx="2457450" cy="2288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7450" y="4566548"/>
            <a:ext cx="2978646" cy="2288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4427984" y="6340678"/>
            <a:ext cx="4608512" cy="369332"/>
          </a:xfrm>
          <a:prstGeom prst="rect">
            <a:avLst/>
          </a:prstGeom>
          <a:solidFill>
            <a:srgbClr val="92D050"/>
          </a:solidFill>
        </p:spPr>
        <p:txBody>
          <a:bodyPr wrap="square" rtlCol="0">
            <a:spAutoFit/>
          </a:bodyPr>
          <a:lstStyle/>
          <a:p>
            <a:r>
              <a:rPr lang="es-ES" dirty="0">
                <a:solidFill>
                  <a:prstClr val="black"/>
                </a:solidFill>
              </a:rPr>
              <a:t>Aeonium vestitus = Aeonium arboreum</a:t>
            </a:r>
          </a:p>
        </p:txBody>
      </p:sp>
    </p:spTree>
    <p:extLst>
      <p:ext uri="{BB962C8B-B14F-4D97-AF65-F5344CB8AC3E}">
        <p14:creationId xmlns:p14="http://schemas.microsoft.com/office/powerpoint/2010/main" val="6123342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3448"/>
            <a:ext cx="9144000" cy="7461448"/>
          </a:xfrm>
          <a:prstGeom prst="rect">
            <a:avLst/>
          </a:prstGeom>
          <a:solidFill>
            <a:srgbClr val="92D050"/>
          </a:solidFill>
        </p:spPr>
      </p:pic>
      <p:sp>
        <p:nvSpPr>
          <p:cNvPr id="3" name="2 CuadroTexto"/>
          <p:cNvSpPr txBox="1"/>
          <p:nvPr/>
        </p:nvSpPr>
        <p:spPr>
          <a:xfrm>
            <a:off x="5580112" y="6309320"/>
            <a:ext cx="2808312" cy="369332"/>
          </a:xfrm>
          <a:prstGeom prst="rect">
            <a:avLst/>
          </a:prstGeom>
          <a:solidFill>
            <a:srgbClr val="92D050"/>
          </a:solidFill>
        </p:spPr>
        <p:txBody>
          <a:bodyPr wrap="square" rtlCol="0">
            <a:spAutoFit/>
          </a:bodyPr>
          <a:lstStyle/>
          <a:p>
            <a:r>
              <a:rPr lang="es-ES" dirty="0">
                <a:solidFill>
                  <a:prstClr val="black"/>
                </a:solidFill>
              </a:rPr>
              <a:t>Agapanthus africanus</a:t>
            </a:r>
          </a:p>
        </p:txBody>
      </p:sp>
    </p:spTree>
    <p:extLst>
      <p:ext uri="{BB962C8B-B14F-4D97-AF65-F5344CB8AC3E}">
        <p14:creationId xmlns:p14="http://schemas.microsoft.com/office/powerpoint/2010/main" val="19047932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28396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0"/>
            <a:ext cx="4860032" cy="6859136"/>
          </a:xfrm>
          <a:prstGeom prst="rect">
            <a:avLst/>
          </a:prstGeom>
        </p:spPr>
      </p:pic>
      <p:sp>
        <p:nvSpPr>
          <p:cNvPr id="4" name="3 CuadroTexto"/>
          <p:cNvSpPr txBox="1"/>
          <p:nvPr/>
        </p:nvSpPr>
        <p:spPr>
          <a:xfrm>
            <a:off x="4481736" y="6268670"/>
            <a:ext cx="4464496" cy="369332"/>
          </a:xfrm>
          <a:prstGeom prst="rect">
            <a:avLst/>
          </a:prstGeom>
          <a:solidFill>
            <a:srgbClr val="92D050"/>
          </a:solidFill>
        </p:spPr>
        <p:txBody>
          <a:bodyPr wrap="square" rtlCol="0">
            <a:spAutoFit/>
          </a:bodyPr>
          <a:lstStyle/>
          <a:p>
            <a:r>
              <a:rPr lang="es-ES" dirty="0">
                <a:solidFill>
                  <a:prstClr val="black"/>
                </a:solidFill>
              </a:rPr>
              <a:t>Agave_americana y Agave fourcroydes</a:t>
            </a:r>
          </a:p>
        </p:txBody>
      </p:sp>
    </p:spTree>
    <p:extLst>
      <p:ext uri="{BB962C8B-B14F-4D97-AF65-F5344CB8AC3E}">
        <p14:creationId xmlns:p14="http://schemas.microsoft.com/office/powerpoint/2010/main" val="31006307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716016" y="6165304"/>
            <a:ext cx="4320480" cy="369332"/>
          </a:xfrm>
          <a:prstGeom prst="rect">
            <a:avLst/>
          </a:prstGeom>
          <a:solidFill>
            <a:srgbClr val="92D050"/>
          </a:solidFill>
        </p:spPr>
        <p:txBody>
          <a:bodyPr wrap="square" rtlCol="0">
            <a:spAutoFit/>
          </a:bodyPr>
          <a:lstStyle/>
          <a:p>
            <a:r>
              <a:rPr lang="es-ES" dirty="0">
                <a:solidFill>
                  <a:prstClr val="black"/>
                </a:solidFill>
              </a:rPr>
              <a:t>Ageratina adenophora.-Flor de Espuma</a:t>
            </a:r>
          </a:p>
        </p:txBody>
      </p:sp>
    </p:spTree>
    <p:extLst>
      <p:ext uri="{BB962C8B-B14F-4D97-AF65-F5344CB8AC3E}">
        <p14:creationId xmlns:p14="http://schemas.microsoft.com/office/powerpoint/2010/main" val="20522947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179880" cy="44958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19424"/>
            <a:ext cx="4158804" cy="2338576"/>
          </a:xfrm>
          <a:prstGeom prst="rect">
            <a:avLst/>
          </a:prstGeom>
        </p:spPr>
      </p:pic>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3504" y="23624"/>
            <a:ext cx="2940496" cy="2757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9880" y="2776349"/>
            <a:ext cx="2964120" cy="1876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5748" y="4519424"/>
            <a:ext cx="2276475" cy="2338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32223" y="4519424"/>
            <a:ext cx="2711777" cy="2338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95536" y="6309320"/>
            <a:ext cx="3760212" cy="369332"/>
          </a:xfrm>
          <a:prstGeom prst="rect">
            <a:avLst/>
          </a:prstGeom>
          <a:solidFill>
            <a:srgbClr val="92D050"/>
          </a:solidFill>
        </p:spPr>
        <p:txBody>
          <a:bodyPr wrap="square" rtlCol="0">
            <a:spAutoFit/>
          </a:bodyPr>
          <a:lstStyle/>
          <a:p>
            <a:r>
              <a:rPr lang="es-ES" dirty="0">
                <a:solidFill>
                  <a:prstClr val="black"/>
                </a:solidFill>
              </a:rPr>
              <a:t>Aizoon_canariense.-Pata de perro</a:t>
            </a:r>
          </a:p>
        </p:txBody>
      </p:sp>
    </p:spTree>
    <p:extLst>
      <p:ext uri="{BB962C8B-B14F-4D97-AF65-F5344CB8AC3E}">
        <p14:creationId xmlns:p14="http://schemas.microsoft.com/office/powerpoint/2010/main" val="8334272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88224" y="6165304"/>
            <a:ext cx="1944216" cy="369332"/>
          </a:xfrm>
          <a:prstGeom prst="rect">
            <a:avLst/>
          </a:prstGeom>
          <a:solidFill>
            <a:srgbClr val="92D050"/>
          </a:solidFill>
        </p:spPr>
        <p:txBody>
          <a:bodyPr wrap="square" rtlCol="0">
            <a:spAutoFit/>
          </a:bodyPr>
          <a:lstStyle/>
          <a:p>
            <a:r>
              <a:rPr lang="es-ES" dirty="0">
                <a:solidFill>
                  <a:prstClr val="black"/>
                </a:solidFill>
              </a:rPr>
              <a:t>Ajania pacifica</a:t>
            </a:r>
          </a:p>
        </p:txBody>
      </p:sp>
    </p:spTree>
    <p:extLst>
      <p:ext uri="{BB962C8B-B14F-4D97-AF65-F5344CB8AC3E}">
        <p14:creationId xmlns:p14="http://schemas.microsoft.com/office/powerpoint/2010/main" val="8225769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652120" y="6309320"/>
            <a:ext cx="3240360" cy="369332"/>
          </a:xfrm>
          <a:prstGeom prst="rect">
            <a:avLst/>
          </a:prstGeom>
          <a:solidFill>
            <a:srgbClr val="92D050"/>
          </a:solidFill>
        </p:spPr>
        <p:txBody>
          <a:bodyPr wrap="square" rtlCol="0">
            <a:spAutoFit/>
          </a:bodyPr>
          <a:lstStyle/>
          <a:p>
            <a:r>
              <a:rPr lang="es-ES" dirty="0">
                <a:solidFill>
                  <a:prstClr val="black"/>
                </a:solidFill>
              </a:rPr>
              <a:t>Alcantarea imperialis rubra</a:t>
            </a:r>
          </a:p>
        </p:txBody>
      </p:sp>
    </p:spTree>
    <p:extLst>
      <p:ext uri="{BB962C8B-B14F-4D97-AF65-F5344CB8AC3E}">
        <p14:creationId xmlns:p14="http://schemas.microsoft.com/office/powerpoint/2010/main" val="40530419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a:solidFill>
            <a:srgbClr val="92D050"/>
          </a:solidFill>
        </p:spPr>
      </p:pic>
      <p:sp>
        <p:nvSpPr>
          <p:cNvPr id="3" name="2 CuadroTexto"/>
          <p:cNvSpPr txBox="1"/>
          <p:nvPr/>
        </p:nvSpPr>
        <p:spPr>
          <a:xfrm>
            <a:off x="7020272" y="6165304"/>
            <a:ext cx="1656184" cy="369332"/>
          </a:xfrm>
          <a:prstGeom prst="rect">
            <a:avLst/>
          </a:prstGeom>
          <a:solidFill>
            <a:srgbClr val="92D050"/>
          </a:solidFill>
        </p:spPr>
        <p:txBody>
          <a:bodyPr wrap="square" rtlCol="0">
            <a:spAutoFit/>
          </a:bodyPr>
          <a:lstStyle/>
          <a:p>
            <a:r>
              <a:rPr lang="es-ES" dirty="0">
                <a:solidFill>
                  <a:prstClr val="black"/>
                </a:solidFill>
              </a:rPr>
              <a:t>Aloe plicatilis</a:t>
            </a:r>
          </a:p>
        </p:txBody>
      </p:sp>
    </p:spTree>
    <p:extLst>
      <p:ext uri="{BB962C8B-B14F-4D97-AF65-F5344CB8AC3E}">
        <p14:creationId xmlns:p14="http://schemas.microsoft.com/office/powerpoint/2010/main" val="8794631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672"/>
            <a:ext cx="9144000" cy="6910720"/>
          </a:xfrm>
          <a:prstGeom prst="rect">
            <a:avLst/>
          </a:prstGeom>
        </p:spPr>
      </p:pic>
      <p:sp>
        <p:nvSpPr>
          <p:cNvPr id="3" name="2 CuadroTexto"/>
          <p:cNvSpPr txBox="1"/>
          <p:nvPr/>
        </p:nvSpPr>
        <p:spPr>
          <a:xfrm>
            <a:off x="7308304" y="6358572"/>
            <a:ext cx="1656184" cy="369332"/>
          </a:xfrm>
          <a:prstGeom prst="rect">
            <a:avLst/>
          </a:prstGeom>
          <a:solidFill>
            <a:srgbClr val="92D050"/>
          </a:solidFill>
        </p:spPr>
        <p:txBody>
          <a:bodyPr wrap="square" rtlCol="0">
            <a:spAutoFit/>
          </a:bodyPr>
          <a:lstStyle/>
          <a:p>
            <a:r>
              <a:rPr lang="es-ES" dirty="0">
                <a:solidFill>
                  <a:prstClr val="black"/>
                </a:solidFill>
              </a:rPr>
              <a:t>Aloe striata</a:t>
            </a:r>
          </a:p>
        </p:txBody>
      </p:sp>
    </p:spTree>
    <p:extLst>
      <p:ext uri="{BB962C8B-B14F-4D97-AF65-F5344CB8AC3E}">
        <p14:creationId xmlns:p14="http://schemas.microsoft.com/office/powerpoint/2010/main" val="40764273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226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2640" y="-99392"/>
            <a:ext cx="4221360" cy="6957392"/>
          </a:xfrm>
          <a:prstGeom prst="rect">
            <a:avLst/>
          </a:prstGeom>
        </p:spPr>
      </p:pic>
      <p:sp>
        <p:nvSpPr>
          <p:cNvPr id="4" name="3 CuadroTexto"/>
          <p:cNvSpPr txBox="1"/>
          <p:nvPr/>
        </p:nvSpPr>
        <p:spPr>
          <a:xfrm>
            <a:off x="4826184" y="6382196"/>
            <a:ext cx="4248472" cy="369332"/>
          </a:xfrm>
          <a:prstGeom prst="rect">
            <a:avLst/>
          </a:prstGeom>
          <a:solidFill>
            <a:srgbClr val="92D050"/>
          </a:solidFill>
        </p:spPr>
        <p:txBody>
          <a:bodyPr wrap="square" rtlCol="0">
            <a:spAutoFit/>
          </a:bodyPr>
          <a:lstStyle/>
          <a:p>
            <a:r>
              <a:rPr lang="es-ES" dirty="0">
                <a:solidFill>
                  <a:prstClr val="black"/>
                </a:solidFill>
              </a:rPr>
              <a:t>Aloe arborescens y Aloe dichotoma</a:t>
            </a:r>
          </a:p>
        </p:txBody>
      </p:sp>
    </p:spTree>
    <p:extLst>
      <p:ext uri="{BB962C8B-B14F-4D97-AF65-F5344CB8AC3E}">
        <p14:creationId xmlns:p14="http://schemas.microsoft.com/office/powerpoint/2010/main" val="36396622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4435574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1400"/>
            <a:ext cx="4000500" cy="7002720"/>
          </a:xfrm>
          <a:prstGeom prst="rect">
            <a:avLst/>
          </a:prstGeom>
        </p:spPr>
      </p:pic>
      <p:sp>
        <p:nvSpPr>
          <p:cNvPr id="4" name="3 CuadroTexto"/>
          <p:cNvSpPr txBox="1"/>
          <p:nvPr/>
        </p:nvSpPr>
        <p:spPr>
          <a:xfrm>
            <a:off x="6516216" y="6237312"/>
            <a:ext cx="2232248" cy="369332"/>
          </a:xfrm>
          <a:prstGeom prst="rect">
            <a:avLst/>
          </a:prstGeom>
          <a:solidFill>
            <a:srgbClr val="92D050"/>
          </a:solidFill>
        </p:spPr>
        <p:txBody>
          <a:bodyPr wrap="square" rtlCol="0">
            <a:spAutoFit/>
          </a:bodyPr>
          <a:lstStyle/>
          <a:p>
            <a:r>
              <a:rPr lang="es-ES" dirty="0">
                <a:solidFill>
                  <a:prstClr val="black"/>
                </a:solidFill>
              </a:rPr>
              <a:t>Anredera cordifolia</a:t>
            </a:r>
          </a:p>
        </p:txBody>
      </p:sp>
    </p:spTree>
    <p:extLst>
      <p:ext uri="{BB962C8B-B14F-4D97-AF65-F5344CB8AC3E}">
        <p14:creationId xmlns:p14="http://schemas.microsoft.com/office/powerpoint/2010/main" val="25363726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1560" y="6237312"/>
            <a:ext cx="2592288" cy="369332"/>
          </a:xfrm>
          <a:prstGeom prst="rect">
            <a:avLst/>
          </a:prstGeom>
          <a:solidFill>
            <a:srgbClr val="92D050"/>
          </a:solidFill>
        </p:spPr>
        <p:txBody>
          <a:bodyPr wrap="square" rtlCol="0">
            <a:spAutoFit/>
          </a:bodyPr>
          <a:lstStyle/>
          <a:p>
            <a:r>
              <a:rPr lang="es-ES" dirty="0">
                <a:solidFill>
                  <a:prstClr val="black"/>
                </a:solidFill>
              </a:rPr>
              <a:t>Aptenia cordifolia</a:t>
            </a:r>
          </a:p>
        </p:txBody>
      </p:sp>
    </p:spTree>
    <p:extLst>
      <p:ext uri="{BB962C8B-B14F-4D97-AF65-F5344CB8AC3E}">
        <p14:creationId xmlns:p14="http://schemas.microsoft.com/office/powerpoint/2010/main" val="4984145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
        <p:nvSpPr>
          <p:cNvPr id="3" name="2 CuadroTexto"/>
          <p:cNvSpPr txBox="1"/>
          <p:nvPr/>
        </p:nvSpPr>
        <p:spPr>
          <a:xfrm>
            <a:off x="323528" y="6237312"/>
            <a:ext cx="3168352" cy="369332"/>
          </a:xfrm>
          <a:prstGeom prst="rect">
            <a:avLst/>
          </a:prstGeom>
          <a:solidFill>
            <a:srgbClr val="92D050"/>
          </a:solidFill>
        </p:spPr>
        <p:txBody>
          <a:bodyPr wrap="square" rtlCol="0">
            <a:spAutoFit/>
          </a:bodyPr>
          <a:lstStyle/>
          <a:p>
            <a:r>
              <a:rPr lang="es-ES" dirty="0">
                <a:solidFill>
                  <a:prstClr val="black"/>
                </a:solidFill>
              </a:rPr>
              <a:t>Arabis caucasica.-Pelusilla</a:t>
            </a:r>
          </a:p>
        </p:txBody>
      </p:sp>
    </p:spTree>
    <p:extLst>
      <p:ext uri="{BB962C8B-B14F-4D97-AF65-F5344CB8AC3E}">
        <p14:creationId xmlns:p14="http://schemas.microsoft.com/office/powerpoint/2010/main" val="40004949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
        <p:nvSpPr>
          <p:cNvPr id="3" name="2 CuadroTexto"/>
          <p:cNvSpPr txBox="1"/>
          <p:nvPr/>
        </p:nvSpPr>
        <p:spPr>
          <a:xfrm>
            <a:off x="6588224" y="6237312"/>
            <a:ext cx="2232248" cy="369332"/>
          </a:xfrm>
          <a:prstGeom prst="rect">
            <a:avLst/>
          </a:prstGeom>
          <a:solidFill>
            <a:srgbClr val="92D050"/>
          </a:solidFill>
        </p:spPr>
        <p:txBody>
          <a:bodyPr wrap="square" rtlCol="0">
            <a:spAutoFit/>
          </a:bodyPr>
          <a:lstStyle/>
          <a:p>
            <a:r>
              <a:rPr lang="es-ES" dirty="0">
                <a:solidFill>
                  <a:prstClr val="black"/>
                </a:solidFill>
              </a:rPr>
              <a:t>Araucaria bidwillii</a:t>
            </a:r>
          </a:p>
        </p:txBody>
      </p:sp>
    </p:spTree>
    <p:extLst>
      <p:ext uri="{BB962C8B-B14F-4D97-AF65-F5344CB8AC3E}">
        <p14:creationId xmlns:p14="http://schemas.microsoft.com/office/powerpoint/2010/main" val="32233885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6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71400"/>
            <a:ext cx="4281110" cy="7029400"/>
          </a:xfrm>
          <a:prstGeom prst="rect">
            <a:avLst/>
          </a:prstGeom>
        </p:spPr>
      </p:pic>
    </p:spTree>
    <p:extLst>
      <p:ext uri="{BB962C8B-B14F-4D97-AF65-F5344CB8AC3E}">
        <p14:creationId xmlns:p14="http://schemas.microsoft.com/office/powerpoint/2010/main" val="2515134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827584" y="6237312"/>
            <a:ext cx="2376264" cy="369332"/>
          </a:xfrm>
          <a:prstGeom prst="rect">
            <a:avLst/>
          </a:prstGeom>
          <a:solidFill>
            <a:srgbClr val="92D050"/>
          </a:solidFill>
        </p:spPr>
        <p:txBody>
          <a:bodyPr wrap="square" rtlCol="0">
            <a:spAutoFit/>
          </a:bodyPr>
          <a:lstStyle/>
          <a:p>
            <a:r>
              <a:rPr lang="es-ES" dirty="0">
                <a:solidFill>
                  <a:prstClr val="black"/>
                </a:solidFill>
              </a:rPr>
              <a:t>Arbutus canariensis</a:t>
            </a:r>
          </a:p>
        </p:txBody>
      </p:sp>
    </p:spTree>
    <p:extLst>
      <p:ext uri="{BB962C8B-B14F-4D97-AF65-F5344CB8AC3E}">
        <p14:creationId xmlns:p14="http://schemas.microsoft.com/office/powerpoint/2010/main" val="7855210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960"/>
            <a:ext cx="6096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7168" y="3284984"/>
            <a:ext cx="6096000" cy="3767212"/>
          </a:xfrm>
          <a:prstGeom prst="rect">
            <a:avLst/>
          </a:prstGeom>
        </p:spPr>
      </p:pic>
      <p:pic>
        <p:nvPicPr>
          <p:cNvPr id="10242" name="Picture 2" descr="G:\Flora Canaria\argyranthemum_frutescen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99392"/>
            <a:ext cx="4103400" cy="338437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284984"/>
            <a:ext cx="3048000" cy="3573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251520" y="6381328"/>
            <a:ext cx="3528392" cy="369332"/>
          </a:xfrm>
          <a:prstGeom prst="rect">
            <a:avLst/>
          </a:prstGeom>
          <a:solidFill>
            <a:srgbClr val="92D050"/>
          </a:solidFill>
        </p:spPr>
        <p:txBody>
          <a:bodyPr wrap="square" rtlCol="0">
            <a:spAutoFit/>
          </a:bodyPr>
          <a:lstStyle/>
          <a:p>
            <a:r>
              <a:rPr lang="es-ES" dirty="0">
                <a:solidFill>
                  <a:prstClr val="black"/>
                </a:solidFill>
              </a:rPr>
              <a:t>Argyrantemum frutescens</a:t>
            </a:r>
          </a:p>
        </p:txBody>
      </p:sp>
    </p:spTree>
    <p:extLst>
      <p:ext uri="{BB962C8B-B14F-4D97-AF65-F5344CB8AC3E}">
        <p14:creationId xmlns:p14="http://schemas.microsoft.com/office/powerpoint/2010/main" val="41166699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251520" y="6229796"/>
            <a:ext cx="2448272" cy="369332"/>
          </a:xfrm>
          <a:prstGeom prst="rect">
            <a:avLst/>
          </a:prstGeom>
          <a:solidFill>
            <a:srgbClr val="92D050"/>
          </a:solidFill>
        </p:spPr>
        <p:txBody>
          <a:bodyPr wrap="square" rtlCol="0">
            <a:spAutoFit/>
          </a:bodyPr>
          <a:lstStyle/>
          <a:p>
            <a:r>
              <a:rPr lang="es-ES" dirty="0">
                <a:solidFill>
                  <a:prstClr val="black"/>
                </a:solidFill>
              </a:rPr>
              <a:t>Aristolochia gigantea</a:t>
            </a:r>
          </a:p>
        </p:txBody>
      </p:sp>
    </p:spTree>
    <p:extLst>
      <p:ext uri="{BB962C8B-B14F-4D97-AF65-F5344CB8AC3E}">
        <p14:creationId xmlns:p14="http://schemas.microsoft.com/office/powerpoint/2010/main" val="31964610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309320"/>
            <a:ext cx="2448272" cy="369332"/>
          </a:xfrm>
          <a:prstGeom prst="rect">
            <a:avLst/>
          </a:prstGeom>
          <a:solidFill>
            <a:srgbClr val="92D050"/>
          </a:solidFill>
        </p:spPr>
        <p:txBody>
          <a:bodyPr wrap="square" rtlCol="0">
            <a:spAutoFit/>
          </a:bodyPr>
          <a:lstStyle/>
          <a:p>
            <a:r>
              <a:rPr lang="es-ES" dirty="0">
                <a:solidFill>
                  <a:prstClr val="black"/>
                </a:solidFill>
              </a:rPr>
              <a:t>Artemisia reptans</a:t>
            </a:r>
          </a:p>
        </p:txBody>
      </p:sp>
    </p:spTree>
    <p:extLst>
      <p:ext uri="{BB962C8B-B14F-4D97-AF65-F5344CB8AC3E}">
        <p14:creationId xmlns:p14="http://schemas.microsoft.com/office/powerpoint/2010/main" val="20948455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572000" y="6309320"/>
            <a:ext cx="4248472" cy="369332"/>
          </a:xfrm>
          <a:prstGeom prst="rect">
            <a:avLst/>
          </a:prstGeom>
          <a:solidFill>
            <a:srgbClr val="92D050"/>
          </a:solidFill>
        </p:spPr>
        <p:txBody>
          <a:bodyPr wrap="square" rtlCol="0">
            <a:spAutoFit/>
          </a:bodyPr>
          <a:lstStyle/>
          <a:p>
            <a:r>
              <a:rPr lang="es-ES" dirty="0">
                <a:solidFill>
                  <a:prstClr val="black"/>
                </a:solidFill>
              </a:rPr>
              <a:t>Asclepias curassavica.-algodoncillo</a:t>
            </a:r>
          </a:p>
        </p:txBody>
      </p:sp>
    </p:spTree>
    <p:extLst>
      <p:ext uri="{BB962C8B-B14F-4D97-AF65-F5344CB8AC3E}">
        <p14:creationId xmlns:p14="http://schemas.microsoft.com/office/powerpoint/2010/main" val="1815101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
        <p:nvSpPr>
          <p:cNvPr id="3" name="2 CuadroTexto"/>
          <p:cNvSpPr txBox="1"/>
          <p:nvPr/>
        </p:nvSpPr>
        <p:spPr>
          <a:xfrm>
            <a:off x="4355976" y="6165304"/>
            <a:ext cx="4528120" cy="369332"/>
          </a:xfrm>
          <a:prstGeom prst="rect">
            <a:avLst/>
          </a:prstGeom>
          <a:solidFill>
            <a:srgbClr val="92D050"/>
          </a:solidFill>
        </p:spPr>
        <p:txBody>
          <a:bodyPr wrap="square" rtlCol="0">
            <a:spAutoFit/>
          </a:bodyPr>
          <a:lstStyle/>
          <a:p>
            <a:r>
              <a:rPr lang="es-ES" dirty="0">
                <a:solidFill>
                  <a:prstClr val="black"/>
                </a:solidFill>
              </a:rPr>
              <a:t>Asparagus asparagoides.-esparraguela</a:t>
            </a:r>
          </a:p>
        </p:txBody>
      </p:sp>
    </p:spTree>
    <p:extLst>
      <p:ext uri="{BB962C8B-B14F-4D97-AF65-F5344CB8AC3E}">
        <p14:creationId xmlns:p14="http://schemas.microsoft.com/office/powerpoint/2010/main" val="30601926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660232" y="6277962"/>
            <a:ext cx="1944216" cy="369332"/>
          </a:xfrm>
          <a:prstGeom prst="rect">
            <a:avLst/>
          </a:prstGeom>
          <a:solidFill>
            <a:srgbClr val="92D050"/>
          </a:solidFill>
        </p:spPr>
        <p:txBody>
          <a:bodyPr wrap="square" rtlCol="0">
            <a:spAutoFit/>
          </a:bodyPr>
          <a:lstStyle/>
          <a:p>
            <a:r>
              <a:rPr lang="es-ES" dirty="0">
                <a:solidFill>
                  <a:prstClr val="black"/>
                </a:solidFill>
              </a:rPr>
              <a:t>Asplenium filare</a:t>
            </a:r>
          </a:p>
        </p:txBody>
      </p:sp>
    </p:spTree>
    <p:extLst>
      <p:ext uri="{BB962C8B-B14F-4D97-AF65-F5344CB8AC3E}">
        <p14:creationId xmlns:p14="http://schemas.microsoft.com/office/powerpoint/2010/main" val="12666032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572000" y="6165304"/>
            <a:ext cx="4320480" cy="369332"/>
          </a:xfrm>
          <a:prstGeom prst="rect">
            <a:avLst/>
          </a:prstGeom>
          <a:solidFill>
            <a:srgbClr val="92D050"/>
          </a:solidFill>
        </p:spPr>
        <p:txBody>
          <a:bodyPr wrap="square" rtlCol="0">
            <a:spAutoFit/>
          </a:bodyPr>
          <a:lstStyle/>
          <a:p>
            <a:r>
              <a:rPr lang="es-ES" dirty="0">
                <a:solidFill>
                  <a:prstClr val="black"/>
                </a:solidFill>
              </a:rPr>
              <a:t>Asteriscus aquaticus.-Joriada menuda</a:t>
            </a:r>
          </a:p>
        </p:txBody>
      </p:sp>
    </p:spTree>
    <p:extLst>
      <p:ext uri="{BB962C8B-B14F-4D97-AF65-F5344CB8AC3E}">
        <p14:creationId xmlns:p14="http://schemas.microsoft.com/office/powerpoint/2010/main" val="34376155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5868144" y="6093296"/>
            <a:ext cx="2592288" cy="369332"/>
          </a:xfrm>
          <a:prstGeom prst="rect">
            <a:avLst/>
          </a:prstGeom>
          <a:solidFill>
            <a:srgbClr val="92D050"/>
          </a:solidFill>
        </p:spPr>
        <p:txBody>
          <a:bodyPr wrap="square" rtlCol="0">
            <a:spAutoFit/>
          </a:bodyPr>
          <a:lstStyle/>
          <a:p>
            <a:r>
              <a:rPr lang="es-ES" dirty="0">
                <a:solidFill>
                  <a:prstClr val="black"/>
                </a:solidFill>
              </a:rPr>
              <a:t>Asteriscus intermedius</a:t>
            </a:r>
          </a:p>
        </p:txBody>
      </p:sp>
    </p:spTree>
    <p:extLst>
      <p:ext uri="{BB962C8B-B14F-4D97-AF65-F5344CB8AC3E}">
        <p14:creationId xmlns:p14="http://schemas.microsoft.com/office/powerpoint/2010/main" val="14452751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491880" cy="2492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4682490"/>
            <a:ext cx="3096343" cy="2175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515639"/>
            <a:ext cx="3491880" cy="2342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492896"/>
            <a:ext cx="3491880" cy="1996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91880" y="0"/>
            <a:ext cx="2952328" cy="2641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1880" y="2641852"/>
            <a:ext cx="3096344" cy="2040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5"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44208" y="-1"/>
            <a:ext cx="2699792" cy="2641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6"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88224" y="5029200"/>
            <a:ext cx="2555776"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7"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24625" y="2641853"/>
            <a:ext cx="2619375" cy="2417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23528" y="6381328"/>
            <a:ext cx="1800200" cy="369332"/>
          </a:xfrm>
          <a:prstGeom prst="rect">
            <a:avLst/>
          </a:prstGeom>
          <a:solidFill>
            <a:srgbClr val="92D050"/>
          </a:solidFill>
        </p:spPr>
        <p:txBody>
          <a:bodyPr wrap="square" rtlCol="0">
            <a:spAutoFit/>
          </a:bodyPr>
          <a:lstStyle/>
          <a:p>
            <a:r>
              <a:rPr lang="es-ES" dirty="0">
                <a:solidFill>
                  <a:prstClr val="black"/>
                </a:solidFill>
              </a:rPr>
              <a:t>Atriplex halimus</a:t>
            </a:r>
          </a:p>
        </p:txBody>
      </p:sp>
    </p:spTree>
    <p:extLst>
      <p:ext uri="{BB962C8B-B14F-4D97-AF65-F5344CB8AC3E}">
        <p14:creationId xmlns:p14="http://schemas.microsoft.com/office/powerpoint/2010/main" val="12858545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148064" y="6415990"/>
            <a:ext cx="3600400" cy="369332"/>
          </a:xfrm>
          <a:prstGeom prst="rect">
            <a:avLst/>
          </a:prstGeom>
          <a:solidFill>
            <a:srgbClr val="92D050"/>
          </a:solidFill>
        </p:spPr>
        <p:txBody>
          <a:bodyPr wrap="square" rtlCol="0">
            <a:spAutoFit/>
          </a:bodyPr>
          <a:lstStyle/>
          <a:p>
            <a:r>
              <a:rPr lang="es-ES" dirty="0">
                <a:solidFill>
                  <a:prstClr val="black"/>
                </a:solidFill>
              </a:rPr>
              <a:t>Austrocylindropuntia exaltata</a:t>
            </a:r>
          </a:p>
        </p:txBody>
      </p:sp>
    </p:spTree>
    <p:extLst>
      <p:ext uri="{BB962C8B-B14F-4D97-AF65-F5344CB8AC3E}">
        <p14:creationId xmlns:p14="http://schemas.microsoft.com/office/powerpoint/2010/main" val="10030949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251520" y="6309320"/>
            <a:ext cx="4680520" cy="369332"/>
          </a:xfrm>
          <a:prstGeom prst="rect">
            <a:avLst/>
          </a:prstGeom>
          <a:solidFill>
            <a:srgbClr val="92D050"/>
          </a:solidFill>
        </p:spPr>
        <p:txBody>
          <a:bodyPr wrap="square" rtlCol="0">
            <a:spAutoFit/>
          </a:bodyPr>
          <a:lstStyle/>
          <a:p>
            <a:r>
              <a:rPr lang="es-ES" dirty="0">
                <a:solidFill>
                  <a:prstClr val="black"/>
                </a:solidFill>
              </a:rPr>
              <a:t>Bergenia crassifolia.-Hortensia de invierno</a:t>
            </a:r>
          </a:p>
        </p:txBody>
      </p:sp>
    </p:spTree>
    <p:extLst>
      <p:ext uri="{BB962C8B-B14F-4D97-AF65-F5344CB8AC3E}">
        <p14:creationId xmlns:p14="http://schemas.microsoft.com/office/powerpoint/2010/main" val="32586086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 y="0"/>
            <a:ext cx="9113520" cy="6858000"/>
          </a:xfrm>
          <a:prstGeom prst="rect">
            <a:avLst/>
          </a:prstGeom>
        </p:spPr>
      </p:pic>
      <p:sp>
        <p:nvSpPr>
          <p:cNvPr id="3" name="2 CuadroTexto"/>
          <p:cNvSpPr txBox="1"/>
          <p:nvPr/>
        </p:nvSpPr>
        <p:spPr>
          <a:xfrm>
            <a:off x="6588224" y="6237312"/>
            <a:ext cx="2160240" cy="369332"/>
          </a:xfrm>
          <a:prstGeom prst="rect">
            <a:avLst/>
          </a:prstGeom>
          <a:solidFill>
            <a:srgbClr val="92D050"/>
          </a:solidFill>
        </p:spPr>
        <p:txBody>
          <a:bodyPr wrap="square" rtlCol="0">
            <a:spAutoFit/>
          </a:bodyPr>
          <a:lstStyle/>
          <a:p>
            <a:r>
              <a:rPr lang="es-ES" dirty="0">
                <a:solidFill>
                  <a:prstClr val="black"/>
                </a:solidFill>
              </a:rPr>
              <a:t>Bidens aurea</a:t>
            </a:r>
          </a:p>
        </p:txBody>
      </p:sp>
    </p:spTree>
    <p:extLst>
      <p:ext uri="{BB962C8B-B14F-4D97-AF65-F5344CB8AC3E}">
        <p14:creationId xmlns:p14="http://schemas.microsoft.com/office/powerpoint/2010/main" val="11337196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
            <a:ext cx="9144000" cy="6850380"/>
          </a:xfrm>
          <a:prstGeom prst="rect">
            <a:avLst/>
          </a:prstGeom>
        </p:spPr>
      </p:pic>
      <p:sp>
        <p:nvSpPr>
          <p:cNvPr id="3" name="2 CuadroTexto"/>
          <p:cNvSpPr txBox="1"/>
          <p:nvPr/>
        </p:nvSpPr>
        <p:spPr>
          <a:xfrm>
            <a:off x="5436096" y="6254948"/>
            <a:ext cx="3096344" cy="369332"/>
          </a:xfrm>
          <a:prstGeom prst="rect">
            <a:avLst/>
          </a:prstGeom>
          <a:solidFill>
            <a:srgbClr val="92D050"/>
          </a:solidFill>
        </p:spPr>
        <p:txBody>
          <a:bodyPr wrap="square" rtlCol="0">
            <a:spAutoFit/>
          </a:bodyPr>
          <a:lstStyle/>
          <a:p>
            <a:r>
              <a:rPr lang="es-ES" dirty="0">
                <a:solidFill>
                  <a:prstClr val="black"/>
                </a:solidFill>
              </a:rPr>
              <a:t>Budleia.-Planta invasora</a:t>
            </a:r>
          </a:p>
        </p:txBody>
      </p:sp>
    </p:spTree>
    <p:extLst>
      <p:ext uri="{BB962C8B-B14F-4D97-AF65-F5344CB8AC3E}">
        <p14:creationId xmlns:p14="http://schemas.microsoft.com/office/powerpoint/2010/main" val="23092306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
        <p:nvSpPr>
          <p:cNvPr id="3" name="2 CuadroTexto"/>
          <p:cNvSpPr txBox="1"/>
          <p:nvPr/>
        </p:nvSpPr>
        <p:spPr>
          <a:xfrm>
            <a:off x="6300192" y="6237312"/>
            <a:ext cx="2520280" cy="369332"/>
          </a:xfrm>
          <a:prstGeom prst="rect">
            <a:avLst/>
          </a:prstGeom>
          <a:solidFill>
            <a:srgbClr val="92D050"/>
          </a:solidFill>
        </p:spPr>
        <p:txBody>
          <a:bodyPr wrap="square" rtlCol="0">
            <a:spAutoFit/>
          </a:bodyPr>
          <a:lstStyle/>
          <a:p>
            <a:r>
              <a:rPr lang="es-ES" dirty="0">
                <a:solidFill>
                  <a:prstClr val="black"/>
                </a:solidFill>
              </a:rPr>
              <a:t>Caesalpinia gilliesii</a:t>
            </a:r>
          </a:p>
        </p:txBody>
      </p:sp>
    </p:spTree>
    <p:extLst>
      <p:ext uri="{BB962C8B-B14F-4D97-AF65-F5344CB8AC3E}">
        <p14:creationId xmlns:p14="http://schemas.microsoft.com/office/powerpoint/2010/main" val="36697096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857" y="188640"/>
            <a:ext cx="2822575" cy="162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251520" y="6349970"/>
            <a:ext cx="2520280" cy="369332"/>
          </a:xfrm>
          <a:prstGeom prst="rect">
            <a:avLst/>
          </a:prstGeom>
          <a:solidFill>
            <a:srgbClr val="92D050"/>
          </a:solidFill>
        </p:spPr>
        <p:txBody>
          <a:bodyPr wrap="square" rtlCol="0">
            <a:spAutoFit/>
          </a:bodyPr>
          <a:lstStyle/>
          <a:p>
            <a:r>
              <a:rPr lang="es-ES" dirty="0">
                <a:solidFill>
                  <a:prstClr val="black"/>
                </a:solidFill>
              </a:rPr>
              <a:t>Canarina canariensis</a:t>
            </a:r>
          </a:p>
        </p:txBody>
      </p:sp>
    </p:spTree>
    <p:extLst>
      <p:ext uri="{BB962C8B-B14F-4D97-AF65-F5344CB8AC3E}">
        <p14:creationId xmlns:p14="http://schemas.microsoft.com/office/powerpoint/2010/main" val="33527736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3528" y="6093296"/>
            <a:ext cx="3096344" cy="369332"/>
          </a:xfrm>
          <a:prstGeom prst="rect">
            <a:avLst/>
          </a:prstGeom>
          <a:solidFill>
            <a:srgbClr val="92D050"/>
          </a:solidFill>
        </p:spPr>
        <p:txBody>
          <a:bodyPr wrap="square" rtlCol="0">
            <a:spAutoFit/>
          </a:bodyPr>
          <a:lstStyle/>
          <a:p>
            <a:r>
              <a:rPr lang="es-ES" dirty="0">
                <a:solidFill>
                  <a:prstClr val="black"/>
                </a:solidFill>
              </a:rPr>
              <a:t>Canistrum cyathiformis</a:t>
            </a:r>
          </a:p>
        </p:txBody>
      </p:sp>
    </p:spTree>
    <p:extLst>
      <p:ext uri="{BB962C8B-B14F-4D97-AF65-F5344CB8AC3E}">
        <p14:creationId xmlns:p14="http://schemas.microsoft.com/office/powerpoint/2010/main" val="35045773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08104" y="6390620"/>
            <a:ext cx="3384376" cy="369332"/>
          </a:xfrm>
          <a:prstGeom prst="rect">
            <a:avLst/>
          </a:prstGeom>
          <a:solidFill>
            <a:srgbClr val="92D050"/>
          </a:solidFill>
        </p:spPr>
        <p:txBody>
          <a:bodyPr wrap="square" rtlCol="0">
            <a:spAutoFit/>
          </a:bodyPr>
          <a:lstStyle/>
          <a:p>
            <a:r>
              <a:rPr lang="es-ES" dirty="0">
                <a:solidFill>
                  <a:prstClr val="black"/>
                </a:solidFill>
              </a:rPr>
              <a:t>Catharanthus roseus.-perico</a:t>
            </a:r>
          </a:p>
        </p:txBody>
      </p:sp>
    </p:spTree>
    <p:extLst>
      <p:ext uri="{BB962C8B-B14F-4D97-AF65-F5344CB8AC3E}">
        <p14:creationId xmlns:p14="http://schemas.microsoft.com/office/powerpoint/2010/main" val="403165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07504" y="6411148"/>
            <a:ext cx="4211960" cy="369332"/>
          </a:xfrm>
          <a:prstGeom prst="rect">
            <a:avLst/>
          </a:prstGeom>
          <a:solidFill>
            <a:srgbClr val="92D050"/>
          </a:solidFill>
        </p:spPr>
        <p:txBody>
          <a:bodyPr wrap="square" rtlCol="0">
            <a:spAutoFit/>
          </a:bodyPr>
          <a:lstStyle/>
          <a:p>
            <a:r>
              <a:rPr lang="es-ES" dirty="0">
                <a:solidFill>
                  <a:prstClr val="black"/>
                </a:solidFill>
              </a:rPr>
              <a:t>Cereus peruvianus var. monstruosus</a:t>
            </a:r>
          </a:p>
        </p:txBody>
      </p:sp>
    </p:spTree>
    <p:extLst>
      <p:ext uri="{BB962C8B-B14F-4D97-AF65-F5344CB8AC3E}">
        <p14:creationId xmlns:p14="http://schemas.microsoft.com/office/powerpoint/2010/main" val="7838328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3896" y="3429000"/>
            <a:ext cx="6096000" cy="3429000"/>
          </a:xfrm>
          <a:prstGeom prst="rect">
            <a:avLst/>
          </a:prstGeom>
        </p:spPr>
      </p:pic>
      <p:pic>
        <p:nvPicPr>
          <p:cNvPr id="133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3033896"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0"/>
            <a:ext cx="3033896"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179512" y="6421978"/>
            <a:ext cx="2664296" cy="369332"/>
          </a:xfrm>
          <a:prstGeom prst="rect">
            <a:avLst/>
          </a:prstGeom>
          <a:solidFill>
            <a:srgbClr val="92D050"/>
          </a:solidFill>
        </p:spPr>
        <p:txBody>
          <a:bodyPr wrap="square" rtlCol="0">
            <a:spAutoFit/>
          </a:bodyPr>
          <a:lstStyle/>
          <a:p>
            <a:r>
              <a:rPr lang="es-ES" dirty="0">
                <a:solidFill>
                  <a:prstClr val="black"/>
                </a:solidFill>
              </a:rPr>
              <a:t>Cestrum aurantiacum</a:t>
            </a:r>
          </a:p>
        </p:txBody>
      </p:sp>
    </p:spTree>
    <p:extLst>
      <p:ext uri="{BB962C8B-B14F-4D97-AF65-F5344CB8AC3E}">
        <p14:creationId xmlns:p14="http://schemas.microsoft.com/office/powerpoint/2010/main" val="14424126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683568" y="6093296"/>
            <a:ext cx="2304256" cy="369332"/>
          </a:xfrm>
          <a:prstGeom prst="rect">
            <a:avLst/>
          </a:prstGeom>
          <a:solidFill>
            <a:srgbClr val="92D050"/>
          </a:solidFill>
        </p:spPr>
        <p:txBody>
          <a:bodyPr wrap="square" rtlCol="0">
            <a:spAutoFit/>
          </a:bodyPr>
          <a:lstStyle/>
          <a:p>
            <a:r>
              <a:rPr lang="es-ES" dirty="0">
                <a:solidFill>
                  <a:prstClr val="black"/>
                </a:solidFill>
              </a:rPr>
              <a:t>Chorisia speciosa</a:t>
            </a:r>
          </a:p>
        </p:txBody>
      </p:sp>
    </p:spTree>
    <p:extLst>
      <p:ext uri="{BB962C8B-B14F-4D97-AF65-F5344CB8AC3E}">
        <p14:creationId xmlns:p14="http://schemas.microsoft.com/office/powerpoint/2010/main" val="27582858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14568" y="6375340"/>
            <a:ext cx="3456384" cy="369332"/>
          </a:xfrm>
          <a:prstGeom prst="rect">
            <a:avLst/>
          </a:prstGeom>
          <a:solidFill>
            <a:srgbClr val="92D050"/>
          </a:solidFill>
        </p:spPr>
        <p:txBody>
          <a:bodyPr wrap="square" rtlCol="0">
            <a:spAutoFit/>
          </a:bodyPr>
          <a:lstStyle/>
          <a:p>
            <a:r>
              <a:rPr lang="es-ES" dirty="0">
                <a:solidFill>
                  <a:prstClr val="black"/>
                </a:solidFill>
              </a:rPr>
              <a:t>Colocasia esculenta.-ñamera</a:t>
            </a:r>
          </a:p>
        </p:txBody>
      </p:sp>
    </p:spTree>
    <p:extLst>
      <p:ext uri="{BB962C8B-B14F-4D97-AF65-F5344CB8AC3E}">
        <p14:creationId xmlns:p14="http://schemas.microsoft.com/office/powerpoint/2010/main" val="8529106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593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9300" y="-99392"/>
            <a:ext cx="4549636" cy="6957392"/>
          </a:xfrm>
          <a:prstGeom prst="rect">
            <a:avLst/>
          </a:prstGeom>
        </p:spPr>
      </p:pic>
      <p:sp>
        <p:nvSpPr>
          <p:cNvPr id="4" name="3 CuadroTexto"/>
          <p:cNvSpPr txBox="1"/>
          <p:nvPr/>
        </p:nvSpPr>
        <p:spPr>
          <a:xfrm>
            <a:off x="6228184" y="6381328"/>
            <a:ext cx="2448272" cy="369332"/>
          </a:xfrm>
          <a:prstGeom prst="rect">
            <a:avLst/>
          </a:prstGeom>
          <a:solidFill>
            <a:srgbClr val="92D050"/>
          </a:solidFill>
        </p:spPr>
        <p:txBody>
          <a:bodyPr wrap="square" rtlCol="0">
            <a:spAutoFit/>
          </a:bodyPr>
          <a:lstStyle/>
          <a:p>
            <a:r>
              <a:rPr lang="es-ES" dirty="0">
                <a:solidFill>
                  <a:prstClr val="black"/>
                </a:solidFill>
              </a:rPr>
              <a:t>Convolvulus floridus</a:t>
            </a:r>
          </a:p>
        </p:txBody>
      </p:sp>
    </p:spTree>
    <p:extLst>
      <p:ext uri="{BB962C8B-B14F-4D97-AF65-F5344CB8AC3E}">
        <p14:creationId xmlns:p14="http://schemas.microsoft.com/office/powerpoint/2010/main" val="24667127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
        <p:nvSpPr>
          <p:cNvPr id="4" name="3 CuadroTexto"/>
          <p:cNvSpPr txBox="1"/>
          <p:nvPr/>
        </p:nvSpPr>
        <p:spPr>
          <a:xfrm>
            <a:off x="611560" y="6093296"/>
            <a:ext cx="2520280" cy="369332"/>
          </a:xfrm>
          <a:prstGeom prst="rect">
            <a:avLst/>
          </a:prstGeom>
          <a:solidFill>
            <a:srgbClr val="92D050"/>
          </a:solidFill>
        </p:spPr>
        <p:txBody>
          <a:bodyPr wrap="square" rtlCol="0">
            <a:spAutoFit/>
          </a:bodyPr>
          <a:lstStyle/>
          <a:p>
            <a:r>
              <a:rPr lang="es-ES" dirty="0">
                <a:solidFill>
                  <a:prstClr val="black"/>
                </a:solidFill>
              </a:rPr>
              <a:t>Cytisus scoparius</a:t>
            </a:r>
          </a:p>
        </p:txBody>
      </p:sp>
    </p:spTree>
    <p:extLst>
      <p:ext uri="{BB962C8B-B14F-4D97-AF65-F5344CB8AC3E}">
        <p14:creationId xmlns:p14="http://schemas.microsoft.com/office/powerpoint/2010/main" val="13004616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707904" cy="270892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9616" y="2286000"/>
            <a:ext cx="6096000" cy="4572000"/>
          </a:xfrm>
          <a:prstGeom prst="rect">
            <a:avLst/>
          </a:prstGeom>
        </p:spPr>
      </p:pic>
      <p:pic>
        <p:nvPicPr>
          <p:cNvPr id="143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2825" y="0"/>
            <a:ext cx="2859767" cy="2277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2592" y="-8384"/>
            <a:ext cx="2691408"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708920"/>
            <a:ext cx="3039616" cy="2031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4740027"/>
            <a:ext cx="3039616" cy="2117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796136" y="6461710"/>
            <a:ext cx="3096344" cy="369332"/>
          </a:xfrm>
          <a:prstGeom prst="rect">
            <a:avLst/>
          </a:prstGeom>
          <a:solidFill>
            <a:srgbClr val="92D050"/>
          </a:solidFill>
        </p:spPr>
        <p:txBody>
          <a:bodyPr wrap="square" rtlCol="0">
            <a:spAutoFit/>
          </a:bodyPr>
          <a:lstStyle/>
          <a:p>
            <a:r>
              <a:rPr lang="es-ES" dirty="0">
                <a:solidFill>
                  <a:prstClr val="black"/>
                </a:solidFill>
              </a:rPr>
              <a:t>Daphne gnidium.-Torvisco</a:t>
            </a:r>
          </a:p>
        </p:txBody>
      </p:sp>
    </p:spTree>
    <p:extLst>
      <p:ext uri="{BB962C8B-B14F-4D97-AF65-F5344CB8AC3E}">
        <p14:creationId xmlns:p14="http://schemas.microsoft.com/office/powerpoint/2010/main" val="12994405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00192" y="6165304"/>
            <a:ext cx="2448272" cy="369332"/>
          </a:xfrm>
          <a:prstGeom prst="rect">
            <a:avLst/>
          </a:prstGeom>
          <a:solidFill>
            <a:srgbClr val="92D050"/>
          </a:solidFill>
        </p:spPr>
        <p:txBody>
          <a:bodyPr wrap="square" rtlCol="0">
            <a:spAutoFit/>
          </a:bodyPr>
          <a:lstStyle/>
          <a:p>
            <a:r>
              <a:rPr lang="es-ES" dirty="0">
                <a:solidFill>
                  <a:prstClr val="black"/>
                </a:solidFill>
              </a:rPr>
              <a:t>Datura stramonium</a:t>
            </a:r>
          </a:p>
        </p:txBody>
      </p:sp>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632"/>
            <a:ext cx="3203848" cy="2765296"/>
          </a:xfrm>
          <a:prstGeom prst="rect">
            <a:avLst/>
          </a:prstGeom>
        </p:spPr>
      </p:pic>
    </p:spTree>
    <p:extLst>
      <p:ext uri="{BB962C8B-B14F-4D97-AF65-F5344CB8AC3E}">
        <p14:creationId xmlns:p14="http://schemas.microsoft.com/office/powerpoint/2010/main" val="39159883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0"/>
            <a:ext cx="4876800" cy="68386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979920"/>
          </a:xfrm>
          <a:prstGeom prst="rect">
            <a:avLst/>
          </a:prstGeom>
        </p:spPr>
      </p:pic>
      <p:sp>
        <p:nvSpPr>
          <p:cNvPr id="5" name="4 CuadroTexto"/>
          <p:cNvSpPr txBox="1"/>
          <p:nvPr/>
        </p:nvSpPr>
        <p:spPr>
          <a:xfrm>
            <a:off x="395536" y="6421978"/>
            <a:ext cx="2304256" cy="369332"/>
          </a:xfrm>
          <a:prstGeom prst="rect">
            <a:avLst/>
          </a:prstGeom>
          <a:solidFill>
            <a:srgbClr val="92D050"/>
          </a:solidFill>
        </p:spPr>
        <p:txBody>
          <a:bodyPr wrap="square" rtlCol="0">
            <a:spAutoFit/>
          </a:bodyPr>
          <a:lstStyle/>
          <a:p>
            <a:r>
              <a:rPr lang="es-ES" dirty="0">
                <a:solidFill>
                  <a:prstClr val="black"/>
                </a:solidFill>
              </a:rPr>
              <a:t>Dracaena  draco</a:t>
            </a:r>
          </a:p>
        </p:txBody>
      </p:sp>
    </p:spTree>
    <p:extLst>
      <p:ext uri="{BB962C8B-B14F-4D97-AF65-F5344CB8AC3E}">
        <p14:creationId xmlns:p14="http://schemas.microsoft.com/office/powerpoint/2010/main" val="35708849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
        <p:nvSpPr>
          <p:cNvPr id="3" name="2 CuadroTexto"/>
          <p:cNvSpPr txBox="1"/>
          <p:nvPr/>
        </p:nvSpPr>
        <p:spPr>
          <a:xfrm>
            <a:off x="6516216" y="6421978"/>
            <a:ext cx="2160240" cy="369332"/>
          </a:xfrm>
          <a:prstGeom prst="rect">
            <a:avLst/>
          </a:prstGeom>
          <a:solidFill>
            <a:srgbClr val="92D050"/>
          </a:solidFill>
        </p:spPr>
        <p:txBody>
          <a:bodyPr wrap="square" rtlCol="0">
            <a:spAutoFit/>
          </a:bodyPr>
          <a:lstStyle/>
          <a:p>
            <a:r>
              <a:rPr lang="es-ES" dirty="0">
                <a:solidFill>
                  <a:prstClr val="black"/>
                </a:solidFill>
              </a:rPr>
              <a:t>Dracaena  draco</a:t>
            </a:r>
          </a:p>
        </p:txBody>
      </p:sp>
    </p:spTree>
    <p:extLst>
      <p:ext uri="{BB962C8B-B14F-4D97-AF65-F5344CB8AC3E}">
        <p14:creationId xmlns:p14="http://schemas.microsoft.com/office/powerpoint/2010/main" val="26955871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80112" y="6093296"/>
            <a:ext cx="3096344" cy="369332"/>
          </a:xfrm>
          <a:prstGeom prst="rect">
            <a:avLst/>
          </a:prstGeom>
          <a:solidFill>
            <a:srgbClr val="92D050"/>
          </a:solidFill>
        </p:spPr>
        <p:txBody>
          <a:bodyPr wrap="square" rtlCol="0">
            <a:spAutoFit/>
          </a:bodyPr>
          <a:lstStyle/>
          <a:p>
            <a:r>
              <a:rPr lang="es-ES" dirty="0">
                <a:solidFill>
                  <a:prstClr val="black"/>
                </a:solidFill>
              </a:rPr>
              <a:t>Echium aculeatum.-ajinajo</a:t>
            </a:r>
          </a:p>
        </p:txBody>
      </p:sp>
    </p:spTree>
    <p:extLst>
      <p:ext uri="{BB962C8B-B14F-4D97-AF65-F5344CB8AC3E}">
        <p14:creationId xmlns:p14="http://schemas.microsoft.com/office/powerpoint/2010/main" val="36635191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79512" y="6237312"/>
            <a:ext cx="4104456" cy="369332"/>
          </a:xfrm>
          <a:prstGeom prst="rect">
            <a:avLst/>
          </a:prstGeom>
          <a:solidFill>
            <a:srgbClr val="92D050"/>
          </a:solidFill>
        </p:spPr>
        <p:txBody>
          <a:bodyPr wrap="square" rtlCol="0">
            <a:spAutoFit/>
          </a:bodyPr>
          <a:lstStyle/>
          <a:p>
            <a:r>
              <a:rPr lang="es-ES" dirty="0">
                <a:solidFill>
                  <a:prstClr val="black"/>
                </a:solidFill>
              </a:rPr>
              <a:t>Echium giganteum.-taginaste gigante</a:t>
            </a:r>
          </a:p>
        </p:txBody>
      </p:sp>
    </p:spTree>
    <p:extLst>
      <p:ext uri="{BB962C8B-B14F-4D97-AF65-F5344CB8AC3E}">
        <p14:creationId xmlns:p14="http://schemas.microsoft.com/office/powerpoint/2010/main" val="41422297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139952" y="6349970"/>
            <a:ext cx="4896544" cy="369332"/>
          </a:xfrm>
          <a:prstGeom prst="rect">
            <a:avLst/>
          </a:prstGeom>
          <a:solidFill>
            <a:srgbClr val="92D050"/>
          </a:solidFill>
        </p:spPr>
        <p:txBody>
          <a:bodyPr wrap="square" rtlCol="0">
            <a:spAutoFit/>
          </a:bodyPr>
          <a:lstStyle/>
          <a:p>
            <a:r>
              <a:rPr lang="pt-BR" dirty="0">
                <a:solidFill>
                  <a:prstClr val="black"/>
                </a:solidFill>
              </a:rPr>
              <a:t>Echium </a:t>
            </a:r>
            <a:r>
              <a:rPr lang="pt-BR" dirty="0" err="1">
                <a:solidFill>
                  <a:prstClr val="black"/>
                </a:solidFill>
              </a:rPr>
              <a:t>virescens.-Taginaste</a:t>
            </a:r>
            <a:r>
              <a:rPr lang="pt-BR" dirty="0">
                <a:solidFill>
                  <a:prstClr val="black"/>
                </a:solidFill>
              </a:rPr>
              <a:t> azul de Tenerife</a:t>
            </a:r>
          </a:p>
        </p:txBody>
      </p:sp>
    </p:spTree>
    <p:extLst>
      <p:ext uri="{BB962C8B-B14F-4D97-AF65-F5344CB8AC3E}">
        <p14:creationId xmlns:p14="http://schemas.microsoft.com/office/powerpoint/2010/main" val="30057229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652120" y="6381328"/>
            <a:ext cx="3384376" cy="369332"/>
          </a:xfrm>
          <a:prstGeom prst="rect">
            <a:avLst/>
          </a:prstGeom>
          <a:solidFill>
            <a:srgbClr val="92D050"/>
          </a:solidFill>
        </p:spPr>
        <p:txBody>
          <a:bodyPr wrap="square" rtlCol="0">
            <a:spAutoFit/>
          </a:bodyPr>
          <a:lstStyle/>
          <a:p>
            <a:r>
              <a:rPr lang="es-ES" dirty="0">
                <a:solidFill>
                  <a:prstClr val="black"/>
                </a:solidFill>
              </a:rPr>
              <a:t>Echium webbii-arrebol azul</a:t>
            </a:r>
          </a:p>
        </p:txBody>
      </p:sp>
    </p:spTree>
    <p:extLst>
      <p:ext uri="{BB962C8B-B14F-4D97-AF65-F5344CB8AC3E}">
        <p14:creationId xmlns:p14="http://schemas.microsoft.com/office/powerpoint/2010/main" val="41341541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9311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110" y="0"/>
            <a:ext cx="4238190" cy="6832848"/>
          </a:xfrm>
          <a:prstGeom prst="rect">
            <a:avLst/>
          </a:prstGeom>
        </p:spPr>
      </p:pic>
      <p:sp>
        <p:nvSpPr>
          <p:cNvPr id="4" name="3 CuadroTexto"/>
          <p:cNvSpPr txBox="1"/>
          <p:nvPr/>
        </p:nvSpPr>
        <p:spPr>
          <a:xfrm>
            <a:off x="6732240" y="6381328"/>
            <a:ext cx="2160240" cy="369332"/>
          </a:xfrm>
          <a:prstGeom prst="rect">
            <a:avLst/>
          </a:prstGeom>
          <a:solidFill>
            <a:srgbClr val="92D050"/>
          </a:solidFill>
        </p:spPr>
        <p:txBody>
          <a:bodyPr wrap="square" rtlCol="0">
            <a:spAutoFit/>
          </a:bodyPr>
          <a:lstStyle/>
          <a:p>
            <a:r>
              <a:rPr lang="es-ES" dirty="0">
                <a:solidFill>
                  <a:prstClr val="black"/>
                </a:solidFill>
              </a:rPr>
              <a:t>Echium wildpretii</a:t>
            </a:r>
          </a:p>
        </p:txBody>
      </p:sp>
    </p:spTree>
    <p:extLst>
      <p:ext uri="{BB962C8B-B14F-4D97-AF65-F5344CB8AC3E}">
        <p14:creationId xmlns:p14="http://schemas.microsoft.com/office/powerpoint/2010/main" val="2781853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
        <p:nvSpPr>
          <p:cNvPr id="3" name="2 CuadroTexto"/>
          <p:cNvSpPr txBox="1"/>
          <p:nvPr/>
        </p:nvSpPr>
        <p:spPr>
          <a:xfrm>
            <a:off x="6588224" y="6165304"/>
            <a:ext cx="2088232" cy="369332"/>
          </a:xfrm>
          <a:prstGeom prst="rect">
            <a:avLst/>
          </a:prstGeom>
          <a:solidFill>
            <a:srgbClr val="92D050"/>
          </a:solidFill>
        </p:spPr>
        <p:txBody>
          <a:bodyPr wrap="square" rtlCol="0">
            <a:spAutoFit/>
          </a:bodyPr>
          <a:lstStyle/>
          <a:p>
            <a:r>
              <a:rPr lang="es-ES" dirty="0">
                <a:solidFill>
                  <a:prstClr val="black"/>
                </a:solidFill>
              </a:rPr>
              <a:t>Echium wildpretii</a:t>
            </a:r>
          </a:p>
        </p:txBody>
      </p:sp>
    </p:spTree>
    <p:extLst>
      <p:ext uri="{BB962C8B-B14F-4D97-AF65-F5344CB8AC3E}">
        <p14:creationId xmlns:p14="http://schemas.microsoft.com/office/powerpoint/2010/main" val="9024881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0" y="0"/>
            <a:ext cx="4572000" cy="6858000"/>
          </a:xfrm>
          <a:prstGeom prst="rect">
            <a:avLst/>
          </a:prstGeom>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3440" y="3573016"/>
            <a:ext cx="1876425"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b="14291"/>
          <a:stretch/>
        </p:blipFill>
        <p:spPr bwMode="auto">
          <a:xfrm>
            <a:off x="6459865" y="3573016"/>
            <a:ext cx="2684135"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3440" y="-10046"/>
            <a:ext cx="4560560" cy="3556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67544" y="6237312"/>
            <a:ext cx="2088232" cy="369332"/>
          </a:xfrm>
          <a:prstGeom prst="rect">
            <a:avLst/>
          </a:prstGeom>
          <a:solidFill>
            <a:srgbClr val="92D050"/>
          </a:solidFill>
        </p:spPr>
        <p:txBody>
          <a:bodyPr wrap="square" rtlCol="0">
            <a:spAutoFit/>
          </a:bodyPr>
          <a:lstStyle/>
          <a:p>
            <a:r>
              <a:rPr lang="es-ES" dirty="0">
                <a:solidFill>
                  <a:prstClr val="black"/>
                </a:solidFill>
              </a:rPr>
              <a:t>Ephedra fragilis</a:t>
            </a:r>
          </a:p>
        </p:txBody>
      </p:sp>
    </p:spTree>
    <p:extLst>
      <p:ext uri="{BB962C8B-B14F-4D97-AF65-F5344CB8AC3E}">
        <p14:creationId xmlns:p14="http://schemas.microsoft.com/office/powerpoint/2010/main" val="3259232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84168" y="6237312"/>
            <a:ext cx="2592288" cy="369332"/>
          </a:xfrm>
          <a:prstGeom prst="rect">
            <a:avLst/>
          </a:prstGeom>
          <a:solidFill>
            <a:srgbClr val="92D050"/>
          </a:solidFill>
        </p:spPr>
        <p:txBody>
          <a:bodyPr wrap="square" rtlCol="0">
            <a:spAutoFit/>
          </a:bodyPr>
          <a:lstStyle/>
          <a:p>
            <a:r>
              <a:rPr lang="es-ES" dirty="0">
                <a:solidFill>
                  <a:prstClr val="black"/>
                </a:solidFill>
              </a:rPr>
              <a:t>Erica arborea.-Brezo</a:t>
            </a:r>
          </a:p>
        </p:txBody>
      </p:sp>
    </p:spTree>
    <p:extLst>
      <p:ext uri="{BB962C8B-B14F-4D97-AF65-F5344CB8AC3E}">
        <p14:creationId xmlns:p14="http://schemas.microsoft.com/office/powerpoint/2010/main" val="4849757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148064" y="6239708"/>
            <a:ext cx="3528392" cy="369332"/>
          </a:xfrm>
          <a:prstGeom prst="rect">
            <a:avLst/>
          </a:prstGeom>
          <a:solidFill>
            <a:srgbClr val="92D050"/>
          </a:solidFill>
        </p:spPr>
        <p:txBody>
          <a:bodyPr wrap="square" rtlCol="0">
            <a:spAutoFit/>
          </a:bodyPr>
          <a:lstStyle/>
          <a:p>
            <a:r>
              <a:rPr lang="es-ES" dirty="0">
                <a:solidFill>
                  <a:prstClr val="black"/>
                </a:solidFill>
              </a:rPr>
              <a:t>Escholtzia californica.-Invasora</a:t>
            </a:r>
          </a:p>
        </p:txBody>
      </p:sp>
    </p:spTree>
    <p:extLst>
      <p:ext uri="{BB962C8B-B14F-4D97-AF65-F5344CB8AC3E}">
        <p14:creationId xmlns:p14="http://schemas.microsoft.com/office/powerpoint/2010/main" val="4396902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6588224" y="6381328"/>
            <a:ext cx="2232248" cy="369332"/>
          </a:xfrm>
          <a:prstGeom prst="rect">
            <a:avLst/>
          </a:prstGeom>
          <a:solidFill>
            <a:srgbClr val="92D050"/>
          </a:solidFill>
        </p:spPr>
        <p:txBody>
          <a:bodyPr wrap="square" rtlCol="0">
            <a:spAutoFit/>
          </a:bodyPr>
          <a:lstStyle/>
          <a:p>
            <a:r>
              <a:rPr lang="es-ES" dirty="0">
                <a:solidFill>
                  <a:prstClr val="black"/>
                </a:solidFill>
              </a:rPr>
              <a:t>Euphorbia aphylla</a:t>
            </a:r>
          </a:p>
        </p:txBody>
      </p:sp>
    </p:spTree>
    <p:extLst>
      <p:ext uri="{BB962C8B-B14F-4D97-AF65-F5344CB8AC3E}">
        <p14:creationId xmlns:p14="http://schemas.microsoft.com/office/powerpoint/2010/main" val="33670710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029400"/>
          </a:xfrm>
          <a:prstGeom prst="rect">
            <a:avLst/>
          </a:prstGeom>
        </p:spPr>
      </p:pic>
      <p:sp>
        <p:nvSpPr>
          <p:cNvPr id="3" name="2 CuadroTexto"/>
          <p:cNvSpPr txBox="1"/>
          <p:nvPr/>
        </p:nvSpPr>
        <p:spPr>
          <a:xfrm>
            <a:off x="5796136" y="6363414"/>
            <a:ext cx="3096344" cy="369332"/>
          </a:xfrm>
          <a:prstGeom prst="rect">
            <a:avLst/>
          </a:prstGeom>
          <a:solidFill>
            <a:srgbClr val="92D050"/>
          </a:solidFill>
        </p:spPr>
        <p:txBody>
          <a:bodyPr wrap="square" rtlCol="0">
            <a:spAutoFit/>
          </a:bodyPr>
          <a:lstStyle/>
          <a:p>
            <a:r>
              <a:rPr lang="es-ES" dirty="0">
                <a:solidFill>
                  <a:prstClr val="black"/>
                </a:solidFill>
              </a:rPr>
              <a:t>Euphorbia atropurpurea</a:t>
            </a:r>
          </a:p>
        </p:txBody>
      </p:sp>
    </p:spTree>
    <p:extLst>
      <p:ext uri="{BB962C8B-B14F-4D97-AF65-F5344CB8AC3E}">
        <p14:creationId xmlns:p14="http://schemas.microsoft.com/office/powerpoint/2010/main" val="42188694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203848" cy="2636912"/>
          </a:xfrm>
          <a:prstGeom prst="rect">
            <a:avLst/>
          </a:prstGeom>
        </p:spPr>
      </p:pic>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8" y="2636912"/>
            <a:ext cx="3203848"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797152"/>
            <a:ext cx="3203848" cy="2060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3848" y="4797153"/>
            <a:ext cx="2952327" cy="2060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3" name="Picture 9"/>
          <p:cNvPicPr>
            <a:picLocks noChangeAspect="1" noChangeArrowheads="1"/>
          </p:cNvPicPr>
          <p:nvPr/>
        </p:nvPicPr>
        <p:blipFill rotWithShape="1">
          <a:blip r:embed="rId7">
            <a:extLst>
              <a:ext uri="{28A0092B-C50C-407E-A947-70E740481C1C}">
                <a14:useLocalDpi xmlns:a14="http://schemas.microsoft.com/office/drawing/2010/main" val="0"/>
              </a:ext>
            </a:extLst>
          </a:blip>
          <a:srcRect t="13176"/>
          <a:stretch/>
        </p:blipFill>
        <p:spPr bwMode="auto">
          <a:xfrm>
            <a:off x="3203848" y="9912"/>
            <a:ext cx="5940152" cy="5160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3924" y="5141032"/>
            <a:ext cx="2970076"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71668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06353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10000" cy="6858000"/>
          </a:xfrm>
          <a:prstGeom prst="rect">
            <a:avLst/>
          </a:prstGeom>
        </p:spPr>
      </p:pic>
      <p:pic>
        <p:nvPicPr>
          <p:cNvPr id="1843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0000" t="8000"/>
          <a:stretch/>
        </p:blipFill>
        <p:spPr bwMode="auto">
          <a:xfrm>
            <a:off x="3810000" y="0"/>
            <a:ext cx="533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39552" y="6309320"/>
            <a:ext cx="3270448" cy="369332"/>
          </a:xfrm>
          <a:prstGeom prst="rect">
            <a:avLst/>
          </a:prstGeom>
          <a:solidFill>
            <a:srgbClr val="92D050"/>
          </a:solidFill>
        </p:spPr>
        <p:txBody>
          <a:bodyPr wrap="square" rtlCol="0">
            <a:spAutoFit/>
          </a:bodyPr>
          <a:lstStyle/>
          <a:p>
            <a:r>
              <a:rPr lang="es-ES" dirty="0">
                <a:solidFill>
                  <a:prstClr val="black"/>
                </a:solidFill>
              </a:rPr>
              <a:t>Euphorbia candelabrum</a:t>
            </a:r>
          </a:p>
        </p:txBody>
      </p:sp>
    </p:spTree>
    <p:extLst>
      <p:ext uri="{BB962C8B-B14F-4D97-AF65-F5344CB8AC3E}">
        <p14:creationId xmlns:p14="http://schemas.microsoft.com/office/powerpoint/2010/main" val="324262143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3059832" cy="3979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879751"/>
            <a:ext cx="3059832" cy="2954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2"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3339" t="-23364" r="6391" b="6574"/>
          <a:stretch/>
        </p:blipFill>
        <p:spPr bwMode="auto">
          <a:xfrm>
            <a:off x="2886122" y="-2675122"/>
            <a:ext cx="6241894" cy="9509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868144" y="6309320"/>
            <a:ext cx="2808312" cy="369332"/>
          </a:xfrm>
          <a:prstGeom prst="rect">
            <a:avLst/>
          </a:prstGeom>
          <a:solidFill>
            <a:srgbClr val="92D050"/>
          </a:solidFill>
        </p:spPr>
        <p:txBody>
          <a:bodyPr wrap="square" rtlCol="0">
            <a:spAutoFit/>
          </a:bodyPr>
          <a:lstStyle/>
          <a:p>
            <a:r>
              <a:rPr lang="es-ES" dirty="0">
                <a:solidFill>
                  <a:prstClr val="black"/>
                </a:solidFill>
              </a:rPr>
              <a:t>Euphorbia candelabrum</a:t>
            </a:r>
          </a:p>
        </p:txBody>
      </p:sp>
    </p:spTree>
    <p:extLst>
      <p:ext uri="{BB962C8B-B14F-4D97-AF65-F5344CB8AC3E}">
        <p14:creationId xmlns:p14="http://schemas.microsoft.com/office/powerpoint/2010/main" val="36682300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788024" y="6295598"/>
            <a:ext cx="4032448" cy="369332"/>
          </a:xfrm>
          <a:prstGeom prst="rect">
            <a:avLst/>
          </a:prstGeom>
          <a:solidFill>
            <a:srgbClr val="92D050"/>
          </a:solidFill>
        </p:spPr>
        <p:txBody>
          <a:bodyPr wrap="square" rtlCol="0">
            <a:spAutoFit/>
          </a:bodyPr>
          <a:lstStyle/>
          <a:p>
            <a:r>
              <a:rPr lang="es-ES" dirty="0">
                <a:solidFill>
                  <a:prstClr val="black"/>
                </a:solidFill>
              </a:rPr>
              <a:t>Euphorbia balsamifera.-tabaiba dulce</a:t>
            </a:r>
          </a:p>
        </p:txBody>
      </p:sp>
    </p:spTree>
    <p:extLst>
      <p:ext uri="{BB962C8B-B14F-4D97-AF65-F5344CB8AC3E}">
        <p14:creationId xmlns:p14="http://schemas.microsoft.com/office/powerpoint/2010/main" val="24902320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572000" y="6309320"/>
            <a:ext cx="4392488" cy="369332"/>
          </a:xfrm>
          <a:prstGeom prst="rect">
            <a:avLst/>
          </a:prstGeom>
          <a:solidFill>
            <a:srgbClr val="92D050"/>
          </a:solidFill>
        </p:spPr>
        <p:txBody>
          <a:bodyPr wrap="square" rtlCol="0">
            <a:spAutoFit/>
          </a:bodyPr>
          <a:lstStyle/>
          <a:p>
            <a:r>
              <a:rPr lang="es-ES" dirty="0">
                <a:solidFill>
                  <a:prstClr val="black"/>
                </a:solidFill>
              </a:rPr>
              <a:t>Euphorbia regis-jubae .-tabaiba morisca</a:t>
            </a:r>
          </a:p>
        </p:txBody>
      </p:sp>
    </p:spTree>
    <p:extLst>
      <p:ext uri="{BB962C8B-B14F-4D97-AF65-F5344CB8AC3E}">
        <p14:creationId xmlns:p14="http://schemas.microsoft.com/office/powerpoint/2010/main" val="23472500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79512" y="6237312"/>
            <a:ext cx="4392488" cy="369332"/>
          </a:xfrm>
          <a:prstGeom prst="rect">
            <a:avLst/>
          </a:prstGeom>
          <a:solidFill>
            <a:srgbClr val="92D050"/>
          </a:solidFill>
        </p:spPr>
        <p:txBody>
          <a:bodyPr wrap="square" rtlCol="0">
            <a:spAutoFit/>
          </a:bodyPr>
          <a:lstStyle/>
          <a:p>
            <a:r>
              <a:rPr lang="es-ES" dirty="0">
                <a:solidFill>
                  <a:prstClr val="black"/>
                </a:solidFill>
              </a:rPr>
              <a:t>Euphorbia regis-jubae.-tabaiba morisca</a:t>
            </a:r>
          </a:p>
        </p:txBody>
      </p:sp>
    </p:spTree>
    <p:extLst>
      <p:ext uri="{BB962C8B-B14F-4D97-AF65-F5344CB8AC3E}">
        <p14:creationId xmlns:p14="http://schemas.microsoft.com/office/powerpoint/2010/main" val="415887716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395536" y="6309320"/>
            <a:ext cx="2808312" cy="369332"/>
          </a:xfrm>
          <a:prstGeom prst="rect">
            <a:avLst/>
          </a:prstGeom>
          <a:solidFill>
            <a:srgbClr val="92D050"/>
          </a:solidFill>
        </p:spPr>
        <p:txBody>
          <a:bodyPr wrap="square" rtlCol="0">
            <a:spAutoFit/>
          </a:bodyPr>
          <a:lstStyle/>
          <a:p>
            <a:r>
              <a:rPr lang="es-ES" dirty="0">
                <a:solidFill>
                  <a:prstClr val="black"/>
                </a:solidFill>
              </a:rPr>
              <a:t>Frankenia capitata</a:t>
            </a:r>
          </a:p>
        </p:txBody>
      </p:sp>
    </p:spTree>
    <p:extLst>
      <p:ext uri="{BB962C8B-B14F-4D97-AF65-F5344CB8AC3E}">
        <p14:creationId xmlns:p14="http://schemas.microsoft.com/office/powerpoint/2010/main" val="120632414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775448" y="6277962"/>
            <a:ext cx="3960440" cy="369332"/>
          </a:xfrm>
          <a:prstGeom prst="rect">
            <a:avLst/>
          </a:prstGeom>
          <a:solidFill>
            <a:srgbClr val="92D050"/>
          </a:solidFill>
        </p:spPr>
        <p:txBody>
          <a:bodyPr wrap="square" rtlCol="0">
            <a:spAutoFit/>
          </a:bodyPr>
          <a:lstStyle/>
          <a:p>
            <a:r>
              <a:rPr lang="es-ES" dirty="0">
                <a:solidFill>
                  <a:prstClr val="black"/>
                </a:solidFill>
              </a:rPr>
              <a:t>Genista benehoavensis en habitus</a:t>
            </a:r>
          </a:p>
        </p:txBody>
      </p:sp>
    </p:spTree>
    <p:extLst>
      <p:ext uri="{BB962C8B-B14F-4D97-AF65-F5344CB8AC3E}">
        <p14:creationId xmlns:p14="http://schemas.microsoft.com/office/powerpoint/2010/main" val="9029880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 y="0"/>
            <a:ext cx="45593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
        <p:nvSpPr>
          <p:cNvPr id="4" name="3 CuadroTexto"/>
          <p:cNvSpPr txBox="1"/>
          <p:nvPr/>
        </p:nvSpPr>
        <p:spPr>
          <a:xfrm>
            <a:off x="4572000" y="6237312"/>
            <a:ext cx="4464496" cy="369332"/>
          </a:xfrm>
          <a:prstGeom prst="rect">
            <a:avLst/>
          </a:prstGeom>
          <a:solidFill>
            <a:srgbClr val="92D050"/>
          </a:solidFill>
        </p:spPr>
        <p:txBody>
          <a:bodyPr wrap="square" rtlCol="0">
            <a:spAutoFit/>
          </a:bodyPr>
          <a:lstStyle/>
          <a:p>
            <a:r>
              <a:rPr lang="es-ES" dirty="0">
                <a:solidFill>
                  <a:prstClr val="black"/>
                </a:solidFill>
              </a:rPr>
              <a:t>Gomphocarpus fruticosus.- mata de seda</a:t>
            </a:r>
          </a:p>
        </p:txBody>
      </p:sp>
    </p:spTree>
    <p:extLst>
      <p:ext uri="{BB962C8B-B14F-4D97-AF65-F5344CB8AC3E}">
        <p14:creationId xmlns:p14="http://schemas.microsoft.com/office/powerpoint/2010/main" val="421983639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2200" y="3861048"/>
            <a:ext cx="2771800" cy="3005336"/>
          </a:xfrm>
          <a:prstGeom prst="rect">
            <a:avLst/>
          </a:prstGeom>
        </p:spPr>
      </p:pic>
      <p:sp>
        <p:nvSpPr>
          <p:cNvPr id="4" name="3 CuadroTexto"/>
          <p:cNvSpPr txBox="1"/>
          <p:nvPr/>
        </p:nvSpPr>
        <p:spPr>
          <a:xfrm>
            <a:off x="467544" y="6462628"/>
            <a:ext cx="3024336" cy="369332"/>
          </a:xfrm>
          <a:prstGeom prst="rect">
            <a:avLst/>
          </a:prstGeom>
          <a:solidFill>
            <a:srgbClr val="92D050"/>
          </a:solidFill>
        </p:spPr>
        <p:txBody>
          <a:bodyPr wrap="square" rtlCol="0">
            <a:spAutoFit/>
          </a:bodyPr>
          <a:lstStyle/>
          <a:p>
            <a:r>
              <a:rPr lang="es-ES" dirty="0">
                <a:solidFill>
                  <a:prstClr val="black"/>
                </a:solidFill>
              </a:rPr>
              <a:t>Hedychium gardnerianum</a:t>
            </a:r>
          </a:p>
        </p:txBody>
      </p:sp>
    </p:spTree>
    <p:extLst>
      <p:ext uri="{BB962C8B-B14F-4D97-AF65-F5344CB8AC3E}">
        <p14:creationId xmlns:p14="http://schemas.microsoft.com/office/powerpoint/2010/main" val="40712403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797544" y="6431230"/>
            <a:ext cx="3960440" cy="369332"/>
          </a:xfrm>
          <a:prstGeom prst="rect">
            <a:avLst/>
          </a:prstGeom>
          <a:solidFill>
            <a:srgbClr val="92D050"/>
          </a:solidFill>
        </p:spPr>
        <p:txBody>
          <a:bodyPr wrap="square" rtlCol="0">
            <a:spAutoFit/>
          </a:bodyPr>
          <a:lstStyle/>
          <a:p>
            <a:r>
              <a:rPr lang="es-ES" dirty="0">
                <a:solidFill>
                  <a:prstClr val="black"/>
                </a:solidFill>
              </a:rPr>
              <a:t>Helianthemum canariense.-turmero</a:t>
            </a:r>
          </a:p>
        </p:txBody>
      </p:sp>
    </p:spTree>
    <p:extLst>
      <p:ext uri="{BB962C8B-B14F-4D97-AF65-F5344CB8AC3E}">
        <p14:creationId xmlns:p14="http://schemas.microsoft.com/office/powerpoint/2010/main" val="75279718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
        <p:nvSpPr>
          <p:cNvPr id="3" name="2 CuadroTexto"/>
          <p:cNvSpPr txBox="1"/>
          <p:nvPr/>
        </p:nvSpPr>
        <p:spPr>
          <a:xfrm>
            <a:off x="6084168" y="6165304"/>
            <a:ext cx="2520280" cy="369332"/>
          </a:xfrm>
          <a:prstGeom prst="rect">
            <a:avLst/>
          </a:prstGeom>
          <a:solidFill>
            <a:srgbClr val="92D050"/>
          </a:solidFill>
        </p:spPr>
        <p:txBody>
          <a:bodyPr wrap="square" rtlCol="0">
            <a:spAutoFit/>
          </a:bodyPr>
          <a:lstStyle/>
          <a:p>
            <a:r>
              <a:rPr lang="es-ES" dirty="0">
                <a:solidFill>
                  <a:prstClr val="black"/>
                </a:solidFill>
              </a:rPr>
              <a:t>Hibiscus arnotianus</a:t>
            </a:r>
          </a:p>
        </p:txBody>
      </p:sp>
    </p:spTree>
    <p:extLst>
      <p:ext uri="{BB962C8B-B14F-4D97-AF65-F5344CB8AC3E}">
        <p14:creationId xmlns:p14="http://schemas.microsoft.com/office/powerpoint/2010/main" val="30067629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483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43276" cy="6892672"/>
          </a:xfrm>
          <a:prstGeom prst="rect">
            <a:avLst/>
          </a:prstGeom>
        </p:spPr>
      </p:pic>
      <p:sp>
        <p:nvSpPr>
          <p:cNvPr id="4" name="3 CuadroTexto"/>
          <p:cNvSpPr txBox="1"/>
          <p:nvPr/>
        </p:nvSpPr>
        <p:spPr>
          <a:xfrm>
            <a:off x="323528" y="6288970"/>
            <a:ext cx="2376264" cy="369332"/>
          </a:xfrm>
          <a:prstGeom prst="rect">
            <a:avLst/>
          </a:prstGeom>
          <a:solidFill>
            <a:srgbClr val="92D050"/>
          </a:solidFill>
        </p:spPr>
        <p:txBody>
          <a:bodyPr wrap="square" rtlCol="0">
            <a:spAutoFit/>
          </a:bodyPr>
          <a:lstStyle/>
          <a:p>
            <a:r>
              <a:rPr lang="es-ES" dirty="0">
                <a:solidFill>
                  <a:prstClr val="black"/>
                </a:solidFill>
              </a:rPr>
              <a:t>Hylocereus undatus</a:t>
            </a:r>
          </a:p>
        </p:txBody>
      </p:sp>
    </p:spTree>
    <p:extLst>
      <p:ext uri="{BB962C8B-B14F-4D97-AF65-F5344CB8AC3E}">
        <p14:creationId xmlns:p14="http://schemas.microsoft.com/office/powerpoint/2010/main" val="41112646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85192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12557"/>
          <a:stretch/>
        </p:blipFill>
        <p:spPr bwMode="auto">
          <a:xfrm>
            <a:off x="0" y="3429000"/>
            <a:ext cx="385192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920" y="0"/>
            <a:ext cx="5292080" cy="7127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4860032" y="6453336"/>
            <a:ext cx="3528392" cy="369332"/>
          </a:xfrm>
          <a:prstGeom prst="rect">
            <a:avLst/>
          </a:prstGeom>
          <a:solidFill>
            <a:srgbClr val="92D050"/>
          </a:solidFill>
        </p:spPr>
        <p:txBody>
          <a:bodyPr wrap="square" rtlCol="0">
            <a:spAutoFit/>
          </a:bodyPr>
          <a:lstStyle/>
          <a:p>
            <a:r>
              <a:rPr lang="es-ES" dirty="0">
                <a:solidFill>
                  <a:prstClr val="black"/>
                </a:solidFill>
              </a:rPr>
              <a:t>Hylocereus undatus.-Pitahaya</a:t>
            </a:r>
          </a:p>
        </p:txBody>
      </p:sp>
    </p:spTree>
    <p:extLst>
      <p:ext uri="{BB962C8B-B14F-4D97-AF65-F5344CB8AC3E}">
        <p14:creationId xmlns:p14="http://schemas.microsoft.com/office/powerpoint/2010/main" val="159996553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24856"/>
          </a:xfrm>
          <a:prstGeom prst="rect">
            <a:avLst/>
          </a:prstGeom>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3750" y="4221087"/>
            <a:ext cx="1847850" cy="2636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8856" y="4221087"/>
            <a:ext cx="2644894" cy="2574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8856" y="0"/>
            <a:ext cx="4525144" cy="4221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39552" y="6165304"/>
            <a:ext cx="2664296" cy="369332"/>
          </a:xfrm>
          <a:prstGeom prst="rect">
            <a:avLst/>
          </a:prstGeom>
          <a:solidFill>
            <a:srgbClr val="92D050"/>
          </a:solidFill>
        </p:spPr>
        <p:txBody>
          <a:bodyPr wrap="square" rtlCol="0">
            <a:spAutoFit/>
          </a:bodyPr>
          <a:lstStyle/>
          <a:p>
            <a:r>
              <a:rPr lang="es-ES" dirty="0">
                <a:solidFill>
                  <a:prstClr val="black"/>
                </a:solidFill>
              </a:rPr>
              <a:t>Impatiens walleriana</a:t>
            </a:r>
          </a:p>
        </p:txBody>
      </p:sp>
    </p:spTree>
    <p:extLst>
      <p:ext uri="{BB962C8B-B14F-4D97-AF65-F5344CB8AC3E}">
        <p14:creationId xmlns:p14="http://schemas.microsoft.com/office/powerpoint/2010/main" val="163955685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71400"/>
            <a:ext cx="9252520" cy="7128792"/>
          </a:xfrm>
          <a:prstGeom prst="rect">
            <a:avLst/>
          </a:prstGeom>
        </p:spPr>
      </p:pic>
      <p:sp>
        <p:nvSpPr>
          <p:cNvPr id="3" name="2 CuadroTexto"/>
          <p:cNvSpPr txBox="1"/>
          <p:nvPr/>
        </p:nvSpPr>
        <p:spPr>
          <a:xfrm>
            <a:off x="6012160" y="6237312"/>
            <a:ext cx="2808312" cy="369332"/>
          </a:xfrm>
          <a:prstGeom prst="rect">
            <a:avLst/>
          </a:prstGeom>
          <a:solidFill>
            <a:srgbClr val="92D050"/>
          </a:solidFill>
        </p:spPr>
        <p:txBody>
          <a:bodyPr wrap="square" rtlCol="0">
            <a:spAutoFit/>
          </a:bodyPr>
          <a:lstStyle/>
          <a:p>
            <a:r>
              <a:rPr lang="es-ES" dirty="0">
                <a:solidFill>
                  <a:prstClr val="black"/>
                </a:solidFill>
              </a:rPr>
              <a:t>Invasion de Pennisetum</a:t>
            </a:r>
          </a:p>
        </p:txBody>
      </p:sp>
    </p:spTree>
    <p:extLst>
      <p:ext uri="{BB962C8B-B14F-4D97-AF65-F5344CB8AC3E}">
        <p14:creationId xmlns:p14="http://schemas.microsoft.com/office/powerpoint/2010/main" val="280651135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4" t="16742" r="-274" b="5164"/>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25512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8722"/>
          <a:stretch/>
        </p:blipFill>
        <p:spPr bwMode="auto">
          <a:xfrm>
            <a:off x="0" y="-1"/>
            <a:ext cx="4499992" cy="3520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1"/>
            <a:ext cx="4644008" cy="352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992" y="3520441"/>
            <a:ext cx="4644008" cy="3337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520440"/>
            <a:ext cx="4499992" cy="3337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67544" y="6309320"/>
            <a:ext cx="1944216" cy="369332"/>
          </a:xfrm>
          <a:prstGeom prst="rect">
            <a:avLst/>
          </a:prstGeom>
          <a:solidFill>
            <a:srgbClr val="92D050"/>
          </a:solidFill>
        </p:spPr>
        <p:txBody>
          <a:bodyPr wrap="square" rtlCol="0">
            <a:spAutoFit/>
          </a:bodyPr>
          <a:lstStyle/>
          <a:p>
            <a:r>
              <a:rPr lang="es-ES" dirty="0">
                <a:solidFill>
                  <a:prstClr val="black"/>
                </a:solidFill>
              </a:rPr>
              <a:t>Iresine herbstii</a:t>
            </a:r>
          </a:p>
        </p:txBody>
      </p:sp>
    </p:spTree>
    <p:extLst>
      <p:ext uri="{BB962C8B-B14F-4D97-AF65-F5344CB8AC3E}">
        <p14:creationId xmlns:p14="http://schemas.microsoft.com/office/powerpoint/2010/main" val="142117414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
        <p:nvSpPr>
          <p:cNvPr id="3" name="2 CuadroTexto"/>
          <p:cNvSpPr txBox="1"/>
          <p:nvPr/>
        </p:nvSpPr>
        <p:spPr>
          <a:xfrm>
            <a:off x="5940152" y="6237312"/>
            <a:ext cx="2592288" cy="369332"/>
          </a:xfrm>
          <a:prstGeom prst="rect">
            <a:avLst/>
          </a:prstGeom>
          <a:solidFill>
            <a:srgbClr val="92D050"/>
          </a:solidFill>
        </p:spPr>
        <p:txBody>
          <a:bodyPr wrap="square" rtlCol="0">
            <a:spAutoFit/>
          </a:bodyPr>
          <a:lstStyle/>
          <a:p>
            <a:r>
              <a:rPr lang="es-ES" dirty="0">
                <a:solidFill>
                  <a:prstClr val="black"/>
                </a:solidFill>
              </a:rPr>
              <a:t>Jasminium polyanthum</a:t>
            </a:r>
          </a:p>
        </p:txBody>
      </p:sp>
    </p:spTree>
    <p:extLst>
      <p:ext uri="{BB962C8B-B14F-4D97-AF65-F5344CB8AC3E}">
        <p14:creationId xmlns:p14="http://schemas.microsoft.com/office/powerpoint/2010/main" val="276121568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
        <p:nvSpPr>
          <p:cNvPr id="3" name="2 CuadroTexto"/>
          <p:cNvSpPr txBox="1"/>
          <p:nvPr/>
        </p:nvSpPr>
        <p:spPr>
          <a:xfrm>
            <a:off x="6084168" y="6093296"/>
            <a:ext cx="2448272" cy="369332"/>
          </a:xfrm>
          <a:prstGeom prst="rect">
            <a:avLst/>
          </a:prstGeom>
          <a:solidFill>
            <a:srgbClr val="92D050"/>
          </a:solidFill>
        </p:spPr>
        <p:txBody>
          <a:bodyPr wrap="square" rtlCol="0">
            <a:spAutoFit/>
          </a:bodyPr>
          <a:lstStyle/>
          <a:p>
            <a:r>
              <a:rPr lang="es-ES" dirty="0">
                <a:solidFill>
                  <a:prstClr val="black"/>
                </a:solidFill>
              </a:rPr>
              <a:t>Jatropha intergerrima</a:t>
            </a:r>
          </a:p>
        </p:txBody>
      </p:sp>
    </p:spTree>
    <p:extLst>
      <p:ext uri="{BB962C8B-B14F-4D97-AF65-F5344CB8AC3E}">
        <p14:creationId xmlns:p14="http://schemas.microsoft.com/office/powerpoint/2010/main" val="34780832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067944"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944" y="-171400"/>
            <a:ext cx="5074136" cy="76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b="10873"/>
          <a:stretch/>
        </p:blipFill>
        <p:spPr bwMode="auto">
          <a:xfrm>
            <a:off x="-2272" y="3417560"/>
            <a:ext cx="4070216" cy="3440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724128" y="6021288"/>
            <a:ext cx="2952328" cy="369332"/>
          </a:xfrm>
          <a:prstGeom prst="rect">
            <a:avLst/>
          </a:prstGeom>
          <a:solidFill>
            <a:srgbClr val="92D050"/>
          </a:solidFill>
        </p:spPr>
        <p:txBody>
          <a:bodyPr wrap="square" rtlCol="0">
            <a:spAutoFit/>
          </a:bodyPr>
          <a:lstStyle/>
          <a:p>
            <a:r>
              <a:rPr lang="es-ES" dirty="0">
                <a:solidFill>
                  <a:prstClr val="black"/>
                </a:solidFill>
              </a:rPr>
              <a:t>Jatropha intergerrima</a:t>
            </a:r>
          </a:p>
        </p:txBody>
      </p:sp>
    </p:spTree>
    <p:extLst>
      <p:ext uri="{BB962C8B-B14F-4D97-AF65-F5344CB8AC3E}">
        <p14:creationId xmlns:p14="http://schemas.microsoft.com/office/powerpoint/2010/main" val="29443883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12160" y="6309320"/>
            <a:ext cx="2664296" cy="369332"/>
          </a:xfrm>
          <a:prstGeom prst="rect">
            <a:avLst/>
          </a:prstGeom>
          <a:solidFill>
            <a:srgbClr val="92D050"/>
          </a:solidFill>
        </p:spPr>
        <p:txBody>
          <a:bodyPr wrap="square" rtlCol="0">
            <a:spAutoFit/>
          </a:bodyPr>
          <a:lstStyle/>
          <a:p>
            <a:r>
              <a:rPr lang="es-ES" dirty="0">
                <a:solidFill>
                  <a:prstClr val="black"/>
                </a:solidFill>
              </a:rPr>
              <a:t>Juniperus turbinata</a:t>
            </a:r>
          </a:p>
        </p:txBody>
      </p:sp>
    </p:spTree>
    <p:extLst>
      <p:ext uri="{BB962C8B-B14F-4D97-AF65-F5344CB8AC3E}">
        <p14:creationId xmlns:p14="http://schemas.microsoft.com/office/powerpoint/2010/main" val="236700255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12160" y="6165304"/>
            <a:ext cx="2448272" cy="369332"/>
          </a:xfrm>
          <a:prstGeom prst="rect">
            <a:avLst/>
          </a:prstGeom>
          <a:solidFill>
            <a:srgbClr val="92D050"/>
          </a:solidFill>
        </p:spPr>
        <p:txBody>
          <a:bodyPr wrap="square" rtlCol="0">
            <a:spAutoFit/>
          </a:bodyPr>
          <a:lstStyle/>
          <a:p>
            <a:r>
              <a:rPr lang="es-ES" dirty="0">
                <a:solidFill>
                  <a:prstClr val="black"/>
                </a:solidFill>
              </a:rPr>
              <a:t>Juniperus turbinata</a:t>
            </a:r>
          </a:p>
        </p:txBody>
      </p:sp>
    </p:spTree>
    <p:extLst>
      <p:ext uri="{BB962C8B-B14F-4D97-AF65-F5344CB8AC3E}">
        <p14:creationId xmlns:p14="http://schemas.microsoft.com/office/powerpoint/2010/main" val="79558939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72200" y="6165304"/>
            <a:ext cx="2448272" cy="369332"/>
          </a:xfrm>
          <a:prstGeom prst="rect">
            <a:avLst/>
          </a:prstGeom>
          <a:solidFill>
            <a:srgbClr val="92D050"/>
          </a:solidFill>
        </p:spPr>
        <p:txBody>
          <a:bodyPr wrap="square" rtlCol="0">
            <a:spAutoFit/>
          </a:bodyPr>
          <a:lstStyle/>
          <a:p>
            <a:r>
              <a:rPr lang="es-ES" dirty="0">
                <a:solidFill>
                  <a:prstClr val="black"/>
                </a:solidFill>
              </a:rPr>
              <a:t>Juniperus turbinata</a:t>
            </a:r>
          </a:p>
        </p:txBody>
      </p:sp>
    </p:spTree>
    <p:extLst>
      <p:ext uri="{BB962C8B-B14F-4D97-AF65-F5344CB8AC3E}">
        <p14:creationId xmlns:p14="http://schemas.microsoft.com/office/powerpoint/2010/main" val="104613342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4304" t="5442" r="3983" b="5081"/>
          <a:stretch/>
        </p:blipFill>
        <p:spPr>
          <a:xfrm>
            <a:off x="0" y="0"/>
            <a:ext cx="9144000" cy="6858000"/>
          </a:xfrm>
          <a:prstGeom prst="rect">
            <a:avLst/>
          </a:prstGeom>
        </p:spPr>
      </p:pic>
      <p:sp>
        <p:nvSpPr>
          <p:cNvPr id="3" name="2 CuadroTexto"/>
          <p:cNvSpPr txBox="1"/>
          <p:nvPr/>
        </p:nvSpPr>
        <p:spPr>
          <a:xfrm>
            <a:off x="6012160" y="6165304"/>
            <a:ext cx="2880320" cy="369332"/>
          </a:xfrm>
          <a:prstGeom prst="rect">
            <a:avLst/>
          </a:prstGeom>
          <a:solidFill>
            <a:srgbClr val="92D050"/>
          </a:solidFill>
        </p:spPr>
        <p:txBody>
          <a:bodyPr wrap="square" rtlCol="0">
            <a:spAutoFit/>
          </a:bodyPr>
          <a:lstStyle/>
          <a:p>
            <a:r>
              <a:rPr lang="es-ES" dirty="0">
                <a:solidFill>
                  <a:prstClr val="black"/>
                </a:solidFill>
              </a:rPr>
              <a:t>Kleinia spec..-Verodes</a:t>
            </a:r>
          </a:p>
        </p:txBody>
      </p:sp>
    </p:spTree>
    <p:extLst>
      <p:ext uri="{BB962C8B-B14F-4D97-AF65-F5344CB8AC3E}">
        <p14:creationId xmlns:p14="http://schemas.microsoft.com/office/powerpoint/2010/main" val="200257792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364088" y="6165304"/>
            <a:ext cx="3168352" cy="369332"/>
          </a:xfrm>
          <a:prstGeom prst="rect">
            <a:avLst/>
          </a:prstGeom>
          <a:solidFill>
            <a:srgbClr val="92D050"/>
          </a:solidFill>
        </p:spPr>
        <p:txBody>
          <a:bodyPr wrap="square" rtlCol="0">
            <a:spAutoFit/>
          </a:bodyPr>
          <a:lstStyle/>
          <a:p>
            <a:r>
              <a:rPr lang="es-ES" dirty="0">
                <a:solidFill>
                  <a:prstClr val="black"/>
                </a:solidFill>
              </a:rPr>
              <a:t>Kleinia neriifolia .-verode</a:t>
            </a:r>
          </a:p>
        </p:txBody>
      </p:sp>
    </p:spTree>
    <p:extLst>
      <p:ext uri="{BB962C8B-B14F-4D97-AF65-F5344CB8AC3E}">
        <p14:creationId xmlns:p14="http://schemas.microsoft.com/office/powerpoint/2010/main" val="396336322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59300" cy="68580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528"/>
            <a:ext cx="1847850"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9850" y="-1"/>
            <a:ext cx="2724150" cy="2468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9300" y="2468503"/>
            <a:ext cx="4584700" cy="4378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95535" y="6340678"/>
            <a:ext cx="1884115" cy="369332"/>
          </a:xfrm>
          <a:prstGeom prst="rect">
            <a:avLst/>
          </a:prstGeom>
          <a:solidFill>
            <a:srgbClr val="92D050"/>
          </a:solidFill>
        </p:spPr>
        <p:txBody>
          <a:bodyPr wrap="square" rtlCol="0">
            <a:spAutoFit/>
          </a:bodyPr>
          <a:lstStyle/>
          <a:p>
            <a:r>
              <a:rPr lang="es-ES" dirty="0">
                <a:solidFill>
                  <a:prstClr val="black"/>
                </a:solidFill>
              </a:rPr>
              <a:t>Kochia scoparia</a:t>
            </a:r>
          </a:p>
        </p:txBody>
      </p:sp>
    </p:spTree>
    <p:extLst>
      <p:ext uri="{BB962C8B-B14F-4D97-AF65-F5344CB8AC3E}">
        <p14:creationId xmlns:p14="http://schemas.microsoft.com/office/powerpoint/2010/main" val="406319601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179512" y="6093296"/>
            <a:ext cx="3672408" cy="369332"/>
          </a:xfrm>
          <a:prstGeom prst="rect">
            <a:avLst/>
          </a:prstGeom>
          <a:solidFill>
            <a:srgbClr val="92D050"/>
          </a:solidFill>
        </p:spPr>
        <p:txBody>
          <a:bodyPr wrap="square" rtlCol="0">
            <a:spAutoFit/>
          </a:bodyPr>
          <a:lstStyle/>
          <a:p>
            <a:r>
              <a:rPr lang="es-ES" dirty="0">
                <a:solidFill>
                  <a:prstClr val="black"/>
                </a:solidFill>
              </a:rPr>
              <a:t>Euphorbia canariensis.-La Palma</a:t>
            </a:r>
          </a:p>
        </p:txBody>
      </p:sp>
    </p:spTree>
    <p:extLst>
      <p:ext uri="{BB962C8B-B14F-4D97-AF65-F5344CB8AC3E}">
        <p14:creationId xmlns:p14="http://schemas.microsoft.com/office/powerpoint/2010/main" val="15217373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415308454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788024" y="6378654"/>
            <a:ext cx="4176464" cy="369332"/>
          </a:xfrm>
          <a:prstGeom prst="rect">
            <a:avLst/>
          </a:prstGeom>
          <a:solidFill>
            <a:srgbClr val="92D050"/>
          </a:solidFill>
        </p:spPr>
        <p:txBody>
          <a:bodyPr wrap="square" rtlCol="0">
            <a:spAutoFit/>
          </a:bodyPr>
          <a:lstStyle/>
          <a:p>
            <a:r>
              <a:rPr lang="es-ES" dirty="0">
                <a:solidFill>
                  <a:prstClr val="black"/>
                </a:solidFill>
              </a:rPr>
              <a:t>Grupo de Dragos.-Dracaena draco</a:t>
            </a:r>
          </a:p>
        </p:txBody>
      </p:sp>
    </p:spTree>
    <p:extLst>
      <p:ext uri="{BB962C8B-B14F-4D97-AF65-F5344CB8AC3E}">
        <p14:creationId xmlns:p14="http://schemas.microsoft.com/office/powerpoint/2010/main" val="7985673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6205954"/>
            <a:ext cx="2088232" cy="369332"/>
          </a:xfrm>
          <a:prstGeom prst="rect">
            <a:avLst/>
          </a:prstGeom>
          <a:solidFill>
            <a:srgbClr val="92D050"/>
          </a:solidFill>
        </p:spPr>
        <p:txBody>
          <a:bodyPr wrap="square" rtlCol="0">
            <a:spAutoFit/>
          </a:bodyPr>
          <a:lstStyle/>
          <a:p>
            <a:r>
              <a:rPr lang="es-ES" dirty="0">
                <a:solidFill>
                  <a:prstClr val="black"/>
                </a:solidFill>
              </a:rPr>
              <a:t>Lemna minor</a:t>
            </a:r>
          </a:p>
        </p:txBody>
      </p:sp>
    </p:spTree>
    <p:extLst>
      <p:ext uri="{BB962C8B-B14F-4D97-AF65-F5344CB8AC3E}">
        <p14:creationId xmlns:p14="http://schemas.microsoft.com/office/powerpoint/2010/main" val="104373747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04248" y="5949280"/>
            <a:ext cx="1872208" cy="369332"/>
          </a:xfrm>
          <a:prstGeom prst="rect">
            <a:avLst/>
          </a:prstGeom>
          <a:solidFill>
            <a:srgbClr val="92D050"/>
          </a:solidFill>
        </p:spPr>
        <p:txBody>
          <a:bodyPr wrap="square" rtlCol="0">
            <a:spAutoFit/>
          </a:bodyPr>
          <a:lstStyle/>
          <a:p>
            <a:r>
              <a:rPr lang="es-ES" dirty="0">
                <a:solidFill>
                  <a:prstClr val="black"/>
                </a:solidFill>
              </a:rPr>
              <a:t>Lemna minor</a:t>
            </a:r>
          </a:p>
        </p:txBody>
      </p:sp>
    </p:spTree>
    <p:extLst>
      <p:ext uri="{BB962C8B-B14F-4D97-AF65-F5344CB8AC3E}">
        <p14:creationId xmlns:p14="http://schemas.microsoft.com/office/powerpoint/2010/main" val="168502187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572000" y="6211669"/>
            <a:ext cx="4392488" cy="369332"/>
          </a:xfrm>
          <a:prstGeom prst="rect">
            <a:avLst/>
          </a:prstGeom>
          <a:solidFill>
            <a:srgbClr val="92D050"/>
          </a:solidFill>
        </p:spPr>
        <p:txBody>
          <a:bodyPr wrap="square" rtlCol="0">
            <a:spAutoFit/>
          </a:bodyPr>
          <a:lstStyle/>
          <a:p>
            <a:r>
              <a:rPr lang="es-ES" dirty="0">
                <a:solidFill>
                  <a:prstClr val="black"/>
                </a:solidFill>
              </a:rPr>
              <a:t>Limoniastrum monopetalum.-salitrosa</a:t>
            </a:r>
          </a:p>
        </p:txBody>
      </p:sp>
    </p:spTree>
    <p:extLst>
      <p:ext uri="{BB962C8B-B14F-4D97-AF65-F5344CB8AC3E}">
        <p14:creationId xmlns:p14="http://schemas.microsoft.com/office/powerpoint/2010/main" val="155935039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444208" y="6165304"/>
            <a:ext cx="2448272" cy="369332"/>
          </a:xfrm>
          <a:prstGeom prst="rect">
            <a:avLst/>
          </a:prstGeom>
          <a:solidFill>
            <a:srgbClr val="92D050"/>
          </a:solidFill>
        </p:spPr>
        <p:txBody>
          <a:bodyPr wrap="square" rtlCol="0">
            <a:spAutoFit/>
          </a:bodyPr>
          <a:lstStyle/>
          <a:p>
            <a:r>
              <a:rPr lang="es-ES" dirty="0">
                <a:solidFill>
                  <a:prstClr val="black"/>
                </a:solidFill>
              </a:rPr>
              <a:t>Limonium bourgeaui</a:t>
            </a:r>
          </a:p>
        </p:txBody>
      </p:sp>
    </p:spTree>
    <p:extLst>
      <p:ext uri="{BB962C8B-B14F-4D97-AF65-F5344CB8AC3E}">
        <p14:creationId xmlns:p14="http://schemas.microsoft.com/office/powerpoint/2010/main" val="346526662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868144" y="6021288"/>
            <a:ext cx="2736304" cy="369332"/>
          </a:xfrm>
          <a:prstGeom prst="rect">
            <a:avLst/>
          </a:prstGeom>
          <a:solidFill>
            <a:srgbClr val="92D050"/>
          </a:solidFill>
        </p:spPr>
        <p:txBody>
          <a:bodyPr wrap="square" rtlCol="0">
            <a:spAutoFit/>
          </a:bodyPr>
          <a:lstStyle/>
          <a:p>
            <a:r>
              <a:rPr lang="es-ES" dirty="0">
                <a:solidFill>
                  <a:prstClr val="black"/>
                </a:solidFill>
              </a:rPr>
              <a:t>Limonium sinuatum</a:t>
            </a:r>
          </a:p>
        </p:txBody>
      </p:sp>
    </p:spTree>
    <p:extLst>
      <p:ext uri="{BB962C8B-B14F-4D97-AF65-F5344CB8AC3E}">
        <p14:creationId xmlns:p14="http://schemas.microsoft.com/office/powerpoint/2010/main" val="221977772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021288"/>
            <a:ext cx="2592288" cy="369332"/>
          </a:xfrm>
          <a:prstGeom prst="rect">
            <a:avLst/>
          </a:prstGeom>
          <a:solidFill>
            <a:srgbClr val="92D050"/>
          </a:solidFill>
        </p:spPr>
        <p:txBody>
          <a:bodyPr wrap="square" rtlCol="0">
            <a:spAutoFit/>
          </a:bodyPr>
          <a:lstStyle/>
          <a:p>
            <a:r>
              <a:rPr lang="es-ES" dirty="0">
                <a:solidFill>
                  <a:prstClr val="black"/>
                </a:solidFill>
              </a:rPr>
              <a:t>Lotus berthelotii</a:t>
            </a:r>
          </a:p>
        </p:txBody>
      </p:sp>
    </p:spTree>
    <p:extLst>
      <p:ext uri="{BB962C8B-B14F-4D97-AF65-F5344CB8AC3E}">
        <p14:creationId xmlns:p14="http://schemas.microsoft.com/office/powerpoint/2010/main" val="364635870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88224" y="6093296"/>
            <a:ext cx="2088232" cy="369332"/>
          </a:xfrm>
          <a:prstGeom prst="rect">
            <a:avLst/>
          </a:prstGeom>
          <a:solidFill>
            <a:srgbClr val="92D050"/>
          </a:solidFill>
        </p:spPr>
        <p:txBody>
          <a:bodyPr wrap="square" rtlCol="0">
            <a:spAutoFit/>
          </a:bodyPr>
          <a:lstStyle/>
          <a:p>
            <a:r>
              <a:rPr lang="es-ES" dirty="0">
                <a:solidFill>
                  <a:prstClr val="black"/>
                </a:solidFill>
              </a:rPr>
              <a:t>Lotus glaucus</a:t>
            </a:r>
          </a:p>
        </p:txBody>
      </p:sp>
    </p:spTree>
    <p:extLst>
      <p:ext uri="{BB962C8B-B14F-4D97-AF65-F5344CB8AC3E}">
        <p14:creationId xmlns:p14="http://schemas.microsoft.com/office/powerpoint/2010/main" val="392017548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08104" y="6237312"/>
            <a:ext cx="2664296" cy="369332"/>
          </a:xfrm>
          <a:prstGeom prst="rect">
            <a:avLst/>
          </a:prstGeom>
          <a:solidFill>
            <a:srgbClr val="92D050"/>
          </a:solidFill>
        </p:spPr>
        <p:txBody>
          <a:bodyPr wrap="square" rtlCol="0">
            <a:spAutoFit/>
          </a:bodyPr>
          <a:lstStyle/>
          <a:p>
            <a:r>
              <a:rPr lang="es-ES" dirty="0">
                <a:solidFill>
                  <a:prstClr val="black"/>
                </a:solidFill>
              </a:rPr>
              <a:t>Macrozamia moorei</a:t>
            </a:r>
          </a:p>
        </p:txBody>
      </p:sp>
    </p:spTree>
    <p:extLst>
      <p:ext uri="{BB962C8B-B14F-4D97-AF65-F5344CB8AC3E}">
        <p14:creationId xmlns:p14="http://schemas.microsoft.com/office/powerpoint/2010/main" val="2342876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6" y="0"/>
            <a:ext cx="4572000" cy="6858000"/>
          </a:xfrm>
          <a:prstGeom prst="rect">
            <a:avLst/>
          </a:prstGeom>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0776" y="0"/>
            <a:ext cx="2269807" cy="2481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85254" y="0"/>
            <a:ext cx="2258745" cy="2481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0776" y="2481837"/>
            <a:ext cx="4563223" cy="4376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72200" y="6093296"/>
            <a:ext cx="2304256" cy="369332"/>
          </a:xfrm>
          <a:prstGeom prst="rect">
            <a:avLst/>
          </a:prstGeom>
          <a:solidFill>
            <a:srgbClr val="92D050"/>
          </a:solidFill>
        </p:spPr>
        <p:txBody>
          <a:bodyPr wrap="square" rtlCol="0">
            <a:spAutoFit/>
          </a:bodyPr>
          <a:lstStyle/>
          <a:p>
            <a:r>
              <a:rPr lang="es-ES" dirty="0">
                <a:solidFill>
                  <a:prstClr val="black"/>
                </a:solidFill>
              </a:rPr>
              <a:t>Mathiola incana</a:t>
            </a:r>
          </a:p>
        </p:txBody>
      </p:sp>
    </p:spTree>
    <p:extLst>
      <p:ext uri="{BB962C8B-B14F-4D97-AF65-F5344CB8AC3E}">
        <p14:creationId xmlns:p14="http://schemas.microsoft.com/office/powerpoint/2010/main" val="103212357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88" y="0"/>
            <a:ext cx="5149944" cy="45593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4752" y="0"/>
            <a:ext cx="4572000" cy="6858000"/>
          </a:xfrm>
          <a:prstGeom prst="rect">
            <a:avLst/>
          </a:prstGeom>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12" y="4559300"/>
            <a:ext cx="2466975" cy="2273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4853" y="4559300"/>
            <a:ext cx="2169899" cy="2273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4860032" y="6237312"/>
            <a:ext cx="3888432" cy="369332"/>
          </a:xfrm>
          <a:prstGeom prst="rect">
            <a:avLst/>
          </a:prstGeom>
          <a:solidFill>
            <a:srgbClr val="92D050"/>
          </a:solidFill>
        </p:spPr>
        <p:txBody>
          <a:bodyPr wrap="square" rtlCol="0">
            <a:spAutoFit/>
          </a:bodyPr>
          <a:lstStyle/>
          <a:p>
            <a:r>
              <a:rPr lang="es-ES" dirty="0">
                <a:solidFill>
                  <a:prstClr val="black"/>
                </a:solidFill>
              </a:rPr>
              <a:t>Mesembryanthemum cristallinum</a:t>
            </a:r>
          </a:p>
        </p:txBody>
      </p:sp>
    </p:spTree>
    <p:extLst>
      <p:ext uri="{BB962C8B-B14F-4D97-AF65-F5344CB8AC3E}">
        <p14:creationId xmlns:p14="http://schemas.microsoft.com/office/powerpoint/2010/main" val="266465929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732240" y="6205954"/>
            <a:ext cx="2016224" cy="369332"/>
          </a:xfrm>
          <a:prstGeom prst="rect">
            <a:avLst/>
          </a:prstGeom>
          <a:solidFill>
            <a:srgbClr val="92D050"/>
          </a:solidFill>
        </p:spPr>
        <p:txBody>
          <a:bodyPr wrap="square" rtlCol="0">
            <a:spAutoFit/>
          </a:bodyPr>
          <a:lstStyle/>
          <a:p>
            <a:r>
              <a:rPr lang="es-ES" dirty="0">
                <a:solidFill>
                  <a:prstClr val="black"/>
                </a:solidFill>
              </a:rPr>
              <a:t>Mirabilis jalapa</a:t>
            </a:r>
          </a:p>
        </p:txBody>
      </p:sp>
    </p:spTree>
    <p:extLst>
      <p:ext uri="{BB962C8B-B14F-4D97-AF65-F5344CB8AC3E}">
        <p14:creationId xmlns:p14="http://schemas.microsoft.com/office/powerpoint/2010/main" val="273406923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
        <p:nvSpPr>
          <p:cNvPr id="3" name="2 CuadroTexto"/>
          <p:cNvSpPr txBox="1"/>
          <p:nvPr/>
        </p:nvSpPr>
        <p:spPr>
          <a:xfrm>
            <a:off x="6228184" y="6237312"/>
            <a:ext cx="2664296" cy="369332"/>
          </a:xfrm>
          <a:prstGeom prst="rect">
            <a:avLst/>
          </a:prstGeom>
          <a:solidFill>
            <a:srgbClr val="92D050"/>
          </a:solidFill>
        </p:spPr>
        <p:txBody>
          <a:bodyPr wrap="square" rtlCol="0">
            <a:spAutoFit/>
          </a:bodyPr>
          <a:lstStyle/>
          <a:p>
            <a:r>
              <a:rPr lang="es-ES" dirty="0">
                <a:solidFill>
                  <a:prstClr val="black"/>
                </a:solidFill>
              </a:rPr>
              <a:t>Neoregelia carolinae</a:t>
            </a:r>
          </a:p>
        </p:txBody>
      </p:sp>
    </p:spTree>
    <p:extLst>
      <p:ext uri="{BB962C8B-B14F-4D97-AF65-F5344CB8AC3E}">
        <p14:creationId xmlns:p14="http://schemas.microsoft.com/office/powerpoint/2010/main" val="379829821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67544" y="6421978"/>
            <a:ext cx="2448272" cy="369332"/>
          </a:xfrm>
          <a:prstGeom prst="rect">
            <a:avLst/>
          </a:prstGeom>
          <a:solidFill>
            <a:srgbClr val="92D050"/>
          </a:solidFill>
        </p:spPr>
        <p:txBody>
          <a:bodyPr wrap="square" rtlCol="0">
            <a:spAutoFit/>
          </a:bodyPr>
          <a:lstStyle/>
          <a:p>
            <a:r>
              <a:rPr lang="es-ES" dirty="0">
                <a:solidFill>
                  <a:prstClr val="black"/>
                </a:solidFill>
              </a:rPr>
              <a:t>Nephrolepis exaltata</a:t>
            </a:r>
          </a:p>
        </p:txBody>
      </p:sp>
    </p:spTree>
    <p:extLst>
      <p:ext uri="{BB962C8B-B14F-4D97-AF65-F5344CB8AC3E}">
        <p14:creationId xmlns:p14="http://schemas.microsoft.com/office/powerpoint/2010/main" val="338566504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57700" cy="6858000"/>
          </a:xfrm>
          <a:prstGeom prst="rect">
            <a:avLst/>
          </a:prstGeom>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7700" y="0"/>
            <a:ext cx="4686300" cy="3428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7700" y="3429000"/>
            <a:ext cx="46863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72200" y="6343332"/>
            <a:ext cx="2448272" cy="369332"/>
          </a:xfrm>
          <a:prstGeom prst="rect">
            <a:avLst/>
          </a:prstGeom>
          <a:solidFill>
            <a:srgbClr val="92D050"/>
          </a:solidFill>
        </p:spPr>
        <p:txBody>
          <a:bodyPr wrap="square" rtlCol="0">
            <a:spAutoFit/>
          </a:bodyPr>
          <a:lstStyle/>
          <a:p>
            <a:r>
              <a:rPr lang="es-ES" dirty="0">
                <a:solidFill>
                  <a:prstClr val="black"/>
                </a:solidFill>
              </a:rPr>
              <a:t>Nephrolepis exaltata</a:t>
            </a:r>
          </a:p>
        </p:txBody>
      </p:sp>
    </p:spTree>
    <p:extLst>
      <p:ext uri="{BB962C8B-B14F-4D97-AF65-F5344CB8AC3E}">
        <p14:creationId xmlns:p14="http://schemas.microsoft.com/office/powerpoint/2010/main" val="126117677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39552" y="6237312"/>
            <a:ext cx="3240360" cy="369332"/>
          </a:xfrm>
          <a:prstGeom prst="rect">
            <a:avLst/>
          </a:prstGeom>
          <a:solidFill>
            <a:srgbClr val="92D050"/>
          </a:solidFill>
        </p:spPr>
        <p:txBody>
          <a:bodyPr wrap="square" rtlCol="0">
            <a:spAutoFit/>
          </a:bodyPr>
          <a:lstStyle/>
          <a:p>
            <a:r>
              <a:rPr lang="es-ES" dirty="0">
                <a:solidFill>
                  <a:prstClr val="black"/>
                </a:solidFill>
              </a:rPr>
              <a:t>Nymphoides peltata.-Invasora</a:t>
            </a:r>
          </a:p>
        </p:txBody>
      </p:sp>
    </p:spTree>
    <p:extLst>
      <p:ext uri="{BB962C8B-B14F-4D97-AF65-F5344CB8AC3E}">
        <p14:creationId xmlns:p14="http://schemas.microsoft.com/office/powerpoint/2010/main" val="421035722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6660232" y="6309320"/>
            <a:ext cx="1800200" cy="369332"/>
          </a:xfrm>
          <a:prstGeom prst="rect">
            <a:avLst/>
          </a:prstGeom>
          <a:solidFill>
            <a:srgbClr val="92D050"/>
          </a:solidFill>
        </p:spPr>
        <p:txBody>
          <a:bodyPr wrap="square" rtlCol="0">
            <a:spAutoFit/>
          </a:bodyPr>
          <a:lstStyle/>
          <a:p>
            <a:r>
              <a:rPr lang="es-ES" dirty="0">
                <a:solidFill>
                  <a:prstClr val="black"/>
                </a:solidFill>
              </a:rPr>
              <a:t>Nypa fruticans</a:t>
            </a:r>
          </a:p>
        </p:txBody>
      </p:sp>
    </p:spTree>
    <p:extLst>
      <p:ext uri="{BB962C8B-B14F-4D97-AF65-F5344CB8AC3E}">
        <p14:creationId xmlns:p14="http://schemas.microsoft.com/office/powerpoint/2010/main" val="369001050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228184" y="6093296"/>
            <a:ext cx="2664296" cy="369332"/>
          </a:xfrm>
          <a:prstGeom prst="rect">
            <a:avLst/>
          </a:prstGeom>
          <a:solidFill>
            <a:srgbClr val="92D050"/>
          </a:solidFill>
        </p:spPr>
        <p:txBody>
          <a:bodyPr wrap="square" rtlCol="0">
            <a:spAutoFit/>
          </a:bodyPr>
          <a:lstStyle/>
          <a:p>
            <a:r>
              <a:rPr lang="es-ES" dirty="0">
                <a:solidFill>
                  <a:prstClr val="black"/>
                </a:solidFill>
              </a:rPr>
              <a:t>Opuntia linguiformis</a:t>
            </a:r>
          </a:p>
        </p:txBody>
      </p:sp>
    </p:spTree>
    <p:extLst>
      <p:ext uri="{BB962C8B-B14F-4D97-AF65-F5344CB8AC3E}">
        <p14:creationId xmlns:p14="http://schemas.microsoft.com/office/powerpoint/2010/main" val="51631001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88224" y="6237312"/>
            <a:ext cx="2232248" cy="369332"/>
          </a:xfrm>
          <a:prstGeom prst="rect">
            <a:avLst/>
          </a:prstGeom>
          <a:solidFill>
            <a:srgbClr val="92D050"/>
          </a:solidFill>
        </p:spPr>
        <p:txBody>
          <a:bodyPr wrap="square" rtlCol="0">
            <a:spAutoFit/>
          </a:bodyPr>
          <a:lstStyle/>
          <a:p>
            <a:r>
              <a:rPr lang="es-ES" dirty="0">
                <a:solidFill>
                  <a:prstClr val="black"/>
                </a:solidFill>
              </a:rPr>
              <a:t>Opuntia maxima</a:t>
            </a:r>
          </a:p>
        </p:txBody>
      </p:sp>
    </p:spTree>
    <p:extLst>
      <p:ext uri="{BB962C8B-B14F-4D97-AF65-F5344CB8AC3E}">
        <p14:creationId xmlns:p14="http://schemas.microsoft.com/office/powerpoint/2010/main" val="418127802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30184"/>
          </a:xfrm>
          <a:prstGeom prst="rect">
            <a:avLst/>
          </a:prstGeom>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8" y="0"/>
            <a:ext cx="315277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descr="https://encrypted-tbn0.gstatic.com/images?q=tbn:ANd9GcResK3wMWmc-gOjCz0N17hvzQA-Fd1da8EKkEVwriNDYP_uvuCJHw">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61" y="3114675"/>
            <a:ext cx="4625862" cy="3743325"/>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861" y="144780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3114" y="1409700"/>
            <a:ext cx="2158887"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5817" y="0"/>
            <a:ext cx="2304256" cy="1700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858000" y="6309320"/>
            <a:ext cx="1890464" cy="369332"/>
          </a:xfrm>
          <a:prstGeom prst="rect">
            <a:avLst/>
          </a:prstGeom>
          <a:solidFill>
            <a:srgbClr val="92D050"/>
          </a:solidFill>
        </p:spPr>
        <p:txBody>
          <a:bodyPr wrap="square" rtlCol="0">
            <a:spAutoFit/>
          </a:bodyPr>
          <a:lstStyle/>
          <a:p>
            <a:r>
              <a:rPr lang="es-ES" dirty="0">
                <a:solidFill>
                  <a:prstClr val="black"/>
                </a:solidFill>
              </a:rPr>
              <a:t>Papaver rhoeas</a:t>
            </a:r>
          </a:p>
        </p:txBody>
      </p:sp>
    </p:spTree>
    <p:extLst>
      <p:ext uri="{BB962C8B-B14F-4D97-AF65-F5344CB8AC3E}">
        <p14:creationId xmlns:p14="http://schemas.microsoft.com/office/powerpoint/2010/main" val="178095448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79985"/>
            <a:ext cx="3188643" cy="2348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74960"/>
            <a:ext cx="3188643" cy="21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8644" y="0"/>
            <a:ext cx="2592084" cy="2374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0728" y="0"/>
            <a:ext cx="3363272" cy="2346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8"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0"/>
            <a:ext cx="3188642" cy="2346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9"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88643" y="2286000"/>
            <a:ext cx="5910875"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144080" y="6309320"/>
            <a:ext cx="2676392" cy="369332"/>
          </a:xfrm>
          <a:prstGeom prst="rect">
            <a:avLst/>
          </a:prstGeom>
          <a:solidFill>
            <a:srgbClr val="92D050"/>
          </a:solidFill>
        </p:spPr>
        <p:txBody>
          <a:bodyPr wrap="square" rtlCol="0">
            <a:spAutoFit/>
          </a:bodyPr>
          <a:lstStyle/>
          <a:p>
            <a:r>
              <a:rPr lang="es-ES" dirty="0">
                <a:solidFill>
                  <a:prstClr val="black"/>
                </a:solidFill>
              </a:rPr>
              <a:t>Papaver somniferum</a:t>
            </a:r>
          </a:p>
        </p:txBody>
      </p:sp>
    </p:spTree>
    <p:extLst>
      <p:ext uri="{BB962C8B-B14F-4D97-AF65-F5344CB8AC3E}">
        <p14:creationId xmlns:p14="http://schemas.microsoft.com/office/powerpoint/2010/main" val="242768829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0" y="2564904"/>
            <a:ext cx="3479180" cy="4290040"/>
          </a:xfrm>
          <a:prstGeom prst="rect">
            <a:avLst/>
          </a:prstGeom>
        </p:spPr>
      </p:pic>
      <p:sp>
        <p:nvSpPr>
          <p:cNvPr id="4" name="3 CuadroTexto"/>
          <p:cNvSpPr txBox="1"/>
          <p:nvPr/>
        </p:nvSpPr>
        <p:spPr>
          <a:xfrm>
            <a:off x="154048" y="6466700"/>
            <a:ext cx="3623196" cy="369332"/>
          </a:xfrm>
          <a:prstGeom prst="rect">
            <a:avLst/>
          </a:prstGeom>
          <a:solidFill>
            <a:srgbClr val="92D050"/>
          </a:solidFill>
        </p:spPr>
        <p:txBody>
          <a:bodyPr wrap="square" rtlCol="0">
            <a:spAutoFit/>
          </a:bodyPr>
          <a:lstStyle/>
          <a:p>
            <a:r>
              <a:rPr lang="es-ES" dirty="0">
                <a:solidFill>
                  <a:prstClr val="black"/>
                </a:solidFill>
              </a:rPr>
              <a:t>Pennisetum setaceum.-Invasor</a:t>
            </a:r>
          </a:p>
        </p:txBody>
      </p:sp>
    </p:spTree>
    <p:extLst>
      <p:ext uri="{BB962C8B-B14F-4D97-AF65-F5344CB8AC3E}">
        <p14:creationId xmlns:p14="http://schemas.microsoft.com/office/powerpoint/2010/main" val="183994439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165304"/>
            <a:ext cx="2520280" cy="369332"/>
          </a:xfrm>
          <a:prstGeom prst="rect">
            <a:avLst/>
          </a:prstGeom>
          <a:solidFill>
            <a:srgbClr val="92D050"/>
          </a:solidFill>
        </p:spPr>
        <p:txBody>
          <a:bodyPr wrap="square" rtlCol="0">
            <a:spAutoFit/>
          </a:bodyPr>
          <a:lstStyle/>
          <a:p>
            <a:r>
              <a:rPr lang="es-ES" dirty="0">
                <a:solidFill>
                  <a:prstClr val="black"/>
                </a:solidFill>
              </a:rPr>
              <a:t>Pereskia grandiflora</a:t>
            </a:r>
          </a:p>
        </p:txBody>
      </p:sp>
    </p:spTree>
    <p:extLst>
      <p:ext uri="{BB962C8B-B14F-4D97-AF65-F5344CB8AC3E}">
        <p14:creationId xmlns:p14="http://schemas.microsoft.com/office/powerpoint/2010/main" val="171381303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3429000"/>
          </a:xfrm>
          <a:prstGeom prst="rect">
            <a:avLst/>
          </a:prstGeom>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4384" y="72008"/>
            <a:ext cx="3039616"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860032"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32" y="3356992"/>
            <a:ext cx="4283968" cy="3501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732240" y="6381328"/>
            <a:ext cx="2088232" cy="369332"/>
          </a:xfrm>
          <a:prstGeom prst="rect">
            <a:avLst/>
          </a:prstGeom>
          <a:solidFill>
            <a:srgbClr val="92D050"/>
          </a:solidFill>
        </p:spPr>
        <p:txBody>
          <a:bodyPr wrap="square" rtlCol="0">
            <a:spAutoFit/>
          </a:bodyPr>
          <a:lstStyle/>
          <a:p>
            <a:r>
              <a:rPr lang="es-ES" dirty="0">
                <a:solidFill>
                  <a:prstClr val="black"/>
                </a:solidFill>
              </a:rPr>
              <a:t>Petrea volubilis</a:t>
            </a:r>
          </a:p>
        </p:txBody>
      </p:sp>
    </p:spTree>
    <p:extLst>
      <p:ext uri="{BB962C8B-B14F-4D97-AF65-F5344CB8AC3E}">
        <p14:creationId xmlns:p14="http://schemas.microsoft.com/office/powerpoint/2010/main" val="366478908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88" y="0"/>
            <a:ext cx="4477504" cy="68496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49616"/>
          </a:xfrm>
          <a:prstGeom prst="rect">
            <a:avLst/>
          </a:prstGeom>
        </p:spPr>
      </p:pic>
      <p:sp>
        <p:nvSpPr>
          <p:cNvPr id="4" name="3 CuadroTexto"/>
          <p:cNvSpPr txBox="1"/>
          <p:nvPr/>
        </p:nvSpPr>
        <p:spPr>
          <a:xfrm>
            <a:off x="179512" y="6309320"/>
            <a:ext cx="5976664" cy="369332"/>
          </a:xfrm>
          <a:prstGeom prst="rect">
            <a:avLst/>
          </a:prstGeom>
          <a:solidFill>
            <a:srgbClr val="92D050"/>
          </a:solidFill>
        </p:spPr>
        <p:txBody>
          <a:bodyPr wrap="square" rtlCol="0">
            <a:spAutoFit/>
          </a:bodyPr>
          <a:lstStyle/>
          <a:p>
            <a:r>
              <a:rPr lang="es-ES" dirty="0">
                <a:solidFill>
                  <a:prstClr val="black"/>
                </a:solidFill>
              </a:rPr>
              <a:t>Philodendron elegans y Philodendron melanochrysum</a:t>
            </a:r>
          </a:p>
        </p:txBody>
      </p:sp>
    </p:spTree>
    <p:extLst>
      <p:ext uri="{BB962C8B-B14F-4D97-AF65-F5344CB8AC3E}">
        <p14:creationId xmlns:p14="http://schemas.microsoft.com/office/powerpoint/2010/main" val="382978459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
        <p:nvSpPr>
          <p:cNvPr id="3" name="2 CuadroTexto"/>
          <p:cNvSpPr txBox="1"/>
          <p:nvPr/>
        </p:nvSpPr>
        <p:spPr>
          <a:xfrm>
            <a:off x="6444208" y="6309320"/>
            <a:ext cx="2520280" cy="369332"/>
          </a:xfrm>
          <a:prstGeom prst="rect">
            <a:avLst/>
          </a:prstGeom>
          <a:solidFill>
            <a:srgbClr val="92D050"/>
          </a:solidFill>
        </p:spPr>
        <p:txBody>
          <a:bodyPr wrap="square" rtlCol="0">
            <a:spAutoFit/>
          </a:bodyPr>
          <a:lstStyle/>
          <a:p>
            <a:r>
              <a:rPr lang="es-ES" dirty="0">
                <a:solidFill>
                  <a:prstClr val="black"/>
                </a:solidFill>
              </a:rPr>
              <a:t>Philodendron ornatum</a:t>
            </a:r>
          </a:p>
        </p:txBody>
      </p:sp>
    </p:spTree>
    <p:extLst>
      <p:ext uri="{BB962C8B-B14F-4D97-AF65-F5344CB8AC3E}">
        <p14:creationId xmlns:p14="http://schemas.microsoft.com/office/powerpoint/2010/main" val="183640149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6858000"/>
          </a:xfrm>
          <a:prstGeom prst="rect">
            <a:avLst/>
          </a:prstGeom>
        </p:spPr>
      </p:pic>
      <p:sp>
        <p:nvSpPr>
          <p:cNvPr id="4" name="3 CuadroTexto"/>
          <p:cNvSpPr txBox="1"/>
          <p:nvPr/>
        </p:nvSpPr>
        <p:spPr>
          <a:xfrm>
            <a:off x="3059832" y="6237312"/>
            <a:ext cx="5760640" cy="369332"/>
          </a:xfrm>
          <a:prstGeom prst="rect">
            <a:avLst/>
          </a:prstGeom>
          <a:solidFill>
            <a:srgbClr val="92D050"/>
          </a:solidFill>
        </p:spPr>
        <p:txBody>
          <a:bodyPr wrap="square" rtlCol="0">
            <a:spAutoFit/>
          </a:bodyPr>
          <a:lstStyle/>
          <a:p>
            <a:r>
              <a:rPr lang="fr-FR" dirty="0">
                <a:solidFill>
                  <a:prstClr val="black"/>
                </a:solidFill>
              </a:rPr>
              <a:t>Philodendron verrucosum y Philodendron gloriosum</a:t>
            </a:r>
          </a:p>
        </p:txBody>
      </p:sp>
    </p:spTree>
    <p:extLst>
      <p:ext uri="{BB962C8B-B14F-4D97-AF65-F5344CB8AC3E}">
        <p14:creationId xmlns:p14="http://schemas.microsoft.com/office/powerpoint/2010/main" val="187648973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
        <p:nvSpPr>
          <p:cNvPr id="3" name="2 CuadroTexto"/>
          <p:cNvSpPr txBox="1"/>
          <p:nvPr/>
        </p:nvSpPr>
        <p:spPr>
          <a:xfrm>
            <a:off x="5796136" y="6453336"/>
            <a:ext cx="3096344" cy="369332"/>
          </a:xfrm>
          <a:prstGeom prst="rect">
            <a:avLst/>
          </a:prstGeom>
          <a:solidFill>
            <a:srgbClr val="92D050"/>
          </a:solidFill>
        </p:spPr>
        <p:txBody>
          <a:bodyPr wrap="square" rtlCol="0">
            <a:spAutoFit/>
          </a:bodyPr>
          <a:lstStyle/>
          <a:p>
            <a:r>
              <a:rPr lang="es-ES" dirty="0">
                <a:solidFill>
                  <a:prstClr val="black"/>
                </a:solidFill>
              </a:rPr>
              <a:t>Philodendrun talamancea</a:t>
            </a:r>
          </a:p>
        </p:txBody>
      </p:sp>
    </p:spTree>
    <p:extLst>
      <p:ext uri="{BB962C8B-B14F-4D97-AF65-F5344CB8AC3E}">
        <p14:creationId xmlns:p14="http://schemas.microsoft.com/office/powerpoint/2010/main" val="105206346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572000" y="6453336"/>
            <a:ext cx="4176464" cy="369332"/>
          </a:xfrm>
          <a:prstGeom prst="rect">
            <a:avLst/>
          </a:prstGeom>
          <a:solidFill>
            <a:srgbClr val="92D050"/>
          </a:solidFill>
        </p:spPr>
        <p:txBody>
          <a:bodyPr wrap="square" rtlCol="0">
            <a:spAutoFit/>
          </a:bodyPr>
          <a:lstStyle/>
          <a:p>
            <a:r>
              <a:rPr lang="es-ES" dirty="0">
                <a:solidFill>
                  <a:prstClr val="black"/>
                </a:solidFill>
              </a:rPr>
              <a:t>Phoenix canariensis vida y muerte</a:t>
            </a:r>
          </a:p>
        </p:txBody>
      </p:sp>
    </p:spTree>
    <p:extLst>
      <p:ext uri="{BB962C8B-B14F-4D97-AF65-F5344CB8AC3E}">
        <p14:creationId xmlns:p14="http://schemas.microsoft.com/office/powerpoint/2010/main" val="283926296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251520" y="6421978"/>
            <a:ext cx="2448272" cy="369332"/>
          </a:xfrm>
          <a:prstGeom prst="rect">
            <a:avLst/>
          </a:prstGeom>
          <a:solidFill>
            <a:srgbClr val="92D050"/>
          </a:solidFill>
        </p:spPr>
        <p:txBody>
          <a:bodyPr wrap="square" rtlCol="0">
            <a:spAutoFit/>
          </a:bodyPr>
          <a:lstStyle/>
          <a:p>
            <a:r>
              <a:rPr lang="es-ES" dirty="0">
                <a:solidFill>
                  <a:prstClr val="black"/>
                </a:solidFill>
              </a:rPr>
              <a:t>Phoenix canariensis</a:t>
            </a:r>
          </a:p>
        </p:txBody>
      </p:sp>
    </p:spTree>
    <p:extLst>
      <p:ext uri="{BB962C8B-B14F-4D97-AF65-F5344CB8AC3E}">
        <p14:creationId xmlns:p14="http://schemas.microsoft.com/office/powerpoint/2010/main" val="55500702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6381328"/>
            <a:ext cx="2304256" cy="369332"/>
          </a:xfrm>
          <a:prstGeom prst="rect">
            <a:avLst/>
          </a:prstGeom>
          <a:solidFill>
            <a:srgbClr val="92D050"/>
          </a:solidFill>
        </p:spPr>
        <p:txBody>
          <a:bodyPr wrap="square" rtlCol="0">
            <a:spAutoFit/>
          </a:bodyPr>
          <a:lstStyle/>
          <a:p>
            <a:r>
              <a:rPr lang="es-ES" dirty="0">
                <a:solidFill>
                  <a:prstClr val="black"/>
                </a:solidFill>
              </a:rPr>
              <a:t>Pinus canariensis</a:t>
            </a:r>
          </a:p>
        </p:txBody>
      </p:sp>
    </p:spTree>
    <p:extLst>
      <p:ext uri="{BB962C8B-B14F-4D97-AF65-F5344CB8AC3E}">
        <p14:creationId xmlns:p14="http://schemas.microsoft.com/office/powerpoint/2010/main" val="226091696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48"/>
            <a:ext cx="6096000" cy="45593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645024"/>
            <a:ext cx="4527808" cy="3212976"/>
          </a:xfrm>
          <a:prstGeom prst="rect">
            <a:avLst/>
          </a:prstGeom>
        </p:spPr>
      </p:pic>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566549"/>
            <a:ext cx="2619375" cy="2265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9375" y="4566549"/>
            <a:ext cx="2143125" cy="2291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0"/>
            <a:ext cx="3048000" cy="3645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6907912" y="6309320"/>
            <a:ext cx="2128584" cy="369332"/>
          </a:xfrm>
          <a:prstGeom prst="rect">
            <a:avLst/>
          </a:prstGeom>
          <a:solidFill>
            <a:srgbClr val="92D050"/>
          </a:solidFill>
        </p:spPr>
        <p:txBody>
          <a:bodyPr wrap="square" rtlCol="0">
            <a:spAutoFit/>
          </a:bodyPr>
          <a:lstStyle/>
          <a:p>
            <a:r>
              <a:rPr lang="es-ES" dirty="0">
                <a:solidFill>
                  <a:prstClr val="black"/>
                </a:solidFill>
              </a:rPr>
              <a:t>Pinus canariensis</a:t>
            </a:r>
          </a:p>
        </p:txBody>
      </p:sp>
    </p:spTree>
    <p:extLst>
      <p:ext uri="{BB962C8B-B14F-4D97-AF65-F5344CB8AC3E}">
        <p14:creationId xmlns:p14="http://schemas.microsoft.com/office/powerpoint/2010/main" val="331109051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410267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36" y="4293096"/>
            <a:ext cx="3059829" cy="2564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3059830" cy="4293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6666" r="1400"/>
          <a:stretch/>
        </p:blipFill>
        <p:spPr bwMode="auto">
          <a:xfrm>
            <a:off x="3059831" y="0"/>
            <a:ext cx="6084169"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1465" y="4709155"/>
            <a:ext cx="213360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45065" y="5010150"/>
            <a:ext cx="389893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323528" y="6196662"/>
            <a:ext cx="1656184" cy="369332"/>
          </a:xfrm>
          <a:prstGeom prst="rect">
            <a:avLst/>
          </a:prstGeom>
          <a:solidFill>
            <a:srgbClr val="92D050"/>
          </a:solidFill>
        </p:spPr>
        <p:txBody>
          <a:bodyPr wrap="square" rtlCol="0">
            <a:spAutoFit/>
          </a:bodyPr>
          <a:lstStyle/>
          <a:p>
            <a:r>
              <a:rPr lang="es-ES" dirty="0">
                <a:solidFill>
                  <a:prstClr val="black"/>
                </a:solidFill>
              </a:rPr>
              <a:t>Pinus radiata</a:t>
            </a:r>
          </a:p>
        </p:txBody>
      </p:sp>
    </p:spTree>
    <p:extLst>
      <p:ext uri="{BB962C8B-B14F-4D97-AF65-F5344CB8AC3E}">
        <p14:creationId xmlns:p14="http://schemas.microsoft.com/office/powerpoint/2010/main" val="36016681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6349970"/>
            <a:ext cx="2088232" cy="369332"/>
          </a:xfrm>
          <a:prstGeom prst="rect">
            <a:avLst/>
          </a:prstGeom>
          <a:solidFill>
            <a:srgbClr val="92D050"/>
          </a:solidFill>
        </p:spPr>
        <p:txBody>
          <a:bodyPr wrap="square" rtlCol="0">
            <a:spAutoFit/>
          </a:bodyPr>
          <a:lstStyle/>
          <a:p>
            <a:r>
              <a:rPr lang="es-ES" dirty="0">
                <a:solidFill>
                  <a:prstClr val="black"/>
                </a:solidFill>
              </a:rPr>
              <a:t>Pistacia atlantica</a:t>
            </a:r>
          </a:p>
        </p:txBody>
      </p:sp>
    </p:spTree>
    <p:extLst>
      <p:ext uri="{BB962C8B-B14F-4D97-AF65-F5344CB8AC3E}">
        <p14:creationId xmlns:p14="http://schemas.microsoft.com/office/powerpoint/2010/main" val="354645453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24128" y="6093296"/>
            <a:ext cx="2952328" cy="369332"/>
          </a:xfrm>
          <a:prstGeom prst="rect">
            <a:avLst/>
          </a:prstGeom>
          <a:solidFill>
            <a:srgbClr val="92D050"/>
          </a:solidFill>
        </p:spPr>
        <p:txBody>
          <a:bodyPr wrap="square" rtlCol="0">
            <a:spAutoFit/>
          </a:bodyPr>
          <a:lstStyle/>
          <a:p>
            <a:r>
              <a:rPr lang="es-ES" dirty="0">
                <a:solidFill>
                  <a:prstClr val="black"/>
                </a:solidFill>
              </a:rPr>
              <a:t>Pistacia atlantica.-Pistacho</a:t>
            </a:r>
          </a:p>
        </p:txBody>
      </p:sp>
    </p:spTree>
    <p:extLst>
      <p:ext uri="{BB962C8B-B14F-4D97-AF65-F5344CB8AC3E}">
        <p14:creationId xmlns:p14="http://schemas.microsoft.com/office/powerpoint/2010/main" val="48836350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
        <p:nvSpPr>
          <p:cNvPr id="3" name="2 CuadroTexto"/>
          <p:cNvSpPr txBox="1"/>
          <p:nvPr/>
        </p:nvSpPr>
        <p:spPr>
          <a:xfrm>
            <a:off x="6588224" y="6421978"/>
            <a:ext cx="1944216" cy="369332"/>
          </a:xfrm>
          <a:prstGeom prst="rect">
            <a:avLst/>
          </a:prstGeom>
          <a:solidFill>
            <a:srgbClr val="92D050"/>
          </a:solidFill>
        </p:spPr>
        <p:txBody>
          <a:bodyPr wrap="square" rtlCol="0">
            <a:spAutoFit/>
          </a:bodyPr>
          <a:lstStyle/>
          <a:p>
            <a:r>
              <a:rPr lang="es-ES" dirty="0">
                <a:solidFill>
                  <a:prstClr val="black"/>
                </a:solidFill>
              </a:rPr>
              <a:t>Pistia stratiotes</a:t>
            </a:r>
          </a:p>
        </p:txBody>
      </p:sp>
    </p:spTree>
    <p:extLst>
      <p:ext uri="{BB962C8B-B14F-4D97-AF65-F5344CB8AC3E}">
        <p14:creationId xmlns:p14="http://schemas.microsoft.com/office/powerpoint/2010/main" val="31859299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84168" y="6288742"/>
            <a:ext cx="2808312" cy="369332"/>
          </a:xfrm>
          <a:prstGeom prst="rect">
            <a:avLst/>
          </a:prstGeom>
          <a:solidFill>
            <a:srgbClr val="92D050"/>
          </a:solidFill>
        </p:spPr>
        <p:txBody>
          <a:bodyPr wrap="square" rtlCol="0">
            <a:spAutoFit/>
          </a:bodyPr>
          <a:lstStyle/>
          <a:p>
            <a:r>
              <a:rPr lang="es-ES" dirty="0">
                <a:solidFill>
                  <a:prstClr val="black"/>
                </a:solidFill>
              </a:rPr>
              <a:t>Plumbago auriculata</a:t>
            </a:r>
          </a:p>
        </p:txBody>
      </p:sp>
    </p:spTree>
    <p:extLst>
      <p:ext uri="{BB962C8B-B14F-4D97-AF65-F5344CB8AC3E}">
        <p14:creationId xmlns:p14="http://schemas.microsoft.com/office/powerpoint/2010/main" val="125201431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50000"/>
          <a:stretch/>
        </p:blipFill>
        <p:spPr>
          <a:xfrm>
            <a:off x="-40272" y="-47208"/>
            <a:ext cx="3048000" cy="457602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3808" y="-30480"/>
            <a:ext cx="6300192" cy="45593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72" y="4528820"/>
            <a:ext cx="3460144" cy="232765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392" y="4528820"/>
            <a:ext cx="6096000" cy="2337172"/>
          </a:xfrm>
          <a:prstGeom prst="rect">
            <a:avLst/>
          </a:prstGeom>
        </p:spPr>
      </p:pic>
      <p:sp>
        <p:nvSpPr>
          <p:cNvPr id="6" name="5 CuadroTexto"/>
          <p:cNvSpPr txBox="1"/>
          <p:nvPr/>
        </p:nvSpPr>
        <p:spPr>
          <a:xfrm>
            <a:off x="6096392" y="6381328"/>
            <a:ext cx="2724080" cy="369332"/>
          </a:xfrm>
          <a:prstGeom prst="rect">
            <a:avLst/>
          </a:prstGeom>
          <a:solidFill>
            <a:srgbClr val="92D050"/>
          </a:solidFill>
        </p:spPr>
        <p:txBody>
          <a:bodyPr wrap="square" rtlCol="0">
            <a:spAutoFit/>
          </a:bodyPr>
          <a:lstStyle/>
          <a:p>
            <a:r>
              <a:rPr lang="es-ES" dirty="0">
                <a:solidFill>
                  <a:prstClr val="black"/>
                </a:solidFill>
              </a:rPr>
              <a:t>Polygonum capitatum</a:t>
            </a:r>
          </a:p>
        </p:txBody>
      </p:sp>
    </p:spTree>
    <p:extLst>
      <p:ext uri="{BB962C8B-B14F-4D97-AF65-F5344CB8AC3E}">
        <p14:creationId xmlns:p14="http://schemas.microsoft.com/office/powerpoint/2010/main" val="212840654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3528" y="6268670"/>
            <a:ext cx="3240360" cy="369332"/>
          </a:xfrm>
          <a:prstGeom prst="rect">
            <a:avLst/>
          </a:prstGeom>
          <a:solidFill>
            <a:srgbClr val="92D050"/>
          </a:solidFill>
        </p:spPr>
        <p:txBody>
          <a:bodyPr wrap="square" rtlCol="0">
            <a:spAutoFit/>
          </a:bodyPr>
          <a:lstStyle/>
          <a:p>
            <a:r>
              <a:rPr lang="es-ES" dirty="0">
                <a:solidFill>
                  <a:prstClr val="black"/>
                </a:solidFill>
              </a:rPr>
              <a:t>Polypodium macaronesicum</a:t>
            </a:r>
          </a:p>
        </p:txBody>
      </p:sp>
    </p:spTree>
    <p:extLst>
      <p:ext uri="{BB962C8B-B14F-4D97-AF65-F5344CB8AC3E}">
        <p14:creationId xmlns:p14="http://schemas.microsoft.com/office/powerpoint/2010/main" val="350940743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250136"/>
            <a:ext cx="2304256" cy="369332"/>
          </a:xfrm>
          <a:prstGeom prst="rect">
            <a:avLst/>
          </a:prstGeom>
          <a:solidFill>
            <a:srgbClr val="92D050"/>
          </a:solidFill>
        </p:spPr>
        <p:txBody>
          <a:bodyPr wrap="square" rtlCol="0">
            <a:spAutoFit/>
          </a:bodyPr>
          <a:lstStyle/>
          <a:p>
            <a:r>
              <a:rPr lang="es-ES" dirty="0">
                <a:solidFill>
                  <a:prstClr val="black"/>
                </a:solidFill>
              </a:rPr>
              <a:t>Prunus lusitanica</a:t>
            </a:r>
          </a:p>
        </p:txBody>
      </p:sp>
    </p:spTree>
    <p:extLst>
      <p:ext uri="{BB962C8B-B14F-4D97-AF65-F5344CB8AC3E}">
        <p14:creationId xmlns:p14="http://schemas.microsoft.com/office/powerpoint/2010/main" val="46133669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CuadroTexto"/>
          <p:cNvSpPr txBox="1"/>
          <p:nvPr/>
        </p:nvSpPr>
        <p:spPr>
          <a:xfrm>
            <a:off x="5940152" y="6021288"/>
            <a:ext cx="2736304" cy="369332"/>
          </a:xfrm>
          <a:prstGeom prst="rect">
            <a:avLst/>
          </a:prstGeom>
          <a:solidFill>
            <a:srgbClr val="92D050"/>
          </a:solidFill>
        </p:spPr>
        <p:txBody>
          <a:bodyPr wrap="square" rtlCol="0">
            <a:spAutoFit/>
          </a:bodyPr>
          <a:lstStyle/>
          <a:p>
            <a:r>
              <a:rPr lang="es-ES" dirty="0">
                <a:solidFill>
                  <a:prstClr val="black"/>
                </a:solidFill>
              </a:rPr>
              <a:t>Rosmarinus officinalis</a:t>
            </a:r>
          </a:p>
        </p:txBody>
      </p:sp>
    </p:spTree>
    <p:extLst>
      <p:ext uri="{BB962C8B-B14F-4D97-AF65-F5344CB8AC3E}">
        <p14:creationId xmlns:p14="http://schemas.microsoft.com/office/powerpoint/2010/main" val="295443207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
        <p:nvSpPr>
          <p:cNvPr id="3" name="2 CuadroTexto"/>
          <p:cNvSpPr txBox="1"/>
          <p:nvPr/>
        </p:nvSpPr>
        <p:spPr>
          <a:xfrm>
            <a:off x="6732240" y="6237312"/>
            <a:ext cx="2160240" cy="369332"/>
          </a:xfrm>
          <a:prstGeom prst="rect">
            <a:avLst/>
          </a:prstGeom>
          <a:solidFill>
            <a:srgbClr val="92D050"/>
          </a:solidFill>
        </p:spPr>
        <p:txBody>
          <a:bodyPr wrap="square" rtlCol="0">
            <a:spAutoFit/>
          </a:bodyPr>
          <a:lstStyle/>
          <a:p>
            <a:r>
              <a:rPr lang="es-ES" dirty="0">
                <a:solidFill>
                  <a:prstClr val="black"/>
                </a:solidFill>
              </a:rPr>
              <a:t>Rumex lunaria</a:t>
            </a:r>
          </a:p>
        </p:txBody>
      </p:sp>
    </p:spTree>
    <p:extLst>
      <p:ext uri="{BB962C8B-B14F-4D97-AF65-F5344CB8AC3E}">
        <p14:creationId xmlns:p14="http://schemas.microsoft.com/office/powerpoint/2010/main" val="106130052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
            <a:ext cx="9144000" cy="6865620"/>
          </a:xfrm>
          <a:prstGeom prst="rect">
            <a:avLst/>
          </a:prstGeom>
        </p:spPr>
      </p:pic>
      <p:sp>
        <p:nvSpPr>
          <p:cNvPr id="3" name="2 CuadroTexto"/>
          <p:cNvSpPr txBox="1"/>
          <p:nvPr/>
        </p:nvSpPr>
        <p:spPr>
          <a:xfrm>
            <a:off x="6444208" y="6093296"/>
            <a:ext cx="2304256" cy="369332"/>
          </a:xfrm>
          <a:prstGeom prst="rect">
            <a:avLst/>
          </a:prstGeom>
          <a:solidFill>
            <a:srgbClr val="92D050"/>
          </a:solidFill>
        </p:spPr>
        <p:txBody>
          <a:bodyPr wrap="square" rtlCol="0">
            <a:spAutoFit/>
          </a:bodyPr>
          <a:lstStyle/>
          <a:p>
            <a:r>
              <a:rPr lang="es-ES" dirty="0">
                <a:solidFill>
                  <a:prstClr val="black"/>
                </a:solidFill>
              </a:rPr>
              <a:t>Salvia involucrata </a:t>
            </a:r>
          </a:p>
        </p:txBody>
      </p:sp>
    </p:spTree>
    <p:extLst>
      <p:ext uri="{BB962C8B-B14F-4D97-AF65-F5344CB8AC3E}">
        <p14:creationId xmlns:p14="http://schemas.microsoft.com/office/powerpoint/2010/main" val="145731614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920"/>
            <a:ext cx="9144000" cy="707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395536" y="6309320"/>
            <a:ext cx="2808312" cy="369332"/>
          </a:xfrm>
          <a:prstGeom prst="rect">
            <a:avLst/>
          </a:prstGeom>
          <a:solidFill>
            <a:srgbClr val="92D050"/>
          </a:solidFill>
        </p:spPr>
        <p:txBody>
          <a:bodyPr wrap="square" rtlCol="0">
            <a:spAutoFit/>
          </a:bodyPr>
          <a:lstStyle/>
          <a:p>
            <a:r>
              <a:rPr lang="es-ES" dirty="0">
                <a:solidFill>
                  <a:prstClr val="black"/>
                </a:solidFill>
              </a:rPr>
              <a:t>Salvia canariensis</a:t>
            </a:r>
          </a:p>
        </p:txBody>
      </p:sp>
    </p:spTree>
    <p:extLst>
      <p:ext uri="{BB962C8B-B14F-4D97-AF65-F5344CB8AC3E}">
        <p14:creationId xmlns:p14="http://schemas.microsoft.com/office/powerpoint/2010/main" val="205183659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6237312"/>
            <a:ext cx="2160240" cy="369332"/>
          </a:xfrm>
          <a:prstGeom prst="rect">
            <a:avLst/>
          </a:prstGeom>
          <a:solidFill>
            <a:srgbClr val="92D050"/>
          </a:solidFill>
        </p:spPr>
        <p:txBody>
          <a:bodyPr wrap="square" rtlCol="0">
            <a:spAutoFit/>
          </a:bodyPr>
          <a:lstStyle/>
          <a:p>
            <a:r>
              <a:rPr lang="es-ES" dirty="0">
                <a:solidFill>
                  <a:prstClr val="black"/>
                </a:solidFill>
              </a:rPr>
              <a:t>Salvia canariensis</a:t>
            </a:r>
          </a:p>
        </p:txBody>
      </p:sp>
    </p:spTree>
    <p:extLst>
      <p:ext uri="{BB962C8B-B14F-4D97-AF65-F5344CB8AC3E}">
        <p14:creationId xmlns:p14="http://schemas.microsoft.com/office/powerpoint/2010/main" val="371423401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04" y="0"/>
            <a:ext cx="4572000" cy="6858000"/>
          </a:xfrm>
          <a:prstGeom prst="rect">
            <a:avLst/>
          </a:prstGeom>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6104" y="0"/>
            <a:ext cx="455789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788024" y="6349970"/>
            <a:ext cx="3888432" cy="369332"/>
          </a:xfrm>
          <a:prstGeom prst="rect">
            <a:avLst/>
          </a:prstGeom>
          <a:solidFill>
            <a:srgbClr val="92D050"/>
          </a:solidFill>
        </p:spPr>
        <p:txBody>
          <a:bodyPr wrap="square" rtlCol="0">
            <a:spAutoFit/>
          </a:bodyPr>
          <a:lstStyle/>
          <a:p>
            <a:r>
              <a:rPr lang="es-ES" dirty="0">
                <a:solidFill>
                  <a:prstClr val="black"/>
                </a:solidFill>
              </a:rPr>
              <a:t>Sansevieria trifasciata var.laurentii</a:t>
            </a:r>
          </a:p>
        </p:txBody>
      </p:sp>
    </p:spTree>
    <p:extLst>
      <p:ext uri="{BB962C8B-B14F-4D97-AF65-F5344CB8AC3E}">
        <p14:creationId xmlns:p14="http://schemas.microsoft.com/office/powerpoint/2010/main" val="124310164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940152" y="6209228"/>
            <a:ext cx="2592288" cy="369332"/>
          </a:xfrm>
          <a:prstGeom prst="rect">
            <a:avLst/>
          </a:prstGeom>
          <a:solidFill>
            <a:srgbClr val="92D050"/>
          </a:solidFill>
        </p:spPr>
        <p:txBody>
          <a:bodyPr wrap="square" rtlCol="0">
            <a:spAutoFit/>
          </a:bodyPr>
          <a:lstStyle/>
          <a:p>
            <a:r>
              <a:rPr lang="es-ES" dirty="0">
                <a:solidFill>
                  <a:prstClr val="black"/>
                </a:solidFill>
              </a:rPr>
              <a:t>Semele androgyne</a:t>
            </a:r>
          </a:p>
        </p:txBody>
      </p:sp>
    </p:spTree>
    <p:extLst>
      <p:ext uri="{BB962C8B-B14F-4D97-AF65-F5344CB8AC3E}">
        <p14:creationId xmlns:p14="http://schemas.microsoft.com/office/powerpoint/2010/main" val="373588121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732240" y="6349970"/>
            <a:ext cx="1944216" cy="369332"/>
          </a:xfrm>
          <a:prstGeom prst="rect">
            <a:avLst/>
          </a:prstGeom>
          <a:solidFill>
            <a:srgbClr val="92D050"/>
          </a:solidFill>
        </p:spPr>
        <p:txBody>
          <a:bodyPr wrap="square" rtlCol="0">
            <a:spAutoFit/>
          </a:bodyPr>
          <a:lstStyle/>
          <a:p>
            <a:r>
              <a:rPr lang="es-ES" dirty="0">
                <a:solidFill>
                  <a:prstClr val="black"/>
                </a:solidFill>
              </a:rPr>
              <a:t>Senecio klenia</a:t>
            </a:r>
          </a:p>
        </p:txBody>
      </p:sp>
    </p:spTree>
    <p:extLst>
      <p:ext uri="{BB962C8B-B14F-4D97-AF65-F5344CB8AC3E}">
        <p14:creationId xmlns:p14="http://schemas.microsoft.com/office/powerpoint/2010/main" val="32002651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
        <p:nvSpPr>
          <p:cNvPr id="3" name="2 CuadroTexto"/>
          <p:cNvSpPr txBox="1"/>
          <p:nvPr/>
        </p:nvSpPr>
        <p:spPr>
          <a:xfrm>
            <a:off x="6084168" y="6309320"/>
            <a:ext cx="2664296" cy="369332"/>
          </a:xfrm>
          <a:prstGeom prst="rect">
            <a:avLst/>
          </a:prstGeom>
          <a:solidFill>
            <a:srgbClr val="92D050"/>
          </a:solidFill>
        </p:spPr>
        <p:txBody>
          <a:bodyPr wrap="square" rtlCol="0">
            <a:spAutoFit/>
          </a:bodyPr>
          <a:lstStyle/>
          <a:p>
            <a:r>
              <a:rPr lang="es-ES" dirty="0">
                <a:solidFill>
                  <a:prstClr val="black"/>
                </a:solidFill>
              </a:rPr>
              <a:t>Senecio mikanioides</a:t>
            </a:r>
          </a:p>
        </p:txBody>
      </p:sp>
    </p:spTree>
    <p:extLst>
      <p:ext uri="{BB962C8B-B14F-4D97-AF65-F5344CB8AC3E}">
        <p14:creationId xmlns:p14="http://schemas.microsoft.com/office/powerpoint/2010/main" val="32687225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
        <p:nvSpPr>
          <p:cNvPr id="3" name="2 CuadroTexto"/>
          <p:cNvSpPr txBox="1"/>
          <p:nvPr/>
        </p:nvSpPr>
        <p:spPr>
          <a:xfrm>
            <a:off x="6588224" y="6307524"/>
            <a:ext cx="2376264" cy="369332"/>
          </a:xfrm>
          <a:prstGeom prst="rect">
            <a:avLst/>
          </a:prstGeom>
          <a:solidFill>
            <a:srgbClr val="92D050"/>
          </a:solidFill>
        </p:spPr>
        <p:txBody>
          <a:bodyPr wrap="square" rtlCol="0">
            <a:spAutoFit/>
          </a:bodyPr>
          <a:lstStyle/>
          <a:p>
            <a:r>
              <a:rPr lang="es-ES" dirty="0">
                <a:solidFill>
                  <a:prstClr val="black"/>
                </a:solidFill>
              </a:rPr>
              <a:t>Setcreasea pallida</a:t>
            </a:r>
          </a:p>
        </p:txBody>
      </p:sp>
    </p:spTree>
    <p:extLst>
      <p:ext uri="{BB962C8B-B14F-4D97-AF65-F5344CB8AC3E}">
        <p14:creationId xmlns:p14="http://schemas.microsoft.com/office/powerpoint/2010/main" val="258278443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716016" y="6277962"/>
            <a:ext cx="4176464" cy="369332"/>
          </a:xfrm>
          <a:prstGeom prst="rect">
            <a:avLst/>
          </a:prstGeom>
          <a:solidFill>
            <a:srgbClr val="92D050"/>
          </a:solidFill>
        </p:spPr>
        <p:txBody>
          <a:bodyPr wrap="square" rtlCol="0">
            <a:spAutoFit/>
          </a:bodyPr>
          <a:lstStyle/>
          <a:p>
            <a:r>
              <a:rPr lang="es-ES" dirty="0">
                <a:solidFill>
                  <a:prstClr val="black"/>
                </a:solidFill>
              </a:rPr>
              <a:t>Spartocytisus supranubius en habitus</a:t>
            </a:r>
          </a:p>
        </p:txBody>
      </p:sp>
    </p:spTree>
    <p:extLst>
      <p:ext uri="{BB962C8B-B14F-4D97-AF65-F5344CB8AC3E}">
        <p14:creationId xmlns:p14="http://schemas.microsoft.com/office/powerpoint/2010/main" val="334262440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79512" y="6258490"/>
            <a:ext cx="3456384" cy="369332"/>
          </a:xfrm>
          <a:prstGeom prst="rect">
            <a:avLst/>
          </a:prstGeom>
          <a:solidFill>
            <a:srgbClr val="92D050"/>
          </a:solidFill>
        </p:spPr>
        <p:txBody>
          <a:bodyPr wrap="square" rtlCol="0">
            <a:spAutoFit/>
          </a:bodyPr>
          <a:lstStyle/>
          <a:p>
            <a:r>
              <a:rPr lang="es-ES" dirty="0">
                <a:solidFill>
                  <a:prstClr val="black"/>
                </a:solidFill>
              </a:rPr>
              <a:t>Echium  wildpreti.-Tajinaste rojo</a:t>
            </a:r>
          </a:p>
        </p:txBody>
      </p:sp>
    </p:spTree>
    <p:extLst>
      <p:ext uri="{BB962C8B-B14F-4D97-AF65-F5344CB8AC3E}">
        <p14:creationId xmlns:p14="http://schemas.microsoft.com/office/powerpoint/2010/main" val="39979568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8" y="0"/>
            <a:ext cx="3209925" cy="6830184"/>
          </a:xfrm>
          <a:prstGeom prst="rect">
            <a:avLst/>
          </a:prstGeom>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1935" y="16571"/>
            <a:ext cx="2836900" cy="2474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1934" y="2491167"/>
            <a:ext cx="2836902"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1933" y="4339017"/>
            <a:ext cx="2836902" cy="2518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78836" y="16571"/>
            <a:ext cx="3065164" cy="2488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78834" y="2190956"/>
            <a:ext cx="3065164" cy="2148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78836" y="4339017"/>
            <a:ext cx="3065163" cy="2491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95536" y="6093296"/>
            <a:ext cx="2520280" cy="369332"/>
          </a:xfrm>
          <a:prstGeom prst="rect">
            <a:avLst/>
          </a:prstGeom>
          <a:solidFill>
            <a:srgbClr val="92D050"/>
          </a:solidFill>
        </p:spPr>
        <p:txBody>
          <a:bodyPr wrap="square" rtlCol="0">
            <a:spAutoFit/>
          </a:bodyPr>
          <a:lstStyle/>
          <a:p>
            <a:r>
              <a:rPr lang="es-ES" dirty="0">
                <a:solidFill>
                  <a:prstClr val="black"/>
                </a:solidFill>
              </a:rPr>
              <a:t>Thulbaghia violacea</a:t>
            </a:r>
          </a:p>
        </p:txBody>
      </p:sp>
    </p:spTree>
    <p:extLst>
      <p:ext uri="{BB962C8B-B14F-4D97-AF65-F5344CB8AC3E}">
        <p14:creationId xmlns:p14="http://schemas.microsoft.com/office/powerpoint/2010/main" val="240363904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55576" y="6237312"/>
            <a:ext cx="2304256" cy="369332"/>
          </a:xfrm>
          <a:prstGeom prst="rect">
            <a:avLst/>
          </a:prstGeom>
          <a:solidFill>
            <a:srgbClr val="92D050"/>
          </a:solidFill>
        </p:spPr>
        <p:txBody>
          <a:bodyPr wrap="square" rtlCol="0">
            <a:spAutoFit/>
          </a:bodyPr>
          <a:lstStyle/>
          <a:p>
            <a:r>
              <a:rPr lang="es-ES" dirty="0">
                <a:solidFill>
                  <a:prstClr val="black"/>
                </a:solidFill>
              </a:rPr>
              <a:t>Thymbra capitata</a:t>
            </a:r>
          </a:p>
        </p:txBody>
      </p:sp>
    </p:spTree>
    <p:extLst>
      <p:ext uri="{BB962C8B-B14F-4D97-AF65-F5344CB8AC3E}">
        <p14:creationId xmlns:p14="http://schemas.microsoft.com/office/powerpoint/2010/main" val="371181215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72200" y="6093296"/>
            <a:ext cx="2232248" cy="369332"/>
          </a:xfrm>
          <a:prstGeom prst="rect">
            <a:avLst/>
          </a:prstGeom>
          <a:solidFill>
            <a:srgbClr val="92D050"/>
          </a:solidFill>
        </p:spPr>
        <p:txBody>
          <a:bodyPr wrap="square" rtlCol="0">
            <a:spAutoFit/>
          </a:bodyPr>
          <a:lstStyle/>
          <a:p>
            <a:r>
              <a:rPr lang="es-ES" dirty="0">
                <a:solidFill>
                  <a:prstClr val="black"/>
                </a:solidFill>
              </a:rPr>
              <a:t>Tillantia cyanea</a:t>
            </a:r>
          </a:p>
        </p:txBody>
      </p:sp>
    </p:spTree>
    <p:extLst>
      <p:ext uri="{BB962C8B-B14F-4D97-AF65-F5344CB8AC3E}">
        <p14:creationId xmlns:p14="http://schemas.microsoft.com/office/powerpoint/2010/main" val="304823931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
        <p:nvSpPr>
          <p:cNvPr id="3" name="2 CuadroTexto"/>
          <p:cNvSpPr txBox="1"/>
          <p:nvPr/>
        </p:nvSpPr>
        <p:spPr>
          <a:xfrm>
            <a:off x="5940152" y="6093296"/>
            <a:ext cx="2880320" cy="369332"/>
          </a:xfrm>
          <a:prstGeom prst="rect">
            <a:avLst/>
          </a:prstGeom>
          <a:solidFill>
            <a:srgbClr val="92D050"/>
          </a:solidFill>
        </p:spPr>
        <p:txBody>
          <a:bodyPr wrap="square" rtlCol="0">
            <a:spAutoFit/>
          </a:bodyPr>
          <a:lstStyle/>
          <a:p>
            <a:r>
              <a:rPr lang="es-ES" dirty="0">
                <a:solidFill>
                  <a:prstClr val="black"/>
                </a:solidFill>
              </a:rPr>
              <a:t>Ulex europaeus .-Aulaga</a:t>
            </a:r>
          </a:p>
        </p:txBody>
      </p:sp>
    </p:spTree>
    <p:extLst>
      <p:ext uri="{BB962C8B-B14F-4D97-AF65-F5344CB8AC3E}">
        <p14:creationId xmlns:p14="http://schemas.microsoft.com/office/powerpoint/2010/main" val="41310619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1999" cy="682407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33928"/>
            <a:ext cx="4539139" cy="6858000"/>
          </a:xfrm>
          <a:prstGeom prst="rect">
            <a:avLst/>
          </a:prstGeom>
        </p:spPr>
      </p:pic>
      <p:sp>
        <p:nvSpPr>
          <p:cNvPr id="4" name="3 CuadroTexto"/>
          <p:cNvSpPr txBox="1"/>
          <p:nvPr/>
        </p:nvSpPr>
        <p:spPr>
          <a:xfrm>
            <a:off x="683568" y="6237312"/>
            <a:ext cx="4536504" cy="369332"/>
          </a:xfrm>
          <a:prstGeom prst="rect">
            <a:avLst/>
          </a:prstGeom>
          <a:solidFill>
            <a:srgbClr val="92D050"/>
          </a:solidFill>
        </p:spPr>
        <p:txBody>
          <a:bodyPr wrap="square" rtlCol="0">
            <a:spAutoFit/>
          </a:bodyPr>
          <a:lstStyle/>
          <a:p>
            <a:r>
              <a:rPr lang="es-ES" dirty="0">
                <a:solidFill>
                  <a:prstClr val="black"/>
                </a:solidFill>
              </a:rPr>
              <a:t>Vriesea gladioliflora y V. hieroglyphica</a:t>
            </a:r>
          </a:p>
        </p:txBody>
      </p:sp>
    </p:spTree>
    <p:extLst>
      <p:ext uri="{BB962C8B-B14F-4D97-AF65-F5344CB8AC3E}">
        <p14:creationId xmlns:p14="http://schemas.microsoft.com/office/powerpoint/2010/main" val="127260536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20" y="34280"/>
            <a:ext cx="9144000" cy="6858000"/>
          </a:xfrm>
          <a:prstGeom prst="rect">
            <a:avLst/>
          </a:prstGeom>
        </p:spPr>
      </p:pic>
      <p:sp>
        <p:nvSpPr>
          <p:cNvPr id="3" name="2 CuadroTexto"/>
          <p:cNvSpPr txBox="1"/>
          <p:nvPr/>
        </p:nvSpPr>
        <p:spPr>
          <a:xfrm>
            <a:off x="251520" y="6421978"/>
            <a:ext cx="4752528" cy="369332"/>
          </a:xfrm>
          <a:prstGeom prst="rect">
            <a:avLst/>
          </a:prstGeom>
          <a:solidFill>
            <a:srgbClr val="92D050"/>
          </a:solidFill>
        </p:spPr>
        <p:txBody>
          <a:bodyPr wrap="square" rtlCol="0">
            <a:spAutoFit/>
          </a:bodyPr>
          <a:lstStyle/>
          <a:p>
            <a:r>
              <a:rPr lang="es-ES" dirty="0">
                <a:solidFill>
                  <a:prstClr val="black"/>
                </a:solidFill>
              </a:rPr>
              <a:t>Wigandia caracasana.-tabaquero de caracas</a:t>
            </a:r>
          </a:p>
        </p:txBody>
      </p:sp>
    </p:spTree>
    <p:extLst>
      <p:ext uri="{BB962C8B-B14F-4D97-AF65-F5344CB8AC3E}">
        <p14:creationId xmlns:p14="http://schemas.microsoft.com/office/powerpoint/2010/main" val="294932035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24464"/>
          </a:xfrm>
          <a:prstGeom prst="rect">
            <a:avLst/>
          </a:prstGeom>
        </p:spPr>
      </p:pic>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3144"/>
            <a:ext cx="2160240" cy="221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240" y="52581"/>
            <a:ext cx="241176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2186181"/>
            <a:ext cx="4572000" cy="2971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91025" y="4976614"/>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0" y="5157192"/>
            <a:ext cx="2286000" cy="1665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39552" y="6237312"/>
            <a:ext cx="2304256" cy="369332"/>
          </a:xfrm>
          <a:prstGeom prst="rect">
            <a:avLst/>
          </a:prstGeom>
          <a:solidFill>
            <a:srgbClr val="92D050"/>
          </a:solidFill>
        </p:spPr>
        <p:txBody>
          <a:bodyPr wrap="square" rtlCol="0">
            <a:spAutoFit/>
          </a:bodyPr>
          <a:lstStyle/>
          <a:p>
            <a:r>
              <a:rPr lang="es-ES" dirty="0">
                <a:solidFill>
                  <a:prstClr val="black"/>
                </a:solidFill>
              </a:rPr>
              <a:t>Yuca desmetiana</a:t>
            </a:r>
          </a:p>
        </p:txBody>
      </p:sp>
    </p:spTree>
    <p:extLst>
      <p:ext uri="{BB962C8B-B14F-4D97-AF65-F5344CB8AC3E}">
        <p14:creationId xmlns:p14="http://schemas.microsoft.com/office/powerpoint/2010/main" val="333238909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
        <p:nvSpPr>
          <p:cNvPr id="3" name="2 CuadroTexto"/>
          <p:cNvSpPr txBox="1"/>
          <p:nvPr/>
        </p:nvSpPr>
        <p:spPr>
          <a:xfrm>
            <a:off x="755576" y="6421978"/>
            <a:ext cx="2736304" cy="369332"/>
          </a:xfrm>
          <a:prstGeom prst="rect">
            <a:avLst/>
          </a:prstGeom>
          <a:solidFill>
            <a:srgbClr val="92D050"/>
          </a:solidFill>
        </p:spPr>
        <p:txBody>
          <a:bodyPr wrap="square" rtlCol="0">
            <a:spAutoFit/>
          </a:bodyPr>
          <a:lstStyle/>
          <a:p>
            <a:r>
              <a:rPr lang="es-ES" dirty="0">
                <a:solidFill>
                  <a:prstClr val="black"/>
                </a:solidFill>
              </a:rPr>
              <a:t>Zantedeschia aetiopica</a:t>
            </a:r>
          </a:p>
        </p:txBody>
      </p:sp>
    </p:spTree>
    <p:extLst>
      <p:ext uri="{BB962C8B-B14F-4D97-AF65-F5344CB8AC3E}">
        <p14:creationId xmlns:p14="http://schemas.microsoft.com/office/powerpoint/2010/main" val="275581306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12160" y="6237312"/>
            <a:ext cx="2664296" cy="369332"/>
          </a:xfrm>
          <a:prstGeom prst="rect">
            <a:avLst/>
          </a:prstGeom>
          <a:solidFill>
            <a:srgbClr val="92D050"/>
          </a:solidFill>
        </p:spPr>
        <p:txBody>
          <a:bodyPr wrap="square" rtlCol="0">
            <a:spAutoFit/>
          </a:bodyPr>
          <a:lstStyle/>
          <a:p>
            <a:r>
              <a:rPr lang="es-ES" dirty="0">
                <a:solidFill>
                  <a:prstClr val="black"/>
                </a:solidFill>
              </a:rPr>
              <a:t>Zantedeschia aetiopica</a:t>
            </a:r>
          </a:p>
        </p:txBody>
      </p:sp>
    </p:spTree>
    <p:extLst>
      <p:ext uri="{BB962C8B-B14F-4D97-AF65-F5344CB8AC3E}">
        <p14:creationId xmlns:p14="http://schemas.microsoft.com/office/powerpoint/2010/main" val="364880525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spTree>
    <p:extLst>
      <p:ext uri="{BB962C8B-B14F-4D97-AF65-F5344CB8AC3E}">
        <p14:creationId xmlns:p14="http://schemas.microsoft.com/office/powerpoint/2010/main" val="391888231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spTree>
    <p:extLst>
      <p:ext uri="{BB962C8B-B14F-4D97-AF65-F5344CB8AC3E}">
        <p14:creationId xmlns:p14="http://schemas.microsoft.com/office/powerpoint/2010/main" val="35417095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spTree>
    <p:extLst>
      <p:ext uri="{BB962C8B-B14F-4D97-AF65-F5344CB8AC3E}">
        <p14:creationId xmlns:p14="http://schemas.microsoft.com/office/powerpoint/2010/main" val="12561637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78</TotalTime>
  <Words>6362</Words>
  <Application>Microsoft Office PowerPoint</Application>
  <PresentationFormat>Presentación en pantalla (4:3)</PresentationFormat>
  <Paragraphs>589</Paragraphs>
  <Slides>208</Slides>
  <Notes>163</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208</vt:i4>
      </vt:variant>
    </vt:vector>
  </HeadingPairs>
  <TitlesOfParts>
    <vt:vector size="217" baseType="lpstr">
      <vt:lpstr>Arial</vt:lpstr>
      <vt:lpstr>Calibri</vt:lpstr>
      <vt:lpstr>Century Gothic</vt:lpstr>
      <vt:lpstr>Century Schoolbook</vt:lpstr>
      <vt:lpstr>Wingdings</vt:lpstr>
      <vt:lpstr>Wingdings 2</vt:lpstr>
      <vt:lpstr>Wingdings 3</vt:lpstr>
      <vt:lpstr>1_Default Theme</vt:lpstr>
      <vt:lpstr>Espiral</vt:lpstr>
      <vt:lpstr>PLANTAS DE LAS ISLAS CANARIAS</vt:lpstr>
      <vt:lpstr>Plantas ornamentales de Canarias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PLANTAS DE LAS ISLAS CANARIAS</dc:title>
  <dc:creator>Josep</dc:creator>
  <cp:lastModifiedBy>Usuario</cp:lastModifiedBy>
  <cp:revision>9</cp:revision>
  <dcterms:created xsi:type="dcterms:W3CDTF">2013-12-30T09:39:02Z</dcterms:created>
  <dcterms:modified xsi:type="dcterms:W3CDTF">2018-03-28T07:34:29Z</dcterms:modified>
</cp:coreProperties>
</file>