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5"/>
  </p:notesMasterIdLst>
  <p:sldIdLst>
    <p:sldId id="256" r:id="rId2"/>
    <p:sldId id="257" r:id="rId3"/>
    <p:sldId id="259" r:id="rId4"/>
    <p:sldId id="258" r:id="rId5"/>
    <p:sldId id="261" r:id="rId6"/>
    <p:sldId id="262" r:id="rId7"/>
    <p:sldId id="263" r:id="rId8"/>
    <p:sldId id="264" r:id="rId9"/>
    <p:sldId id="265" r:id="rId10"/>
    <p:sldId id="266" r:id="rId11"/>
    <p:sldId id="267" r:id="rId12"/>
    <p:sldId id="352" r:id="rId13"/>
    <p:sldId id="353" r:id="rId14"/>
    <p:sldId id="355" r:id="rId15"/>
    <p:sldId id="356" r:id="rId16"/>
    <p:sldId id="268" r:id="rId17"/>
    <p:sldId id="269" r:id="rId18"/>
    <p:sldId id="270" r:id="rId19"/>
    <p:sldId id="271" r:id="rId20"/>
    <p:sldId id="272" r:id="rId21"/>
    <p:sldId id="274" r:id="rId22"/>
    <p:sldId id="275" r:id="rId23"/>
    <p:sldId id="276" r:id="rId24"/>
    <p:sldId id="277" r:id="rId25"/>
    <p:sldId id="278"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58" r:id="rId58"/>
    <p:sldId id="359"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6" r:id="rId73"/>
    <p:sldId id="327" r:id="rId74"/>
    <p:sldId id="330" r:id="rId75"/>
    <p:sldId id="331" r:id="rId76"/>
    <p:sldId id="333" r:id="rId77"/>
    <p:sldId id="334" r:id="rId78"/>
    <p:sldId id="335" r:id="rId79"/>
    <p:sldId id="336" r:id="rId80"/>
    <p:sldId id="337" r:id="rId81"/>
    <p:sldId id="338" r:id="rId82"/>
    <p:sldId id="339" r:id="rId83"/>
    <p:sldId id="340"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558731-AC14-4983-94F3-468776D013A8}"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90D6F3-2A8C-419E-8581-DB49503BAF1F}" type="slidenum">
              <a:rPr lang="es-ES" smtClean="0"/>
              <a:t>‹Nº›</a:t>
            </a:fld>
            <a:endParaRPr lang="es-ES" dirty="0"/>
          </a:p>
        </p:txBody>
      </p:sp>
    </p:spTree>
    <p:extLst>
      <p:ext uri="{BB962C8B-B14F-4D97-AF65-F5344CB8AC3E}">
        <p14:creationId xmlns:p14="http://schemas.microsoft.com/office/powerpoint/2010/main" val="2133499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a:t>
            </a:fld>
            <a:endParaRPr lang="es-ES" dirty="0"/>
          </a:p>
        </p:txBody>
      </p:sp>
    </p:spTree>
    <p:extLst>
      <p:ext uri="{BB962C8B-B14F-4D97-AF65-F5344CB8AC3E}">
        <p14:creationId xmlns:p14="http://schemas.microsoft.com/office/powerpoint/2010/main" val="2129562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a:t>
            </a:fld>
            <a:endParaRPr lang="es-ES" dirty="0"/>
          </a:p>
        </p:txBody>
      </p:sp>
    </p:spTree>
    <p:extLst>
      <p:ext uri="{BB962C8B-B14F-4D97-AF65-F5344CB8AC3E}">
        <p14:creationId xmlns:p14="http://schemas.microsoft.com/office/powerpoint/2010/main" val="1673799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a:t>
            </a:fld>
            <a:endParaRPr lang="es-ES" dirty="0"/>
          </a:p>
        </p:txBody>
      </p:sp>
    </p:spTree>
    <p:extLst>
      <p:ext uri="{BB962C8B-B14F-4D97-AF65-F5344CB8AC3E}">
        <p14:creationId xmlns:p14="http://schemas.microsoft.com/office/powerpoint/2010/main" val="1187634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8</a:t>
            </a:fld>
            <a:endParaRPr lang="es-ES" dirty="0"/>
          </a:p>
        </p:txBody>
      </p:sp>
    </p:spTree>
    <p:extLst>
      <p:ext uri="{BB962C8B-B14F-4D97-AF65-F5344CB8AC3E}">
        <p14:creationId xmlns:p14="http://schemas.microsoft.com/office/powerpoint/2010/main" val="2409429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9</a:t>
            </a:fld>
            <a:endParaRPr lang="es-ES" dirty="0"/>
          </a:p>
        </p:txBody>
      </p:sp>
    </p:spTree>
    <p:extLst>
      <p:ext uri="{BB962C8B-B14F-4D97-AF65-F5344CB8AC3E}">
        <p14:creationId xmlns:p14="http://schemas.microsoft.com/office/powerpoint/2010/main" val="4198174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Albany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10</a:t>
            </a:fld>
            <a:endParaRPr lang="es-ES" dirty="0"/>
          </a:p>
        </p:txBody>
      </p:sp>
    </p:spTree>
    <p:extLst>
      <p:ext uri="{BB962C8B-B14F-4D97-AF65-F5344CB8AC3E}">
        <p14:creationId xmlns:p14="http://schemas.microsoft.com/office/powerpoint/2010/main" val="4040827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16</a:t>
            </a:fld>
            <a:endParaRPr lang="es-ES" dirty="0"/>
          </a:p>
        </p:txBody>
      </p:sp>
    </p:spTree>
    <p:extLst>
      <p:ext uri="{BB962C8B-B14F-4D97-AF65-F5344CB8AC3E}">
        <p14:creationId xmlns:p14="http://schemas.microsoft.com/office/powerpoint/2010/main" val="2508066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17</a:t>
            </a:fld>
            <a:endParaRPr lang="es-ES" dirty="0"/>
          </a:p>
        </p:txBody>
      </p:sp>
    </p:spTree>
    <p:extLst>
      <p:ext uri="{BB962C8B-B14F-4D97-AF65-F5344CB8AC3E}">
        <p14:creationId xmlns:p14="http://schemas.microsoft.com/office/powerpoint/2010/main" val="393594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18</a:t>
            </a:fld>
            <a:endParaRPr lang="es-ES" dirty="0"/>
          </a:p>
        </p:txBody>
      </p:sp>
    </p:spTree>
    <p:extLst>
      <p:ext uri="{BB962C8B-B14F-4D97-AF65-F5344CB8AC3E}">
        <p14:creationId xmlns:p14="http://schemas.microsoft.com/office/powerpoint/2010/main" val="726579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19</a:t>
            </a:fld>
            <a:endParaRPr lang="es-ES" dirty="0"/>
          </a:p>
        </p:txBody>
      </p:sp>
    </p:spTree>
    <p:extLst>
      <p:ext uri="{BB962C8B-B14F-4D97-AF65-F5344CB8AC3E}">
        <p14:creationId xmlns:p14="http://schemas.microsoft.com/office/powerpoint/2010/main" val="850944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20</a:t>
            </a:fld>
            <a:endParaRPr lang="es-ES" dirty="0"/>
          </a:p>
        </p:txBody>
      </p:sp>
    </p:spTree>
    <p:extLst>
      <p:ext uri="{BB962C8B-B14F-4D97-AF65-F5344CB8AC3E}">
        <p14:creationId xmlns:p14="http://schemas.microsoft.com/office/powerpoint/2010/main" val="878916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21</a:t>
            </a:fld>
            <a:endParaRPr lang="es-ES" dirty="0"/>
          </a:p>
        </p:txBody>
      </p:sp>
    </p:spTree>
    <p:extLst>
      <p:ext uri="{BB962C8B-B14F-4D97-AF65-F5344CB8AC3E}">
        <p14:creationId xmlns:p14="http://schemas.microsoft.com/office/powerpoint/2010/main" val="339420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22</a:t>
            </a:fld>
            <a:endParaRPr lang="es-ES" dirty="0"/>
          </a:p>
        </p:txBody>
      </p:sp>
    </p:spTree>
    <p:extLst>
      <p:ext uri="{BB962C8B-B14F-4D97-AF65-F5344CB8AC3E}">
        <p14:creationId xmlns:p14="http://schemas.microsoft.com/office/powerpoint/2010/main" val="3226089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23</a:t>
            </a:fld>
            <a:endParaRPr lang="es-ES" dirty="0"/>
          </a:p>
        </p:txBody>
      </p:sp>
    </p:spTree>
    <p:extLst>
      <p:ext uri="{BB962C8B-B14F-4D97-AF65-F5344CB8AC3E}">
        <p14:creationId xmlns:p14="http://schemas.microsoft.com/office/powerpoint/2010/main" val="602432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24</a:t>
            </a:fld>
            <a:endParaRPr lang="es-ES" dirty="0"/>
          </a:p>
        </p:txBody>
      </p:sp>
    </p:spTree>
    <p:extLst>
      <p:ext uri="{BB962C8B-B14F-4D97-AF65-F5344CB8AC3E}">
        <p14:creationId xmlns:p14="http://schemas.microsoft.com/office/powerpoint/2010/main" val="231818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25</a:t>
            </a:fld>
            <a:endParaRPr lang="es-ES" dirty="0"/>
          </a:p>
        </p:txBody>
      </p:sp>
    </p:spTree>
    <p:extLst>
      <p:ext uri="{BB962C8B-B14F-4D97-AF65-F5344CB8AC3E}">
        <p14:creationId xmlns:p14="http://schemas.microsoft.com/office/powerpoint/2010/main" val="1153059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26</a:t>
            </a:fld>
            <a:endParaRPr lang="es-ES" dirty="0"/>
          </a:p>
        </p:txBody>
      </p:sp>
    </p:spTree>
    <p:extLst>
      <p:ext uri="{BB962C8B-B14F-4D97-AF65-F5344CB8AC3E}">
        <p14:creationId xmlns:p14="http://schemas.microsoft.com/office/powerpoint/2010/main" val="826808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27</a:t>
            </a:fld>
            <a:endParaRPr lang="es-ES" dirty="0"/>
          </a:p>
        </p:txBody>
      </p:sp>
    </p:spTree>
    <p:extLst>
      <p:ext uri="{BB962C8B-B14F-4D97-AF65-F5344CB8AC3E}">
        <p14:creationId xmlns:p14="http://schemas.microsoft.com/office/powerpoint/2010/main" val="4170216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28</a:t>
            </a:fld>
            <a:endParaRPr lang="es-ES" dirty="0"/>
          </a:p>
        </p:txBody>
      </p:sp>
    </p:spTree>
    <p:extLst>
      <p:ext uri="{BB962C8B-B14F-4D97-AF65-F5344CB8AC3E}">
        <p14:creationId xmlns:p14="http://schemas.microsoft.com/office/powerpoint/2010/main" val="3772571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Canberra-Australia-Commonwealth-Park-Floriade.-</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29</a:t>
            </a:fld>
            <a:endParaRPr lang="es-ES" dirty="0"/>
          </a:p>
        </p:txBody>
      </p:sp>
    </p:spTree>
    <p:extLst>
      <p:ext uri="{BB962C8B-B14F-4D97-AF65-F5344CB8AC3E}">
        <p14:creationId xmlns:p14="http://schemas.microsoft.com/office/powerpoint/2010/main" val="502431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31</a:t>
            </a:fld>
            <a:endParaRPr lang="es-ES" dirty="0"/>
          </a:p>
        </p:txBody>
      </p:sp>
    </p:spTree>
    <p:extLst>
      <p:ext uri="{BB962C8B-B14F-4D97-AF65-F5344CB8AC3E}">
        <p14:creationId xmlns:p14="http://schemas.microsoft.com/office/powerpoint/2010/main" val="844546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32</a:t>
            </a:fld>
            <a:endParaRPr lang="es-ES" dirty="0"/>
          </a:p>
        </p:txBody>
      </p:sp>
    </p:spTree>
    <p:extLst>
      <p:ext uri="{BB962C8B-B14F-4D97-AF65-F5344CB8AC3E}">
        <p14:creationId xmlns:p14="http://schemas.microsoft.com/office/powerpoint/2010/main" val="2023347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33</a:t>
            </a:fld>
            <a:endParaRPr lang="es-ES" dirty="0"/>
          </a:p>
        </p:txBody>
      </p:sp>
    </p:spTree>
    <p:extLst>
      <p:ext uri="{BB962C8B-B14F-4D97-AF65-F5344CB8AC3E}">
        <p14:creationId xmlns:p14="http://schemas.microsoft.com/office/powerpoint/2010/main" val="2100384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34</a:t>
            </a:fld>
            <a:endParaRPr lang="es-ES" dirty="0"/>
          </a:p>
        </p:txBody>
      </p:sp>
    </p:spTree>
    <p:extLst>
      <p:ext uri="{BB962C8B-B14F-4D97-AF65-F5344CB8AC3E}">
        <p14:creationId xmlns:p14="http://schemas.microsoft.com/office/powerpoint/2010/main" val="984461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35</a:t>
            </a:fld>
            <a:endParaRPr lang="es-ES" dirty="0"/>
          </a:p>
        </p:txBody>
      </p:sp>
    </p:spTree>
    <p:extLst>
      <p:ext uri="{BB962C8B-B14F-4D97-AF65-F5344CB8AC3E}">
        <p14:creationId xmlns:p14="http://schemas.microsoft.com/office/powerpoint/2010/main" val="780677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36</a:t>
            </a:fld>
            <a:endParaRPr lang="es-ES" dirty="0"/>
          </a:p>
        </p:txBody>
      </p:sp>
    </p:spTree>
    <p:extLst>
      <p:ext uri="{BB962C8B-B14F-4D97-AF65-F5344CB8AC3E}">
        <p14:creationId xmlns:p14="http://schemas.microsoft.com/office/powerpoint/2010/main" val="1082708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37</a:t>
            </a:fld>
            <a:endParaRPr lang="es-ES" dirty="0"/>
          </a:p>
        </p:txBody>
      </p:sp>
    </p:spTree>
    <p:extLst>
      <p:ext uri="{BB962C8B-B14F-4D97-AF65-F5344CB8AC3E}">
        <p14:creationId xmlns:p14="http://schemas.microsoft.com/office/powerpoint/2010/main" val="933705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38</a:t>
            </a:fld>
            <a:endParaRPr lang="es-ES" dirty="0"/>
          </a:p>
        </p:txBody>
      </p:sp>
    </p:spTree>
    <p:extLst>
      <p:ext uri="{BB962C8B-B14F-4D97-AF65-F5344CB8AC3E}">
        <p14:creationId xmlns:p14="http://schemas.microsoft.com/office/powerpoint/2010/main" val="4232557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Lehi Tulip Festival.-Utah</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39</a:t>
            </a:fld>
            <a:endParaRPr lang="es-ES" dirty="0"/>
          </a:p>
        </p:txBody>
      </p:sp>
    </p:spTree>
    <p:extLst>
      <p:ext uri="{BB962C8B-B14F-4D97-AF65-F5344CB8AC3E}">
        <p14:creationId xmlns:p14="http://schemas.microsoft.com/office/powerpoint/2010/main" val="630104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41</a:t>
            </a:fld>
            <a:endParaRPr lang="es-ES" dirty="0"/>
          </a:p>
        </p:txBody>
      </p:sp>
    </p:spTree>
    <p:extLst>
      <p:ext uri="{BB962C8B-B14F-4D97-AF65-F5344CB8AC3E}">
        <p14:creationId xmlns:p14="http://schemas.microsoft.com/office/powerpoint/2010/main" val="2198361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42</a:t>
            </a:fld>
            <a:endParaRPr lang="es-ES" dirty="0"/>
          </a:p>
        </p:txBody>
      </p:sp>
    </p:spTree>
    <p:extLst>
      <p:ext uri="{BB962C8B-B14F-4D97-AF65-F5344CB8AC3E}">
        <p14:creationId xmlns:p14="http://schemas.microsoft.com/office/powerpoint/2010/main" val="3442609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43</a:t>
            </a:fld>
            <a:endParaRPr lang="es-ES" dirty="0"/>
          </a:p>
        </p:txBody>
      </p:sp>
    </p:spTree>
    <p:extLst>
      <p:ext uri="{BB962C8B-B14F-4D97-AF65-F5344CB8AC3E}">
        <p14:creationId xmlns:p14="http://schemas.microsoft.com/office/powerpoint/2010/main" val="497004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44</a:t>
            </a:fld>
            <a:endParaRPr lang="es-ES" dirty="0"/>
          </a:p>
        </p:txBody>
      </p:sp>
    </p:spTree>
    <p:extLst>
      <p:ext uri="{BB962C8B-B14F-4D97-AF65-F5344CB8AC3E}">
        <p14:creationId xmlns:p14="http://schemas.microsoft.com/office/powerpoint/2010/main" val="3549726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45</a:t>
            </a:fld>
            <a:endParaRPr lang="es-ES" dirty="0"/>
          </a:p>
        </p:txBody>
      </p:sp>
    </p:spTree>
    <p:extLst>
      <p:ext uri="{BB962C8B-B14F-4D97-AF65-F5344CB8AC3E}">
        <p14:creationId xmlns:p14="http://schemas.microsoft.com/office/powerpoint/2010/main" val="186345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46</a:t>
            </a:fld>
            <a:endParaRPr lang="es-ES" dirty="0"/>
          </a:p>
        </p:txBody>
      </p:sp>
    </p:spTree>
    <p:extLst>
      <p:ext uri="{BB962C8B-B14F-4D97-AF65-F5344CB8AC3E}">
        <p14:creationId xmlns:p14="http://schemas.microsoft.com/office/powerpoint/2010/main" val="275639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47</a:t>
            </a:fld>
            <a:endParaRPr lang="es-ES" dirty="0"/>
          </a:p>
        </p:txBody>
      </p:sp>
    </p:spTree>
    <p:extLst>
      <p:ext uri="{BB962C8B-B14F-4D97-AF65-F5344CB8AC3E}">
        <p14:creationId xmlns:p14="http://schemas.microsoft.com/office/powerpoint/2010/main" val="9354352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48</a:t>
            </a:fld>
            <a:endParaRPr lang="es-ES" dirty="0"/>
          </a:p>
        </p:txBody>
      </p:sp>
    </p:spTree>
    <p:extLst>
      <p:ext uri="{BB962C8B-B14F-4D97-AF65-F5344CB8AC3E}">
        <p14:creationId xmlns:p14="http://schemas.microsoft.com/office/powerpoint/2010/main" val="4546239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49</a:t>
            </a:fld>
            <a:endParaRPr lang="es-ES" dirty="0"/>
          </a:p>
        </p:txBody>
      </p:sp>
    </p:spTree>
    <p:extLst>
      <p:ext uri="{BB962C8B-B14F-4D97-AF65-F5344CB8AC3E}">
        <p14:creationId xmlns:p14="http://schemas.microsoft.com/office/powerpoint/2010/main" val="24207382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50</a:t>
            </a:fld>
            <a:endParaRPr lang="es-ES" dirty="0"/>
          </a:p>
        </p:txBody>
      </p:sp>
    </p:spTree>
    <p:extLst>
      <p:ext uri="{BB962C8B-B14F-4D97-AF65-F5344CB8AC3E}">
        <p14:creationId xmlns:p14="http://schemas.microsoft.com/office/powerpoint/2010/main" val="20510003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51</a:t>
            </a:fld>
            <a:endParaRPr lang="es-ES" dirty="0"/>
          </a:p>
        </p:txBody>
      </p:sp>
    </p:spTree>
    <p:extLst>
      <p:ext uri="{BB962C8B-B14F-4D97-AF65-F5344CB8AC3E}">
        <p14:creationId xmlns:p14="http://schemas.microsoft.com/office/powerpoint/2010/main" val="4259368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52</a:t>
            </a:fld>
            <a:endParaRPr lang="es-ES" dirty="0"/>
          </a:p>
        </p:txBody>
      </p:sp>
    </p:spTree>
    <p:extLst>
      <p:ext uri="{BB962C8B-B14F-4D97-AF65-F5344CB8AC3E}">
        <p14:creationId xmlns:p14="http://schemas.microsoft.com/office/powerpoint/2010/main" val="19461933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53</a:t>
            </a:fld>
            <a:endParaRPr lang="es-ES" dirty="0"/>
          </a:p>
        </p:txBody>
      </p:sp>
    </p:spTree>
    <p:extLst>
      <p:ext uri="{BB962C8B-B14F-4D97-AF65-F5344CB8AC3E}">
        <p14:creationId xmlns:p14="http://schemas.microsoft.com/office/powerpoint/2010/main" val="1140958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54</a:t>
            </a:fld>
            <a:endParaRPr lang="es-ES" dirty="0"/>
          </a:p>
        </p:txBody>
      </p:sp>
    </p:spTree>
    <p:extLst>
      <p:ext uri="{BB962C8B-B14F-4D97-AF65-F5344CB8AC3E}">
        <p14:creationId xmlns:p14="http://schemas.microsoft.com/office/powerpoint/2010/main" val="28499261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Ottawa Canadian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55</a:t>
            </a:fld>
            <a:endParaRPr lang="es-ES" dirty="0"/>
          </a:p>
        </p:txBody>
      </p:sp>
    </p:spTree>
    <p:extLst>
      <p:ext uri="{BB962C8B-B14F-4D97-AF65-F5344CB8AC3E}">
        <p14:creationId xmlns:p14="http://schemas.microsoft.com/office/powerpoint/2010/main" val="27597397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59</a:t>
            </a:fld>
            <a:endParaRPr lang="es-ES" dirty="0"/>
          </a:p>
        </p:txBody>
      </p:sp>
    </p:spTree>
    <p:extLst>
      <p:ext uri="{BB962C8B-B14F-4D97-AF65-F5344CB8AC3E}">
        <p14:creationId xmlns:p14="http://schemas.microsoft.com/office/powerpoint/2010/main" val="3537433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60</a:t>
            </a:fld>
            <a:endParaRPr lang="es-ES" dirty="0"/>
          </a:p>
        </p:txBody>
      </p:sp>
    </p:spTree>
    <p:extLst>
      <p:ext uri="{BB962C8B-B14F-4D97-AF65-F5344CB8AC3E}">
        <p14:creationId xmlns:p14="http://schemas.microsoft.com/office/powerpoint/2010/main" val="1980548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61</a:t>
            </a:fld>
            <a:endParaRPr lang="es-ES" dirty="0"/>
          </a:p>
        </p:txBody>
      </p:sp>
    </p:spTree>
    <p:extLst>
      <p:ext uri="{BB962C8B-B14F-4D97-AF65-F5344CB8AC3E}">
        <p14:creationId xmlns:p14="http://schemas.microsoft.com/office/powerpoint/2010/main" val="34776306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62</a:t>
            </a:fld>
            <a:endParaRPr lang="es-ES" dirty="0"/>
          </a:p>
        </p:txBody>
      </p:sp>
    </p:spTree>
    <p:extLst>
      <p:ext uri="{BB962C8B-B14F-4D97-AF65-F5344CB8AC3E}">
        <p14:creationId xmlns:p14="http://schemas.microsoft.com/office/powerpoint/2010/main" val="17752789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63</a:t>
            </a:fld>
            <a:endParaRPr lang="es-ES" dirty="0"/>
          </a:p>
        </p:txBody>
      </p:sp>
    </p:spTree>
    <p:extLst>
      <p:ext uri="{BB962C8B-B14F-4D97-AF65-F5344CB8AC3E}">
        <p14:creationId xmlns:p14="http://schemas.microsoft.com/office/powerpoint/2010/main" val="202493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65</a:t>
            </a:fld>
            <a:endParaRPr lang="es-ES" dirty="0"/>
          </a:p>
        </p:txBody>
      </p:sp>
    </p:spTree>
    <p:extLst>
      <p:ext uri="{BB962C8B-B14F-4D97-AF65-F5344CB8AC3E}">
        <p14:creationId xmlns:p14="http://schemas.microsoft.com/office/powerpoint/2010/main" val="35782900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66</a:t>
            </a:fld>
            <a:endParaRPr lang="es-ES" dirty="0"/>
          </a:p>
        </p:txBody>
      </p:sp>
    </p:spTree>
    <p:extLst>
      <p:ext uri="{BB962C8B-B14F-4D97-AF65-F5344CB8AC3E}">
        <p14:creationId xmlns:p14="http://schemas.microsoft.com/office/powerpoint/2010/main" val="11491658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68</a:t>
            </a:fld>
            <a:endParaRPr lang="es-ES" dirty="0"/>
          </a:p>
        </p:txBody>
      </p:sp>
    </p:spTree>
    <p:extLst>
      <p:ext uri="{BB962C8B-B14F-4D97-AF65-F5344CB8AC3E}">
        <p14:creationId xmlns:p14="http://schemas.microsoft.com/office/powerpoint/2010/main" val="4521498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70</a:t>
            </a:fld>
            <a:endParaRPr lang="es-ES" dirty="0"/>
          </a:p>
        </p:txBody>
      </p:sp>
    </p:spTree>
    <p:extLst>
      <p:ext uri="{BB962C8B-B14F-4D97-AF65-F5344CB8AC3E}">
        <p14:creationId xmlns:p14="http://schemas.microsoft.com/office/powerpoint/2010/main" val="41627287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71</a:t>
            </a:fld>
            <a:endParaRPr lang="es-ES" dirty="0"/>
          </a:p>
        </p:txBody>
      </p:sp>
    </p:spTree>
    <p:extLst>
      <p:ext uri="{BB962C8B-B14F-4D97-AF65-F5344CB8AC3E}">
        <p14:creationId xmlns:p14="http://schemas.microsoft.com/office/powerpoint/2010/main" val="24842061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72</a:t>
            </a:fld>
            <a:endParaRPr lang="es-ES" dirty="0"/>
          </a:p>
        </p:txBody>
      </p:sp>
    </p:spTree>
    <p:extLst>
      <p:ext uri="{BB962C8B-B14F-4D97-AF65-F5344CB8AC3E}">
        <p14:creationId xmlns:p14="http://schemas.microsoft.com/office/powerpoint/2010/main" val="29477610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Skagit County Tulip Festival</a:t>
            </a:r>
          </a:p>
          <a:p>
            <a:endParaRPr lang="es-ES" dirty="0"/>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73</a:t>
            </a:fld>
            <a:endParaRPr lang="es-ES" dirty="0"/>
          </a:p>
        </p:txBody>
      </p:sp>
    </p:spTree>
    <p:extLst>
      <p:ext uri="{BB962C8B-B14F-4D97-AF65-F5344CB8AC3E}">
        <p14:creationId xmlns:p14="http://schemas.microsoft.com/office/powerpoint/2010/main" val="35259300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75</a:t>
            </a:fld>
            <a:endParaRPr lang="es-ES" dirty="0"/>
          </a:p>
        </p:txBody>
      </p:sp>
    </p:spTree>
    <p:extLst>
      <p:ext uri="{BB962C8B-B14F-4D97-AF65-F5344CB8AC3E}">
        <p14:creationId xmlns:p14="http://schemas.microsoft.com/office/powerpoint/2010/main" val="5529395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76</a:t>
            </a:fld>
            <a:endParaRPr lang="es-ES" dirty="0"/>
          </a:p>
        </p:txBody>
      </p:sp>
    </p:spTree>
    <p:extLst>
      <p:ext uri="{BB962C8B-B14F-4D97-AF65-F5344CB8AC3E}">
        <p14:creationId xmlns:p14="http://schemas.microsoft.com/office/powerpoint/2010/main" val="33889819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77</a:t>
            </a:fld>
            <a:endParaRPr lang="es-ES" dirty="0"/>
          </a:p>
        </p:txBody>
      </p:sp>
    </p:spTree>
    <p:extLst>
      <p:ext uri="{BB962C8B-B14F-4D97-AF65-F5344CB8AC3E}">
        <p14:creationId xmlns:p14="http://schemas.microsoft.com/office/powerpoint/2010/main" val="6365292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78</a:t>
            </a:fld>
            <a:endParaRPr lang="es-ES" dirty="0"/>
          </a:p>
        </p:txBody>
      </p:sp>
    </p:spTree>
    <p:extLst>
      <p:ext uri="{BB962C8B-B14F-4D97-AF65-F5344CB8AC3E}">
        <p14:creationId xmlns:p14="http://schemas.microsoft.com/office/powerpoint/2010/main" val="4656303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79</a:t>
            </a:fld>
            <a:endParaRPr lang="es-ES" dirty="0"/>
          </a:p>
        </p:txBody>
      </p:sp>
    </p:spTree>
    <p:extLst>
      <p:ext uri="{BB962C8B-B14F-4D97-AF65-F5344CB8AC3E}">
        <p14:creationId xmlns:p14="http://schemas.microsoft.com/office/powerpoint/2010/main" val="21594950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80</a:t>
            </a:fld>
            <a:endParaRPr lang="es-ES" dirty="0"/>
          </a:p>
        </p:txBody>
      </p:sp>
    </p:spTree>
    <p:extLst>
      <p:ext uri="{BB962C8B-B14F-4D97-AF65-F5344CB8AC3E}">
        <p14:creationId xmlns:p14="http://schemas.microsoft.com/office/powerpoint/2010/main" val="3071366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81</a:t>
            </a:fld>
            <a:endParaRPr lang="es-ES" dirty="0"/>
          </a:p>
        </p:txBody>
      </p:sp>
    </p:spTree>
    <p:extLst>
      <p:ext uri="{BB962C8B-B14F-4D97-AF65-F5344CB8AC3E}">
        <p14:creationId xmlns:p14="http://schemas.microsoft.com/office/powerpoint/2010/main" val="19657597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82</a:t>
            </a:fld>
            <a:endParaRPr lang="es-ES" dirty="0"/>
          </a:p>
        </p:txBody>
      </p:sp>
    </p:spTree>
    <p:extLst>
      <p:ext uri="{BB962C8B-B14F-4D97-AF65-F5344CB8AC3E}">
        <p14:creationId xmlns:p14="http://schemas.microsoft.com/office/powerpoint/2010/main" val="25365299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Woodburn Tulip Festival.-Oregon.</a:t>
            </a:r>
          </a:p>
        </p:txBody>
      </p:sp>
      <p:sp>
        <p:nvSpPr>
          <p:cNvPr id="4" name="3 Marcador de número de diapositiva"/>
          <p:cNvSpPr>
            <a:spLocks noGrp="1"/>
          </p:cNvSpPr>
          <p:nvPr>
            <p:ph type="sldNum" sz="quarter" idx="10"/>
          </p:nvPr>
        </p:nvSpPr>
        <p:spPr/>
        <p:txBody>
          <a:bodyPr/>
          <a:lstStyle/>
          <a:p>
            <a:fld id="{1A90D6F3-2A8C-419E-8581-DB49503BAF1F}" type="slidenum">
              <a:rPr lang="es-ES" smtClean="0"/>
              <a:t>83</a:t>
            </a:fld>
            <a:endParaRPr lang="es-ES" dirty="0"/>
          </a:p>
        </p:txBody>
      </p:sp>
    </p:spTree>
    <p:extLst>
      <p:ext uri="{BB962C8B-B14F-4D97-AF65-F5344CB8AC3E}">
        <p14:creationId xmlns:p14="http://schemas.microsoft.com/office/powerpoint/2010/main" val="142536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pPr eaLnBrk="1" latinLnBrk="0" hangingPunct="1"/>
            <a:fld id="{E6F9B8CD-342D-4579-98EC-A8FD6B7370E1}" type="datetimeFigureOut">
              <a:rPr lang="en-US" smtClean="0"/>
              <a:pPr eaLnBrk="1" latinLnBrk="0" hangingPunct="1"/>
              <a:t>3/23/2018</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kumimoji="0"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665155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51441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kumimoji="0" lang="en-US" dirty="0"/>
          </a:p>
        </p:txBody>
      </p:sp>
      <p:sp>
        <p:nvSpPr>
          <p:cNvPr id="6" name="Slide Number Placeholder 5"/>
          <p:cNvSpPr>
            <a:spLocks noGrp="1"/>
          </p:cNvSpPr>
          <p:nvPr>
            <p:ph type="sldNum" sz="quarter" idx="12"/>
          </p:nvPr>
        </p:nvSpPr>
        <p:spPr>
          <a:xfrm>
            <a:off x="6453378" y="5211060"/>
            <a:ext cx="1584198" cy="228600"/>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6356857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239533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05731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65943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509006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p>
        </p:txBody>
      </p:sp>
      <p:sp>
        <p:nvSpPr>
          <p:cNvPr id="9" name="Footer Placeholder 8"/>
          <p:cNvSpPr>
            <a:spLocks noGrp="1"/>
          </p:cNvSpPr>
          <p:nvPr>
            <p:ph type="ftr" sz="quarter" idx="11"/>
          </p:nvPr>
        </p:nvSpPr>
        <p:spPr/>
        <p:txBody>
          <a:bodyPr/>
          <a:lstStyle>
            <a:lvl1pPr algn="r">
              <a:defRPr/>
            </a:lvl1pPr>
          </a:lstStyle>
          <a:p>
            <a:endParaRPr kumimoji="0"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8717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lgn="r" eaLnBrk="1" latinLnBrk="0" hangingPunct="1"/>
            <a:fld id="{E6F9B8CD-342D-4579-98EC-A8FD6B7370E1}" type="datetimeFigureOut">
              <a:rPr lang="en-US" smtClean="0"/>
              <a:pPr algn="r" eaLnBrk="1" latinLnBrk="0" hangingPunct="1"/>
              <a:t>3/23/2018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kumimoji="0"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1266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33948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921210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lgn="r" eaLnBrk="1" latinLnBrk="0" hangingPunct="1"/>
            <a:fld id="{E6F9B8CD-342D-4579-98EC-A8FD6B7370E1}" type="datetimeFigureOut">
              <a:rPr lang="en-US" smtClean="0"/>
              <a:pPr algn="r" eaLnBrk="1" latinLnBrk="0" hangingPunct="1"/>
              <a:t>3/23/2018</a:t>
            </a:fld>
            <a:endParaRPr lang="en-US" dirty="0">
              <a:solidFill>
                <a:schemeClr val="tx2"/>
              </a:solidFill>
            </a:endParaRPr>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1992602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2.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71281" y="2091263"/>
            <a:ext cx="6801440" cy="1913801"/>
          </a:xfrm>
        </p:spPr>
        <p:txBody>
          <a:bodyPr/>
          <a:lstStyle/>
          <a:p>
            <a:r>
              <a:rPr lang="es-ES" dirty="0"/>
              <a:t>TULIP FESTIVALS</a:t>
            </a:r>
          </a:p>
        </p:txBody>
      </p:sp>
      <p:sp>
        <p:nvSpPr>
          <p:cNvPr id="3" name="2 Subtítulo"/>
          <p:cNvSpPr>
            <a:spLocks noGrp="1"/>
          </p:cNvSpPr>
          <p:nvPr>
            <p:ph type="subTitle" idx="1"/>
          </p:nvPr>
        </p:nvSpPr>
        <p:spPr>
          <a:xfrm>
            <a:off x="1171575" y="4365104"/>
            <a:ext cx="6803136" cy="819878"/>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96445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Albany Tulip Festival</a:t>
            </a:r>
          </a:p>
        </p:txBody>
      </p:sp>
      <p:sp>
        <p:nvSpPr>
          <p:cNvPr id="3" name="2 Marcador de contenido"/>
          <p:cNvSpPr>
            <a:spLocks noGrp="1"/>
          </p:cNvSpPr>
          <p:nvPr>
            <p:ph idx="1"/>
          </p:nvPr>
        </p:nvSpPr>
        <p:spPr/>
        <p:txBody>
          <a:bodyPr/>
          <a:lstStyle/>
          <a:p>
            <a:r>
              <a:rPr lang="es-ES" dirty="0"/>
              <a:t>El festival del tulipán se mantiene en Albany , Nueva York cada primavera en Washington Park . Se deriva de cuando el alcalde Erasto Corning segundo tiene una ordenanza de la ciudad aprobó declarar el tulipán como flor oficial de Albany el 1 de julio de 1948. Además, envió una petición a la reina Guillermina de los Países Bajos para nombrar una variedad tan tulipán de Albany. El 11 de julio 1948 su respuesta fue "Su Majestad acepta con gusto la invitación a designar un tulipán como la flor oficial de Albany." </a:t>
            </a:r>
          </a:p>
          <a:p>
            <a:r>
              <a:rPr lang="es-ES" dirty="0"/>
              <a:t>Cogió la variedad "Orange Wonder", un tulipán de altura de 18 pulgadas que es de color naranja con sombra y un escarlata hacia el centro, es un lento cultivador y relativamente poco frecuentes. </a:t>
            </a:r>
          </a:p>
          <a:p>
            <a:endParaRPr lang="es-ES" dirty="0"/>
          </a:p>
        </p:txBody>
      </p:sp>
    </p:spTree>
    <p:extLst>
      <p:ext uri="{BB962C8B-B14F-4D97-AF65-F5344CB8AC3E}">
        <p14:creationId xmlns:p14="http://schemas.microsoft.com/office/powerpoint/2010/main" val="282026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404664"/>
            <a:ext cx="7097216" cy="6069288"/>
          </a:xfrm>
        </p:spPr>
        <p:txBody>
          <a:bodyPr>
            <a:normAutofit/>
          </a:bodyPr>
          <a:lstStyle/>
          <a:p>
            <a:r>
              <a:rPr lang="es-ES" dirty="0"/>
              <a:t>La primera Tulip Fest se celebrará el próximo año en 14 de mayo 1949 con la ceremonia de apertura sigue realizando en la actualidad como la tradición, como el barrido de la calle del estado y la coronación de la Reina del tulipán . </a:t>
            </a:r>
          </a:p>
          <a:p>
            <a:r>
              <a:rPr lang="es-ES" dirty="0"/>
              <a:t>En 1997, para conmemorar el 50 º aniversario del festival el estado de Nueva York designó como Albany el "I Love New York Primavera destino". </a:t>
            </a:r>
          </a:p>
          <a:p>
            <a:r>
              <a:rPr lang="es-ES" dirty="0"/>
              <a:t>También para el 50 aniversario se encontró una variedad descendiente del tulipán "Wonder naranja" en los Países Bajos, y la nueva variedad fue llamada "la ciudad de Albany". </a:t>
            </a:r>
          </a:p>
          <a:p>
            <a:r>
              <a:rPr lang="es-ES" dirty="0"/>
              <a:t>La afroamericana tradición de Pinksterfest , cuyos orígenes se remontan incluso aún más a las fiestas holandesas, se incorporó más tarde en el Tulip Festival.</a:t>
            </a:r>
          </a:p>
          <a:p>
            <a:r>
              <a:rPr lang="es-ES" dirty="0"/>
              <a:t> Desde 1998, el Tulip Festival ha incluido la Madre de la concesión del año.</a:t>
            </a:r>
          </a:p>
          <a:p>
            <a:endParaRPr lang="es-ES" dirty="0"/>
          </a:p>
        </p:txBody>
      </p:sp>
    </p:spTree>
    <p:extLst>
      <p:ext uri="{BB962C8B-B14F-4D97-AF65-F5344CB8AC3E}">
        <p14:creationId xmlns:p14="http://schemas.microsoft.com/office/powerpoint/2010/main" val="3742852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7434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119" b="12449"/>
          <a:stretch/>
        </p:blipFill>
        <p:spPr>
          <a:xfrm>
            <a:off x="0" y="0"/>
            <a:ext cx="9144000" cy="6858000"/>
          </a:xfrm>
          <a:prstGeom prst="rect">
            <a:avLst/>
          </a:prstGeom>
        </p:spPr>
      </p:pic>
    </p:spTree>
    <p:extLst>
      <p:ext uri="{BB962C8B-B14F-4D97-AF65-F5344CB8AC3E}">
        <p14:creationId xmlns:p14="http://schemas.microsoft.com/office/powerpoint/2010/main" val="633084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01496"/>
            <a:ext cx="6229852" cy="315650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9853" y="4869160"/>
            <a:ext cx="2919076" cy="198884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2708920"/>
            <a:ext cx="3059832" cy="224010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96"/>
            <a:ext cx="5981700" cy="3695700"/>
          </a:xfrm>
          <a:prstGeom prst="rect">
            <a:avLst/>
          </a:prstGeom>
        </p:spPr>
      </p:pic>
    </p:spTree>
    <p:extLst>
      <p:ext uri="{BB962C8B-B14F-4D97-AF65-F5344CB8AC3E}">
        <p14:creationId xmlns:p14="http://schemas.microsoft.com/office/powerpoint/2010/main" val="3891176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435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29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 y="0"/>
            <a:ext cx="9137450" cy="6858000"/>
          </a:xfrm>
          <a:prstGeom prst="rect">
            <a:avLst/>
          </a:prstGeom>
        </p:spPr>
      </p:pic>
    </p:spTree>
    <p:extLst>
      <p:ext uri="{BB962C8B-B14F-4D97-AF65-F5344CB8AC3E}">
        <p14:creationId xmlns:p14="http://schemas.microsoft.com/office/powerpoint/2010/main" val="483011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87"/>
          <a:stretch/>
        </p:blipFill>
        <p:spPr>
          <a:xfrm>
            <a:off x="0" y="0"/>
            <a:ext cx="9144000" cy="6857999"/>
          </a:xfrm>
          <a:prstGeom prst="rect">
            <a:avLst/>
          </a:prstGeom>
        </p:spPr>
      </p:pic>
    </p:spTree>
    <p:extLst>
      <p:ext uri="{BB962C8B-B14F-4D97-AF65-F5344CB8AC3E}">
        <p14:creationId xmlns:p14="http://schemas.microsoft.com/office/powerpoint/2010/main" val="339057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FLORIADE EN CANBERRA </a:t>
            </a:r>
          </a:p>
        </p:txBody>
      </p:sp>
      <p:sp>
        <p:nvSpPr>
          <p:cNvPr id="3" name="2 Marcador de contenido"/>
          <p:cNvSpPr>
            <a:spLocks noGrp="1"/>
          </p:cNvSpPr>
          <p:nvPr>
            <p:ph idx="1"/>
          </p:nvPr>
        </p:nvSpPr>
        <p:spPr>
          <a:xfrm>
            <a:off x="251520" y="2636912"/>
            <a:ext cx="7920880" cy="3837040"/>
          </a:xfrm>
        </p:spPr>
        <p:txBody>
          <a:bodyPr>
            <a:normAutofit/>
          </a:bodyPr>
          <a:lstStyle/>
          <a:p>
            <a:r>
              <a:rPr lang="es-ES" dirty="0"/>
              <a:t>Floriade es un Festival de la flor y de entretenimiento que se celebra anualmente en Canberra 's Commonwealth Park ofrece amplias pantallas de bulbos de flores con esculturas integradas y otros elementos artísticos. </a:t>
            </a:r>
          </a:p>
          <a:p>
            <a:r>
              <a:rPr lang="es-ES" dirty="0"/>
              <a:t>Floriade viene de la palabra latina floriat, lo que significa para el diseño con flores.</a:t>
            </a:r>
          </a:p>
          <a:p>
            <a:r>
              <a:rPr lang="es-ES" dirty="0"/>
              <a:t>El festival atrae a turistas de toda Australia y en el exterior en primavera desde mediados de septiembre hasta mediados de octubre de cada año, y es considerado el evento regular más importante para el turismo en el Territorio de la Capital Australiana .</a:t>
            </a:r>
          </a:p>
        </p:txBody>
      </p:sp>
    </p:spTree>
    <p:extLst>
      <p:ext uri="{BB962C8B-B14F-4D97-AF65-F5344CB8AC3E}">
        <p14:creationId xmlns:p14="http://schemas.microsoft.com/office/powerpoint/2010/main" val="419706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También se le llama "Celebración de Australia de la primavera".</a:t>
            </a:r>
          </a:p>
          <a:p>
            <a:r>
              <a:rPr lang="es-ES" dirty="0"/>
              <a:t> Después de cierta controversia respecto a los gastos de entrada, admisión a Floriade ha estado libre durante un número de años.</a:t>
            </a:r>
          </a:p>
          <a:p>
            <a:r>
              <a:rPr lang="es-ES" dirty="0"/>
              <a:t>Floriade se inició en 1988 como una celebración de uno de los 75 cumpleaños de Canberra y bicentenario de la colonización europea de Australia. </a:t>
            </a:r>
          </a:p>
          <a:p>
            <a:r>
              <a:rPr lang="es-ES" dirty="0"/>
              <a:t>Debido al éxito y la popularidad del evento, que se ha ejecutado cada año desde entonces con cada año tiene un tema nuevo y es actualmente el más grande festival de la flor en el hemisferio sur , con más de 300.000 visitantes cada año.</a:t>
            </a:r>
          </a:p>
          <a:p>
            <a:r>
              <a:rPr lang="es-ES" dirty="0"/>
              <a:t>En septiembre de 2005 las autoridades de turismo ACT considera acciones legales por violación de una marca registrada con Hunter Valley Gardens en Nueva Gales del Sur  que se había cambiado el nombre su festival floral anual a Floriade Hunter Valley Gardens.</a:t>
            </a:r>
          </a:p>
          <a:p>
            <a:endParaRPr lang="es-ES" dirty="0"/>
          </a:p>
        </p:txBody>
      </p:sp>
    </p:spTree>
    <p:extLst>
      <p:ext uri="{BB962C8B-B14F-4D97-AF65-F5344CB8AC3E}">
        <p14:creationId xmlns:p14="http://schemas.microsoft.com/office/powerpoint/2010/main" val="447928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787208" cy="5997280"/>
          </a:xfrm>
        </p:spPr>
        <p:txBody>
          <a:bodyPr>
            <a:normAutofit/>
          </a:bodyPr>
          <a:lstStyle/>
          <a:p>
            <a:r>
              <a:rPr lang="es-ES" dirty="0"/>
              <a:t>El término Floriade fue reemplazado con el Festival de las Flores en 2006.</a:t>
            </a:r>
          </a:p>
          <a:p>
            <a:r>
              <a:rPr lang="es-ES" dirty="0"/>
              <a:t>Persuadir a más de un millón de bulbos y anuales a florecer en el momento justo es una gran tarea, y  tiene una programación cuidadosa y mantenimiento.</a:t>
            </a:r>
          </a:p>
          <a:p>
            <a:r>
              <a:rPr lang="es-ES" dirty="0"/>
              <a:t> La planificación comienza típicamente más de 12 meses antes de lo previsto, incluso delineado de la temática, la selección de los tipos de flores a utilizar, así como el calendario de suma importancia, la siembra.</a:t>
            </a:r>
          </a:p>
          <a:p>
            <a:r>
              <a:rPr lang="es-ES" dirty="0"/>
              <a:t>Otoño: El equipo de jardinería inicia la construcción de Floriade desde cero, marcando las camas del jardín y la instalación de la infraestructura importantes, como el drenaje y sistemas de riego, que apoyará las plantas durante el festival. </a:t>
            </a:r>
          </a:p>
          <a:p>
            <a:r>
              <a:rPr lang="es-ES" dirty="0"/>
              <a:t>Se crean caminos para guiar a los visitantes a través de las camas del jardín y el diseño general del parque comienza a tomar forma.</a:t>
            </a:r>
          </a:p>
          <a:p>
            <a:r>
              <a:rPr lang="es-ES" dirty="0"/>
              <a:t> El equivalente a 3.000 remolques de compost de primera calidad para la plantación se mueve  y se extiende a una profundidad de 15 cm. </a:t>
            </a:r>
          </a:p>
          <a:p>
            <a:r>
              <a:rPr lang="es-ES" dirty="0"/>
              <a:t>Luego viene la siembra. </a:t>
            </a:r>
          </a:p>
          <a:p>
            <a:endParaRPr lang="es-ES" dirty="0"/>
          </a:p>
        </p:txBody>
      </p:sp>
    </p:spTree>
    <p:extLst>
      <p:ext uri="{BB962C8B-B14F-4D97-AF65-F5344CB8AC3E}">
        <p14:creationId xmlns:p14="http://schemas.microsoft.com/office/powerpoint/2010/main" val="3078279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Seleccionar cuidadosamente los bulbos de la variedad y el color, los jardineros ponen cada bulbo en la parte superior del compost siembra, acuñando un poco para que no se mueva cuando se le añade una capa de 12 cm de tierra vegetal. </a:t>
            </a:r>
          </a:p>
          <a:p>
            <a:r>
              <a:rPr lang="es-ES" dirty="0"/>
              <a:t>Debido a que los jardines están repartidas en cuatro hectáreas, con un equipo de 20 jardineros trabajan durante siete semanas en la plantación de más de un millón de bulbos y plantas anuales.</a:t>
            </a:r>
          </a:p>
          <a:p>
            <a:r>
              <a:rPr lang="es-ES" dirty="0"/>
              <a:t>Invierno: En agosto los bulbos y plantas anuales están alcanzando la madurez y están casi listos para revelar sus colores. Los toques finales como accesorios y adornos se agregan en la preparación para el lanzamiento del festival.</a:t>
            </a:r>
          </a:p>
          <a:p>
            <a:r>
              <a:rPr lang="es-ES" dirty="0"/>
              <a:t>Primavera: Mientras Floriade está abierto al público el equipo de jardinería trabaja día y noche para mantener las flores en plena forma.</a:t>
            </a:r>
          </a:p>
          <a:p>
            <a:r>
              <a:rPr lang="es-ES" dirty="0"/>
              <a:t> Esto incluye la eliminación de cabezas de las flores muertas, la remodelación de las jardineras trillados, rastrillar caminos y dar a las plantas un riego regular.</a:t>
            </a:r>
          </a:p>
          <a:p>
            <a:endParaRPr lang="es-ES" dirty="0"/>
          </a:p>
          <a:p>
            <a:endParaRPr lang="es-ES" dirty="0"/>
          </a:p>
        </p:txBody>
      </p:sp>
    </p:spTree>
    <p:extLst>
      <p:ext uri="{BB962C8B-B14F-4D97-AF65-F5344CB8AC3E}">
        <p14:creationId xmlns:p14="http://schemas.microsoft.com/office/powerpoint/2010/main" val="2427325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Cuando termina Floriade voluntarios del evento se ofrecen algunas de las plantas y las flores restantes se cortan y se distribuye a los hogares de ancianos y hospitales locales. </a:t>
            </a:r>
          </a:p>
          <a:p>
            <a:r>
              <a:rPr lang="es-ES" dirty="0"/>
              <a:t>Los bulbos y plantas anuales gastados se retiran y las camas del jardín se reducen al nivel del suelo. </a:t>
            </a:r>
          </a:p>
          <a:p>
            <a:r>
              <a:rPr lang="es-ES" dirty="0"/>
              <a:t> Veinte mil metros cuadrados de césped se colocan después que el suelo se rasgó y rastrillo dejando el terreno en óptimas condiciones para el evento del próximo año. </a:t>
            </a:r>
          </a:p>
          <a:p>
            <a:r>
              <a:rPr lang="es-ES" dirty="0"/>
              <a:t>A finales de año, Commonwealth Park se devuelve a su estado normal como un lugar favorito para la diversión del verano.</a:t>
            </a:r>
          </a:p>
          <a:p>
            <a:endParaRPr lang="es-ES" dirty="0"/>
          </a:p>
        </p:txBody>
      </p:sp>
    </p:spTree>
    <p:extLst>
      <p:ext uri="{BB962C8B-B14F-4D97-AF65-F5344CB8AC3E}">
        <p14:creationId xmlns:p14="http://schemas.microsoft.com/office/powerpoint/2010/main" val="102544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929764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5816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5181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82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7261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114204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990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032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9963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843"/>
          <a:stretch/>
        </p:blipFill>
        <p:spPr>
          <a:xfrm>
            <a:off x="0" y="0"/>
            <a:ext cx="9144000" cy="6858000"/>
          </a:xfrm>
          <a:prstGeom prst="rect">
            <a:avLst/>
          </a:prstGeom>
        </p:spPr>
      </p:pic>
    </p:spTree>
    <p:extLst>
      <p:ext uri="{BB962C8B-B14F-4D97-AF65-F5344CB8AC3E}">
        <p14:creationId xmlns:p14="http://schemas.microsoft.com/office/powerpoint/2010/main" val="2406246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456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2275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992"/>
          <a:stretch/>
        </p:blipFill>
        <p:spPr>
          <a:xfrm>
            <a:off x="0" y="0"/>
            <a:ext cx="9144000" cy="6858000"/>
          </a:xfrm>
          <a:prstGeom prst="rect">
            <a:avLst/>
          </a:prstGeom>
        </p:spPr>
      </p:pic>
    </p:spTree>
    <p:extLst>
      <p:ext uri="{BB962C8B-B14F-4D97-AF65-F5344CB8AC3E}">
        <p14:creationId xmlns:p14="http://schemas.microsoft.com/office/powerpoint/2010/main" val="2112817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428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Lehi Tulip Festival.-Utah</a:t>
            </a:r>
          </a:p>
        </p:txBody>
      </p:sp>
      <p:sp>
        <p:nvSpPr>
          <p:cNvPr id="3" name="2 Marcador de contenido"/>
          <p:cNvSpPr>
            <a:spLocks noGrp="1"/>
          </p:cNvSpPr>
          <p:nvPr>
            <p:ph idx="1"/>
          </p:nvPr>
        </p:nvSpPr>
        <p:spPr/>
        <p:txBody>
          <a:bodyPr>
            <a:normAutofit/>
          </a:bodyPr>
          <a:lstStyle/>
          <a:p>
            <a:r>
              <a:rPr lang="es-ES" dirty="0"/>
              <a:t>Bienvenida a la primavera en abril y disfrutar de todos los colores del arco iris se extienden a lo largo de cerca de 100 diferentes variedades de tulipanes durante el anual Festival Punto de Acción de Gracias del tulipán. Con 250.000 tulipanes repartidos por las 55 hectáreas de Acción de Gracias Point Gardens, el festival del tulipán es un espectáculo imponente que se rediseña cada año para crear una nueva pantalla. </a:t>
            </a:r>
          </a:p>
          <a:p>
            <a:r>
              <a:rPr lang="es-ES" dirty="0"/>
              <a:t>Además de los tulipanes espectaculares, los viernes y sábados, el Festival Tulip incluye música, los vendedores y los alimentos. Paseos por los jardines y demostraciones salen cada día..</a:t>
            </a:r>
          </a:p>
        </p:txBody>
      </p:sp>
    </p:spTree>
    <p:extLst>
      <p:ext uri="{BB962C8B-B14F-4D97-AF65-F5344CB8AC3E}">
        <p14:creationId xmlns:p14="http://schemas.microsoft.com/office/powerpoint/2010/main" val="649569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242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810594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056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52676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01952"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56992"/>
            <a:ext cx="4501952" cy="350100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356992"/>
            <a:ext cx="4572000" cy="3501008"/>
          </a:xfrm>
          <a:prstGeom prst="rect">
            <a:avLst/>
          </a:prstGeom>
        </p:spPr>
      </p:pic>
    </p:spTree>
    <p:extLst>
      <p:ext uri="{BB962C8B-B14F-4D97-AF65-F5344CB8AC3E}">
        <p14:creationId xmlns:p14="http://schemas.microsoft.com/office/powerpoint/2010/main" val="1479303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976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371703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4572000" cy="3140968"/>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717032"/>
            <a:ext cx="4572000" cy="3140968"/>
          </a:xfrm>
          <a:prstGeom prst="rect">
            <a:avLst/>
          </a:prstGeom>
        </p:spPr>
      </p:pic>
    </p:spTree>
    <p:extLst>
      <p:ext uri="{BB962C8B-B14F-4D97-AF65-F5344CB8AC3E}">
        <p14:creationId xmlns:p14="http://schemas.microsoft.com/office/powerpoint/2010/main" val="1932820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47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52818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2095122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397"/>
          <a:stretch/>
        </p:blipFill>
        <p:spPr>
          <a:xfrm>
            <a:off x="0" y="0"/>
            <a:ext cx="9144000" cy="6858000"/>
          </a:xfrm>
          <a:prstGeom prst="rect">
            <a:avLst/>
          </a:prstGeom>
        </p:spPr>
      </p:pic>
    </p:spTree>
    <p:extLst>
      <p:ext uri="{BB962C8B-B14F-4D97-AF65-F5344CB8AC3E}">
        <p14:creationId xmlns:p14="http://schemas.microsoft.com/office/powerpoint/2010/main" val="4287614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36357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8" y="-53788"/>
            <a:ext cx="9128312" cy="6858000"/>
          </a:xfrm>
          <a:prstGeom prst="rect">
            <a:avLst/>
          </a:prstGeom>
        </p:spPr>
      </p:pic>
    </p:spTree>
    <p:extLst>
      <p:ext uri="{BB962C8B-B14F-4D97-AF65-F5344CB8AC3E}">
        <p14:creationId xmlns:p14="http://schemas.microsoft.com/office/powerpoint/2010/main" val="1837690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79312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035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8960"/>
            <a:ext cx="9144000" cy="378903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860032" cy="306896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0"/>
            <a:ext cx="4283968" cy="3068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4908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382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31913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1023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83065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1656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526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3657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510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55437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Skagit County Tulip Festival</a:t>
            </a:r>
          </a:p>
        </p:txBody>
      </p:sp>
      <p:sp>
        <p:nvSpPr>
          <p:cNvPr id="3" name="2 Marcador de contenido"/>
          <p:cNvSpPr>
            <a:spLocks noGrp="1"/>
          </p:cNvSpPr>
          <p:nvPr>
            <p:ph idx="1"/>
          </p:nvPr>
        </p:nvSpPr>
        <p:spPr/>
        <p:txBody>
          <a:bodyPr>
            <a:normAutofit/>
          </a:bodyPr>
          <a:lstStyle/>
          <a:p>
            <a:r>
              <a:rPr lang="es-ES" dirty="0"/>
              <a:t>El festival del tulipán del valle de Skagit es un resorte Festival del tulipán en el valle de Skagit de Washington State . Se celebra anualmente, 1 de Abril 30 de abril.</a:t>
            </a:r>
          </a:p>
          <a:p>
            <a:r>
              <a:rPr lang="es-ES" dirty="0"/>
              <a:t>El festival pretende ser el más grande de Washington, con más de un millón de visitantes; . al menos una fuente de noticias afirmó asistencia fue de 350.000 para el año 2008 de la Travel + Leisure . puso la cifra en 500.000 en 2003 .</a:t>
            </a:r>
          </a:p>
          <a:p>
            <a:r>
              <a:rPr lang="es-ES" dirty="0"/>
              <a:t>La primavera es la estación en que el Valle de Skagit muestra sus colores. Los narcisos miran a escondidas de la tierra fértil de Skagit nos trae el primer indicio de la primavera.</a:t>
            </a:r>
          </a:p>
        </p:txBody>
      </p:sp>
    </p:spTree>
    <p:extLst>
      <p:ext uri="{BB962C8B-B14F-4D97-AF65-F5344CB8AC3E}">
        <p14:creationId xmlns:p14="http://schemas.microsoft.com/office/powerpoint/2010/main" val="34913653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Skagit Valley está en el centro del escenario, cuando los tulipanes florecen, que comienza el festival del tulipán del valle de Skagit.</a:t>
            </a:r>
          </a:p>
          <a:p>
            <a:r>
              <a:rPr lang="es-ES" dirty="0"/>
              <a:t>El festival del tulipán del valle de Skagit es el festival más grande en el noroeste del estado de Washington. </a:t>
            </a:r>
          </a:p>
          <a:p>
            <a:r>
              <a:rPr lang="es-ES" dirty="0"/>
              <a:t>Cada año, más de 1 millón de visitantes vienen a disfrutar de más de 300 hectáreas de tulipanes de colores brillantes.</a:t>
            </a:r>
          </a:p>
          <a:p>
            <a:r>
              <a:rPr lang="es-ES" dirty="0"/>
              <a:t>  Roozengaarde fue establecido en 1985 por la familia Roozen y Washington Bulb Company, Inc. La empresa familiar Roozen de los tulipanes que crecen, los narcisos y lirios es la más grande del mundo, cubriendo Skagit Valley, con más de 1.200 hectáreas de flores de campo y 15 hectáreas de invernaderos .</a:t>
            </a:r>
          </a:p>
          <a:p>
            <a:r>
              <a:rPr lang="es-ES" dirty="0"/>
              <a:t>William Roozen emigró de Holanda en 1947, con años de experiencia en la industria de bulbos. Tenía una buena espalda, las manos fuertes, y un corazón latiendo con sueños. </a:t>
            </a:r>
          </a:p>
          <a:p>
            <a:r>
              <a:rPr lang="es-ES" dirty="0"/>
              <a:t>Roozen comenzó una granja del bulbo en cinco acres de tierra, la celebración de reuniones en un garaje y laborando largas horas junto a un par de peones.</a:t>
            </a:r>
          </a:p>
          <a:p>
            <a:endParaRPr lang="es-ES" dirty="0"/>
          </a:p>
        </p:txBody>
      </p:sp>
    </p:spTree>
    <p:extLst>
      <p:ext uri="{BB962C8B-B14F-4D97-AF65-F5344CB8AC3E}">
        <p14:creationId xmlns:p14="http://schemas.microsoft.com/office/powerpoint/2010/main" val="3223594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Él ahorró dinero mediante la compra de tractores usados ​​y maquinaria agrícola</a:t>
            </a:r>
          </a:p>
          <a:p>
            <a:r>
              <a:rPr lang="es-ES" dirty="0"/>
              <a:t>Ética de trabajo duro de la familia Roozen abarca al menos seis generaciones. La familia comenzó a elevar los tulipanes en Holanda en la década de mediados de 1700. En el valle de Skagit, Roozen (que significa "rosas" en holandés) trabajó para otros agricultores antes de salir por su cuenta en 1950.</a:t>
            </a:r>
          </a:p>
          <a:p>
            <a:r>
              <a:rPr lang="es-ES" dirty="0"/>
              <a:t>Cinco años más tarde, compró el bulbo de Washington Co., fundada por dos de los primeros agricultores del bulbo de la zona, Joe Berger y Cornelius Roozekrans. </a:t>
            </a:r>
          </a:p>
          <a:p>
            <a:r>
              <a:rPr lang="es-ES" dirty="0"/>
              <a:t>La Bulbo Co. Washington ahora cultiva cerca de 2.000 hectáreas de tierra. </a:t>
            </a:r>
          </a:p>
          <a:p>
            <a:r>
              <a:rPr lang="es-ES" dirty="0"/>
              <a:t>En 1985, William Roozen pasó el negocio a sus cinco hijos y una hija, Bernadette Roozen Miller, quien falleció en 1996. William Roozen falleció el 13 de julio de 2002 y, con 35 nietos, confiaba en que la compañía de la familia va a seguir creciendo </a:t>
            </a:r>
          </a:p>
          <a:p>
            <a:r>
              <a:rPr lang="es-ES" dirty="0"/>
              <a:t>El festival del tulipán del valle de Skagit sigue creciendo cada año, y los Skagitonians permanecen orgullosos de la herencia de su agricultura en el Valle de Skagit.</a:t>
            </a:r>
          </a:p>
          <a:p>
            <a:endParaRPr lang="es-ES" dirty="0"/>
          </a:p>
        </p:txBody>
      </p:sp>
    </p:spTree>
    <p:extLst>
      <p:ext uri="{BB962C8B-B14F-4D97-AF65-F5344CB8AC3E}">
        <p14:creationId xmlns:p14="http://schemas.microsoft.com/office/powerpoint/2010/main" val="651940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20" y="9544"/>
            <a:ext cx="9111880" cy="442756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20" y="4562804"/>
            <a:ext cx="9144000" cy="2375877"/>
          </a:xfrm>
          <a:prstGeom prst="rect">
            <a:avLst/>
          </a:prstGeom>
        </p:spPr>
      </p:pic>
    </p:spTree>
    <p:extLst>
      <p:ext uri="{BB962C8B-B14F-4D97-AF65-F5344CB8AC3E}">
        <p14:creationId xmlns:p14="http://schemas.microsoft.com/office/powerpoint/2010/main" val="34796312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1908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622850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822780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471576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3737" y="2571750"/>
            <a:ext cx="2676525" cy="1714500"/>
          </a:xfrm>
          <a:prstGeom prst="rect">
            <a:avLst/>
          </a:prstGeom>
        </p:spPr>
      </p:pic>
    </p:spTree>
    <p:extLst>
      <p:ext uri="{BB962C8B-B14F-4D97-AF65-F5344CB8AC3E}">
        <p14:creationId xmlns:p14="http://schemas.microsoft.com/office/powerpoint/2010/main" val="3508821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8270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705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3933056"/>
            <a:ext cx="5201920" cy="2616200"/>
          </a:xfrm>
          <a:prstGeom prst="rect">
            <a:avLst/>
          </a:prstGeom>
        </p:spPr>
      </p:pic>
    </p:spTree>
    <p:extLst>
      <p:ext uri="{BB962C8B-B14F-4D97-AF65-F5344CB8AC3E}">
        <p14:creationId xmlns:p14="http://schemas.microsoft.com/office/powerpoint/2010/main" val="1448721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2744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9057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0574" y="0"/>
            <a:ext cx="4553426" cy="373191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0574" y="3731915"/>
            <a:ext cx="4553425" cy="3126085"/>
          </a:xfrm>
          <a:prstGeom prst="rect">
            <a:avLst/>
          </a:prstGeom>
        </p:spPr>
      </p:pic>
    </p:spTree>
    <p:extLst>
      <p:ext uri="{BB962C8B-B14F-4D97-AF65-F5344CB8AC3E}">
        <p14:creationId xmlns:p14="http://schemas.microsoft.com/office/powerpoint/2010/main" val="3288267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74169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657"/>
            <a:ext cx="9144000" cy="6989049"/>
          </a:xfrm>
          <a:prstGeom prst="rect">
            <a:avLst/>
          </a:prstGeom>
        </p:spPr>
      </p:pic>
    </p:spTree>
    <p:extLst>
      <p:ext uri="{BB962C8B-B14F-4D97-AF65-F5344CB8AC3E}">
        <p14:creationId xmlns:p14="http://schemas.microsoft.com/office/powerpoint/2010/main" val="673370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2097423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6627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Woodburn Tulip Festival.-Oregon.</a:t>
            </a:r>
          </a:p>
        </p:txBody>
      </p:sp>
      <p:sp>
        <p:nvSpPr>
          <p:cNvPr id="3" name="2 Marcador de contenido"/>
          <p:cNvSpPr>
            <a:spLocks noGrp="1"/>
          </p:cNvSpPr>
          <p:nvPr>
            <p:ph idx="1"/>
          </p:nvPr>
        </p:nvSpPr>
        <p:spPr/>
        <p:txBody>
          <a:bodyPr/>
          <a:lstStyle/>
          <a:p>
            <a:r>
              <a:rPr lang="es-ES" dirty="0"/>
              <a:t>Woodburn celebra la llegada de la primavera durante el marzo y abril con el Festival anual Tulip. Diferentes actividades del evento se basan en muchos temas, como la jardinería, los niños y el Día de los Países Bajos. </a:t>
            </a:r>
          </a:p>
          <a:p>
            <a:r>
              <a:rPr lang="es-ES" dirty="0"/>
              <a:t>También hay muchas oportunidades para visitar la  compañía productora de bulbos Wooden Shoe Company para ver las hectáreas de colores espectaculares.</a:t>
            </a:r>
          </a:p>
        </p:txBody>
      </p:sp>
    </p:spTree>
    <p:extLst>
      <p:ext uri="{BB962C8B-B14F-4D97-AF65-F5344CB8AC3E}">
        <p14:creationId xmlns:p14="http://schemas.microsoft.com/office/powerpoint/2010/main" val="25636509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321963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1022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2"/>
            <a:ext cx="4571999"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56992"/>
            <a:ext cx="4572000" cy="3501008"/>
          </a:xfrm>
          <a:prstGeom prst="rect">
            <a:avLst/>
          </a:prstGeom>
        </p:spPr>
      </p:pic>
    </p:spTree>
    <p:extLst>
      <p:ext uri="{BB962C8B-B14F-4D97-AF65-F5344CB8AC3E}">
        <p14:creationId xmlns:p14="http://schemas.microsoft.com/office/powerpoint/2010/main" val="20541848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52860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6051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3591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91730"/>
          </a:xfrm>
          <a:prstGeom prst="rect">
            <a:avLst/>
          </a:prstGeom>
        </p:spPr>
      </p:pic>
    </p:spTree>
    <p:extLst>
      <p:ext uri="{BB962C8B-B14F-4D97-AF65-F5344CB8AC3E}">
        <p14:creationId xmlns:p14="http://schemas.microsoft.com/office/powerpoint/2010/main" val="4021655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383079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20138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116</TotalTime>
  <Words>2020</Words>
  <Application>Microsoft Office PowerPoint</Application>
  <PresentationFormat>Presentación en pantalla (4:3)</PresentationFormat>
  <Paragraphs>188</Paragraphs>
  <Slides>83</Slides>
  <Notes>65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83</vt:i4>
      </vt:variant>
    </vt:vector>
  </HeadingPairs>
  <TitlesOfParts>
    <vt:vector size="87" baseType="lpstr">
      <vt:lpstr>Calibri</vt:lpstr>
      <vt:lpstr>Century Gothic</vt:lpstr>
      <vt:lpstr>Garamond</vt:lpstr>
      <vt:lpstr>Savon</vt:lpstr>
      <vt:lpstr>TULIP FESTIVALS</vt:lpstr>
      <vt:lpstr>Albany Tulip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FLORIADE EN CANBERRA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Lehi Tulip Festival.-Utah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Skagit County Tulip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Woodburn Tulip Festival.-Oregon.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TULIP FESTIVALS</dc:title>
  <dc:creator>Josep</dc:creator>
  <cp:lastModifiedBy>Usuario</cp:lastModifiedBy>
  <cp:revision>11</cp:revision>
  <dcterms:created xsi:type="dcterms:W3CDTF">2014-07-18T07:05:25Z</dcterms:created>
  <dcterms:modified xsi:type="dcterms:W3CDTF">2018-03-23T15:39:31Z</dcterms:modified>
</cp:coreProperties>
</file>