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55"/>
  </p:notesMasterIdLst>
  <p:sldIdLst>
    <p:sldId id="256" r:id="rId2"/>
    <p:sldId id="295" r:id="rId3"/>
    <p:sldId id="257" r:id="rId4"/>
    <p:sldId id="258" r:id="rId5"/>
    <p:sldId id="259" r:id="rId6"/>
    <p:sldId id="260" r:id="rId7"/>
    <p:sldId id="261" r:id="rId8"/>
    <p:sldId id="262" r:id="rId9"/>
    <p:sldId id="296" r:id="rId10"/>
    <p:sldId id="297" r:id="rId11"/>
    <p:sldId id="263" r:id="rId12"/>
    <p:sldId id="264" r:id="rId13"/>
    <p:sldId id="265" r:id="rId14"/>
    <p:sldId id="266" r:id="rId15"/>
    <p:sldId id="267" r:id="rId16"/>
    <p:sldId id="268" r:id="rId17"/>
    <p:sldId id="270" r:id="rId18"/>
    <p:sldId id="271" r:id="rId19"/>
    <p:sldId id="298" r:id="rId20"/>
    <p:sldId id="299" r:id="rId21"/>
    <p:sldId id="269" r:id="rId22"/>
    <p:sldId id="272" r:id="rId23"/>
    <p:sldId id="273" r:id="rId24"/>
    <p:sldId id="274" r:id="rId25"/>
    <p:sldId id="300" r:id="rId26"/>
    <p:sldId id="301" r:id="rId27"/>
    <p:sldId id="275" r:id="rId28"/>
    <p:sldId id="276" r:id="rId29"/>
    <p:sldId id="277" r:id="rId30"/>
    <p:sldId id="278" r:id="rId31"/>
    <p:sldId id="279" r:id="rId32"/>
    <p:sldId id="280" r:id="rId33"/>
    <p:sldId id="281" r:id="rId34"/>
    <p:sldId id="302" r:id="rId35"/>
    <p:sldId id="303" r:id="rId36"/>
    <p:sldId id="284" r:id="rId37"/>
    <p:sldId id="282" r:id="rId38"/>
    <p:sldId id="283" r:id="rId39"/>
    <p:sldId id="285" r:id="rId40"/>
    <p:sldId id="286" r:id="rId41"/>
    <p:sldId id="287" r:id="rId42"/>
    <p:sldId id="288" r:id="rId43"/>
    <p:sldId id="289" r:id="rId44"/>
    <p:sldId id="290" r:id="rId45"/>
    <p:sldId id="304" r:id="rId46"/>
    <p:sldId id="305" r:id="rId47"/>
    <p:sldId id="306" r:id="rId48"/>
    <p:sldId id="307" r:id="rId49"/>
    <p:sldId id="291" r:id="rId50"/>
    <p:sldId id="292" r:id="rId51"/>
    <p:sldId id="293" r:id="rId52"/>
    <p:sldId id="294" r:id="rId53"/>
    <p:sldId id="308"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17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C56B83-6655-4FEF-A11E-4B58D831DB7B}"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026A86-85BC-4FBE-AE4F-03FC5D1D6D07}" type="slidenum">
              <a:rPr lang="es-ES" smtClean="0"/>
              <a:t>‹Nº›</a:t>
            </a:fld>
            <a:endParaRPr lang="es-ES" dirty="0"/>
          </a:p>
        </p:txBody>
      </p:sp>
    </p:spTree>
    <p:extLst>
      <p:ext uri="{BB962C8B-B14F-4D97-AF65-F5344CB8AC3E}">
        <p14:creationId xmlns:p14="http://schemas.microsoft.com/office/powerpoint/2010/main" val="1741829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 .-Parque de María Luisa.-Glorieta de Gustavo Adolfo Bécquer</a:t>
            </a:r>
          </a:p>
        </p:txBody>
      </p:sp>
      <p:sp>
        <p:nvSpPr>
          <p:cNvPr id="4" name="3 Marcador de número de diapositiva"/>
          <p:cNvSpPr>
            <a:spLocks noGrp="1"/>
          </p:cNvSpPr>
          <p:nvPr>
            <p:ph type="sldNum" sz="quarter" idx="10"/>
          </p:nvPr>
        </p:nvSpPr>
        <p:spPr/>
        <p:txBody>
          <a:bodyPr/>
          <a:lstStyle/>
          <a:p>
            <a:fld id="{AC026A86-85BC-4FBE-AE4F-03FC5D1D6D07}" type="slidenum">
              <a:rPr lang="es-ES" smtClean="0"/>
              <a:t>2</a:t>
            </a:fld>
            <a:endParaRPr lang="es-ES" dirty="0"/>
          </a:p>
        </p:txBody>
      </p:sp>
    </p:spTree>
    <p:extLst>
      <p:ext uri="{BB962C8B-B14F-4D97-AF65-F5344CB8AC3E}">
        <p14:creationId xmlns:p14="http://schemas.microsoft.com/office/powerpoint/2010/main" val="2687155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Luisa.-Estanque de los Lotos</a:t>
            </a:r>
          </a:p>
        </p:txBody>
      </p:sp>
      <p:sp>
        <p:nvSpPr>
          <p:cNvPr id="4" name="3 Marcador de número de diapositiva"/>
          <p:cNvSpPr>
            <a:spLocks noGrp="1"/>
          </p:cNvSpPr>
          <p:nvPr>
            <p:ph type="sldNum" sz="quarter" idx="10"/>
          </p:nvPr>
        </p:nvSpPr>
        <p:spPr/>
        <p:txBody>
          <a:bodyPr/>
          <a:lstStyle/>
          <a:p>
            <a:fld id="{AC026A86-85BC-4FBE-AE4F-03FC5D1D6D07}" type="slidenum">
              <a:rPr lang="es-ES" smtClean="0"/>
              <a:t>9</a:t>
            </a:fld>
            <a:endParaRPr lang="es-ES" dirty="0"/>
          </a:p>
        </p:txBody>
      </p:sp>
    </p:spTree>
    <p:extLst>
      <p:ext uri="{BB962C8B-B14F-4D97-AF65-F5344CB8AC3E}">
        <p14:creationId xmlns:p14="http://schemas.microsoft.com/office/powerpoint/2010/main" val="2340917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Luisa.-Fuente de las Ranas</a:t>
            </a:r>
          </a:p>
        </p:txBody>
      </p:sp>
      <p:sp>
        <p:nvSpPr>
          <p:cNvPr id="4" name="3 Marcador de número de diapositiva"/>
          <p:cNvSpPr>
            <a:spLocks noGrp="1"/>
          </p:cNvSpPr>
          <p:nvPr>
            <p:ph type="sldNum" sz="quarter" idx="10"/>
          </p:nvPr>
        </p:nvSpPr>
        <p:spPr/>
        <p:txBody>
          <a:bodyPr/>
          <a:lstStyle/>
          <a:p>
            <a:fld id="{AC026A86-85BC-4FBE-AE4F-03FC5D1D6D07}" type="slidenum">
              <a:rPr lang="es-ES" smtClean="0"/>
              <a:t>10</a:t>
            </a:fld>
            <a:endParaRPr lang="es-ES" dirty="0"/>
          </a:p>
        </p:txBody>
      </p:sp>
    </p:spTree>
    <p:extLst>
      <p:ext uri="{BB962C8B-B14F-4D97-AF65-F5344CB8AC3E}">
        <p14:creationId xmlns:p14="http://schemas.microsoft.com/office/powerpoint/2010/main" val="4040769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Catalina de Ribera</a:t>
            </a:r>
          </a:p>
        </p:txBody>
      </p:sp>
      <p:sp>
        <p:nvSpPr>
          <p:cNvPr id="4" name="3 Marcador de número de diapositiva"/>
          <p:cNvSpPr>
            <a:spLocks noGrp="1"/>
          </p:cNvSpPr>
          <p:nvPr>
            <p:ph type="sldNum" sz="quarter" idx="10"/>
          </p:nvPr>
        </p:nvSpPr>
        <p:spPr/>
        <p:txBody>
          <a:bodyPr/>
          <a:lstStyle/>
          <a:p>
            <a:fld id="{AC026A86-85BC-4FBE-AE4F-03FC5D1D6D07}" type="slidenum">
              <a:rPr lang="es-ES" smtClean="0"/>
              <a:t>19</a:t>
            </a:fld>
            <a:endParaRPr lang="es-ES" dirty="0"/>
          </a:p>
        </p:txBody>
      </p:sp>
    </p:spTree>
    <p:extLst>
      <p:ext uri="{BB962C8B-B14F-4D97-AF65-F5344CB8AC3E}">
        <p14:creationId xmlns:p14="http://schemas.microsoft.com/office/powerpoint/2010/main" val="2625085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Catalina de Ribera</a:t>
            </a:r>
          </a:p>
          <a:p>
            <a:endParaRPr lang="es-ES" dirty="0"/>
          </a:p>
        </p:txBody>
      </p:sp>
      <p:sp>
        <p:nvSpPr>
          <p:cNvPr id="4" name="3 Marcador de número de diapositiva"/>
          <p:cNvSpPr>
            <a:spLocks noGrp="1"/>
          </p:cNvSpPr>
          <p:nvPr>
            <p:ph type="sldNum" sz="quarter" idx="10"/>
          </p:nvPr>
        </p:nvSpPr>
        <p:spPr/>
        <p:txBody>
          <a:bodyPr/>
          <a:lstStyle/>
          <a:p>
            <a:fld id="{AC026A86-85BC-4FBE-AE4F-03FC5D1D6D07}" type="slidenum">
              <a:rPr lang="es-ES" smtClean="0"/>
              <a:t>20</a:t>
            </a:fld>
            <a:endParaRPr lang="es-ES" dirty="0"/>
          </a:p>
        </p:txBody>
      </p:sp>
    </p:spTree>
    <p:extLst>
      <p:ext uri="{BB962C8B-B14F-4D97-AF65-F5344CB8AC3E}">
        <p14:creationId xmlns:p14="http://schemas.microsoft.com/office/powerpoint/2010/main" val="2809950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Murillo</a:t>
            </a:r>
          </a:p>
        </p:txBody>
      </p:sp>
      <p:sp>
        <p:nvSpPr>
          <p:cNvPr id="4" name="3 Marcador de número de diapositiva"/>
          <p:cNvSpPr>
            <a:spLocks noGrp="1"/>
          </p:cNvSpPr>
          <p:nvPr>
            <p:ph type="sldNum" sz="quarter" idx="10"/>
          </p:nvPr>
        </p:nvSpPr>
        <p:spPr/>
        <p:txBody>
          <a:bodyPr/>
          <a:lstStyle/>
          <a:p>
            <a:fld id="{AC026A86-85BC-4FBE-AE4F-03FC5D1D6D07}" type="slidenum">
              <a:rPr lang="es-ES" smtClean="0"/>
              <a:t>25</a:t>
            </a:fld>
            <a:endParaRPr lang="es-ES" dirty="0"/>
          </a:p>
        </p:txBody>
      </p:sp>
    </p:spTree>
    <p:extLst>
      <p:ext uri="{BB962C8B-B14F-4D97-AF65-F5344CB8AC3E}">
        <p14:creationId xmlns:p14="http://schemas.microsoft.com/office/powerpoint/2010/main" val="382026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Murillo.-Glorieta de García Ramos</a:t>
            </a:r>
          </a:p>
        </p:txBody>
      </p:sp>
      <p:sp>
        <p:nvSpPr>
          <p:cNvPr id="4" name="3 Marcador de número de diapositiva"/>
          <p:cNvSpPr>
            <a:spLocks noGrp="1"/>
          </p:cNvSpPr>
          <p:nvPr>
            <p:ph type="sldNum" sz="quarter" idx="10"/>
          </p:nvPr>
        </p:nvSpPr>
        <p:spPr/>
        <p:txBody>
          <a:bodyPr/>
          <a:lstStyle/>
          <a:p>
            <a:fld id="{AC026A86-85BC-4FBE-AE4F-03FC5D1D6D07}" type="slidenum">
              <a:rPr lang="es-ES" smtClean="0"/>
              <a:t>26</a:t>
            </a:fld>
            <a:endParaRPr lang="es-ES" dirty="0"/>
          </a:p>
        </p:txBody>
      </p:sp>
    </p:spTree>
    <p:extLst>
      <p:ext uri="{BB962C8B-B14F-4D97-AF65-F5344CB8AC3E}">
        <p14:creationId xmlns:p14="http://schemas.microsoft.com/office/powerpoint/2010/main" val="2667762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las Delicias</a:t>
            </a:r>
          </a:p>
        </p:txBody>
      </p:sp>
      <p:sp>
        <p:nvSpPr>
          <p:cNvPr id="4" name="3 Marcador de número de diapositiva"/>
          <p:cNvSpPr>
            <a:spLocks noGrp="1"/>
          </p:cNvSpPr>
          <p:nvPr>
            <p:ph type="sldNum" sz="quarter" idx="10"/>
          </p:nvPr>
        </p:nvSpPr>
        <p:spPr/>
        <p:txBody>
          <a:bodyPr/>
          <a:lstStyle/>
          <a:p>
            <a:fld id="{AC026A86-85BC-4FBE-AE4F-03FC5D1D6D07}" type="slidenum">
              <a:rPr lang="es-ES" smtClean="0"/>
              <a:t>34</a:t>
            </a:fld>
            <a:endParaRPr lang="es-ES" dirty="0"/>
          </a:p>
        </p:txBody>
      </p:sp>
    </p:spTree>
    <p:extLst>
      <p:ext uri="{BB962C8B-B14F-4D97-AF65-F5344CB8AC3E}">
        <p14:creationId xmlns:p14="http://schemas.microsoft.com/office/powerpoint/2010/main" val="4146501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las Delicias</a:t>
            </a:r>
          </a:p>
        </p:txBody>
      </p:sp>
      <p:sp>
        <p:nvSpPr>
          <p:cNvPr id="4" name="3 Marcador de número de diapositiva"/>
          <p:cNvSpPr>
            <a:spLocks noGrp="1"/>
          </p:cNvSpPr>
          <p:nvPr>
            <p:ph type="sldNum" sz="quarter" idx="10"/>
          </p:nvPr>
        </p:nvSpPr>
        <p:spPr/>
        <p:txBody>
          <a:bodyPr/>
          <a:lstStyle/>
          <a:p>
            <a:fld id="{AC026A86-85BC-4FBE-AE4F-03FC5D1D6D07}" type="slidenum">
              <a:rPr lang="es-ES" smtClean="0"/>
              <a:t>35</a:t>
            </a:fld>
            <a:endParaRPr lang="es-ES" dirty="0"/>
          </a:p>
        </p:txBody>
      </p:sp>
    </p:spTree>
    <p:extLst>
      <p:ext uri="{BB962C8B-B14F-4D97-AF65-F5344CB8AC3E}">
        <p14:creationId xmlns:p14="http://schemas.microsoft.com/office/powerpoint/2010/main" val="328099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Reales Alcázares</a:t>
            </a:r>
          </a:p>
        </p:txBody>
      </p:sp>
      <p:sp>
        <p:nvSpPr>
          <p:cNvPr id="4" name="3 Marcador de número de diapositiva"/>
          <p:cNvSpPr>
            <a:spLocks noGrp="1"/>
          </p:cNvSpPr>
          <p:nvPr>
            <p:ph type="sldNum" sz="quarter" idx="10"/>
          </p:nvPr>
        </p:nvSpPr>
        <p:spPr/>
        <p:txBody>
          <a:bodyPr/>
          <a:lstStyle/>
          <a:p>
            <a:fld id="{AC026A86-85BC-4FBE-AE4F-03FC5D1D6D07}" type="slidenum">
              <a:rPr lang="es-ES" smtClean="0"/>
              <a:t>45</a:t>
            </a:fld>
            <a:endParaRPr lang="es-ES" dirty="0"/>
          </a:p>
        </p:txBody>
      </p:sp>
    </p:spTree>
    <p:extLst>
      <p:ext uri="{BB962C8B-B14F-4D97-AF65-F5344CB8AC3E}">
        <p14:creationId xmlns:p14="http://schemas.microsoft.com/office/powerpoint/2010/main" val="9025212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Reales Alcázares</a:t>
            </a:r>
          </a:p>
        </p:txBody>
      </p:sp>
      <p:sp>
        <p:nvSpPr>
          <p:cNvPr id="4" name="3 Marcador de número de diapositiva"/>
          <p:cNvSpPr>
            <a:spLocks noGrp="1"/>
          </p:cNvSpPr>
          <p:nvPr>
            <p:ph type="sldNum" sz="quarter" idx="10"/>
          </p:nvPr>
        </p:nvSpPr>
        <p:spPr/>
        <p:txBody>
          <a:bodyPr/>
          <a:lstStyle/>
          <a:p>
            <a:fld id="{AC026A86-85BC-4FBE-AE4F-03FC5D1D6D07}" type="slidenum">
              <a:rPr lang="es-ES" smtClean="0"/>
              <a:t>46</a:t>
            </a:fld>
            <a:endParaRPr lang="es-ES" dirty="0"/>
          </a:p>
        </p:txBody>
      </p:sp>
    </p:spTree>
    <p:extLst>
      <p:ext uri="{BB962C8B-B14F-4D97-AF65-F5344CB8AC3E}">
        <p14:creationId xmlns:p14="http://schemas.microsoft.com/office/powerpoint/2010/main" val="1895756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Reales Alcázares</a:t>
            </a:r>
          </a:p>
        </p:txBody>
      </p:sp>
      <p:sp>
        <p:nvSpPr>
          <p:cNvPr id="4" name="3 Marcador de número de diapositiva"/>
          <p:cNvSpPr>
            <a:spLocks noGrp="1"/>
          </p:cNvSpPr>
          <p:nvPr>
            <p:ph type="sldNum" sz="quarter" idx="10"/>
          </p:nvPr>
        </p:nvSpPr>
        <p:spPr/>
        <p:txBody>
          <a:bodyPr/>
          <a:lstStyle/>
          <a:p>
            <a:fld id="{AC026A86-85BC-4FBE-AE4F-03FC5D1D6D07}" type="slidenum">
              <a:rPr lang="es-ES" smtClean="0"/>
              <a:t>47</a:t>
            </a:fld>
            <a:endParaRPr lang="es-ES" dirty="0"/>
          </a:p>
        </p:txBody>
      </p:sp>
    </p:spTree>
    <p:extLst>
      <p:ext uri="{BB962C8B-B14F-4D97-AF65-F5344CB8AC3E}">
        <p14:creationId xmlns:p14="http://schemas.microsoft.com/office/powerpoint/2010/main" val="2299504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Reales Alcázares</a:t>
            </a:r>
          </a:p>
        </p:txBody>
      </p:sp>
      <p:sp>
        <p:nvSpPr>
          <p:cNvPr id="4" name="3 Marcador de número de diapositiva"/>
          <p:cNvSpPr>
            <a:spLocks noGrp="1"/>
          </p:cNvSpPr>
          <p:nvPr>
            <p:ph type="sldNum" sz="quarter" idx="10"/>
          </p:nvPr>
        </p:nvSpPr>
        <p:spPr/>
        <p:txBody>
          <a:bodyPr/>
          <a:lstStyle/>
          <a:p>
            <a:fld id="{AC026A86-85BC-4FBE-AE4F-03FC5D1D6D07}" type="slidenum">
              <a:rPr lang="es-ES" smtClean="0"/>
              <a:t>48</a:t>
            </a:fld>
            <a:endParaRPr lang="es-ES" dirty="0"/>
          </a:p>
        </p:txBody>
      </p:sp>
    </p:spTree>
    <p:extLst>
      <p:ext uri="{BB962C8B-B14F-4D97-AF65-F5344CB8AC3E}">
        <p14:creationId xmlns:p14="http://schemas.microsoft.com/office/powerpoint/2010/main" val="142821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Reales Alcázares</a:t>
            </a:r>
          </a:p>
        </p:txBody>
      </p:sp>
      <p:sp>
        <p:nvSpPr>
          <p:cNvPr id="4" name="3 Marcador de número de diapositiva"/>
          <p:cNvSpPr>
            <a:spLocks noGrp="1"/>
          </p:cNvSpPr>
          <p:nvPr>
            <p:ph type="sldNum" sz="quarter" idx="10"/>
          </p:nvPr>
        </p:nvSpPr>
        <p:spPr/>
        <p:txBody>
          <a:bodyPr/>
          <a:lstStyle/>
          <a:p>
            <a:fld id="{AC026A86-85BC-4FBE-AE4F-03FC5D1D6D07}" type="slidenum">
              <a:rPr lang="es-ES" smtClean="0"/>
              <a:t>53</a:t>
            </a:fld>
            <a:endParaRPr lang="es-ES" dirty="0"/>
          </a:p>
        </p:txBody>
      </p:sp>
    </p:spTree>
    <p:extLst>
      <p:ext uri="{BB962C8B-B14F-4D97-AF65-F5344CB8AC3E}">
        <p14:creationId xmlns:p14="http://schemas.microsoft.com/office/powerpoint/2010/main" val="4292484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4/3/2018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95" name="Title 94"/>
          <p:cNvSpPr>
            <a:spLocks noGrp="1"/>
          </p:cNvSpPr>
          <p:nvPr>
            <p:ph type="title"/>
          </p:nvPr>
        </p:nvSpPr>
        <p:spPr>
          <a:xfrm>
            <a:off x="457200" y="4463568"/>
            <a:ext cx="8305800" cy="1143000"/>
          </a:xfrm>
        </p:spPr>
        <p:txBody>
          <a:bodyPr/>
          <a:lstStyle/>
          <a:p>
            <a:r>
              <a:rPr lang="es-ES"/>
              <a:t>Haga clic para modificar el estilo de título del patrón</a:t>
            </a:r>
            <a:endParaRPr lang="en-US"/>
          </a:p>
        </p:txBody>
      </p:sp>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91" name="Footer Placeholder 90"/>
          <p:cNvSpPr>
            <a:spLocks noGrp="1"/>
          </p:cNvSpPr>
          <p:nvPr>
            <p:ph type="ftr" sz="quarter" idx="11"/>
          </p:nvPr>
        </p:nvSpPr>
        <p:spPr/>
        <p:txBody>
          <a:bodyPr/>
          <a:lstStyle/>
          <a:p>
            <a:endParaRPr kumimoji="0" lang="en-US" dirty="0"/>
          </a:p>
        </p:txBody>
      </p:sp>
      <p:sp>
        <p:nvSpPr>
          <p:cNvPr id="92" name="Slide Number Placeholder 91"/>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4/3/2018</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4/3/2018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4/3/2018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dirty="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pPr algn="r" eaLnBrk="1" latinLnBrk="0" hangingPunct="1"/>
            <a:fld id="{E6F9B8CD-342D-4579-98EC-A8FD6B7370E1}" type="datetimeFigureOut">
              <a:rPr lang="en-US" smtClean="0"/>
              <a:pPr algn="r" eaLnBrk="1" latinLnBrk="0" hangingPunct="1"/>
              <a:t>4/3/2018</a:t>
            </a:fld>
            <a:endParaRPr lang="en-US" dirty="0">
              <a:solidFill>
                <a:schemeClr val="tx2"/>
              </a:solidFill>
            </a:endParaRPr>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1988840"/>
            <a:ext cx="4788024" cy="2808312"/>
          </a:xfrm>
        </p:spPr>
        <p:txBody>
          <a:bodyPr>
            <a:normAutofit/>
          </a:bodyPr>
          <a:lstStyle/>
          <a:p>
            <a:r>
              <a:rPr lang="es-ES" dirty="0"/>
              <a:t>EL MANTENIMIENTO Y LA CONSERVACION DE LOS JARDINES HISTORICOS</a:t>
            </a:r>
          </a:p>
        </p:txBody>
      </p:sp>
      <p:sp>
        <p:nvSpPr>
          <p:cNvPr id="3" name="2 Subtítulo"/>
          <p:cNvSpPr>
            <a:spLocks noGrp="1"/>
          </p:cNvSpPr>
          <p:nvPr>
            <p:ph type="subTitle" idx="1"/>
          </p:nvPr>
        </p:nvSpPr>
        <p:spPr>
          <a:xfrm>
            <a:off x="4427984" y="5589240"/>
            <a:ext cx="4419600" cy="1066800"/>
          </a:xfrm>
          <a:solidFill>
            <a:schemeClr val="tx2">
              <a:lumMod val="50000"/>
              <a:lumOff val="50000"/>
            </a:schemeClr>
          </a:solidFill>
        </p:spPr>
        <p:txBody>
          <a:bodyPr>
            <a:normAutofit/>
          </a:bodyPr>
          <a:lstStyle/>
          <a:p>
            <a:r>
              <a:rPr lang="es-ES" dirty="0"/>
              <a:t>Selección de textos y fotografías por JOSE ELIAS BONELLS</a:t>
            </a:r>
          </a:p>
          <a:p>
            <a:endParaRPr lang="es-ES" dirty="0"/>
          </a:p>
        </p:txBody>
      </p:sp>
    </p:spTree>
    <p:extLst>
      <p:ext uri="{BB962C8B-B14F-4D97-AF65-F5344CB8AC3E}">
        <p14:creationId xmlns:p14="http://schemas.microsoft.com/office/powerpoint/2010/main" val="2076791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9494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274638"/>
            <a:ext cx="7931224" cy="1143000"/>
          </a:xfrm>
        </p:spPr>
        <p:txBody>
          <a:bodyPr>
            <a:noAutofit/>
          </a:bodyPr>
          <a:lstStyle/>
          <a:p>
            <a:r>
              <a:rPr lang="es-ES" sz="4000" dirty="0">
                <a:solidFill>
                  <a:schemeClr val="accent1">
                    <a:lumMod val="75000"/>
                  </a:schemeClr>
                </a:solidFill>
              </a:rPr>
              <a:t>El mantenimiento y la restauración de los jardines históric</a:t>
            </a:r>
            <a:r>
              <a:rPr lang="es-ES" sz="4000" u="sng" dirty="0">
                <a:solidFill>
                  <a:schemeClr val="accent1">
                    <a:lumMod val="75000"/>
                  </a:schemeClr>
                </a:solidFill>
              </a:rPr>
              <a:t>o</a:t>
            </a:r>
            <a:r>
              <a:rPr lang="es-ES" sz="4000" dirty="0">
                <a:solidFill>
                  <a:schemeClr val="accent1">
                    <a:lumMod val="75000"/>
                  </a:schemeClr>
                </a:solidFill>
              </a:rPr>
              <a:t>s</a:t>
            </a:r>
          </a:p>
        </p:txBody>
      </p:sp>
      <p:sp>
        <p:nvSpPr>
          <p:cNvPr id="3" name="2 Marcador de contenido"/>
          <p:cNvSpPr>
            <a:spLocks noGrp="1"/>
          </p:cNvSpPr>
          <p:nvPr>
            <p:ph idx="1"/>
          </p:nvPr>
        </p:nvSpPr>
        <p:spPr>
          <a:xfrm>
            <a:off x="457200" y="1600200"/>
            <a:ext cx="7787208" cy="4873752"/>
          </a:xfrm>
        </p:spPr>
        <p:txBody>
          <a:bodyPr/>
          <a:lstStyle/>
          <a:p>
            <a:r>
              <a:rPr lang="es-ES" dirty="0"/>
              <a:t>La expresión de la estrecha relación entre la naturaleza y la civilización, jardines históricos se distinguen de los sitios naturales por su arquitectura y composición.</a:t>
            </a:r>
          </a:p>
          <a:p>
            <a:r>
              <a:rPr lang="es-ES" dirty="0"/>
              <a:t> Estos se expresan en los planes y perfiles del terreno en las masas de plantas, las características estructurales y decorativas, agua corriente o estancada, etc. </a:t>
            </a:r>
          </a:p>
          <a:p>
            <a:r>
              <a:rPr lang="es-ES" dirty="0"/>
              <a:t>Intrínsecamente frágil - que consisten en los seres vivos, especialmente las plantas - los jardines históricos deben mantenerse en un ambiente adecuado y el medio ambiente físico.</a:t>
            </a:r>
          </a:p>
          <a:p>
            <a:endParaRPr lang="es-ES" dirty="0"/>
          </a:p>
        </p:txBody>
      </p:sp>
    </p:spTree>
    <p:extLst>
      <p:ext uri="{BB962C8B-B14F-4D97-AF65-F5344CB8AC3E}">
        <p14:creationId xmlns:p14="http://schemas.microsoft.com/office/powerpoint/2010/main" val="3579172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457200" y="332656"/>
            <a:ext cx="7467600" cy="6141296"/>
          </a:xfrm>
        </p:spPr>
        <p:txBody>
          <a:bodyPr>
            <a:normAutofit/>
          </a:bodyPr>
          <a:lstStyle/>
          <a:p>
            <a:r>
              <a:rPr lang="es-ES" dirty="0"/>
              <a:t>La Carta de FLORENCIA (1982) es la referencia principal para la conservación y restauración de jardines históricos.</a:t>
            </a:r>
          </a:p>
          <a:p>
            <a:r>
              <a:rPr lang="es-ES" dirty="0"/>
              <a:t> Afirma que, en respuesta a unas legítimas necesidades sociales sin comprometer la conservación de jardines protegidos, es necesario establecer las tierras aptas para juegos y deportes, junto con los jardines históricos y áreas naturales, con el fin de preservarlos de su cualidades de la belleza y tranquilidad universalmente reconocida ,sin alterarlos. </a:t>
            </a:r>
          </a:p>
          <a:p>
            <a:r>
              <a:rPr lang="es-ES" dirty="0"/>
              <a:t>Se afirma que, debido a la espontaneidad de la planta, el tiempo requerido para su renovación y la fragilidad de las pistas, el mantenimiento de los jardines históricos demuestra "una operación primaria y necesariamente continua."</a:t>
            </a:r>
          </a:p>
        </p:txBody>
      </p:sp>
    </p:spTree>
    <p:extLst>
      <p:ext uri="{BB962C8B-B14F-4D97-AF65-F5344CB8AC3E}">
        <p14:creationId xmlns:p14="http://schemas.microsoft.com/office/powerpoint/2010/main" val="3988018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 Con respecto al mantenimiento, la restauración debe seguir siendo la excepción.</a:t>
            </a:r>
          </a:p>
          <a:p>
            <a:r>
              <a:rPr lang="es-ES" dirty="0"/>
              <a:t>Cualquier proyecto de restauración o parte de éstos, necesariamente deben ir precedidas de un estudio amplio llevado a cabo por un equipo multidisciplinario para cumplir con los jardines históricos específicos. </a:t>
            </a:r>
          </a:p>
          <a:p>
            <a:r>
              <a:rPr lang="es-ES" dirty="0"/>
              <a:t>Este estudio toma la forma de la elaboración de planes y documentos.</a:t>
            </a:r>
          </a:p>
          <a:p>
            <a:r>
              <a:rPr lang="es-ES" dirty="0"/>
              <a:t>Entre ellos::</a:t>
            </a:r>
          </a:p>
          <a:p>
            <a:r>
              <a:rPr lang="es-ES" dirty="0"/>
              <a:t>un estudio preciso de la situación actual (indicación de las masas vegetales, ubicación y especies de identificación, los caminos de la encuesta, elementos arquitectónicos, esculturas, etc.);</a:t>
            </a:r>
          </a:p>
          <a:p>
            <a:endParaRPr lang="es-ES" dirty="0"/>
          </a:p>
          <a:p>
            <a:endParaRPr lang="es-ES" dirty="0"/>
          </a:p>
        </p:txBody>
      </p:sp>
    </p:spTree>
    <p:extLst>
      <p:ext uri="{BB962C8B-B14F-4D97-AF65-F5344CB8AC3E}">
        <p14:creationId xmlns:p14="http://schemas.microsoft.com/office/powerpoint/2010/main" val="3494423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lnSpcReduction="10000"/>
          </a:bodyPr>
          <a:lstStyle/>
          <a:p>
            <a:r>
              <a:rPr lang="es-ES" dirty="0"/>
              <a:t>un plano de las principales fases de la transformación del jardín desde su origen (evolución de los enfoques, perspectivas, puntos de vista, bordes, elementos construidos, etc.);</a:t>
            </a:r>
          </a:p>
          <a:p>
            <a:r>
              <a:rPr lang="es-ES" dirty="0"/>
              <a:t>un diagnóstico del estado de la planta (declaración fitosanitaria) y el sistema hidráulico;</a:t>
            </a:r>
          </a:p>
          <a:p>
            <a:r>
              <a:rPr lang="es-ES" dirty="0"/>
              <a:t>diagnóstico de los trastornos relacionados con los elementos construidos, fuentes de agua, esculturas y otras piezas de decoración.</a:t>
            </a:r>
          </a:p>
          <a:p>
            <a:r>
              <a:rPr lang="es-ES" dirty="0"/>
              <a:t>Un estudio y plano detallado, establecido para ser manipulados (la misma escala, mismo diseño), sujeto a un trabajo de síntesis para identificar los principios que guiaron el concepto original y evaluar su evolución en el  tiempo. </a:t>
            </a:r>
          </a:p>
          <a:p>
            <a:r>
              <a:rPr lang="es-ES" dirty="0"/>
              <a:t>La confrontación con la situación existente da lugar al establecimiento de una línea  sobre la base de criterios objetivos.</a:t>
            </a:r>
          </a:p>
          <a:p>
            <a:endParaRPr lang="es-ES" dirty="0"/>
          </a:p>
        </p:txBody>
      </p:sp>
    </p:spTree>
    <p:extLst>
      <p:ext uri="{BB962C8B-B14F-4D97-AF65-F5344CB8AC3E}">
        <p14:creationId xmlns:p14="http://schemas.microsoft.com/office/powerpoint/2010/main" val="4085351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Por consiguiente, el proyecto será llegar lo más cerca posible de la línea de base a través de la gestión del paisaje . </a:t>
            </a:r>
          </a:p>
          <a:p>
            <a:r>
              <a:rPr lang="es-ES" dirty="0"/>
              <a:t>La eliminación gradual en el tiempo dependerá de las prioridades establecidas por  los estudios anteriores (diagnósticos, humanos, materiales, etc.).</a:t>
            </a:r>
          </a:p>
          <a:p>
            <a:r>
              <a:rPr lang="es-ES" dirty="0"/>
              <a:t>Es evidente que los jardines y paisajes diseñados están amenazados.</a:t>
            </a:r>
          </a:p>
          <a:p>
            <a:r>
              <a:rPr lang="es-ES" dirty="0"/>
              <a:t> La mayoría padece problemas económicos que nos llevan a un menor nivel en su cuidado o cambio en los métodos usados.</a:t>
            </a:r>
          </a:p>
          <a:p>
            <a:r>
              <a:rPr lang="es-ES" dirty="0"/>
              <a:t>Muchos de los elementos que componen el jardín están en malas condiciones o deterioro y es casi segura la posibilidad de reducción de la mano de obra para su mantenimiento.</a:t>
            </a:r>
          </a:p>
          <a:p>
            <a:endParaRPr lang="es-ES" dirty="0"/>
          </a:p>
        </p:txBody>
      </p:sp>
    </p:spTree>
    <p:extLst>
      <p:ext uri="{BB962C8B-B14F-4D97-AF65-F5344CB8AC3E}">
        <p14:creationId xmlns:p14="http://schemas.microsoft.com/office/powerpoint/2010/main" val="3346425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Definimos como mantenimiento la rutina normal diaria  de los trabajos habituales necesarios para la conservación de la mayoría de los jardines.</a:t>
            </a:r>
          </a:p>
          <a:p>
            <a:r>
              <a:rPr lang="es-ES" dirty="0"/>
              <a:t>Definimos como gestión la organización y planificación, a medio y largo plazo, que es especialmente importante en el caso de los jardines históricos donde la restauración y la renovación son inevitables</a:t>
            </a:r>
          </a:p>
          <a:p>
            <a:endParaRPr lang="es-ES" dirty="0"/>
          </a:p>
        </p:txBody>
      </p:sp>
    </p:spTree>
    <p:extLst>
      <p:ext uri="{BB962C8B-B14F-4D97-AF65-F5344CB8AC3E}">
        <p14:creationId xmlns:p14="http://schemas.microsoft.com/office/powerpoint/2010/main" val="2340072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382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osep\Desktop\Envio correos\Macetas Parque\Parque.-Fuente de la s Ranas.-a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3823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2">
              <a:lumMod val="50000"/>
            </a:schemeClr>
          </a:solidFill>
        </p:spPr>
        <p:txBody>
          <a:bodyPr>
            <a:normAutofit fontScale="90000"/>
          </a:bodyPr>
          <a:lstStyle/>
          <a:p>
            <a:r>
              <a:rPr lang="es-ES" dirty="0"/>
              <a:t>Algunos aspectos sobre la gestión y mantenimiento de Jardines históricos.</a:t>
            </a:r>
          </a:p>
        </p:txBody>
      </p:sp>
      <p:sp>
        <p:nvSpPr>
          <p:cNvPr id="3" name="2 Marcador de contenido"/>
          <p:cNvSpPr>
            <a:spLocks noGrp="1"/>
          </p:cNvSpPr>
          <p:nvPr>
            <p:ph idx="1"/>
          </p:nvPr>
        </p:nvSpPr>
        <p:spPr/>
        <p:txBody>
          <a:bodyPr/>
          <a:lstStyle/>
          <a:p>
            <a:r>
              <a:rPr lang="es-ES" dirty="0"/>
              <a:t>1º.-Proceso de envejecimiento</a:t>
            </a:r>
          </a:p>
          <a:p>
            <a:endParaRPr lang="es-ES" dirty="0"/>
          </a:p>
          <a:p>
            <a:r>
              <a:rPr lang="es-ES" dirty="0"/>
              <a:t>2º  Relación entre diseño y envejecimiento</a:t>
            </a:r>
          </a:p>
          <a:p>
            <a:endParaRPr lang="es-ES" dirty="0"/>
          </a:p>
          <a:p>
            <a:r>
              <a:rPr lang="es-ES" dirty="0"/>
              <a:t>3º  Aspectos de la vegetación</a:t>
            </a:r>
          </a:p>
          <a:p>
            <a:endParaRPr lang="es-ES" dirty="0"/>
          </a:p>
          <a:p>
            <a:r>
              <a:rPr lang="es-ES" dirty="0"/>
              <a:t>4º.- Organización del personal</a:t>
            </a:r>
          </a:p>
          <a:p>
            <a:endParaRPr lang="es-ES" dirty="0"/>
          </a:p>
          <a:p>
            <a:r>
              <a:rPr lang="es-ES" dirty="0"/>
              <a:t>5º   Consecuencia del uso publico</a:t>
            </a:r>
          </a:p>
          <a:p>
            <a:endParaRPr lang="es-ES" dirty="0"/>
          </a:p>
        </p:txBody>
      </p:sp>
    </p:spTree>
    <p:extLst>
      <p:ext uri="{BB962C8B-B14F-4D97-AF65-F5344CB8AC3E}">
        <p14:creationId xmlns:p14="http://schemas.microsoft.com/office/powerpoint/2010/main" val="3276081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787208" cy="6213304"/>
          </a:xfrm>
        </p:spPr>
        <p:txBody>
          <a:bodyPr>
            <a:normAutofit/>
          </a:bodyPr>
          <a:lstStyle/>
          <a:p>
            <a:r>
              <a:rPr lang="es-ES" b="1" dirty="0"/>
              <a:t>Proceso de envejecimiento</a:t>
            </a:r>
          </a:p>
          <a:p>
            <a:r>
              <a:rPr lang="es-ES" dirty="0"/>
              <a:t>Los jardines son entes vivos en constante evolución y decadencia.</a:t>
            </a:r>
          </a:p>
          <a:p>
            <a:r>
              <a:rPr lang="es-ES" dirty="0"/>
              <a:t>Las áreas construidas, los arboles, el césped etc.. bien  o mal conservados duran mucho tiempo.</a:t>
            </a:r>
          </a:p>
          <a:p>
            <a:r>
              <a:rPr lang="es-ES" dirty="0"/>
              <a:t>Los arbustos las plantas vivaces que necesitan mas cuidados duran menos.</a:t>
            </a:r>
          </a:p>
          <a:p>
            <a:r>
              <a:rPr lang="es-ES" dirty="0"/>
              <a:t>En ningún momento existe el jardín perfecto y en ningún momento puede decirse que el arte, unido a la técnica y habiendo aportado todos los ingredientes este bajo control absoluto; ni que la naturaleza gobernada por las mejores aptitudes del hombre este bajo control.</a:t>
            </a:r>
          </a:p>
          <a:p>
            <a:r>
              <a:rPr lang="es-ES" dirty="0"/>
              <a:t>Los componentes duros y su reparación o tratamiento  entran dentro de este proceso.</a:t>
            </a:r>
          </a:p>
          <a:p>
            <a:endParaRPr lang="es-ES" dirty="0"/>
          </a:p>
        </p:txBody>
      </p:sp>
    </p:spTree>
    <p:extLst>
      <p:ext uri="{BB962C8B-B14F-4D97-AF65-F5344CB8AC3E}">
        <p14:creationId xmlns:p14="http://schemas.microsoft.com/office/powerpoint/2010/main" val="1215911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Los elementos vegetales comprenden un numero de ciclos cerrados de crecimiento.</a:t>
            </a:r>
          </a:p>
          <a:p>
            <a:r>
              <a:rPr lang="es-ES" dirty="0"/>
              <a:t>En ellos, las plantas nacen, se desarrollan, maduran, se marchitan y se secan.</a:t>
            </a:r>
          </a:p>
          <a:p>
            <a:r>
              <a:rPr lang="es-ES" sz="2800" b="1" dirty="0"/>
              <a:t>Relación entre diseño y mantenimiento  </a:t>
            </a:r>
          </a:p>
          <a:p>
            <a:r>
              <a:rPr lang="es-ES" dirty="0"/>
              <a:t>Es inevitable que exista una  estrecha  relación  entre el diseño y el carácter del jardín histórico y la proporción de mano de obra necesaria para el trabajo normal de mantenimiento  y cuidado del jardín.</a:t>
            </a:r>
          </a:p>
          <a:p>
            <a:r>
              <a:rPr lang="es-ES" dirty="0"/>
              <a:t>Hoy en día el coste de los jardineros y equipo de mantenimiento constituye la partida mas importante del presupuesto, representando el 60 o 70 % del coste total.</a:t>
            </a:r>
          </a:p>
          <a:p>
            <a:endParaRPr lang="es-ES" dirty="0"/>
          </a:p>
          <a:p>
            <a:endParaRPr lang="es-ES" dirty="0"/>
          </a:p>
          <a:p>
            <a:endParaRPr lang="es-ES" dirty="0"/>
          </a:p>
        </p:txBody>
      </p:sp>
    </p:spTree>
    <p:extLst>
      <p:ext uri="{BB962C8B-B14F-4D97-AF65-F5344CB8AC3E}">
        <p14:creationId xmlns:p14="http://schemas.microsoft.com/office/powerpoint/2010/main" val="32071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normAutofit/>
          </a:bodyPr>
          <a:lstStyle/>
          <a:p>
            <a:r>
              <a:rPr lang="es-ES" sz="2800" b="1" dirty="0"/>
              <a:t>Aspectos de la vegetación y niveles de mantenimiento</a:t>
            </a:r>
          </a:p>
          <a:p>
            <a:r>
              <a:rPr lang="es-ES" dirty="0"/>
              <a:t>Si los cambios o alteraciones son demasiado fuertes, el carácter del jardín cambiara o desaparecerá.</a:t>
            </a:r>
          </a:p>
          <a:p>
            <a:r>
              <a:rPr lang="es-ES" dirty="0"/>
              <a:t>Los niveles de mantenimiento deben ajustarse al estilo y carácter del jardín.</a:t>
            </a:r>
          </a:p>
          <a:p>
            <a:r>
              <a:rPr lang="es-ES" dirty="0"/>
              <a:t>Los parques silvestres o naturalizados precisan en general menos atención que los geométricos y tradicionales.</a:t>
            </a:r>
          </a:p>
          <a:p>
            <a:r>
              <a:rPr lang="es-ES" dirty="0"/>
              <a:t>Los arboles centenarios constituyen siempre un problema para los jardines y parques históricos. Todos tienen una vida limitada pero las atenciones que reciban ,harán que un árbol viva mas.</a:t>
            </a:r>
          </a:p>
          <a:p>
            <a:r>
              <a:rPr lang="es-ES" dirty="0"/>
              <a:t>Sin embargo el mejor sistema es una renovación continua programada por sectores.</a:t>
            </a:r>
          </a:p>
          <a:p>
            <a:endParaRPr lang="es-ES" dirty="0"/>
          </a:p>
        </p:txBody>
      </p:sp>
    </p:spTree>
    <p:extLst>
      <p:ext uri="{BB962C8B-B14F-4D97-AF65-F5344CB8AC3E}">
        <p14:creationId xmlns:p14="http://schemas.microsoft.com/office/powerpoint/2010/main" val="3915433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b="1" dirty="0"/>
              <a:t>Organización del personal</a:t>
            </a:r>
          </a:p>
          <a:p>
            <a:r>
              <a:rPr lang="es-ES" dirty="0"/>
              <a:t>Una buena plantilla de mantenimiento constituye en realidad la clave principal del éxito en el jardín bien  cuidado.</a:t>
            </a:r>
          </a:p>
          <a:p>
            <a:r>
              <a:rPr lang="es-ES" dirty="0"/>
              <a:t>Es demasiado fácil diseñar la restauración de un jardín y luego subestimar el mantenimiento.</a:t>
            </a:r>
          </a:p>
          <a:p>
            <a:r>
              <a:rPr lang="es-ES" dirty="0"/>
              <a:t>Muchos de los grandes parques y jardines históricos fueron proyectados por un propietario con ideas propias y a menudo era el único responsable de la dirección y administración del personal.</a:t>
            </a:r>
          </a:p>
          <a:p>
            <a:r>
              <a:rPr lang="es-ES" dirty="0"/>
              <a:t>Las antiguas generaciones de jardineros formados  por la practica han desaparecido virtualmente. Su lugar ha sido ocupado por personal procedente de muchos ámbitos diferentes. </a:t>
            </a:r>
          </a:p>
        </p:txBody>
      </p:sp>
    </p:spTree>
    <p:extLst>
      <p:ext uri="{BB962C8B-B14F-4D97-AF65-F5344CB8AC3E}">
        <p14:creationId xmlns:p14="http://schemas.microsoft.com/office/powerpoint/2010/main" val="2372411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Muchos saben realmente poco sobre plantas y jardinería ,pero quieren aprender.</a:t>
            </a:r>
          </a:p>
          <a:p>
            <a:r>
              <a:rPr lang="es-ES" dirty="0"/>
              <a:t>Otros prefieren usar maquinas a hacer trabajos manuales de mantenimiento necesarios.</a:t>
            </a:r>
          </a:p>
          <a:p>
            <a:r>
              <a:rPr lang="es-ES" sz="2800" b="1" dirty="0"/>
              <a:t>Consecuencias del uso publico</a:t>
            </a:r>
          </a:p>
          <a:p>
            <a:r>
              <a:rPr lang="es-ES" dirty="0"/>
              <a:t>Un problema importante  en jardines históricos abiertos al publico.</a:t>
            </a:r>
          </a:p>
          <a:p>
            <a:r>
              <a:rPr lang="es-ES" dirty="0"/>
              <a:t>Parece que los visitantes respetan los jardines históricos y que cuando mas cuidados están, mejor aspecto ofrecen, menos daños y vandalismo se produce.</a:t>
            </a:r>
          </a:p>
          <a:p>
            <a:r>
              <a:rPr lang="es-ES" dirty="0"/>
              <a:t>De todos modos habrá problemas suplementarios a los que los jardineros habrán de hacer frente.</a:t>
            </a:r>
          </a:p>
          <a:p>
            <a:endParaRPr lang="es-ES" dirty="0"/>
          </a:p>
          <a:p>
            <a:endParaRPr lang="es-ES" dirty="0"/>
          </a:p>
          <a:p>
            <a:endParaRPr lang="es-ES" dirty="0"/>
          </a:p>
        </p:txBody>
      </p:sp>
    </p:spTree>
    <p:extLst>
      <p:ext uri="{BB962C8B-B14F-4D97-AF65-F5344CB8AC3E}">
        <p14:creationId xmlns:p14="http://schemas.microsoft.com/office/powerpoint/2010/main" val="1842716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643192" cy="6069288"/>
          </a:xfrm>
        </p:spPr>
        <p:txBody>
          <a:bodyPr>
            <a:normAutofit/>
          </a:bodyPr>
          <a:lstStyle/>
          <a:p>
            <a:r>
              <a:rPr lang="es-ES" b="1" dirty="0"/>
              <a:t>Conclusiones</a:t>
            </a:r>
          </a:p>
          <a:p>
            <a:r>
              <a:rPr lang="es-ES" dirty="0"/>
              <a:t>En Europa, los jardines y parques cada vez son mas caros y difíciles de mantener.</a:t>
            </a:r>
          </a:p>
          <a:p>
            <a:r>
              <a:rPr lang="es-ES" dirty="0"/>
              <a:t>Los costes continúan subiendo y la mano de obra capacitada o semicapacitada es ahora el capitulo mas caro en los presupuestos de la mayoría de los jardines.</a:t>
            </a:r>
          </a:p>
          <a:p>
            <a:r>
              <a:rPr lang="es-ES" dirty="0"/>
              <a:t>Hay también pocos jardineros formados profesionalmente o expertos, lo cual es necesario para un buen mantenimiento del jardín y aun cuando su lugar este ocupado, hasta cierto punto, por un buen surtido de material informático, maquinaria, equipo y abonos.</a:t>
            </a:r>
          </a:p>
          <a:p>
            <a:r>
              <a:rPr lang="es-ES" dirty="0"/>
              <a:t>Seleccionar la maquinaria mas adecuada  y al mejor precio es importante y a menudo difícil.</a:t>
            </a:r>
          </a:p>
          <a:p>
            <a:endParaRPr lang="es-ES" dirty="0"/>
          </a:p>
          <a:p>
            <a:endParaRPr lang="es-ES" dirty="0"/>
          </a:p>
        </p:txBody>
      </p:sp>
    </p:spTree>
    <p:extLst>
      <p:ext uri="{BB962C8B-B14F-4D97-AF65-F5344CB8AC3E}">
        <p14:creationId xmlns:p14="http://schemas.microsoft.com/office/powerpoint/2010/main" val="1769802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Los gestores deben ser capaces de  tomar decisiones  en los programas de planificación y mantenimiento ajustados a las necesidades del jardín y de los visitantes al mismo.</a:t>
            </a:r>
          </a:p>
          <a:p>
            <a:endParaRPr lang="es-ES" dirty="0"/>
          </a:p>
        </p:txBody>
      </p:sp>
    </p:spTree>
    <p:extLst>
      <p:ext uri="{BB962C8B-B14F-4D97-AF65-F5344CB8AC3E}">
        <p14:creationId xmlns:p14="http://schemas.microsoft.com/office/powerpoint/2010/main" val="3784342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9814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747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solidFill>
            <a:schemeClr val="bg2">
              <a:lumMod val="50000"/>
            </a:schemeClr>
          </a:solidFill>
        </p:spPr>
        <p:txBody>
          <a:bodyPr/>
          <a:lstStyle/>
          <a:p>
            <a:r>
              <a:rPr lang="es-ES" dirty="0"/>
              <a:t>Algunos aspectos a considerar</a:t>
            </a:r>
          </a:p>
        </p:txBody>
      </p:sp>
      <p:sp>
        <p:nvSpPr>
          <p:cNvPr id="5" name="4 Marcador de contenido"/>
          <p:cNvSpPr>
            <a:spLocks noGrp="1"/>
          </p:cNvSpPr>
          <p:nvPr>
            <p:ph idx="1"/>
          </p:nvPr>
        </p:nvSpPr>
        <p:spPr/>
        <p:txBody>
          <a:bodyPr>
            <a:normAutofit/>
          </a:bodyPr>
          <a:lstStyle/>
          <a:p>
            <a:r>
              <a:rPr lang="es-ES" dirty="0"/>
              <a:t>1º.-</a:t>
            </a:r>
            <a:r>
              <a:rPr lang="es-ES" b="1" dirty="0"/>
              <a:t>Region bioclimática de origen de las especies</a:t>
            </a:r>
          </a:p>
          <a:p>
            <a:r>
              <a:rPr lang="es-ES" dirty="0"/>
              <a:t>El saber el país y la región biogeográfica de las especies vegetales nos indica la resistencia al medio que tendrá esta especie cuando la apliquemos en jardinería en una zona distinta a la de su hábitat ,lo cual es habitual en los proyectos de jardinería.</a:t>
            </a:r>
          </a:p>
          <a:p>
            <a:r>
              <a:rPr lang="es-ES" b="1" dirty="0"/>
              <a:t>2º.- La elección de las especies vegetales.,</a:t>
            </a:r>
          </a:p>
          <a:p>
            <a:r>
              <a:rPr lang="es-ES" dirty="0"/>
              <a:t>Se es poco respetuoso con la obra original si utilizamos especies no relacionadas con la época del jardín.</a:t>
            </a:r>
          </a:p>
          <a:p>
            <a:r>
              <a:rPr lang="es-ES" dirty="0"/>
              <a:t>Un jardín histórico no es un jardín botánico.</a:t>
            </a:r>
          </a:p>
          <a:p>
            <a:endParaRPr lang="es-ES" dirty="0"/>
          </a:p>
        </p:txBody>
      </p:sp>
    </p:spTree>
    <p:extLst>
      <p:ext uri="{BB962C8B-B14F-4D97-AF65-F5344CB8AC3E}">
        <p14:creationId xmlns:p14="http://schemas.microsoft.com/office/powerpoint/2010/main" val="4028668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b="1" dirty="0"/>
              <a:t>3º.-Enfermedades y plag</a:t>
            </a:r>
            <a:r>
              <a:rPr lang="es-ES" dirty="0"/>
              <a:t>as</a:t>
            </a:r>
          </a:p>
          <a:p>
            <a:r>
              <a:rPr lang="es-ES" dirty="0"/>
              <a:t>Posibilidad de introducir justificándolo variedades de características físicas parecidas a las plantas antiguas, pero mas resistentes a las enfermedades.</a:t>
            </a:r>
          </a:p>
          <a:p>
            <a:r>
              <a:rPr lang="es-ES" b="1" dirty="0"/>
              <a:t>4º.-Crecimientos y tiempo de vida</a:t>
            </a:r>
          </a:p>
          <a:p>
            <a:r>
              <a:rPr lang="es-ES" dirty="0"/>
              <a:t>Son dos factores muy importantes a considerar a la hora de planificar un jardín.</a:t>
            </a:r>
          </a:p>
          <a:p>
            <a:r>
              <a:rPr lang="es-ES" dirty="0"/>
              <a:t>Hay que considerar que los arboles son seres vivos y por tanto de tiempo de vida limitado y un tiempo de crecimiento especifico de cada especie.</a:t>
            </a:r>
          </a:p>
          <a:p>
            <a:r>
              <a:rPr lang="es-ES" b="1" dirty="0"/>
              <a:t>5º.-Trasplantes</a:t>
            </a:r>
          </a:p>
          <a:p>
            <a:r>
              <a:rPr lang="es-ES" dirty="0"/>
              <a:t>Consideraremos siempre la posibilidad del trasplante ,la época y la dificultad del mismo ,cuando se trate de remover arboles dentro del jardín.</a:t>
            </a:r>
          </a:p>
          <a:p>
            <a:endParaRPr lang="es-ES" dirty="0"/>
          </a:p>
        </p:txBody>
      </p:sp>
    </p:spTree>
    <p:extLst>
      <p:ext uri="{BB962C8B-B14F-4D97-AF65-F5344CB8AC3E}">
        <p14:creationId xmlns:p14="http://schemas.microsoft.com/office/powerpoint/2010/main" val="28485640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643192" cy="6597352"/>
          </a:xfrm>
        </p:spPr>
        <p:txBody>
          <a:bodyPr>
            <a:normAutofit fontScale="92500" lnSpcReduction="10000"/>
          </a:bodyPr>
          <a:lstStyle/>
          <a:p>
            <a:r>
              <a:rPr lang="es-ES" sz="2600" b="1" dirty="0"/>
              <a:t>6º .-Podas y topiarias</a:t>
            </a:r>
          </a:p>
          <a:p>
            <a:r>
              <a:rPr lang="es-ES" sz="2600" dirty="0"/>
              <a:t>Hay que ser muy respetuoso con las podas, realizarlas atendiendo la biología del árbol. evitando las aberraciones continuas que contemplamos, las podas drásticas debilitan las especies arbóreas y las afean estéticamente.</a:t>
            </a:r>
          </a:p>
          <a:p>
            <a:r>
              <a:rPr lang="es-ES" sz="2600" dirty="0"/>
              <a:t>Restaurar  arboles en una buena practica de las técnicas de poda modernas.</a:t>
            </a:r>
          </a:p>
          <a:p>
            <a:r>
              <a:rPr lang="es-ES" sz="2600" dirty="0"/>
              <a:t>En jardines que se requiera aplicar la topiaria en especies de crecimiento lento y que exijan pocos recortes.</a:t>
            </a:r>
          </a:p>
          <a:p>
            <a:r>
              <a:rPr lang="es-ES" sz="2600" b="1" dirty="0"/>
              <a:t>7º.-Del original a la restauración</a:t>
            </a:r>
          </a:p>
          <a:p>
            <a:r>
              <a:rPr lang="es-ES" sz="2600" dirty="0"/>
              <a:t>El jardín histórico actual es el “ producto “ de un jardín ideado y realizado en un tiempo que ha atravesado el curso de los años sufriendo mejor o peor conservación, recibiendo distintas intervenciones o sustituciones vegetales y que se encuentra ahora en el momento de afrontar una nueva intervención</a:t>
            </a:r>
            <a:r>
              <a:rPr lang="es-ES" dirty="0"/>
              <a:t>.</a:t>
            </a:r>
          </a:p>
          <a:p>
            <a:endParaRPr lang="es-ES" dirty="0"/>
          </a:p>
        </p:txBody>
      </p:sp>
    </p:spTree>
    <p:extLst>
      <p:ext uri="{BB962C8B-B14F-4D97-AF65-F5344CB8AC3E}">
        <p14:creationId xmlns:p14="http://schemas.microsoft.com/office/powerpoint/2010/main" val="2362372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lstStyle/>
          <a:p>
            <a:r>
              <a:rPr lang="es-ES" dirty="0"/>
              <a:t>Toda restauración  es una intervención mas sobre un lugar, que se produce por la suma de grandes o pequeñas intervenciones a  lo largo del tiempo.</a:t>
            </a:r>
          </a:p>
          <a:p>
            <a:r>
              <a:rPr lang="es-ES" dirty="0"/>
              <a:t>Restaurar un jardín implica atribuirle unos determinados valores culturales lo que presupone su conservación a través de la nueva intervención.</a:t>
            </a:r>
          </a:p>
          <a:p>
            <a:r>
              <a:rPr lang="es-ES" dirty="0"/>
              <a:t>Nuestra intervención puede pretender buscar la recuperación de la supuesta imagen original del jardín ,o puede  solo aprovechar alguno de los valores que tiene en la actualidad.</a:t>
            </a:r>
          </a:p>
          <a:p>
            <a:endParaRPr lang="es-ES" dirty="0"/>
          </a:p>
          <a:p>
            <a:endParaRPr lang="es-ES" dirty="0"/>
          </a:p>
        </p:txBody>
      </p:sp>
    </p:spTree>
    <p:extLst>
      <p:ext uri="{BB962C8B-B14F-4D97-AF65-F5344CB8AC3E}">
        <p14:creationId xmlns:p14="http://schemas.microsoft.com/office/powerpoint/2010/main" val="15974044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3828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75101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715200" cy="6213304"/>
          </a:xfrm>
        </p:spPr>
        <p:txBody>
          <a:bodyPr/>
          <a:lstStyle/>
          <a:p>
            <a:r>
              <a:rPr lang="es-ES" b="1" dirty="0"/>
              <a:t>8º.-Los elementos de composición del jardín</a:t>
            </a:r>
          </a:p>
          <a:p>
            <a:r>
              <a:rPr lang="es-ES" dirty="0"/>
              <a:t> El relieve y calidad del suelo como base de cualquier actuación.</a:t>
            </a:r>
          </a:p>
          <a:p>
            <a:r>
              <a:rPr lang="es-ES" dirty="0"/>
              <a:t>El ciclo natural del agua ha conformado diferentes tipos de paisaje.</a:t>
            </a:r>
          </a:p>
          <a:p>
            <a:r>
              <a:rPr lang="es-ES" dirty="0"/>
              <a:t>El origen-reserva-distribución-usos.</a:t>
            </a:r>
          </a:p>
          <a:p>
            <a:r>
              <a:rPr lang="es-ES" dirty="0"/>
              <a:t>La vegetación y su domesticación juega un papel fundamental en la historia del jardín y permite utilizar los elementos vegetales de muchas y variadas formas.</a:t>
            </a:r>
          </a:p>
          <a:p>
            <a:r>
              <a:rPr lang="es-ES" dirty="0"/>
              <a:t>Los elementos arquitectónicos son exclusivos de la intervención del hombre, elementos que modifican o controlan los elementos naturales o como elementos independientes que se depositan como objetos sobre el paisaje ya conformado. </a:t>
            </a:r>
          </a:p>
          <a:p>
            <a:endParaRPr lang="es-ES" dirty="0"/>
          </a:p>
        </p:txBody>
      </p:sp>
    </p:spTree>
    <p:extLst>
      <p:ext uri="{BB962C8B-B14F-4D97-AF65-F5344CB8AC3E}">
        <p14:creationId xmlns:p14="http://schemas.microsoft.com/office/powerpoint/2010/main" val="42695026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332656"/>
            <a:ext cx="7992888" cy="6141296"/>
          </a:xfrm>
        </p:spPr>
        <p:txBody>
          <a:bodyPr>
            <a:normAutofit/>
          </a:bodyPr>
          <a:lstStyle/>
          <a:p>
            <a:r>
              <a:rPr lang="es-ES" b="1" dirty="0"/>
              <a:t>9º.-Los temas de composición del jardín</a:t>
            </a:r>
          </a:p>
          <a:p>
            <a:r>
              <a:rPr lang="es-ES" dirty="0"/>
              <a:t>La relación entre el jardín y el paisaje que lo rodea se establece a través de los limites.</a:t>
            </a:r>
          </a:p>
          <a:p>
            <a:r>
              <a:rPr lang="es-ES" dirty="0"/>
              <a:t>La movilidad  o recorridos dentro del jardín están íntimamente ligados a su utilización correspondiéndose con la relación que se quiera establecer entre el individuo y el lugar convirtiéndolo en cerrado  o abierto, en unitario o compartimentado ,en homogéneo o jerarquizado.</a:t>
            </a:r>
          </a:p>
          <a:p>
            <a:r>
              <a:rPr lang="es-ES" dirty="0"/>
              <a:t>Los usos del jardín explican los objetivos para los que fue creado en el lugar, desde los usos inherentes  al jardín de paseo o la estancia, hasta los usos específicos que requieren una formalización especial.</a:t>
            </a:r>
          </a:p>
        </p:txBody>
      </p:sp>
    </p:spTree>
    <p:extLst>
      <p:ext uri="{BB962C8B-B14F-4D97-AF65-F5344CB8AC3E}">
        <p14:creationId xmlns:p14="http://schemas.microsoft.com/office/powerpoint/2010/main" val="36080134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normAutofit lnSpcReduction="10000"/>
          </a:bodyPr>
          <a:lstStyle/>
          <a:p>
            <a:r>
              <a:rPr lang="es-ES" dirty="0"/>
              <a:t> El trazado es el conjunto de los temas tratados, explica la idea del lugar y es base de todas las soluciones desde las que intentan ser fieles reproducciones de los espacios naturales hasta las que son puras abstracciones de la naturaleza ,desde las que imitan a la naturaleza hasta las que imitan la arquitectura, extremos ejemplarizados por el jardín ingles del XVIII y por el jardín barroco francés del XVII.</a:t>
            </a:r>
          </a:p>
          <a:p>
            <a:r>
              <a:rPr lang="es-ES" b="1" dirty="0"/>
              <a:t>10º La conservación. Una operación continua y necesaria</a:t>
            </a:r>
            <a:r>
              <a:rPr lang="es-ES" dirty="0"/>
              <a:t>.</a:t>
            </a:r>
          </a:p>
          <a:p>
            <a:r>
              <a:rPr lang="es-ES" dirty="0"/>
              <a:t>La conservación del jardín, de la imagen deseada para él, se realiza a través de un programa de mantenimiento que garantice la perdurabilidad de sus formas a lo largo del tiempo.</a:t>
            </a:r>
          </a:p>
          <a:p>
            <a:r>
              <a:rPr lang="es-ES" dirty="0"/>
              <a:t>Los programas de sustitución periódica de la vegetación del jardín permiten mantener la imagen del jardín por encima del paso de los años.</a:t>
            </a:r>
          </a:p>
          <a:p>
            <a:endParaRPr lang="es-ES" dirty="0"/>
          </a:p>
        </p:txBody>
      </p:sp>
    </p:spTree>
    <p:extLst>
      <p:ext uri="{BB962C8B-B14F-4D97-AF65-F5344CB8AC3E}">
        <p14:creationId xmlns:p14="http://schemas.microsoft.com/office/powerpoint/2010/main" val="40895718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859216" cy="6264696"/>
          </a:xfrm>
        </p:spPr>
        <p:txBody>
          <a:bodyPr>
            <a:normAutofit/>
          </a:bodyPr>
          <a:lstStyle/>
          <a:p>
            <a:r>
              <a:rPr lang="es-ES" b="1" dirty="0"/>
              <a:t>11º.-La restauración  pretendidamente “perfecta</a:t>
            </a:r>
            <a:r>
              <a:rPr lang="es-ES" dirty="0"/>
              <a:t>”</a:t>
            </a:r>
          </a:p>
          <a:p>
            <a:r>
              <a:rPr lang="es-ES" dirty="0"/>
              <a:t>La recuperación de la imagen original  del se realiza a través de la conservación de los elementos originales que perdura y, de la eliminación de los posibles elementos disturbadores y el establecimiento de un proceso de reconstrucción de  las partes dañadas o desaparecidas.</a:t>
            </a:r>
          </a:p>
          <a:p>
            <a:r>
              <a:rPr lang="es-ES" dirty="0"/>
              <a:t>El hecho de que la mayoría de los jardines históricos son el producto de diversas sobreposiciones y metamorfosis vegetales , la mayoría sufridas a lo largo de los años ,junto con la realidad de entender que estamos produciendo en ellos un cambio de función, de uso, de significado, convierte la restauración perfecta en imposible, aunque su aproximación pueda ser realidad, si se afronta desde otra óptica.</a:t>
            </a:r>
          </a:p>
        </p:txBody>
      </p:sp>
    </p:spTree>
    <p:extLst>
      <p:ext uri="{BB962C8B-B14F-4D97-AF65-F5344CB8AC3E}">
        <p14:creationId xmlns:p14="http://schemas.microsoft.com/office/powerpoint/2010/main" val="221915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Solo los parques públicos, por su corta existencia y por ser la única tipología que mantiene su significado ,permiten una restauración perfecta.</a:t>
            </a:r>
          </a:p>
          <a:p>
            <a:r>
              <a:rPr lang="es-ES" dirty="0"/>
              <a:t>12º .-Herencias del pasado</a:t>
            </a:r>
          </a:p>
          <a:p>
            <a:r>
              <a:rPr lang="es-ES" dirty="0"/>
              <a:t>La valoración de alguna parte o algún elemento del antiguo jardín se potencia a través de su conservación en la nueva intervención.</a:t>
            </a:r>
          </a:p>
          <a:p>
            <a:r>
              <a:rPr lang="es-ES" dirty="0"/>
              <a:t>Los lugares que conservan restos  de antiguos jardines y sirven de base para la construcción de espacios públicos en los que se aprovecha la vegetación anterior o algún otro elemento que haya perdurado.</a:t>
            </a:r>
          </a:p>
          <a:p>
            <a:r>
              <a:rPr lang="es-ES" b="1" dirty="0"/>
              <a:t>13º.-Recuperacion de la memoria del lugar.</a:t>
            </a:r>
          </a:p>
          <a:p>
            <a:r>
              <a:rPr lang="es-ES" dirty="0"/>
              <a:t>La destrucción total  del jardín  y la falta de información sobre su estado original nos impiden cualquier tipo de conservación o restauración</a:t>
            </a:r>
          </a:p>
          <a:p>
            <a:endParaRPr lang="es-ES" dirty="0"/>
          </a:p>
          <a:p>
            <a:endParaRPr lang="es-ES" dirty="0"/>
          </a:p>
        </p:txBody>
      </p:sp>
    </p:spTree>
    <p:extLst>
      <p:ext uri="{BB962C8B-B14F-4D97-AF65-F5344CB8AC3E}">
        <p14:creationId xmlns:p14="http://schemas.microsoft.com/office/powerpoint/2010/main" val="8588831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476672"/>
            <a:ext cx="7848872" cy="5997280"/>
          </a:xfrm>
        </p:spPr>
        <p:txBody>
          <a:bodyPr>
            <a:normAutofit/>
          </a:bodyPr>
          <a:lstStyle/>
          <a:p>
            <a:r>
              <a:rPr lang="es-ES" dirty="0"/>
              <a:t>La voluntad de recuperar la memoria del lugar nos conduce a recordar el pasado  en la nueva intervención.</a:t>
            </a:r>
          </a:p>
          <a:p>
            <a:r>
              <a:rPr lang="es-ES" b="1" dirty="0"/>
              <a:t>14.-El original y la restauración</a:t>
            </a:r>
          </a:p>
          <a:p>
            <a:r>
              <a:rPr lang="es-ES" dirty="0"/>
              <a:t>La conservación continua mantiene el “ original “,pero dado su carácter dinámico e intrínseco ,la intervención del conservador o el jardinero se convierte en el instrumento principal de control de la imagen del jardín.</a:t>
            </a:r>
          </a:p>
          <a:p>
            <a:r>
              <a:rPr lang="es-ES" dirty="0"/>
              <a:t>La restauración “perfecta “ reconstruye una imagen que se produce a través del conocimiento de la documentación existente  sobre el jardín, del análisis de los restos  existentes del mismo y de la solución de posibles problemas planteados por las necesidades actuales.</a:t>
            </a:r>
          </a:p>
          <a:p>
            <a:endParaRPr lang="es-ES" dirty="0"/>
          </a:p>
        </p:txBody>
      </p:sp>
    </p:spTree>
    <p:extLst>
      <p:ext uri="{BB962C8B-B14F-4D97-AF65-F5344CB8AC3E}">
        <p14:creationId xmlns:p14="http://schemas.microsoft.com/office/powerpoint/2010/main" val="8004445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normAutofit/>
          </a:bodyPr>
          <a:lstStyle/>
          <a:p>
            <a:r>
              <a:rPr lang="es-ES" dirty="0"/>
              <a:t>Un jardín con herencias es una nueva intervención sobre un lugar en el que existen restos de anteriores jardines.</a:t>
            </a:r>
          </a:p>
          <a:p>
            <a:r>
              <a:rPr lang="es-ES" dirty="0"/>
              <a:t>La recuperación de la memoria del lugar nos permite recordar el pasado en la nueva intervención.</a:t>
            </a:r>
          </a:p>
          <a:p>
            <a:r>
              <a:rPr lang="es-ES" dirty="0"/>
              <a:t>Entre cada original  y cada restauración ha transcurrido un largo periodo de tiempo y se han producido infinidad de intervenciones y épocas de abandono.</a:t>
            </a:r>
          </a:p>
          <a:p>
            <a:r>
              <a:rPr lang="es-ES" dirty="0"/>
              <a:t>El original fue ideado y realizado un día y ha sido restaurado a través de los criterios establecidos por un restaurador.</a:t>
            </a:r>
          </a:p>
          <a:p>
            <a:r>
              <a:rPr lang="es-ES" dirty="0"/>
              <a:t>Saber elegir el tipo de intervención adecuada a cada restauración es nuestra deuda con cada original.</a:t>
            </a:r>
          </a:p>
          <a:p>
            <a:endParaRPr lang="es-ES" dirty="0"/>
          </a:p>
        </p:txBody>
      </p:sp>
    </p:spTree>
    <p:extLst>
      <p:ext uri="{BB962C8B-B14F-4D97-AF65-F5344CB8AC3E}">
        <p14:creationId xmlns:p14="http://schemas.microsoft.com/office/powerpoint/2010/main" val="32616916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6389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86725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2"/>
          </a:solidFill>
        </p:spPr>
        <p:txBody>
          <a:bodyPr/>
          <a:lstStyle/>
          <a:p>
            <a:r>
              <a:rPr lang="es-ES" dirty="0">
                <a:solidFill>
                  <a:schemeClr val="bg2">
                    <a:lumMod val="50000"/>
                  </a:schemeClr>
                </a:solidFill>
              </a:rPr>
              <a:t>SENTENCIAS</a:t>
            </a:r>
          </a:p>
        </p:txBody>
      </p:sp>
      <p:sp>
        <p:nvSpPr>
          <p:cNvPr id="3" name="2 Marcador de contenido"/>
          <p:cNvSpPr>
            <a:spLocks noGrp="1"/>
          </p:cNvSpPr>
          <p:nvPr>
            <p:ph idx="1"/>
          </p:nvPr>
        </p:nvSpPr>
        <p:spPr/>
        <p:txBody>
          <a:bodyPr>
            <a:normAutofit lnSpcReduction="10000"/>
          </a:bodyPr>
          <a:lstStyle/>
          <a:p>
            <a:r>
              <a:rPr lang="es-ES" dirty="0"/>
              <a:t>Pero los jardines históricos son un patrimonio frágil y amenazado por la especulación urbanística, la falta de seguridad, la escasez de recursos y la poca implicación de las Administraciones.</a:t>
            </a:r>
          </a:p>
          <a:p>
            <a:r>
              <a:rPr lang="es-ES" dirty="0"/>
              <a:t>"Es triste que se preocupen de que se respeten todos los detalles del edificio y no les importe si se arrasa la vegetación del jardín“.- Francesc Naves</a:t>
            </a:r>
          </a:p>
          <a:p>
            <a:r>
              <a:rPr lang="es-ES" dirty="0"/>
              <a:t>"De nada sirve restaurar un parque y plantar la vegetación original sin un mantenimiento adecuado. El crecimiento de la vegetación modifica su imagen constantemente y existe una tendencia a unificar papeleras, plantas y farolas, por lo que en 10 años todos los jardines acaban pareciéndose",.-Enric Batlle</a:t>
            </a:r>
          </a:p>
        </p:txBody>
      </p:sp>
    </p:spTree>
    <p:extLst>
      <p:ext uri="{BB962C8B-B14F-4D97-AF65-F5344CB8AC3E}">
        <p14:creationId xmlns:p14="http://schemas.microsoft.com/office/powerpoint/2010/main" val="27182556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643192" cy="6213304"/>
          </a:xfrm>
        </p:spPr>
        <p:txBody>
          <a:bodyPr>
            <a:normAutofit/>
          </a:bodyPr>
          <a:lstStyle/>
          <a:p>
            <a:r>
              <a:rPr lang="es-ES" dirty="0"/>
              <a:t>Sin embargo, para Patricia Falcone, jefa de proyectos de Parques y Jardines de Barcelona, uno de los principales problemas de este patrimonio es la falta de seguridad que evite los continuos actos vandálicos, algo que le ha llevado a sustituir las macetas de barro originales por otras de plástico. </a:t>
            </a:r>
          </a:p>
          <a:p>
            <a:r>
              <a:rPr lang="es-ES" dirty="0"/>
              <a:t>La desprotección histórica que ha sufrido este patrimonio de Montjuïc, que no está catalogado, ha hecho que desapareciera en parte.</a:t>
            </a:r>
          </a:p>
          <a:p>
            <a:r>
              <a:rPr lang="es-ES" dirty="0"/>
              <a:t>"para restaurar un jardín se ha de conocer su razón de ser y su esencia y toda la documentación". "Las dos guerras que asolaron Europa acabaron con jardines tan conocidos como los de Peterhof, en San Petersburgo, Linderhof en Baviera y Villandry en Francia..</a:t>
            </a:r>
          </a:p>
          <a:p>
            <a:endParaRPr lang="es-ES" dirty="0"/>
          </a:p>
        </p:txBody>
      </p:sp>
    </p:spTree>
    <p:extLst>
      <p:ext uri="{BB962C8B-B14F-4D97-AF65-F5344CB8AC3E}">
        <p14:creationId xmlns:p14="http://schemas.microsoft.com/office/powerpoint/2010/main" val="32198139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715200" cy="6069288"/>
          </a:xfrm>
        </p:spPr>
        <p:txBody>
          <a:bodyPr>
            <a:normAutofit/>
          </a:bodyPr>
          <a:lstStyle/>
          <a:p>
            <a:r>
              <a:rPr lang="es-ES" dirty="0"/>
              <a:t>Todos están restaurados y nos parecen maravillosos“ , recuerda la especialista. </a:t>
            </a:r>
          </a:p>
          <a:p>
            <a:r>
              <a:rPr lang="es-ES" dirty="0"/>
              <a:t>"Moralmente, no tenemos autoridad para criticar esos trabajos, como tampoco podemos hacerlo con la restauración de Varsovia", explica Carmen Añón, Historiadora del Arte de los Jardines firmante de la Carta de Florencia de 1981 por la que los jardines históricos pasaron a ser considerados monumentos.</a:t>
            </a:r>
          </a:p>
          <a:p>
            <a:r>
              <a:rPr lang="es-ES" dirty="0"/>
              <a:t>"cualquier disonancia en un jardín deja ver que la restauración ha fracasado".</a:t>
            </a:r>
          </a:p>
          <a:p>
            <a:r>
              <a:rPr lang="es-ES" dirty="0"/>
              <a:t>Los jardines históricos están destinados a ser vistos y recorridos, su acceso debe ser restringido en función de su extensión y fragilidad, de forma que se preserven su integridad física y su mensaje cultural.</a:t>
            </a:r>
          </a:p>
          <a:p>
            <a:endParaRPr lang="es-ES" dirty="0"/>
          </a:p>
        </p:txBody>
      </p:sp>
    </p:spTree>
    <p:extLst>
      <p:ext uri="{BB962C8B-B14F-4D97-AF65-F5344CB8AC3E}">
        <p14:creationId xmlns:p14="http://schemas.microsoft.com/office/powerpoint/2010/main" val="19854888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Las carácterísticas fundamentales son:</a:t>
            </a:r>
          </a:p>
          <a:p>
            <a:r>
              <a:rPr lang="es-ES" dirty="0"/>
              <a:t>Es una composición arquitectónica cuyo material es esencialmente vegetal y, por lo tanto, vivo, perecedero y renovable..</a:t>
            </a:r>
          </a:p>
          <a:p>
            <a:r>
              <a:rPr lang="es-ES" dirty="0"/>
              <a:t>Por lo tanto es cambiante a lo largo de los años y de las estaciones.</a:t>
            </a:r>
          </a:p>
          <a:p>
            <a:r>
              <a:rPr lang="es-ES" dirty="0"/>
              <a:t>Puede estar o no ligado a un edificio o monumento, pero en ningún momento puede desligarse de su entorno.</a:t>
            </a:r>
          </a:p>
          <a:p>
            <a:r>
              <a:rPr lang="es-ES" dirty="0"/>
              <a:t>Tiene un interés público, ya sea desde el punto de vista histórico o artístico.</a:t>
            </a:r>
          </a:p>
          <a:p>
            <a:r>
              <a:rPr lang="es-ES" dirty="0"/>
              <a:t>Tiene figuras de protección específicas. </a:t>
            </a:r>
          </a:p>
          <a:p>
            <a:endParaRPr lang="es-ES" dirty="0"/>
          </a:p>
        </p:txBody>
      </p:sp>
    </p:spTree>
    <p:extLst>
      <p:ext uri="{BB962C8B-B14F-4D97-AF65-F5344CB8AC3E}">
        <p14:creationId xmlns:p14="http://schemas.microsoft.com/office/powerpoint/2010/main" val="7000524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lnSpcReduction="10000"/>
          </a:bodyPr>
          <a:lstStyle/>
          <a:p>
            <a:r>
              <a:rPr lang="es-ES" dirty="0"/>
              <a:t>En España, los jardines históricos están declarados Bien de interés cultural,BIC..</a:t>
            </a:r>
          </a:p>
          <a:p>
            <a:r>
              <a:rPr lang="es-ES" dirty="0"/>
              <a:t>El jardín histórico debe ser conservado en un entorno apropiado. Toda modificación del medio físico que ponga en peligro el equilibrio ecológico debe ser evitada.</a:t>
            </a:r>
          </a:p>
          <a:p>
            <a:r>
              <a:rPr lang="es-ES" dirty="0"/>
              <a:t> La Carta de Florencia da recomendaciones en cuanto a lo que se refiere a las distintas operaciones a realizar en dichos jardines.</a:t>
            </a:r>
          </a:p>
          <a:p>
            <a:r>
              <a:rPr lang="es-ES" dirty="0"/>
              <a:t>Un jardín histórico es, según la definición propuesta por la Carta de Florencia (1981), redactada por el Comité Internacional de Jardines Históricos (ICOMOS-IFLA) e impulsada por la UNESCO: "</a:t>
            </a:r>
            <a:r>
              <a:rPr lang="es-ES" b="1" dirty="0"/>
              <a:t>una composición arquitectónica y vegetal que, bajo el punto de vista de la historia o del arte, tiene un interés público y, como tal, esta considerada como un monumento</a:t>
            </a:r>
            <a:r>
              <a:rPr lang="es-ES" dirty="0"/>
              <a:t>". </a:t>
            </a:r>
          </a:p>
          <a:p>
            <a:endParaRPr lang="es-ES" dirty="0"/>
          </a:p>
        </p:txBody>
      </p:sp>
    </p:spTree>
    <p:extLst>
      <p:ext uri="{BB962C8B-B14F-4D97-AF65-F5344CB8AC3E}">
        <p14:creationId xmlns:p14="http://schemas.microsoft.com/office/powerpoint/2010/main" val="7060261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lnSpcReduction="10000"/>
          </a:bodyPr>
          <a:lstStyle/>
          <a:p>
            <a:r>
              <a:rPr lang="es-ES" dirty="0"/>
              <a:t>La protección de los jardines históricos exige que estén identificados e inventariados.</a:t>
            </a:r>
          </a:p>
          <a:p>
            <a:r>
              <a:rPr lang="es-ES" dirty="0"/>
              <a:t>Precisa intervenciones diferentes de mantenimiento , conservación y restauración, a saber: </a:t>
            </a:r>
          </a:p>
          <a:p>
            <a:r>
              <a:rPr lang="es-ES" dirty="0"/>
              <a:t> En este sentido, un jardín histórico es un paisaje cultural reducido, modelado por la mano del hombre, que se ha mantenido a lo largo del tiempo hasta nuestros días, y al que atribuimos un significado social, histórico o artístico relevante. </a:t>
            </a:r>
          </a:p>
          <a:p>
            <a:r>
              <a:rPr lang="es-ES" dirty="0"/>
              <a:t>Más allá de esta definición sintética, la Carta de Florencia confiere una dimensión transcultural a los jardines históricos. </a:t>
            </a:r>
          </a:p>
          <a:p>
            <a:r>
              <a:rPr lang="es-ES" dirty="0"/>
              <a:t>En efecto, los jardines históricos son: "</a:t>
            </a:r>
            <a:r>
              <a:rPr lang="es-ES" b="1" dirty="0"/>
              <a:t>la expresión de las estrechas relaciones  entre la civilización y la naturaleza, un lugar para el goce, propicio a la meditación o el sueño”</a:t>
            </a:r>
            <a:r>
              <a:rPr lang="es-ES" dirty="0"/>
              <a:t>. </a:t>
            </a:r>
          </a:p>
          <a:p>
            <a:r>
              <a:rPr lang="es-ES" dirty="0"/>
              <a:t>.</a:t>
            </a:r>
          </a:p>
        </p:txBody>
      </p:sp>
    </p:spTree>
    <p:extLst>
      <p:ext uri="{BB962C8B-B14F-4D97-AF65-F5344CB8AC3E}">
        <p14:creationId xmlns:p14="http://schemas.microsoft.com/office/powerpoint/2010/main" val="32524496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El jardín alcanza así el sentido cósmico de una imagen idealizada del mundo, un "paraíso" en el sentido etimológico del término, pero que aporta el testimonio de una cultura, de un estilo, de una época y, a veces, de la originalidad de un creador".</a:t>
            </a:r>
          </a:p>
          <a:p>
            <a:r>
              <a:rPr lang="es-ES" dirty="0"/>
              <a:t>El significado de la restauración de jardines históricos se manifiesta en tres palabras clave: JARDÍN, espacio creado por el ser humano, expresión de su pensamiento y sentimiento, reflejo de una época. RESTAURACIÓN, recuperar el legado del pasado, para que se mantenga como testimonio en el futuro. HISTÓRICO, valor que distingue a ciertos jardines, por antigüedad, o declaración legislativa. Dice Consuelo Correcher.-Historiadora del Arte de los Jardines</a:t>
            </a:r>
          </a:p>
        </p:txBody>
      </p:sp>
    </p:spTree>
    <p:extLst>
      <p:ext uri="{BB962C8B-B14F-4D97-AF65-F5344CB8AC3E}">
        <p14:creationId xmlns:p14="http://schemas.microsoft.com/office/powerpoint/2010/main" val="1608763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La recopilación de datos  debe empezar en el lugar de trabajo, reuniendo bibliografía, e investigando en Biblioteca Nacional, Archivo y Biblioteca del Palacio Real, Real Jardín Botánico, etc., y en nuestra propia biblioteca.</a:t>
            </a:r>
          </a:p>
          <a:p>
            <a:r>
              <a:rPr lang="es-ES" dirty="0"/>
              <a:t>Para quién desarrolla esta profesión, los jardines son "libros abiertos", en los que hay que saber leer, en su espacio y elementos, como se lee en los legajos de un archivo, a veces con lentitud y dificultad, hasta llegar a descifrar su significado.</a:t>
            </a:r>
          </a:p>
          <a:p>
            <a:r>
              <a:rPr lang="es-ES" dirty="0"/>
              <a:t>La restauración de jardines tiene un marco legislativo que consta de leyes, nacionales, autonómicas, y de normativas internacionales. </a:t>
            </a:r>
          </a:p>
        </p:txBody>
      </p:sp>
    </p:spTree>
    <p:extLst>
      <p:ext uri="{BB962C8B-B14F-4D97-AF65-F5344CB8AC3E}">
        <p14:creationId xmlns:p14="http://schemas.microsoft.com/office/powerpoint/2010/main" val="32112111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467600" cy="5925272"/>
          </a:xfrm>
        </p:spPr>
        <p:txBody>
          <a:bodyPr>
            <a:normAutofit/>
          </a:bodyPr>
          <a:lstStyle/>
          <a:p>
            <a:r>
              <a:rPr lang="es-ES" dirty="0"/>
              <a:t>Es una especialidad dentro de una profesión, que requiere un profundo conocimiento de la historia del arte del jardín, y del mayor número posible de estos monumentos en los países donde existan.</a:t>
            </a:r>
          </a:p>
          <a:p>
            <a:r>
              <a:rPr lang="es-ES" dirty="0"/>
              <a:t> Y es necesario el sentido común.</a:t>
            </a:r>
          </a:p>
          <a:p>
            <a:r>
              <a:rPr lang="es-ES" dirty="0"/>
              <a:t>Una restauración histórica tiene que sortear numerosas y diferentes dificultades y finalmente optar por una propuesta, es el mínimo pero fundamental aporte creativo del especialista.</a:t>
            </a:r>
          </a:p>
          <a:p>
            <a:r>
              <a:rPr lang="es-ES" dirty="0"/>
              <a:t> Para reimpulsar la autenticidad de una obra artística, con el máximo respeto a la historia, y la recuperación de su mensaje, no hay que dejar las "páginas" donde estén, hay que reincorporarlas a su sitio, reordenarlas, de otra manera no habrá "lectura" del pensamiento expresivo del jardín, de su esencia.</a:t>
            </a:r>
          </a:p>
          <a:p>
            <a:endParaRPr lang="es-ES" dirty="0"/>
          </a:p>
          <a:p>
            <a:endParaRPr lang="es-ES" dirty="0"/>
          </a:p>
        </p:txBody>
      </p:sp>
    </p:spTree>
    <p:extLst>
      <p:ext uri="{BB962C8B-B14F-4D97-AF65-F5344CB8AC3E}">
        <p14:creationId xmlns:p14="http://schemas.microsoft.com/office/powerpoint/2010/main" val="34875881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55873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03493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05928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7077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El jardín de los Reales Alcázares en el estado actual es un caos histórico y estético. Nos dice Consuelo Correcher refiriéndose a los Jardines de los Reales Alcázares allá por el año 2000.</a:t>
            </a:r>
          </a:p>
          <a:p>
            <a:r>
              <a:rPr lang="es-ES" i="1" u="sng" dirty="0"/>
              <a:t>No creo aceptable que por deberse a la acción tiempo-hombre, haya que mantenerlo. </a:t>
            </a:r>
          </a:p>
          <a:p>
            <a:r>
              <a:rPr lang="es-ES" i="1" u="sng" dirty="0"/>
              <a:t>En primer lugar, porque lo destructor no es lo correcto, las acciones contra la esencia propia hay que corregirlas. </a:t>
            </a:r>
          </a:p>
          <a:p>
            <a:r>
              <a:rPr lang="es-ES" i="1" u="sng" dirty="0"/>
              <a:t>Los desaguisados sin criterio no deben ser mantenidos, y es de orden caprichoso todo lo que no es abandono en el jardín de los Reales Alcázares., salvo la estructura intacta desde el XVII, y muchos de los elementos arquitectónicos y escultóricos que subsisten.  </a:t>
            </a:r>
          </a:p>
        </p:txBody>
      </p:sp>
    </p:spTree>
    <p:extLst>
      <p:ext uri="{BB962C8B-B14F-4D97-AF65-F5344CB8AC3E}">
        <p14:creationId xmlns:p14="http://schemas.microsoft.com/office/powerpoint/2010/main" val="15271507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lstStyle/>
          <a:p>
            <a:r>
              <a:rPr lang="es-ES" dirty="0"/>
              <a:t> </a:t>
            </a:r>
            <a:r>
              <a:rPr lang="es-ES" i="1" dirty="0"/>
              <a:t>En segundo lugar, en la mayoría de los jardines, y es el caso de los Reales Alcázares, estas acciones incongruentes, consentidas por desidia y desconocimiento, han suprimido y sobre todo añadido organismos vivos no correspondientes,  lo que es también una agresión que desvirtúa una obra de arte, creada con un ideario, servido por formas, y materiales idóneos, y sus cambios o pérdidas, lo eliminan o tergiversan.</a:t>
            </a:r>
          </a:p>
          <a:p>
            <a:r>
              <a:rPr lang="es-ES" i="1" dirty="0"/>
              <a:t>Las plantas inadecuadas no deben reponerse, medida excesivamente lenta y poco comprometida con la autenticidad.</a:t>
            </a:r>
          </a:p>
          <a:p>
            <a:r>
              <a:rPr lang="es-ES" i="1" dirty="0"/>
              <a:t>Lo que ha ido desapareciendo, por diversas causas, es una carencia que hace del jardín una obra mutilada e incompleta, y debe ser estudiada su recuperación.</a:t>
            </a:r>
          </a:p>
          <a:p>
            <a:endParaRPr lang="es-ES" i="1" dirty="0"/>
          </a:p>
          <a:p>
            <a:endParaRPr lang="es-ES" dirty="0"/>
          </a:p>
        </p:txBody>
      </p:sp>
    </p:spTree>
    <p:extLst>
      <p:ext uri="{BB962C8B-B14F-4D97-AF65-F5344CB8AC3E}">
        <p14:creationId xmlns:p14="http://schemas.microsoft.com/office/powerpoint/2010/main" val="29783675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715200" cy="5997280"/>
          </a:xfrm>
        </p:spPr>
        <p:txBody>
          <a:bodyPr>
            <a:normAutofit/>
          </a:bodyPr>
          <a:lstStyle/>
          <a:p>
            <a:r>
              <a:rPr lang="es-ES" dirty="0"/>
              <a:t>Las restauraciones históricas cuestan trabajo y dinero, pero proporcionan satisfacción y dinero. España lleva muchos años de retraso en la preservación de los valores históricos y artísticos de los jardines, y en el conocimiento de lo que verdaderamente son, tan pobre y equivocadamente considerados y conservados en la actualidad.</a:t>
            </a:r>
          </a:p>
          <a:p>
            <a:r>
              <a:rPr lang="es-ES" dirty="0"/>
              <a:t>En los jardines históricos no toda la explicación se obtiene en los archivos, el jardín se vale de la semántica, de la simbología, de lo inmanente de su espacio constituido por los testimonios de las intervenciones humanas, que traducen su ideario, las otras, las que lo traicionan, hay que inventariarlas como acciones lesivas la mayoría de las veces.</a:t>
            </a:r>
          </a:p>
          <a:p>
            <a:endParaRPr lang="es-ES" dirty="0"/>
          </a:p>
        </p:txBody>
      </p:sp>
    </p:spTree>
    <p:extLst>
      <p:ext uri="{BB962C8B-B14F-4D97-AF65-F5344CB8AC3E}">
        <p14:creationId xmlns:p14="http://schemas.microsoft.com/office/powerpoint/2010/main" val="3422709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No pretendo con estas reflexiones, ni sentar catedra,ni fijar normas, cada jardín histórico es un problema y requiere distintas soluciones.</a:t>
            </a:r>
          </a:p>
          <a:p>
            <a:r>
              <a:rPr lang="es-ES" dirty="0"/>
              <a:t>Si me interesa que se debata sobre estos jardines que de forma multidisciplinar se llegue acuerdos que los pongan en valor y que formando parte de nuestro Patrimonio ,tanto los declarados BIC como los singulares por su interés botánico o histórico sean gestionados, mantenidos y conservados con la dignidad que requieren en una ciudad Patrimonio de la Humanidad.</a:t>
            </a:r>
          </a:p>
        </p:txBody>
      </p:sp>
    </p:spTree>
    <p:extLst>
      <p:ext uri="{BB962C8B-B14F-4D97-AF65-F5344CB8AC3E}">
        <p14:creationId xmlns:p14="http://schemas.microsoft.com/office/powerpoint/2010/main" val="27461501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4798067"/>
      </p:ext>
    </p:extLst>
  </p:cSld>
  <p:clrMapOvr>
    <a:masterClrMapping/>
  </p:clrMapOvr>
</p:sld>
</file>

<file path=ppt/theme/theme1.xml><?xml version="1.0" encoding="utf-8"?>
<a:theme xmlns:a="http://schemas.openxmlformats.org/drawingml/2006/main" name="Paja">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Intermedio">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ja">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163</TotalTime>
  <Words>4103</Words>
  <Application>Microsoft Office PowerPoint</Application>
  <PresentationFormat>Presentación en pantalla (4:3)</PresentationFormat>
  <Paragraphs>201</Paragraphs>
  <Slides>53</Slides>
  <Notes>14</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53</vt:i4>
      </vt:variant>
    </vt:vector>
  </HeadingPairs>
  <TitlesOfParts>
    <vt:vector size="57" baseType="lpstr">
      <vt:lpstr>Arial</vt:lpstr>
      <vt:lpstr>Calibri</vt:lpstr>
      <vt:lpstr>Tw Cen MT</vt:lpstr>
      <vt:lpstr>Paja</vt:lpstr>
      <vt:lpstr>EL MANTENIMIENTO Y LA CONSERVACION DE LOS JARDINES HISTORICOS</vt:lpstr>
      <vt:lpstr>Presentación de PowerPoint</vt:lpstr>
      <vt:lpstr>El mantenimiento y la restauración de los jardines históricos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Algunos aspectos sobre la gestión y mantenimiento de Jardines históricos.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Algunos aspectos a considerar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SENTENCIAS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mantenimiento y la restauración de los jardines históricos</dc:title>
  <dc:creator>Josep</dc:creator>
  <cp:lastModifiedBy>Usuario</cp:lastModifiedBy>
  <cp:revision>19</cp:revision>
  <dcterms:created xsi:type="dcterms:W3CDTF">2014-11-17T13:04:32Z</dcterms:created>
  <dcterms:modified xsi:type="dcterms:W3CDTF">2018-04-03T07:25:39Z</dcterms:modified>
</cp:coreProperties>
</file>