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17"/>
  </p:notesMasterIdLst>
  <p:sldIdLst>
    <p:sldId id="256" r:id="rId2"/>
    <p:sldId id="257" r:id="rId3"/>
    <p:sldId id="291" r:id="rId4"/>
    <p:sldId id="287" r:id="rId5"/>
    <p:sldId id="288" r:id="rId6"/>
    <p:sldId id="259" r:id="rId7"/>
    <p:sldId id="261" r:id="rId8"/>
    <p:sldId id="262" r:id="rId9"/>
    <p:sldId id="263" r:id="rId10"/>
    <p:sldId id="264" r:id="rId11"/>
    <p:sldId id="286" r:id="rId12"/>
    <p:sldId id="290" r:id="rId13"/>
    <p:sldId id="292" r:id="rId14"/>
    <p:sldId id="266" r:id="rId15"/>
    <p:sldId id="294" r:id="rId16"/>
    <p:sldId id="283" r:id="rId17"/>
    <p:sldId id="269" r:id="rId18"/>
    <p:sldId id="265" r:id="rId19"/>
    <p:sldId id="267" r:id="rId20"/>
    <p:sldId id="273" r:id="rId21"/>
    <p:sldId id="272" r:id="rId22"/>
    <p:sldId id="270" r:id="rId23"/>
    <p:sldId id="276" r:id="rId24"/>
    <p:sldId id="271" r:id="rId25"/>
    <p:sldId id="274" r:id="rId26"/>
    <p:sldId id="275" r:id="rId27"/>
    <p:sldId id="280" r:id="rId28"/>
    <p:sldId id="281" r:id="rId29"/>
    <p:sldId id="277" r:id="rId30"/>
    <p:sldId id="278" r:id="rId31"/>
    <p:sldId id="279" r:id="rId32"/>
    <p:sldId id="284" r:id="rId33"/>
    <p:sldId id="285" r:id="rId34"/>
    <p:sldId id="293" r:id="rId35"/>
    <p:sldId id="295" r:id="rId36"/>
    <p:sldId id="296" r:id="rId37"/>
    <p:sldId id="297" r:id="rId38"/>
    <p:sldId id="298" r:id="rId39"/>
    <p:sldId id="299" r:id="rId40"/>
    <p:sldId id="300"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01" r:id="rId67"/>
    <p:sldId id="327" r:id="rId68"/>
    <p:sldId id="328" r:id="rId69"/>
    <p:sldId id="329" r:id="rId70"/>
    <p:sldId id="330" r:id="rId71"/>
    <p:sldId id="331" r:id="rId72"/>
    <p:sldId id="332" r:id="rId73"/>
    <p:sldId id="333" r:id="rId74"/>
    <p:sldId id="334" r:id="rId75"/>
    <p:sldId id="335" r:id="rId76"/>
    <p:sldId id="336" r:id="rId77"/>
    <p:sldId id="337" r:id="rId78"/>
    <p:sldId id="339" r:id="rId79"/>
    <p:sldId id="340" r:id="rId80"/>
    <p:sldId id="341" r:id="rId81"/>
    <p:sldId id="342" r:id="rId82"/>
    <p:sldId id="343" r:id="rId83"/>
    <p:sldId id="344" r:id="rId84"/>
    <p:sldId id="345" r:id="rId85"/>
    <p:sldId id="346" r:id="rId86"/>
    <p:sldId id="347" r:id="rId87"/>
    <p:sldId id="348" r:id="rId88"/>
    <p:sldId id="349" r:id="rId89"/>
    <p:sldId id="350" r:id="rId90"/>
    <p:sldId id="351" r:id="rId91"/>
    <p:sldId id="352" r:id="rId92"/>
    <p:sldId id="354" r:id="rId93"/>
    <p:sldId id="377" r:id="rId94"/>
    <p:sldId id="378" r:id="rId95"/>
    <p:sldId id="380" r:id="rId96"/>
    <p:sldId id="381" r:id="rId97"/>
    <p:sldId id="353" r:id="rId98"/>
    <p:sldId id="355" r:id="rId99"/>
    <p:sldId id="358" r:id="rId100"/>
    <p:sldId id="360" r:id="rId101"/>
    <p:sldId id="361" r:id="rId102"/>
    <p:sldId id="362" r:id="rId103"/>
    <p:sldId id="363" r:id="rId104"/>
    <p:sldId id="364" r:id="rId105"/>
    <p:sldId id="365" r:id="rId106"/>
    <p:sldId id="366" r:id="rId107"/>
    <p:sldId id="367" r:id="rId108"/>
    <p:sldId id="368" r:id="rId109"/>
    <p:sldId id="375" r:id="rId110"/>
    <p:sldId id="371" r:id="rId111"/>
    <p:sldId id="370" r:id="rId112"/>
    <p:sldId id="372" r:id="rId113"/>
    <p:sldId id="373" r:id="rId114"/>
    <p:sldId id="374" r:id="rId115"/>
    <p:sldId id="376" r:id="rId1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45B4C3-EC15-48A6-9F62-A89BA87B5363}" type="datetimeFigureOut">
              <a:rPr lang="es-ES" smtClean="0"/>
              <a:t>30/03/2018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08EFEC-A04A-4590-8EEC-7A81CB337980}" type="slidenum">
              <a:rPr lang="es-ES" smtClean="0"/>
              <a:t>‹Nº›</a:t>
            </a:fld>
            <a:endParaRPr lang="es-ES" dirty="0"/>
          </a:p>
        </p:txBody>
      </p:sp>
    </p:spTree>
    <p:extLst>
      <p:ext uri="{BB962C8B-B14F-4D97-AF65-F5344CB8AC3E}">
        <p14:creationId xmlns:p14="http://schemas.microsoft.com/office/powerpoint/2010/main" val="1727149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14</a:t>
            </a:fld>
            <a:endParaRPr lang="es-ES" dirty="0"/>
          </a:p>
        </p:txBody>
      </p:sp>
    </p:spTree>
    <p:extLst>
      <p:ext uri="{BB962C8B-B14F-4D97-AF65-F5344CB8AC3E}">
        <p14:creationId xmlns:p14="http://schemas.microsoft.com/office/powerpoint/2010/main" val="1338645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15</a:t>
            </a:fld>
            <a:endParaRPr lang="es-ES" dirty="0"/>
          </a:p>
        </p:txBody>
      </p:sp>
    </p:spTree>
    <p:extLst>
      <p:ext uri="{BB962C8B-B14F-4D97-AF65-F5344CB8AC3E}">
        <p14:creationId xmlns:p14="http://schemas.microsoft.com/office/powerpoint/2010/main" val="2422015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16</a:t>
            </a:fld>
            <a:endParaRPr lang="es-ES" dirty="0"/>
          </a:p>
        </p:txBody>
      </p:sp>
    </p:spTree>
    <p:extLst>
      <p:ext uri="{BB962C8B-B14F-4D97-AF65-F5344CB8AC3E}">
        <p14:creationId xmlns:p14="http://schemas.microsoft.com/office/powerpoint/2010/main" val="146641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17</a:t>
            </a:fld>
            <a:endParaRPr lang="es-ES" dirty="0"/>
          </a:p>
        </p:txBody>
      </p:sp>
    </p:spTree>
    <p:extLst>
      <p:ext uri="{BB962C8B-B14F-4D97-AF65-F5344CB8AC3E}">
        <p14:creationId xmlns:p14="http://schemas.microsoft.com/office/powerpoint/2010/main" val="1164211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18</a:t>
            </a:fld>
            <a:endParaRPr lang="es-ES" dirty="0"/>
          </a:p>
        </p:txBody>
      </p:sp>
    </p:spTree>
    <p:extLst>
      <p:ext uri="{BB962C8B-B14F-4D97-AF65-F5344CB8AC3E}">
        <p14:creationId xmlns:p14="http://schemas.microsoft.com/office/powerpoint/2010/main" val="3857068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19</a:t>
            </a:fld>
            <a:endParaRPr lang="es-ES" dirty="0"/>
          </a:p>
        </p:txBody>
      </p:sp>
    </p:spTree>
    <p:extLst>
      <p:ext uri="{BB962C8B-B14F-4D97-AF65-F5344CB8AC3E}">
        <p14:creationId xmlns:p14="http://schemas.microsoft.com/office/powerpoint/2010/main" val="558964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20</a:t>
            </a:fld>
            <a:endParaRPr lang="es-ES" dirty="0"/>
          </a:p>
        </p:txBody>
      </p:sp>
    </p:spTree>
    <p:extLst>
      <p:ext uri="{BB962C8B-B14F-4D97-AF65-F5344CB8AC3E}">
        <p14:creationId xmlns:p14="http://schemas.microsoft.com/office/powerpoint/2010/main" val="1378444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21</a:t>
            </a:fld>
            <a:endParaRPr lang="es-ES" dirty="0"/>
          </a:p>
        </p:txBody>
      </p:sp>
    </p:spTree>
    <p:extLst>
      <p:ext uri="{BB962C8B-B14F-4D97-AF65-F5344CB8AC3E}">
        <p14:creationId xmlns:p14="http://schemas.microsoft.com/office/powerpoint/2010/main" val="188752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22</a:t>
            </a:fld>
            <a:endParaRPr lang="es-ES" dirty="0"/>
          </a:p>
        </p:txBody>
      </p:sp>
    </p:spTree>
    <p:extLst>
      <p:ext uri="{BB962C8B-B14F-4D97-AF65-F5344CB8AC3E}">
        <p14:creationId xmlns:p14="http://schemas.microsoft.com/office/powerpoint/2010/main" val="1530303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23</a:t>
            </a:fld>
            <a:endParaRPr lang="es-ES" dirty="0"/>
          </a:p>
        </p:txBody>
      </p:sp>
    </p:spTree>
    <p:extLst>
      <p:ext uri="{BB962C8B-B14F-4D97-AF65-F5344CB8AC3E}">
        <p14:creationId xmlns:p14="http://schemas.microsoft.com/office/powerpoint/2010/main" val="3298661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24</a:t>
            </a:fld>
            <a:endParaRPr lang="es-ES" dirty="0"/>
          </a:p>
        </p:txBody>
      </p:sp>
    </p:spTree>
    <p:extLst>
      <p:ext uri="{BB962C8B-B14F-4D97-AF65-F5344CB8AC3E}">
        <p14:creationId xmlns:p14="http://schemas.microsoft.com/office/powerpoint/2010/main" val="1622128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26</a:t>
            </a:fld>
            <a:endParaRPr lang="es-ES" dirty="0"/>
          </a:p>
        </p:txBody>
      </p:sp>
    </p:spTree>
    <p:extLst>
      <p:ext uri="{BB962C8B-B14F-4D97-AF65-F5344CB8AC3E}">
        <p14:creationId xmlns:p14="http://schemas.microsoft.com/office/powerpoint/2010/main" val="1294456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27</a:t>
            </a:fld>
            <a:endParaRPr lang="es-ES" dirty="0"/>
          </a:p>
        </p:txBody>
      </p:sp>
    </p:spTree>
    <p:extLst>
      <p:ext uri="{BB962C8B-B14F-4D97-AF65-F5344CB8AC3E}">
        <p14:creationId xmlns:p14="http://schemas.microsoft.com/office/powerpoint/2010/main" val="2608710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28</a:t>
            </a:fld>
            <a:endParaRPr lang="es-ES" dirty="0"/>
          </a:p>
        </p:txBody>
      </p:sp>
    </p:spTree>
    <p:extLst>
      <p:ext uri="{BB962C8B-B14F-4D97-AF65-F5344CB8AC3E}">
        <p14:creationId xmlns:p14="http://schemas.microsoft.com/office/powerpoint/2010/main" val="3930314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29</a:t>
            </a:fld>
            <a:endParaRPr lang="es-ES" dirty="0"/>
          </a:p>
        </p:txBody>
      </p:sp>
    </p:spTree>
    <p:extLst>
      <p:ext uri="{BB962C8B-B14F-4D97-AF65-F5344CB8AC3E}">
        <p14:creationId xmlns:p14="http://schemas.microsoft.com/office/powerpoint/2010/main" val="1919878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30</a:t>
            </a:fld>
            <a:endParaRPr lang="es-ES" dirty="0"/>
          </a:p>
        </p:txBody>
      </p:sp>
    </p:spTree>
    <p:extLst>
      <p:ext uri="{BB962C8B-B14F-4D97-AF65-F5344CB8AC3E}">
        <p14:creationId xmlns:p14="http://schemas.microsoft.com/office/powerpoint/2010/main" val="42718773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31</a:t>
            </a:fld>
            <a:endParaRPr lang="es-ES" dirty="0"/>
          </a:p>
        </p:txBody>
      </p:sp>
    </p:spTree>
    <p:extLst>
      <p:ext uri="{BB962C8B-B14F-4D97-AF65-F5344CB8AC3E}">
        <p14:creationId xmlns:p14="http://schemas.microsoft.com/office/powerpoint/2010/main" val="2028821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32</a:t>
            </a:fld>
            <a:endParaRPr lang="es-ES" dirty="0"/>
          </a:p>
        </p:txBody>
      </p:sp>
    </p:spTree>
    <p:extLst>
      <p:ext uri="{BB962C8B-B14F-4D97-AF65-F5344CB8AC3E}">
        <p14:creationId xmlns:p14="http://schemas.microsoft.com/office/powerpoint/2010/main" val="3203692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33</a:t>
            </a:fld>
            <a:endParaRPr lang="es-ES" dirty="0"/>
          </a:p>
        </p:txBody>
      </p:sp>
    </p:spTree>
    <p:extLst>
      <p:ext uri="{BB962C8B-B14F-4D97-AF65-F5344CB8AC3E}">
        <p14:creationId xmlns:p14="http://schemas.microsoft.com/office/powerpoint/2010/main" val="3341522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35</a:t>
            </a:fld>
            <a:endParaRPr lang="es-ES" dirty="0"/>
          </a:p>
        </p:txBody>
      </p:sp>
    </p:spTree>
    <p:extLst>
      <p:ext uri="{BB962C8B-B14F-4D97-AF65-F5344CB8AC3E}">
        <p14:creationId xmlns:p14="http://schemas.microsoft.com/office/powerpoint/2010/main" val="276147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36</a:t>
            </a:fld>
            <a:endParaRPr lang="es-ES" dirty="0"/>
          </a:p>
        </p:txBody>
      </p:sp>
    </p:spTree>
    <p:extLst>
      <p:ext uri="{BB962C8B-B14F-4D97-AF65-F5344CB8AC3E}">
        <p14:creationId xmlns:p14="http://schemas.microsoft.com/office/powerpoint/2010/main" val="20331602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37</a:t>
            </a:fld>
            <a:endParaRPr lang="es-ES" dirty="0"/>
          </a:p>
        </p:txBody>
      </p:sp>
    </p:spTree>
    <p:extLst>
      <p:ext uri="{BB962C8B-B14F-4D97-AF65-F5344CB8AC3E}">
        <p14:creationId xmlns:p14="http://schemas.microsoft.com/office/powerpoint/2010/main" val="3268017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la Fuente Vieja</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40</a:t>
            </a:fld>
            <a:endParaRPr lang="es-ES" dirty="0"/>
          </a:p>
        </p:txBody>
      </p:sp>
    </p:spTree>
    <p:extLst>
      <p:ext uri="{BB962C8B-B14F-4D97-AF65-F5344CB8AC3E}">
        <p14:creationId xmlns:p14="http://schemas.microsoft.com/office/powerpoint/2010/main" val="41646108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la Fuente Vieja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41</a:t>
            </a:fld>
            <a:endParaRPr lang="es-ES" dirty="0"/>
          </a:p>
        </p:txBody>
      </p:sp>
    </p:spTree>
    <p:extLst>
      <p:ext uri="{BB962C8B-B14F-4D97-AF65-F5344CB8AC3E}">
        <p14:creationId xmlns:p14="http://schemas.microsoft.com/office/powerpoint/2010/main" val="1644562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la Fuente Vieja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42</a:t>
            </a:fld>
            <a:endParaRPr lang="es-ES" dirty="0"/>
          </a:p>
        </p:txBody>
      </p:sp>
    </p:spTree>
    <p:extLst>
      <p:ext uri="{BB962C8B-B14F-4D97-AF65-F5344CB8AC3E}">
        <p14:creationId xmlns:p14="http://schemas.microsoft.com/office/powerpoint/2010/main" val="2521922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la Fuente Vieja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43</a:t>
            </a:fld>
            <a:endParaRPr lang="es-ES" dirty="0"/>
          </a:p>
        </p:txBody>
      </p:sp>
    </p:spTree>
    <p:extLst>
      <p:ext uri="{BB962C8B-B14F-4D97-AF65-F5344CB8AC3E}">
        <p14:creationId xmlns:p14="http://schemas.microsoft.com/office/powerpoint/2010/main" val="19906415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de la Fuente Vieja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44</a:t>
            </a:fld>
            <a:endParaRPr lang="es-ES" dirty="0"/>
          </a:p>
        </p:txBody>
      </p:sp>
    </p:spTree>
    <p:extLst>
      <p:ext uri="{BB962C8B-B14F-4D97-AF65-F5344CB8AC3E}">
        <p14:creationId xmlns:p14="http://schemas.microsoft.com/office/powerpoint/2010/main" val="39053821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Terraza de los naranjos</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45</a:t>
            </a:fld>
            <a:endParaRPr lang="es-ES" dirty="0"/>
          </a:p>
        </p:txBody>
      </p:sp>
    </p:spTree>
    <p:extLst>
      <p:ext uri="{BB962C8B-B14F-4D97-AF65-F5344CB8AC3E}">
        <p14:creationId xmlns:p14="http://schemas.microsoft.com/office/powerpoint/2010/main" val="35295777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Terraza de los naranjos</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46</a:t>
            </a:fld>
            <a:endParaRPr lang="es-ES" dirty="0"/>
          </a:p>
        </p:txBody>
      </p:sp>
    </p:spTree>
    <p:extLst>
      <p:ext uri="{BB962C8B-B14F-4D97-AF65-F5344CB8AC3E}">
        <p14:creationId xmlns:p14="http://schemas.microsoft.com/office/powerpoint/2010/main" val="18669057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Terraza de los naranjos</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47</a:t>
            </a:fld>
            <a:endParaRPr lang="es-ES" dirty="0"/>
          </a:p>
        </p:txBody>
      </p:sp>
    </p:spTree>
    <p:extLst>
      <p:ext uri="{BB962C8B-B14F-4D97-AF65-F5344CB8AC3E}">
        <p14:creationId xmlns:p14="http://schemas.microsoft.com/office/powerpoint/2010/main" val="3518875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 interior del Palacio</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48</a:t>
            </a:fld>
            <a:endParaRPr lang="es-ES" dirty="0"/>
          </a:p>
        </p:txBody>
      </p:sp>
    </p:spTree>
    <p:extLst>
      <p:ext uri="{BB962C8B-B14F-4D97-AF65-F5344CB8AC3E}">
        <p14:creationId xmlns:p14="http://schemas.microsoft.com/office/powerpoint/2010/main" val="3055229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Patio interior del Palacio</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49</a:t>
            </a:fld>
            <a:endParaRPr lang="es-ES" dirty="0"/>
          </a:p>
        </p:txBody>
      </p:sp>
    </p:spTree>
    <p:extLst>
      <p:ext uri="{BB962C8B-B14F-4D97-AF65-F5344CB8AC3E}">
        <p14:creationId xmlns:p14="http://schemas.microsoft.com/office/powerpoint/2010/main" val="10723158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Terraza de los naranjos</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50</a:t>
            </a:fld>
            <a:endParaRPr lang="es-ES" dirty="0"/>
          </a:p>
        </p:txBody>
      </p:sp>
    </p:spTree>
    <p:extLst>
      <p:ext uri="{BB962C8B-B14F-4D97-AF65-F5344CB8AC3E}">
        <p14:creationId xmlns:p14="http://schemas.microsoft.com/office/powerpoint/2010/main" val="15561056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Paseo de Jacarandas</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51</a:t>
            </a:fld>
            <a:endParaRPr lang="es-ES" dirty="0"/>
          </a:p>
        </p:txBody>
      </p:sp>
    </p:spTree>
    <p:extLst>
      <p:ext uri="{BB962C8B-B14F-4D97-AF65-F5344CB8AC3E}">
        <p14:creationId xmlns:p14="http://schemas.microsoft.com/office/powerpoint/2010/main" val="20070735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Guzmán.-Ficus macrophylla</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52</a:t>
            </a:fld>
            <a:endParaRPr lang="es-ES" dirty="0"/>
          </a:p>
        </p:txBody>
      </p:sp>
    </p:spTree>
    <p:extLst>
      <p:ext uri="{BB962C8B-B14F-4D97-AF65-F5344CB8AC3E}">
        <p14:creationId xmlns:p14="http://schemas.microsoft.com/office/powerpoint/2010/main" val="2465043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Guzmán.-Ficus macrophylla</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53</a:t>
            </a:fld>
            <a:endParaRPr lang="es-ES" dirty="0"/>
          </a:p>
        </p:txBody>
      </p:sp>
    </p:spTree>
    <p:extLst>
      <p:ext uri="{BB962C8B-B14F-4D97-AF65-F5344CB8AC3E}">
        <p14:creationId xmlns:p14="http://schemas.microsoft.com/office/powerpoint/2010/main" val="8609610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Guzmán.-Setos de boj</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54</a:t>
            </a:fld>
            <a:endParaRPr lang="es-ES" dirty="0"/>
          </a:p>
        </p:txBody>
      </p:sp>
    </p:spTree>
    <p:extLst>
      <p:ext uri="{BB962C8B-B14F-4D97-AF65-F5344CB8AC3E}">
        <p14:creationId xmlns:p14="http://schemas.microsoft.com/office/powerpoint/2010/main" val="14594727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Guzmán.-Setos de boj</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55</a:t>
            </a:fld>
            <a:endParaRPr lang="es-ES" dirty="0"/>
          </a:p>
        </p:txBody>
      </p:sp>
    </p:spTree>
    <p:extLst>
      <p:ext uri="{BB962C8B-B14F-4D97-AF65-F5344CB8AC3E}">
        <p14:creationId xmlns:p14="http://schemas.microsoft.com/office/powerpoint/2010/main" val="1024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Guzmán.-Frontal de la casa palacio</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56</a:t>
            </a:fld>
            <a:endParaRPr lang="es-ES" dirty="0"/>
          </a:p>
        </p:txBody>
      </p:sp>
    </p:spTree>
    <p:extLst>
      <p:ext uri="{BB962C8B-B14F-4D97-AF65-F5344CB8AC3E}">
        <p14:creationId xmlns:p14="http://schemas.microsoft.com/office/powerpoint/2010/main" val="8667150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Guzmán.-Perspectiva principal colmatada</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57</a:t>
            </a:fld>
            <a:endParaRPr lang="es-ES" dirty="0"/>
          </a:p>
        </p:txBody>
      </p:sp>
    </p:spTree>
    <p:extLst>
      <p:ext uri="{BB962C8B-B14F-4D97-AF65-F5344CB8AC3E}">
        <p14:creationId xmlns:p14="http://schemas.microsoft.com/office/powerpoint/2010/main" val="13797117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Guzmán.-Ficus macrophylla</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58</a:t>
            </a:fld>
            <a:endParaRPr lang="es-ES" dirty="0"/>
          </a:p>
        </p:txBody>
      </p:sp>
    </p:spTree>
    <p:extLst>
      <p:ext uri="{BB962C8B-B14F-4D97-AF65-F5344CB8AC3E}">
        <p14:creationId xmlns:p14="http://schemas.microsoft.com/office/powerpoint/2010/main" val="4286744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Guzmán.-Ficus</a:t>
            </a:r>
            <a:r>
              <a:rPr lang="es-ES" baseline="0" dirty="0"/>
              <a:t> macrophylla</a:t>
            </a:r>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59</a:t>
            </a:fld>
            <a:endParaRPr lang="es-ES" dirty="0"/>
          </a:p>
        </p:txBody>
      </p:sp>
    </p:spTree>
    <p:extLst>
      <p:ext uri="{BB962C8B-B14F-4D97-AF65-F5344CB8AC3E}">
        <p14:creationId xmlns:p14="http://schemas.microsoft.com/office/powerpoint/2010/main" val="11054611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Guzmán.-Mirador Norte</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60</a:t>
            </a:fld>
            <a:endParaRPr lang="es-ES" dirty="0"/>
          </a:p>
        </p:txBody>
      </p:sp>
    </p:spTree>
    <p:extLst>
      <p:ext uri="{BB962C8B-B14F-4D97-AF65-F5344CB8AC3E}">
        <p14:creationId xmlns:p14="http://schemas.microsoft.com/office/powerpoint/2010/main" val="4130595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Guzmán.-Mirador Norte</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61</a:t>
            </a:fld>
            <a:endParaRPr lang="es-ES" dirty="0"/>
          </a:p>
        </p:txBody>
      </p:sp>
    </p:spTree>
    <p:extLst>
      <p:ext uri="{BB962C8B-B14F-4D97-AF65-F5344CB8AC3E}">
        <p14:creationId xmlns:p14="http://schemas.microsoft.com/office/powerpoint/2010/main" val="32378837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Guzmán.-Mirador Norte</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62</a:t>
            </a:fld>
            <a:endParaRPr lang="es-ES" dirty="0"/>
          </a:p>
        </p:txBody>
      </p:sp>
    </p:spTree>
    <p:extLst>
      <p:ext uri="{BB962C8B-B14F-4D97-AF65-F5344CB8AC3E}">
        <p14:creationId xmlns:p14="http://schemas.microsoft.com/office/powerpoint/2010/main" val="25463358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Guzmán.-Vista desde el Mirador Norte</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63</a:t>
            </a:fld>
            <a:endParaRPr lang="es-ES" dirty="0"/>
          </a:p>
        </p:txBody>
      </p:sp>
    </p:spTree>
    <p:extLst>
      <p:ext uri="{BB962C8B-B14F-4D97-AF65-F5344CB8AC3E}">
        <p14:creationId xmlns:p14="http://schemas.microsoft.com/office/powerpoint/2010/main" val="25118947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Guzmán.-Vista desde el Mirador Norte</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64</a:t>
            </a:fld>
            <a:endParaRPr lang="es-ES" dirty="0"/>
          </a:p>
        </p:txBody>
      </p:sp>
    </p:spTree>
    <p:extLst>
      <p:ext uri="{BB962C8B-B14F-4D97-AF65-F5344CB8AC3E}">
        <p14:creationId xmlns:p14="http://schemas.microsoft.com/office/powerpoint/2010/main" val="25794248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Guzmán.-Vista desde el Mirador Norte</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65</a:t>
            </a:fld>
            <a:endParaRPr lang="es-ES" dirty="0"/>
          </a:p>
        </p:txBody>
      </p:sp>
    </p:spTree>
    <p:extLst>
      <p:ext uri="{BB962C8B-B14F-4D97-AF65-F5344CB8AC3E}">
        <p14:creationId xmlns:p14="http://schemas.microsoft.com/office/powerpoint/2010/main" val="21940720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Guzmán.-Paseo</a:t>
            </a:r>
            <a:r>
              <a:rPr lang="es-ES" baseline="0" dirty="0"/>
              <a:t> de Schinus terebenthifolia</a:t>
            </a:r>
            <a:endParaRPr lang="es-ES" dirty="0"/>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66</a:t>
            </a:fld>
            <a:endParaRPr lang="es-ES" dirty="0"/>
          </a:p>
        </p:txBody>
      </p:sp>
    </p:spTree>
    <p:extLst>
      <p:ext uri="{BB962C8B-B14F-4D97-AF65-F5344CB8AC3E}">
        <p14:creationId xmlns:p14="http://schemas.microsoft.com/office/powerpoint/2010/main" val="4277376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Guzmán.-Paseo de Schinus terebenthifolia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67</a:t>
            </a:fld>
            <a:endParaRPr lang="es-ES" dirty="0"/>
          </a:p>
        </p:txBody>
      </p:sp>
    </p:spTree>
    <p:extLst>
      <p:ext uri="{BB962C8B-B14F-4D97-AF65-F5344CB8AC3E}">
        <p14:creationId xmlns:p14="http://schemas.microsoft.com/office/powerpoint/2010/main" val="23383745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Guzmán.-Paseo de Schinus terebenthifolia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68</a:t>
            </a:fld>
            <a:endParaRPr lang="es-ES" dirty="0"/>
          </a:p>
        </p:txBody>
      </p:sp>
    </p:spTree>
    <p:extLst>
      <p:ext uri="{BB962C8B-B14F-4D97-AF65-F5344CB8AC3E}">
        <p14:creationId xmlns:p14="http://schemas.microsoft.com/office/powerpoint/2010/main" val="8146252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Guzmán.-Perspectiva</a:t>
            </a:r>
            <a:r>
              <a:rPr lang="es-ES" baseline="0" dirty="0"/>
              <a:t> central</a:t>
            </a:r>
            <a:endParaRPr lang="es-ES" dirty="0"/>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69</a:t>
            </a:fld>
            <a:endParaRPr lang="es-ES" dirty="0"/>
          </a:p>
        </p:txBody>
      </p:sp>
    </p:spTree>
    <p:extLst>
      <p:ext uri="{BB962C8B-B14F-4D97-AF65-F5344CB8AC3E}">
        <p14:creationId xmlns:p14="http://schemas.microsoft.com/office/powerpoint/2010/main" val="34768805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Guzmán.-Jardín</a:t>
            </a:r>
            <a:r>
              <a:rPr lang="es-ES" baseline="0" dirty="0"/>
              <a:t> del Estanque de la columna</a:t>
            </a:r>
            <a:endParaRPr lang="es-ES" dirty="0"/>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70</a:t>
            </a:fld>
            <a:endParaRPr lang="es-ES" dirty="0"/>
          </a:p>
        </p:txBody>
      </p:sp>
    </p:spTree>
    <p:extLst>
      <p:ext uri="{BB962C8B-B14F-4D97-AF65-F5344CB8AC3E}">
        <p14:creationId xmlns:p14="http://schemas.microsoft.com/office/powerpoint/2010/main" val="33995678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Guzmán.-Jardín del Estanque de la columna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71</a:t>
            </a:fld>
            <a:endParaRPr lang="es-ES" dirty="0"/>
          </a:p>
        </p:txBody>
      </p:sp>
    </p:spTree>
    <p:extLst>
      <p:ext uri="{BB962C8B-B14F-4D97-AF65-F5344CB8AC3E}">
        <p14:creationId xmlns:p14="http://schemas.microsoft.com/office/powerpoint/2010/main" val="35632356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72</a:t>
            </a:fld>
            <a:endParaRPr lang="es-ES" dirty="0"/>
          </a:p>
        </p:txBody>
      </p:sp>
    </p:spTree>
    <p:extLst>
      <p:ext uri="{BB962C8B-B14F-4D97-AF65-F5344CB8AC3E}">
        <p14:creationId xmlns:p14="http://schemas.microsoft.com/office/powerpoint/2010/main" val="18742708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Guzmán.-Fuente</a:t>
            </a:r>
            <a:r>
              <a:rPr lang="es-ES" baseline="0" dirty="0"/>
              <a:t> de la Vieja y incrustaciones</a:t>
            </a:r>
            <a:endParaRPr lang="es-ES" dirty="0"/>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73</a:t>
            </a:fld>
            <a:endParaRPr lang="es-ES" dirty="0"/>
          </a:p>
        </p:txBody>
      </p:sp>
    </p:spTree>
    <p:extLst>
      <p:ext uri="{BB962C8B-B14F-4D97-AF65-F5344CB8AC3E}">
        <p14:creationId xmlns:p14="http://schemas.microsoft.com/office/powerpoint/2010/main" val="9618158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Guzmán.-Hacia el mirador Sur</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74</a:t>
            </a:fld>
            <a:endParaRPr lang="es-ES" dirty="0"/>
          </a:p>
        </p:txBody>
      </p:sp>
    </p:spTree>
    <p:extLst>
      <p:ext uri="{BB962C8B-B14F-4D97-AF65-F5344CB8AC3E}">
        <p14:creationId xmlns:p14="http://schemas.microsoft.com/office/powerpoint/2010/main" val="28963162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Guzmán.-Vista</a:t>
            </a:r>
            <a:r>
              <a:rPr lang="es-ES" baseline="0" dirty="0"/>
              <a:t> desde el Mirador Sur</a:t>
            </a:r>
            <a:endParaRPr lang="es-ES" dirty="0"/>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75</a:t>
            </a:fld>
            <a:endParaRPr lang="es-ES" dirty="0"/>
          </a:p>
        </p:txBody>
      </p:sp>
    </p:spTree>
    <p:extLst>
      <p:ext uri="{BB962C8B-B14F-4D97-AF65-F5344CB8AC3E}">
        <p14:creationId xmlns:p14="http://schemas.microsoft.com/office/powerpoint/2010/main" val="27726426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 Vista hacia el obelisco</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76</a:t>
            </a:fld>
            <a:endParaRPr lang="es-ES" dirty="0"/>
          </a:p>
        </p:txBody>
      </p:sp>
    </p:spTree>
    <p:extLst>
      <p:ext uri="{BB962C8B-B14F-4D97-AF65-F5344CB8AC3E}">
        <p14:creationId xmlns:p14="http://schemas.microsoft.com/office/powerpoint/2010/main" val="25712287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Guzmán.-Impacto de la antena repetidora</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77</a:t>
            </a:fld>
            <a:endParaRPr lang="es-ES" dirty="0"/>
          </a:p>
        </p:txBody>
      </p:sp>
    </p:spTree>
    <p:extLst>
      <p:ext uri="{BB962C8B-B14F-4D97-AF65-F5344CB8AC3E}">
        <p14:creationId xmlns:p14="http://schemas.microsoft.com/office/powerpoint/2010/main" val="217778376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Guzmán.-Paseo</a:t>
            </a:r>
            <a:r>
              <a:rPr lang="es-ES" baseline="0" dirty="0"/>
              <a:t> de las Jacarandas</a:t>
            </a:r>
            <a:endParaRPr lang="es-ES" dirty="0"/>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78</a:t>
            </a:fld>
            <a:endParaRPr lang="es-ES" dirty="0"/>
          </a:p>
        </p:txBody>
      </p:sp>
    </p:spTree>
    <p:extLst>
      <p:ext uri="{BB962C8B-B14F-4D97-AF65-F5344CB8AC3E}">
        <p14:creationId xmlns:p14="http://schemas.microsoft.com/office/powerpoint/2010/main" val="24745020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79</a:t>
            </a:fld>
            <a:endParaRPr lang="es-ES" dirty="0"/>
          </a:p>
        </p:txBody>
      </p:sp>
    </p:spTree>
    <p:extLst>
      <p:ext uri="{BB962C8B-B14F-4D97-AF65-F5344CB8AC3E}">
        <p14:creationId xmlns:p14="http://schemas.microsoft.com/office/powerpoint/2010/main" val="252198981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Guzmán.-Impacto de la antena repetidora desde</a:t>
            </a:r>
            <a:r>
              <a:rPr lang="es-ES" baseline="0" dirty="0"/>
              <a:t> el</a:t>
            </a:r>
            <a:r>
              <a:rPr lang="es-ES" dirty="0"/>
              <a:t> Mirador Sur </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80</a:t>
            </a:fld>
            <a:endParaRPr lang="es-ES" dirty="0"/>
          </a:p>
        </p:txBody>
      </p:sp>
    </p:spTree>
    <p:extLst>
      <p:ext uri="{BB962C8B-B14F-4D97-AF65-F5344CB8AC3E}">
        <p14:creationId xmlns:p14="http://schemas.microsoft.com/office/powerpoint/2010/main" val="32571817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 Mirador Sur en ruinas</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81</a:t>
            </a:fld>
            <a:endParaRPr lang="es-ES" dirty="0"/>
          </a:p>
        </p:txBody>
      </p:sp>
    </p:spTree>
    <p:extLst>
      <p:ext uri="{BB962C8B-B14F-4D97-AF65-F5344CB8AC3E}">
        <p14:creationId xmlns:p14="http://schemas.microsoft.com/office/powerpoint/2010/main" val="41985890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 Mirador Sur en ruinas</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82</a:t>
            </a:fld>
            <a:endParaRPr lang="es-ES" dirty="0"/>
          </a:p>
        </p:txBody>
      </p:sp>
    </p:spTree>
    <p:extLst>
      <p:ext uri="{BB962C8B-B14F-4D97-AF65-F5344CB8AC3E}">
        <p14:creationId xmlns:p14="http://schemas.microsoft.com/office/powerpoint/2010/main" val="16782596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 Mirador Sur en ruinas</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83</a:t>
            </a:fld>
            <a:endParaRPr lang="es-ES" dirty="0"/>
          </a:p>
        </p:txBody>
      </p:sp>
    </p:spTree>
    <p:extLst>
      <p:ext uri="{BB962C8B-B14F-4D97-AF65-F5344CB8AC3E}">
        <p14:creationId xmlns:p14="http://schemas.microsoft.com/office/powerpoint/2010/main" val="29557925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Guzmán..-Jardín de la Fuente Vieja</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84</a:t>
            </a:fld>
            <a:endParaRPr lang="es-ES" dirty="0"/>
          </a:p>
        </p:txBody>
      </p:sp>
    </p:spTree>
    <p:extLst>
      <p:ext uri="{BB962C8B-B14F-4D97-AF65-F5344CB8AC3E}">
        <p14:creationId xmlns:p14="http://schemas.microsoft.com/office/powerpoint/2010/main" val="34840014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Guzmán..-Jardín de la Fuente Vieja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85</a:t>
            </a:fld>
            <a:endParaRPr lang="es-ES" dirty="0"/>
          </a:p>
        </p:txBody>
      </p:sp>
    </p:spTree>
    <p:extLst>
      <p:ext uri="{BB962C8B-B14F-4D97-AF65-F5344CB8AC3E}">
        <p14:creationId xmlns:p14="http://schemas.microsoft.com/office/powerpoint/2010/main" val="20657255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Guzmán..-Jardín de la Fuente Vieja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86</a:t>
            </a:fld>
            <a:endParaRPr lang="es-ES" dirty="0"/>
          </a:p>
        </p:txBody>
      </p:sp>
    </p:spTree>
    <p:extLst>
      <p:ext uri="{BB962C8B-B14F-4D97-AF65-F5344CB8AC3E}">
        <p14:creationId xmlns:p14="http://schemas.microsoft.com/office/powerpoint/2010/main" val="38982288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Guzmán..-Banco de cerámica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87</a:t>
            </a:fld>
            <a:endParaRPr lang="es-ES" dirty="0"/>
          </a:p>
        </p:txBody>
      </p:sp>
    </p:spTree>
    <p:extLst>
      <p:ext uri="{BB962C8B-B14F-4D97-AF65-F5344CB8AC3E}">
        <p14:creationId xmlns:p14="http://schemas.microsoft.com/office/powerpoint/2010/main" val="6671166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Guzmán..-Pérgola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88</a:t>
            </a:fld>
            <a:endParaRPr lang="es-ES" dirty="0"/>
          </a:p>
        </p:txBody>
      </p:sp>
    </p:spTree>
    <p:extLst>
      <p:ext uri="{BB962C8B-B14F-4D97-AF65-F5344CB8AC3E}">
        <p14:creationId xmlns:p14="http://schemas.microsoft.com/office/powerpoint/2010/main" val="261708968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Guzmán..-Jardín de las</a:t>
            </a:r>
            <a:r>
              <a:rPr lang="es-ES" baseline="0" dirty="0"/>
              <a:t> pérgolas</a:t>
            </a:r>
            <a:r>
              <a:rPr lang="es-ES" dirty="0"/>
              <a:t>.-Schinus</a:t>
            </a:r>
            <a:r>
              <a:rPr lang="es-ES" baseline="0" dirty="0"/>
              <a:t> terebenthifolia</a:t>
            </a:r>
            <a:endParaRPr lang="es-ES" dirty="0"/>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89</a:t>
            </a:fld>
            <a:endParaRPr lang="es-ES" dirty="0"/>
          </a:p>
        </p:txBody>
      </p:sp>
    </p:spTree>
    <p:extLst>
      <p:ext uri="{BB962C8B-B14F-4D97-AF65-F5344CB8AC3E}">
        <p14:creationId xmlns:p14="http://schemas.microsoft.com/office/powerpoint/2010/main" val="23215695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Guzmán..-Exedra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90</a:t>
            </a:fld>
            <a:endParaRPr lang="es-ES" dirty="0"/>
          </a:p>
        </p:txBody>
      </p:sp>
    </p:spTree>
    <p:extLst>
      <p:ext uri="{BB962C8B-B14F-4D97-AF65-F5344CB8AC3E}">
        <p14:creationId xmlns:p14="http://schemas.microsoft.com/office/powerpoint/2010/main" val="3058460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Castilleja de Guzmán..-Antena</a:t>
            </a:r>
            <a:r>
              <a:rPr lang="es-ES" baseline="0" dirty="0"/>
              <a:t> desde el Jardín de la Pérgola</a:t>
            </a:r>
            <a:endParaRPr lang="es-ES" dirty="0"/>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91</a:t>
            </a:fld>
            <a:endParaRPr lang="es-ES" dirty="0"/>
          </a:p>
        </p:txBody>
      </p:sp>
    </p:spTree>
    <p:extLst>
      <p:ext uri="{BB962C8B-B14F-4D97-AF65-F5344CB8AC3E}">
        <p14:creationId xmlns:p14="http://schemas.microsoft.com/office/powerpoint/2010/main" val="33249134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de Itálica</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97</a:t>
            </a:fld>
            <a:endParaRPr lang="es-ES" dirty="0"/>
          </a:p>
        </p:txBody>
      </p:sp>
    </p:spTree>
    <p:extLst>
      <p:ext uri="{BB962C8B-B14F-4D97-AF65-F5344CB8AC3E}">
        <p14:creationId xmlns:p14="http://schemas.microsoft.com/office/powerpoint/2010/main" val="293943532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Fernando Amores.-Arqueólogo.-Explicando la historia de las ruinas Itálica</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98</a:t>
            </a:fld>
            <a:endParaRPr lang="es-ES" dirty="0"/>
          </a:p>
        </p:txBody>
      </p:sp>
    </p:spTree>
    <p:extLst>
      <p:ext uri="{BB962C8B-B14F-4D97-AF65-F5344CB8AC3E}">
        <p14:creationId xmlns:p14="http://schemas.microsoft.com/office/powerpoint/2010/main" val="179513619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99</a:t>
            </a:fld>
            <a:endParaRPr lang="es-ES" dirty="0"/>
          </a:p>
        </p:txBody>
      </p:sp>
    </p:spTree>
    <p:extLst>
      <p:ext uri="{BB962C8B-B14F-4D97-AF65-F5344CB8AC3E}">
        <p14:creationId xmlns:p14="http://schemas.microsoft.com/office/powerpoint/2010/main" val="37697490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100</a:t>
            </a:fld>
            <a:endParaRPr lang="es-ES" dirty="0"/>
          </a:p>
        </p:txBody>
      </p:sp>
    </p:spTree>
    <p:extLst>
      <p:ext uri="{BB962C8B-B14F-4D97-AF65-F5344CB8AC3E}">
        <p14:creationId xmlns:p14="http://schemas.microsoft.com/office/powerpoint/2010/main" val="10247920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101</a:t>
            </a:fld>
            <a:endParaRPr lang="es-ES" dirty="0"/>
          </a:p>
        </p:txBody>
      </p:sp>
    </p:spTree>
    <p:extLst>
      <p:ext uri="{BB962C8B-B14F-4D97-AF65-F5344CB8AC3E}">
        <p14:creationId xmlns:p14="http://schemas.microsoft.com/office/powerpoint/2010/main" val="295644911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102</a:t>
            </a:fld>
            <a:endParaRPr lang="es-ES" dirty="0"/>
          </a:p>
        </p:txBody>
      </p:sp>
    </p:spTree>
    <p:extLst>
      <p:ext uri="{BB962C8B-B14F-4D97-AF65-F5344CB8AC3E}">
        <p14:creationId xmlns:p14="http://schemas.microsoft.com/office/powerpoint/2010/main" val="11347947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103</a:t>
            </a:fld>
            <a:endParaRPr lang="es-ES" dirty="0"/>
          </a:p>
        </p:txBody>
      </p:sp>
    </p:spTree>
    <p:extLst>
      <p:ext uri="{BB962C8B-B14F-4D97-AF65-F5344CB8AC3E}">
        <p14:creationId xmlns:p14="http://schemas.microsoft.com/office/powerpoint/2010/main" val="1340595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104</a:t>
            </a:fld>
            <a:endParaRPr lang="es-ES" dirty="0"/>
          </a:p>
        </p:txBody>
      </p:sp>
    </p:spTree>
    <p:extLst>
      <p:ext uri="{BB962C8B-B14F-4D97-AF65-F5344CB8AC3E}">
        <p14:creationId xmlns:p14="http://schemas.microsoft.com/office/powerpoint/2010/main" val="27894949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Itálica.-Calzadas</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105</a:t>
            </a:fld>
            <a:endParaRPr lang="es-ES" dirty="0"/>
          </a:p>
        </p:txBody>
      </p:sp>
    </p:spTree>
    <p:extLst>
      <p:ext uri="{BB962C8B-B14F-4D97-AF65-F5344CB8AC3E}">
        <p14:creationId xmlns:p14="http://schemas.microsoft.com/office/powerpoint/2010/main" val="8987632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a:t>
            </a:r>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106</a:t>
            </a:fld>
            <a:endParaRPr lang="es-ES" dirty="0"/>
          </a:p>
        </p:txBody>
      </p:sp>
    </p:spTree>
    <p:extLst>
      <p:ext uri="{BB962C8B-B14F-4D97-AF65-F5344CB8AC3E}">
        <p14:creationId xmlns:p14="http://schemas.microsoft.com/office/powerpoint/2010/main" val="122561182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Itálica.-Casa</a:t>
            </a:r>
            <a:r>
              <a:rPr lang="es-ES" baseline="0" dirty="0"/>
              <a:t> de los Pájaros</a:t>
            </a:r>
            <a:endParaRPr lang="es-ES" dirty="0"/>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107</a:t>
            </a:fld>
            <a:endParaRPr lang="es-ES" dirty="0"/>
          </a:p>
        </p:txBody>
      </p:sp>
    </p:spTree>
    <p:extLst>
      <p:ext uri="{BB962C8B-B14F-4D97-AF65-F5344CB8AC3E}">
        <p14:creationId xmlns:p14="http://schemas.microsoft.com/office/powerpoint/2010/main" val="14101770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Itálica.-Casa de los Pájaros</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108</a:t>
            </a:fld>
            <a:endParaRPr lang="es-ES" dirty="0"/>
          </a:p>
        </p:txBody>
      </p:sp>
    </p:spTree>
    <p:extLst>
      <p:ext uri="{BB962C8B-B14F-4D97-AF65-F5344CB8AC3E}">
        <p14:creationId xmlns:p14="http://schemas.microsoft.com/office/powerpoint/2010/main" val="381673212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Itálica.-Casa de los Pájaros</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109</a:t>
            </a:fld>
            <a:endParaRPr lang="es-ES" dirty="0"/>
          </a:p>
        </p:txBody>
      </p:sp>
    </p:spTree>
    <p:extLst>
      <p:ext uri="{BB962C8B-B14F-4D97-AF65-F5344CB8AC3E}">
        <p14:creationId xmlns:p14="http://schemas.microsoft.com/office/powerpoint/2010/main" val="289550889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Itálica.-Casa de los Pájaros</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110</a:t>
            </a:fld>
            <a:endParaRPr lang="es-ES" dirty="0"/>
          </a:p>
        </p:txBody>
      </p:sp>
    </p:spTree>
    <p:extLst>
      <p:ext uri="{BB962C8B-B14F-4D97-AF65-F5344CB8AC3E}">
        <p14:creationId xmlns:p14="http://schemas.microsoft.com/office/powerpoint/2010/main" val="164514412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111</a:t>
            </a:fld>
            <a:endParaRPr lang="es-ES" dirty="0"/>
          </a:p>
        </p:txBody>
      </p:sp>
    </p:spTree>
    <p:extLst>
      <p:ext uri="{BB962C8B-B14F-4D97-AF65-F5344CB8AC3E}">
        <p14:creationId xmlns:p14="http://schemas.microsoft.com/office/powerpoint/2010/main" val="413888509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Itálica.-Calzadas</a:t>
            </a:r>
            <a:r>
              <a:rPr lang="es-ES" baseline="0" dirty="0"/>
              <a:t> y soportales</a:t>
            </a:r>
            <a:endParaRPr lang="es-ES" dirty="0"/>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112</a:t>
            </a:fld>
            <a:endParaRPr lang="es-ES" dirty="0"/>
          </a:p>
        </p:txBody>
      </p:sp>
    </p:spTree>
    <p:extLst>
      <p:ext uri="{BB962C8B-B14F-4D97-AF65-F5344CB8AC3E}">
        <p14:creationId xmlns:p14="http://schemas.microsoft.com/office/powerpoint/2010/main" val="19831553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Itálica.-Calzada</a:t>
            </a:r>
            <a:r>
              <a:rPr lang="es-ES" baseline="0" dirty="0"/>
              <a:t> y soportales</a:t>
            </a:r>
            <a:endParaRPr lang="es-ES" dirty="0"/>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113</a:t>
            </a:fld>
            <a:endParaRPr lang="es-ES" dirty="0"/>
          </a:p>
        </p:txBody>
      </p:sp>
    </p:spTree>
    <p:extLst>
      <p:ext uri="{BB962C8B-B14F-4D97-AF65-F5344CB8AC3E}">
        <p14:creationId xmlns:p14="http://schemas.microsoft.com/office/powerpoint/2010/main" val="230267102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Itálica.-vista</a:t>
            </a:r>
            <a:r>
              <a:rPr lang="es-ES" baseline="0" dirty="0"/>
              <a:t> del anfiteatro</a:t>
            </a:r>
            <a:endParaRPr lang="es-ES" dirty="0"/>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114</a:t>
            </a:fld>
            <a:endParaRPr lang="es-ES" dirty="0"/>
          </a:p>
        </p:txBody>
      </p:sp>
    </p:spTree>
    <p:extLst>
      <p:ext uri="{BB962C8B-B14F-4D97-AF65-F5344CB8AC3E}">
        <p14:creationId xmlns:p14="http://schemas.microsoft.com/office/powerpoint/2010/main" val="300767392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Ruinas Itálica.-vista del anfiteatro</a:t>
            </a:r>
          </a:p>
          <a:p>
            <a:endParaRPr lang="es-ES" dirty="0"/>
          </a:p>
        </p:txBody>
      </p:sp>
      <p:sp>
        <p:nvSpPr>
          <p:cNvPr id="4" name="3 Marcador de número de diapositiva"/>
          <p:cNvSpPr>
            <a:spLocks noGrp="1"/>
          </p:cNvSpPr>
          <p:nvPr>
            <p:ph type="sldNum" sz="quarter" idx="10"/>
          </p:nvPr>
        </p:nvSpPr>
        <p:spPr/>
        <p:txBody>
          <a:bodyPr/>
          <a:lstStyle/>
          <a:p>
            <a:fld id="{9708EFEC-A04A-4590-8EEC-7A81CB337980}" type="slidenum">
              <a:rPr lang="es-ES" smtClean="0"/>
              <a:t>115</a:t>
            </a:fld>
            <a:endParaRPr lang="es-ES" dirty="0"/>
          </a:p>
        </p:txBody>
      </p:sp>
    </p:spTree>
    <p:extLst>
      <p:ext uri="{BB962C8B-B14F-4D97-AF65-F5344CB8AC3E}">
        <p14:creationId xmlns:p14="http://schemas.microsoft.com/office/powerpoint/2010/main" val="1398713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3/30/2018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4131468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3/30/2018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3937773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3/30/2018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952312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3/30/2018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776292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3/30/2018</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70061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3/30/2018</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812999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3/30/2018</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100181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3/30/2018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1083716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3/30/2018</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dirty="0"/>
          </a:p>
        </p:txBody>
      </p:sp>
    </p:spTree>
    <p:extLst>
      <p:ext uri="{BB962C8B-B14F-4D97-AF65-F5344CB8AC3E}">
        <p14:creationId xmlns:p14="http://schemas.microsoft.com/office/powerpoint/2010/main" val="2527357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3/30/2018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86451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3/30/2018</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1425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3/30/2018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45736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3/30/2018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01824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3/30/2018</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1818902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3/30/2018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22639375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3/30/2018</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extLst>
      <p:ext uri="{BB962C8B-B14F-4D97-AF65-F5344CB8AC3E}">
        <p14:creationId xmlns:p14="http://schemas.microsoft.com/office/powerpoint/2010/main" val="790488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3/30/2018</a:t>
            </a:fld>
            <a:endParaRPr lang="en-US" dirty="0">
              <a:solidFill>
                <a:schemeClr val="tx2"/>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extLst>
      <p:ext uri="{BB962C8B-B14F-4D97-AF65-F5344CB8AC3E}">
        <p14:creationId xmlns:p14="http://schemas.microsoft.com/office/powerpoint/2010/main" val="22465025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image" Target="../media/image22.jpg"/></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8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8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42416" y="1412777"/>
            <a:ext cx="6878056" cy="2088231"/>
          </a:xfrm>
        </p:spPr>
        <p:txBody>
          <a:bodyPr>
            <a:normAutofit/>
          </a:bodyPr>
          <a:lstStyle/>
          <a:p>
            <a:r>
              <a:rPr lang="es-ES" sz="3200" dirty="0"/>
              <a:t>Jardines de CASTILLEJA DE GUZMAN</a:t>
            </a:r>
            <a:br>
              <a:rPr lang="es-ES" sz="3200" dirty="0"/>
            </a:br>
            <a:r>
              <a:rPr lang="es-ES" sz="3200" dirty="0"/>
              <a:t>Visita en febrero del  2015 </a:t>
            </a:r>
          </a:p>
        </p:txBody>
      </p:sp>
      <p:sp>
        <p:nvSpPr>
          <p:cNvPr id="3" name="2 Subtítulo"/>
          <p:cNvSpPr>
            <a:spLocks noGrp="1"/>
          </p:cNvSpPr>
          <p:nvPr>
            <p:ph type="subTitle" idx="1"/>
          </p:nvPr>
        </p:nvSpPr>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2795921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1124744"/>
            <a:ext cx="7024744" cy="648072"/>
          </a:xfrm>
        </p:spPr>
        <p:txBody>
          <a:bodyPr>
            <a:normAutofit fontScale="90000"/>
          </a:bodyPr>
          <a:lstStyle/>
          <a:p>
            <a:r>
              <a:rPr lang="es-ES" dirty="0"/>
              <a:t>Jardines de Castilleja de Guzmán</a:t>
            </a:r>
          </a:p>
        </p:txBody>
      </p:sp>
      <p:sp>
        <p:nvSpPr>
          <p:cNvPr id="3" name="2 Marcador de contenido"/>
          <p:cNvSpPr>
            <a:spLocks noGrp="1"/>
          </p:cNvSpPr>
          <p:nvPr>
            <p:ph idx="1"/>
          </p:nvPr>
        </p:nvSpPr>
        <p:spPr>
          <a:xfrm>
            <a:off x="1475656" y="1844824"/>
            <a:ext cx="6345153" cy="4392488"/>
          </a:xfrm>
        </p:spPr>
        <p:txBody>
          <a:bodyPr>
            <a:normAutofit/>
          </a:bodyPr>
          <a:lstStyle/>
          <a:p>
            <a:r>
              <a:rPr lang="es-ES" dirty="0"/>
              <a:t> La fama de Forestier como jardinero, tras su trabajo en el Parque de María Luisa, hizo que el conde de Castilleja de Guzmán le llamara para que dotase a su hacienda del siglo XVII de unos jardines amenos y de hechura francesa. </a:t>
            </a:r>
          </a:p>
          <a:p>
            <a:r>
              <a:rPr lang="es-ES" dirty="0"/>
              <a:t>Quería el conde tener un mirador acorde con la vista que se dominara desde él: la ciudad de Sevilla. </a:t>
            </a:r>
          </a:p>
          <a:p>
            <a:r>
              <a:rPr lang="es-ES" dirty="0"/>
              <a:t>Para salvar las copas de los olivos que circundaban la finca, Forestier elevó el terreno. </a:t>
            </a:r>
          </a:p>
          <a:p>
            <a:pPr marL="68580" indent="0">
              <a:buNone/>
            </a:pPr>
            <a:r>
              <a:rPr lang="es-ES" dirty="0"/>
              <a:t>. </a:t>
            </a:r>
          </a:p>
        </p:txBody>
      </p:sp>
    </p:spTree>
    <p:extLst>
      <p:ext uri="{BB962C8B-B14F-4D97-AF65-F5344CB8AC3E}">
        <p14:creationId xmlns:p14="http://schemas.microsoft.com/office/powerpoint/2010/main" val="1841420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836712"/>
            <a:ext cx="5985113" cy="4995917"/>
          </a:xfrm>
        </p:spPr>
        <p:txBody>
          <a:bodyPr/>
          <a:lstStyle/>
          <a:p>
            <a:r>
              <a:rPr lang="es-ES" dirty="0"/>
              <a:t>Dispuso un plano inclinado de dos hectáreas y media donde plantó mirtos y arrayanes formando estructuras geométricas de gusto renacentista.</a:t>
            </a:r>
          </a:p>
          <a:p>
            <a:r>
              <a:rPr lang="es-ES" dirty="0"/>
              <a:t> Puso un bosquete simulador de encinares y un paseo de jacarandas, escalinatas de mármol, setos, naranjos y pérgolas. </a:t>
            </a:r>
          </a:p>
          <a:p>
            <a:r>
              <a:rPr lang="es-ES" dirty="0"/>
              <a:t>Hizo construir una gran fuente junto al mirador, levantó kioscos perimetrales y colocó una fuente adosada a la pared lateral del palacio, con un mascarón monstruoso a la que se ha llamado «fuente de la vieja». </a:t>
            </a:r>
          </a:p>
          <a:p>
            <a:r>
              <a:rPr lang="es-ES" dirty="0"/>
              <a:t>Se trata, pues, de un jardín histórico en cuyos 26.000 metros cuadrados crecen 61 especies de árboles, arbustos y plantas trepadoras, muchos de ellos norteafricanos.</a:t>
            </a:r>
          </a:p>
          <a:p>
            <a:endParaRPr lang="es-ES" dirty="0"/>
          </a:p>
          <a:p>
            <a:endParaRPr lang="es-ES" dirty="0"/>
          </a:p>
        </p:txBody>
      </p:sp>
    </p:spTree>
    <p:extLst>
      <p:ext uri="{BB962C8B-B14F-4D97-AF65-F5344CB8AC3E}">
        <p14:creationId xmlns:p14="http://schemas.microsoft.com/office/powerpoint/2010/main" val="1962741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412776"/>
            <a:ext cx="6777317" cy="4896544"/>
          </a:xfrm>
        </p:spPr>
        <p:txBody>
          <a:bodyPr>
            <a:normAutofit/>
          </a:bodyPr>
          <a:lstStyle/>
          <a:p>
            <a:r>
              <a:rPr lang="es-ES" dirty="0"/>
              <a:t>Poco después de esta reordenación, de inusitada belleza, el conde vendió sus posesiones a los hermanos Lissen, que en 1937 lo cedieron al Ayuntamiento de Sevilla.</a:t>
            </a:r>
          </a:p>
          <a:p>
            <a:r>
              <a:rPr lang="es-ES" dirty="0"/>
              <a:t> Éste, a su vez, lo traspasó al Ministerio de Educación Nacional en 1943. Cinco años más tarde, coincidiendo con el centenario de la Reconquista de Sevilla y de la Marina española, Franco inauguró en el edificio el colegio mayor Santa María del Buen Aire, destinado a acoger a profesores y alumnos iberoamericanos en sus estancias hispalenses.</a:t>
            </a:r>
          </a:p>
          <a:p>
            <a:r>
              <a:rPr lang="es-ES" dirty="0"/>
              <a:t> Desde entonces fue un centro adscrito a la Universidad de Sevilla y dirigido por la Institución Teresiana.</a:t>
            </a:r>
          </a:p>
          <a:p>
            <a:endParaRPr lang="es-ES" dirty="0"/>
          </a:p>
          <a:p>
            <a:endParaRPr lang="es-ES" dirty="0"/>
          </a:p>
        </p:txBody>
      </p:sp>
    </p:spTree>
    <p:extLst>
      <p:ext uri="{BB962C8B-B14F-4D97-AF65-F5344CB8AC3E}">
        <p14:creationId xmlns:p14="http://schemas.microsoft.com/office/powerpoint/2010/main" val="2291996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99592" y="1340768"/>
            <a:ext cx="7128792" cy="4968552"/>
          </a:xfrm>
        </p:spPr>
        <p:txBody>
          <a:bodyPr>
            <a:normAutofit/>
          </a:bodyPr>
          <a:lstStyle/>
          <a:p>
            <a:r>
              <a:rPr lang="es-ES" dirty="0"/>
              <a:t>Tras unos años de decadencia, en los que la maleza ha ido avanzando hasta convertir el jardín en una selva, la Universidad decidió restaurarlo, tal vez espoleada por la petición del Ayuntamiento de Castilleja de Guzmán, que pretendía agregar los jardines a un parque anejo.</a:t>
            </a:r>
          </a:p>
          <a:p>
            <a:r>
              <a:rPr lang="es-ES" dirty="0"/>
              <a:t>Hasta el momento, y desde el mes de noviembre, se ha procedido a limpiar y podar, aunque algún que otro árbol ha tenido que ser talado por la amenaza que representaba. </a:t>
            </a:r>
          </a:p>
          <a:p>
            <a:r>
              <a:rPr lang="es-ES" dirty="0"/>
              <a:t>Una empresa especializada, bajo la dirección del catedrático de Botánica Benito Valdés, le devolvió su viejo y perdido esplendor a este jardín culto que iba pareciéndose cada vez más a una romántica ruina.</a:t>
            </a:r>
          </a:p>
          <a:p>
            <a:r>
              <a:rPr lang="es-ES" dirty="0"/>
              <a:t> Se sustituyo el oxidado sistema de riego, y en cuanto el invierno decline serán sembrados los setos para restituir el trazado de macizos que se han perdido</a:t>
            </a:r>
          </a:p>
          <a:p>
            <a:endParaRPr lang="es-ES" dirty="0"/>
          </a:p>
        </p:txBody>
      </p:sp>
    </p:spTree>
    <p:extLst>
      <p:ext uri="{BB962C8B-B14F-4D97-AF65-F5344CB8AC3E}">
        <p14:creationId xmlns:p14="http://schemas.microsoft.com/office/powerpoint/2010/main" val="564066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28800"/>
            <a:ext cx="7467600" cy="4845152"/>
          </a:xfrm>
        </p:spPr>
        <p:txBody>
          <a:bodyPr>
            <a:normAutofit/>
          </a:bodyPr>
          <a:lstStyle/>
          <a:p>
            <a:r>
              <a:rPr lang="es-ES" dirty="0"/>
              <a:t>La idea que alumbra al Rectorado es que para dentro de un año el jardín haya recobrado su carácter paisajístico, aunque ya no este rodeado de olivares sino de urbanizaciones y carreteras avasalladoras.</a:t>
            </a:r>
          </a:p>
          <a:p>
            <a:r>
              <a:rPr lang="es-ES" dirty="0"/>
              <a:t>Esto ocurría a finales del 2004</a:t>
            </a:r>
          </a:p>
          <a:p>
            <a:r>
              <a:rPr lang="es-ES" dirty="0"/>
              <a:t>Pero no sucedió así.</a:t>
            </a:r>
          </a:p>
        </p:txBody>
      </p:sp>
    </p:spTree>
    <p:extLst>
      <p:ext uri="{BB962C8B-B14F-4D97-AF65-F5344CB8AC3E}">
        <p14:creationId xmlns:p14="http://schemas.microsoft.com/office/powerpoint/2010/main" val="1530850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052736"/>
            <a:ext cx="6273145" cy="4779893"/>
          </a:xfrm>
        </p:spPr>
        <p:txBody>
          <a:bodyPr>
            <a:normAutofit lnSpcReduction="10000"/>
          </a:bodyPr>
          <a:lstStyle/>
          <a:p>
            <a:r>
              <a:rPr lang="es-ES" dirty="0"/>
              <a:t>El jardín histórico de Castilleja de Guzmán (Sevilla), uno de los cuatro que diseñó en Andalucía el urbanista francés Jean Claude Nicolás Forestier, fue declarado Bien de Interés Cultural (BIC) la pasada semana por la Consejería de Cultura. </a:t>
            </a:r>
          </a:p>
          <a:p>
            <a:r>
              <a:rPr lang="es-ES" dirty="0"/>
              <a:t>Una vez logrado este primer objetivo, la plataforma ciudadana creada para salvaguardar el jardín, alerto sobre el peligro que se cernía sobre su entorno: la cornisa norte del Aljarafe.</a:t>
            </a:r>
          </a:p>
          <a:p>
            <a:r>
              <a:rPr lang="es-ES" dirty="0"/>
              <a:t> "Existen amenazas gravísimas, como el proyecto de una carretera y la especulación inmobiliaria“.</a:t>
            </a:r>
          </a:p>
          <a:p>
            <a:r>
              <a:rPr lang="es-ES" dirty="0"/>
              <a:t>El jardín histórico de Castilleja de Guzmán (Sevilla), uno de los cuatro que diseñó en Andalucía el urbanista francés Jean Claude Nicolás Forestier, fue declarado Bien de Interés Cultural (BIC) por la Consejería de Cultura. </a:t>
            </a:r>
          </a:p>
          <a:p>
            <a:endParaRPr lang="es-ES" dirty="0"/>
          </a:p>
        </p:txBody>
      </p:sp>
    </p:spTree>
    <p:extLst>
      <p:ext uri="{BB962C8B-B14F-4D97-AF65-F5344CB8AC3E}">
        <p14:creationId xmlns:p14="http://schemas.microsoft.com/office/powerpoint/2010/main" val="1146217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980728"/>
            <a:ext cx="6161112" cy="5493224"/>
          </a:xfrm>
        </p:spPr>
        <p:txBody>
          <a:bodyPr>
            <a:normAutofit lnSpcReduction="10000"/>
          </a:bodyPr>
          <a:lstStyle/>
          <a:p>
            <a:r>
              <a:rPr lang="es-ES" dirty="0"/>
              <a:t>"La cornisa norte del Aljarafe es uno de los tres espacios de gran valor ambiental que se conservan en el área metropolitana de Sevilla. Los otros dos son la isla de La Cartuja y Tablada.</a:t>
            </a:r>
          </a:p>
          <a:p>
            <a:r>
              <a:rPr lang="es-ES" dirty="0"/>
              <a:t>El paisaje, que Forestier integró en el diseño de su jardín como una parte importante, está amenazado por un proyecto de carretera que uniría a Castilleja de Guzmán y Camas; además de por la iniciativa privada que pretende construir masivamente en la zona.</a:t>
            </a:r>
          </a:p>
          <a:p>
            <a:r>
              <a:rPr lang="es-ES" dirty="0"/>
              <a:t>El valor del jardín no es solo arquitectónico e histórico; sino que depende del emplazamiento que ocupa: el lugar primitivo de poblamiento de Sevilla. </a:t>
            </a:r>
          </a:p>
          <a:p>
            <a:r>
              <a:rPr lang="es-ES" dirty="0"/>
              <a:t>"La declaración de BIC con categoría de jardín histórico, publicado en el Boletín Oficial de la Junta de Andalucía (BOJA)  supone que el jardín deberá abrirse al público determinados días y que se rehabilitará no sólo la parte botánica, sino también la arquitectónica. </a:t>
            </a:r>
          </a:p>
          <a:p>
            <a:endParaRPr lang="es-ES" dirty="0"/>
          </a:p>
          <a:p>
            <a:pPr marL="68580" indent="0">
              <a:buNone/>
            </a:pPr>
            <a:endParaRPr lang="es-ES" dirty="0"/>
          </a:p>
        </p:txBody>
      </p:sp>
    </p:spTree>
    <p:extLst>
      <p:ext uri="{BB962C8B-B14F-4D97-AF65-F5344CB8AC3E}">
        <p14:creationId xmlns:p14="http://schemas.microsoft.com/office/powerpoint/2010/main" val="1528029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052736"/>
            <a:ext cx="6233120" cy="5421216"/>
          </a:xfrm>
        </p:spPr>
        <p:txBody>
          <a:bodyPr>
            <a:normAutofit/>
          </a:bodyPr>
          <a:lstStyle/>
          <a:p>
            <a:r>
              <a:rPr lang="es-ES" dirty="0"/>
              <a:t>Pero lo que es más importante es que el Ayuntamiento de Castilleja de Guzmán contará con un instrumento legal para proteger el entorno del jardín y declararlo zona no urbanizable", </a:t>
            </a:r>
          </a:p>
          <a:p>
            <a:r>
              <a:rPr lang="es-ES" dirty="0"/>
              <a:t>Forestier (1861-1930) diseñó este jardín en 1927 por encargo del tercer conde de Castilleja de Guzmán. </a:t>
            </a:r>
          </a:p>
          <a:p>
            <a:r>
              <a:rPr lang="es-ES" dirty="0"/>
              <a:t>La propiedad pasó al Ministerio de Educación en 1948 y desde mediados de los sesenta se convirtió en un colegio femenino, el Colegio Mayor de Santa María del Buen Aire.</a:t>
            </a:r>
          </a:p>
        </p:txBody>
      </p:sp>
    </p:spTree>
    <p:extLst>
      <p:ext uri="{BB962C8B-B14F-4D97-AF65-F5344CB8AC3E}">
        <p14:creationId xmlns:p14="http://schemas.microsoft.com/office/powerpoint/2010/main" val="3111022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03648" y="1700808"/>
            <a:ext cx="6521152" cy="4773144"/>
          </a:xfrm>
        </p:spPr>
        <p:txBody>
          <a:bodyPr>
            <a:normAutofit/>
          </a:bodyPr>
          <a:lstStyle/>
          <a:p>
            <a:r>
              <a:rPr lang="es-ES" dirty="0"/>
              <a:t>En esta obra Forestier, que entonces era un urbanista reputado en todo el mundo, sintetizó sus conocimientos del paisajismo del barroco francés, con el jardín romántico inglés del siglo XIX y las claves del jardín hispano-musulmán"</a:t>
            </a:r>
          </a:p>
          <a:p>
            <a:r>
              <a:rPr lang="es-ES" dirty="0"/>
              <a:t>"El jardín no son sólo dos hectáreas de plantas, pérgolas, fuentes y balcones; en él tiene casi más interés la integración del paisaje“.</a:t>
            </a:r>
          </a:p>
          <a:p>
            <a:r>
              <a:rPr lang="es-ES" dirty="0"/>
              <a:t>Las otros tres jardines de Forestier en Andalucía son la remodelación del jardín privado de los Montpensier para convertirlo en el actual parque de María Luisa (Sevilla), la finca de Moratalla en Hornachuelos (Córdoba) y el del Palacio del Rey Moro en Ronda (Málaga).</a:t>
            </a:r>
          </a:p>
        </p:txBody>
      </p:sp>
    </p:spTree>
    <p:extLst>
      <p:ext uri="{BB962C8B-B14F-4D97-AF65-F5344CB8AC3E}">
        <p14:creationId xmlns:p14="http://schemas.microsoft.com/office/powerpoint/2010/main" val="2509679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1412776"/>
            <a:ext cx="6017096" cy="5061176"/>
          </a:xfrm>
        </p:spPr>
        <p:txBody>
          <a:bodyPr>
            <a:normAutofit/>
          </a:bodyPr>
          <a:lstStyle/>
          <a:p>
            <a:r>
              <a:rPr lang="es-ES" dirty="0"/>
              <a:t>El jardín de Castilleja de Guzmán es una de las últimas creaciones del ingeniero forestal francés Forestier situado en pleno Aljarafe sevillano, por encargo del IV Conde de Castilleja de Guzmán, (Joaquín Rodríguez de Rivas y de la Gándara).</a:t>
            </a:r>
          </a:p>
          <a:p>
            <a:r>
              <a:rPr lang="es-ES" dirty="0"/>
              <a:t> Fue reformado con extraordinaria sensibilidad entre 1920-1928. Forestier hizo un jardín único en su género, como mirador que permitía prolongar la mirada, la emoción y contemplación sin interferencias  hasta Sierra Morena y Grazalema. </a:t>
            </a:r>
          </a:p>
          <a:p>
            <a:r>
              <a:rPr lang="es-ES" dirty="0"/>
              <a:t>A través de los paisajes más atractivos de Sevilla. Los parterres, el laberinto, las fuentes y los arriates que han permanecido semi-abandonados durante medio siglo. </a:t>
            </a:r>
          </a:p>
        </p:txBody>
      </p:sp>
    </p:spTree>
    <p:extLst>
      <p:ext uri="{BB962C8B-B14F-4D97-AF65-F5344CB8AC3E}">
        <p14:creationId xmlns:p14="http://schemas.microsoft.com/office/powerpoint/2010/main" val="1281179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836712"/>
            <a:ext cx="5913105" cy="4995917"/>
          </a:xfrm>
        </p:spPr>
        <p:txBody>
          <a:bodyPr/>
          <a:lstStyle/>
          <a:p>
            <a:r>
              <a:rPr lang="es-ES" dirty="0"/>
              <a:t>Hoy en día estos jardines ya han sido incorporados al Catálogo General del Patrimonio Histórico Andaluz, fue declarado Bien de Interés Cultural (BIC) con categoría de monumento.</a:t>
            </a:r>
          </a:p>
          <a:p>
            <a:r>
              <a:rPr lang="es-ES" dirty="0"/>
              <a:t>El jardín conserva su trazado primitivo manteniendo, notorias y visibles sus esencias foresterianas. </a:t>
            </a:r>
          </a:p>
          <a:p>
            <a:r>
              <a:rPr lang="es-ES" dirty="0"/>
              <a:t>Jacarandás, cipreses, parterres, fuentes y bancos de azulejos sirven de preámbulo a la explosión de belleza botánica que nos podemos encontrar en su interior. </a:t>
            </a:r>
          </a:p>
          <a:p>
            <a:r>
              <a:rPr lang="es-ES" dirty="0"/>
              <a:t>Su conservación y mantenimiento no es el que merece un jardín histórico declarado. B.I.C</a:t>
            </a:r>
          </a:p>
          <a:p>
            <a:endParaRPr lang="es-ES" dirty="0"/>
          </a:p>
        </p:txBody>
      </p:sp>
    </p:spTree>
    <p:extLst>
      <p:ext uri="{BB962C8B-B14F-4D97-AF65-F5344CB8AC3E}">
        <p14:creationId xmlns:p14="http://schemas.microsoft.com/office/powerpoint/2010/main" val="238810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600"/>
            <a:ext cx="9144000" cy="6629400"/>
          </a:xfrm>
          <a:prstGeom prst="rect">
            <a:avLst/>
          </a:prstGeom>
        </p:spPr>
      </p:pic>
    </p:spTree>
    <p:extLst>
      <p:ext uri="{BB962C8B-B14F-4D97-AF65-F5344CB8AC3E}">
        <p14:creationId xmlns:p14="http://schemas.microsoft.com/office/powerpoint/2010/main" val="3050139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1259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8352928" cy="6120680"/>
          </a:xfrm>
          <a:prstGeom prst="rect">
            <a:avLst/>
          </a:prstGeom>
        </p:spPr>
      </p:pic>
    </p:spTree>
    <p:extLst>
      <p:ext uri="{BB962C8B-B14F-4D97-AF65-F5344CB8AC3E}">
        <p14:creationId xmlns:p14="http://schemas.microsoft.com/office/powerpoint/2010/main" val="2360461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475655" y="-747461"/>
            <a:ext cx="6336708" cy="8352930"/>
          </a:xfrm>
          <a:prstGeom prst="rect">
            <a:avLst/>
          </a:prstGeom>
        </p:spPr>
      </p:pic>
    </p:spTree>
    <p:extLst>
      <p:ext uri="{BB962C8B-B14F-4D97-AF65-F5344CB8AC3E}">
        <p14:creationId xmlns:p14="http://schemas.microsoft.com/office/powerpoint/2010/main" val="2287490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72336" cy="3140968"/>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5816" y="3117663"/>
            <a:ext cx="6275897" cy="3740337"/>
          </a:xfrm>
          <a:prstGeom prst="rect">
            <a:avLst/>
          </a:prstGeom>
        </p:spPr>
      </p:pic>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2336" y="0"/>
            <a:ext cx="3871664" cy="3140968"/>
          </a:xfrm>
          <a:prstGeom prst="rect">
            <a:avLst/>
          </a:prstGeom>
        </p:spPr>
      </p:pic>
      <p:pic>
        <p:nvPicPr>
          <p:cNvPr id="3" name="2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3117662"/>
            <a:ext cx="2915817" cy="3740337"/>
          </a:xfrm>
          <a:prstGeom prst="rect">
            <a:avLst/>
          </a:prstGeom>
        </p:spPr>
      </p:pic>
    </p:spTree>
    <p:extLst>
      <p:ext uri="{BB962C8B-B14F-4D97-AF65-F5344CB8AC3E}">
        <p14:creationId xmlns:p14="http://schemas.microsoft.com/office/powerpoint/2010/main" val="3616448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3120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708274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4044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022319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3253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5988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24932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8131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26989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14673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562"/>
          <a:stretch/>
        </p:blipFill>
        <p:spPr>
          <a:xfrm>
            <a:off x="0" y="0"/>
            <a:ext cx="9144000" cy="6858000"/>
          </a:xfrm>
          <a:prstGeom prst="rect">
            <a:avLst/>
          </a:prstGeom>
        </p:spPr>
      </p:pic>
    </p:spTree>
    <p:extLst>
      <p:ext uri="{BB962C8B-B14F-4D97-AF65-F5344CB8AC3E}">
        <p14:creationId xmlns:p14="http://schemas.microsoft.com/office/powerpoint/2010/main" val="17818251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84"/>
          <a:stretch/>
        </p:blipFill>
        <p:spPr>
          <a:xfrm>
            <a:off x="-252536" y="0"/>
            <a:ext cx="9396536" cy="6858000"/>
          </a:xfrm>
          <a:prstGeom prst="rect">
            <a:avLst/>
          </a:prstGeom>
        </p:spPr>
      </p:pic>
    </p:spTree>
    <p:extLst>
      <p:ext uri="{BB962C8B-B14F-4D97-AF65-F5344CB8AC3E}">
        <p14:creationId xmlns:p14="http://schemas.microsoft.com/office/powerpoint/2010/main" val="3355359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25"/>
          <a:stretch/>
        </p:blipFill>
        <p:spPr>
          <a:xfrm>
            <a:off x="0" y="-71438"/>
            <a:ext cx="9144000" cy="6929438"/>
          </a:xfrm>
          <a:prstGeom prst="rect">
            <a:avLst/>
          </a:prstGeom>
        </p:spPr>
      </p:pic>
    </p:spTree>
    <p:extLst>
      <p:ext uri="{BB962C8B-B14F-4D97-AF65-F5344CB8AC3E}">
        <p14:creationId xmlns:p14="http://schemas.microsoft.com/office/powerpoint/2010/main" val="854303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60648"/>
            <a:ext cx="4409256" cy="461615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0" y="260648"/>
            <a:ext cx="4747964" cy="626469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544" y="4876800"/>
            <a:ext cx="3532956" cy="1648544"/>
          </a:xfrm>
          <a:prstGeom prst="rect">
            <a:avLst/>
          </a:prstGeom>
        </p:spPr>
      </p:pic>
    </p:spTree>
    <p:extLst>
      <p:ext uri="{BB962C8B-B14F-4D97-AF65-F5344CB8AC3E}">
        <p14:creationId xmlns:p14="http://schemas.microsoft.com/office/powerpoint/2010/main" val="6459729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2904"/>
            <a:ext cx="9144000" cy="6475095"/>
          </a:xfrm>
          <a:prstGeom prst="rect">
            <a:avLst/>
          </a:prstGeom>
        </p:spPr>
      </p:pic>
    </p:spTree>
    <p:extLst>
      <p:ext uri="{BB962C8B-B14F-4D97-AF65-F5344CB8AC3E}">
        <p14:creationId xmlns:p14="http://schemas.microsoft.com/office/powerpoint/2010/main" val="1238649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23648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0649"/>
            <a:ext cx="9144000" cy="6574052"/>
          </a:xfrm>
          <a:prstGeom prst="rect">
            <a:avLst/>
          </a:prstGeom>
        </p:spPr>
      </p:pic>
    </p:spTree>
    <p:extLst>
      <p:ext uri="{BB962C8B-B14F-4D97-AF65-F5344CB8AC3E}">
        <p14:creationId xmlns:p14="http://schemas.microsoft.com/office/powerpoint/2010/main" val="17606900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6380280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34813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70988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54055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492" y="1052736"/>
            <a:ext cx="6777317" cy="4779893"/>
          </a:xfrm>
        </p:spPr>
        <p:txBody>
          <a:bodyPr/>
          <a:lstStyle/>
          <a:p>
            <a:r>
              <a:rPr lang="es-ES" dirty="0"/>
              <a:t>Visita realizada en febrero del  2015 con la Asociación Sevillana de Amigos de los jardines y el Paisaje.</a:t>
            </a:r>
          </a:p>
          <a:p>
            <a:r>
              <a:rPr lang="es-ES" dirty="0"/>
              <a:t>Fotos del estado del jardín.</a:t>
            </a:r>
          </a:p>
        </p:txBody>
      </p:sp>
    </p:spTree>
    <p:extLst>
      <p:ext uri="{BB962C8B-B14F-4D97-AF65-F5344CB8AC3E}">
        <p14:creationId xmlns:p14="http://schemas.microsoft.com/office/powerpoint/2010/main" val="23426874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3354407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4150349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40636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41875889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8206389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7034062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9582515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6572627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8243963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208246"/>
          </a:xfrm>
          <a:prstGeom prst="rect">
            <a:avLst/>
          </a:prstGeom>
        </p:spPr>
      </p:pic>
    </p:spTree>
    <p:extLst>
      <p:ext uri="{BB962C8B-B14F-4D97-AF65-F5344CB8AC3E}">
        <p14:creationId xmlns:p14="http://schemas.microsoft.com/office/powerpoint/2010/main" val="5182113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9375156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7128041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6629738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5285052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665531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5746389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2492348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4867763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2062247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3201751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9143865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4733478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1603764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8403513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4380808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8351726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6913766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7245399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6688285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4255871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7913448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5292730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7044341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0" y="-171400"/>
            <a:ext cx="4559840" cy="70294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31297"/>
            <a:ext cx="4559840" cy="6858000"/>
          </a:xfrm>
          <a:prstGeom prst="rect">
            <a:avLst/>
          </a:prstGeom>
        </p:spPr>
      </p:pic>
    </p:spTree>
    <p:extLst>
      <p:ext uri="{BB962C8B-B14F-4D97-AF65-F5344CB8AC3E}">
        <p14:creationId xmlns:p14="http://schemas.microsoft.com/office/powerpoint/2010/main" val="6354606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9965403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61520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530809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5292316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1175350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6850319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19" y="0"/>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28916"/>
            <a:ext cx="4559840" cy="6858000"/>
          </a:xfrm>
          <a:prstGeom prst="rect">
            <a:avLst/>
          </a:prstGeom>
        </p:spPr>
      </p:pic>
    </p:spTree>
    <p:extLst>
      <p:ext uri="{BB962C8B-B14F-4D97-AF65-F5344CB8AC3E}">
        <p14:creationId xmlns:p14="http://schemas.microsoft.com/office/powerpoint/2010/main" val="20440711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8753939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7241248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0" y="-24974"/>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4160" y="-24974"/>
            <a:ext cx="4559840" cy="6858000"/>
          </a:xfrm>
          <a:prstGeom prst="rect">
            <a:avLst/>
          </a:prstGeom>
        </p:spPr>
      </p:pic>
    </p:spTree>
    <p:extLst>
      <p:ext uri="{BB962C8B-B14F-4D97-AF65-F5344CB8AC3E}">
        <p14:creationId xmlns:p14="http://schemas.microsoft.com/office/powerpoint/2010/main" val="25685132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6188001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6668477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4191957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7834423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2295305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4728962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265625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3870323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Ruinas de Itálica</a:t>
            </a:r>
          </a:p>
        </p:txBody>
      </p:sp>
      <p:sp>
        <p:nvSpPr>
          <p:cNvPr id="3" name="2 Marcador de contenido"/>
          <p:cNvSpPr>
            <a:spLocks noGrp="1"/>
          </p:cNvSpPr>
          <p:nvPr>
            <p:ph idx="1"/>
          </p:nvPr>
        </p:nvSpPr>
        <p:spPr>
          <a:xfrm>
            <a:off x="1942415" y="1772816"/>
            <a:ext cx="6591985" cy="4138406"/>
          </a:xfrm>
        </p:spPr>
        <p:txBody>
          <a:bodyPr>
            <a:normAutofit/>
          </a:bodyPr>
          <a:lstStyle/>
          <a:p>
            <a:r>
              <a:rPr lang="es-ES" dirty="0"/>
              <a:t>Itálica , al norte de la actual Santiponce , 9 km NO de Sevilla , España) es una magnífica y bien conservada  ciudad romana y la cuna de los emperadores romanos Trajano y Adriano .</a:t>
            </a:r>
          </a:p>
          <a:p>
            <a:r>
              <a:rPr lang="es-ES" dirty="0"/>
              <a:t>La moderna ciudad de Santiponce recubre parte del poblado ibérico prerromano y la ciudad romana.</a:t>
            </a:r>
          </a:p>
          <a:p>
            <a:r>
              <a:rPr lang="es-ES" dirty="0"/>
              <a:t>Itálica fue fundada en 206 aC por el gran general romano Publio Cornelio Escipión (más tarde dado el apodo de el Africano ) para resolver sus veteranos victoriosos de la Segunda Guerras Púnicas contra Aníbal y los cartagineses , y lo suficientemente cerca de la Guadalquivir para controlar la zona. </a:t>
            </a:r>
          </a:p>
        </p:txBody>
      </p:sp>
    </p:spTree>
    <p:extLst>
      <p:ext uri="{BB962C8B-B14F-4D97-AF65-F5344CB8AC3E}">
        <p14:creationId xmlns:p14="http://schemas.microsoft.com/office/powerpoint/2010/main" val="24009970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340768"/>
            <a:ext cx="6273145" cy="4491861"/>
          </a:xfrm>
        </p:spPr>
        <p:txBody>
          <a:bodyPr>
            <a:normAutofit lnSpcReduction="10000"/>
          </a:bodyPr>
          <a:lstStyle/>
          <a:p>
            <a:r>
              <a:rPr lang="es-ES" dirty="0"/>
              <a:t>El nombre de Itálica refleja orígenes italianos de los veteranos.</a:t>
            </a:r>
          </a:p>
          <a:p>
            <a:r>
              <a:rPr lang="es-ES" dirty="0"/>
              <a:t>La Venus del siglo segundo de Itálica, encontrado en 1940 cerca del teatro (Museo Arqueológico, Sevilla)</a:t>
            </a:r>
          </a:p>
          <a:p>
            <a:r>
              <a:rPr lang="es-ES" dirty="0"/>
              <a:t>La "ciudad vieja" o urbs vetus data de la época republicana se encuentra bajo el actual pueblo de Santiponce.</a:t>
            </a:r>
          </a:p>
          <a:p>
            <a:r>
              <a:rPr lang="es-ES" dirty="0"/>
              <a:t>La cercana ciudad natal y romana de Híspalis (Sevilla) estaría siendo siempre una ciudad más grande, pero Itálica se convirtió en un importante centro de la cultura romana. Itálica fue más tarde el lugar de nacimiento de los emperadores romanos Trajano y Adriano (y, posiblemente, Teodosio I , y prosperado en especial bajo el patrocinio de Adriano. </a:t>
            </a:r>
          </a:p>
          <a:p>
            <a:endParaRPr lang="es-ES" dirty="0"/>
          </a:p>
        </p:txBody>
      </p:sp>
    </p:spTree>
    <p:extLst>
      <p:ext uri="{BB962C8B-B14F-4D97-AF65-F5344CB8AC3E}">
        <p14:creationId xmlns:p14="http://schemas.microsoft.com/office/powerpoint/2010/main" val="16446951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35696" y="836712"/>
            <a:ext cx="5985113" cy="5544616"/>
          </a:xfrm>
        </p:spPr>
        <p:txBody>
          <a:bodyPr>
            <a:normAutofit lnSpcReduction="10000"/>
          </a:bodyPr>
          <a:lstStyle/>
          <a:p>
            <a:r>
              <a:rPr lang="es-ES" dirty="0"/>
              <a:t>Amplió la ciudad hacia el norte, como las urnas nova o "nueva ciudad" y la elevó a la categoría de colonia como Colonia Aelia Augusta Itálica cuando ésta lo solicite, a pesar de que Adriano expresó su sorpresa, ya que ya gozaba de los derechos de " municipium ".</a:t>
            </a:r>
          </a:p>
          <a:p>
            <a:r>
              <a:rPr lang="es-ES" dirty="0"/>
              <a:t>Añadió templos, incluyendo un Trajaneum  Venerar Trajano, y edificios públicos reconstruidos.  </a:t>
            </a:r>
          </a:p>
          <a:p>
            <a:r>
              <a:rPr lang="es-ES" dirty="0"/>
              <a:t>El anfiteatro de Itálica sentado 25.000 espectadores, la mitad para cuantos el Coliseo en Roma y el tercero más grande en el Imperio Romano, a pesar de que la población de la ciudad en el momento se estima que ha sido sólo 8000, y muestra que la elite local demostró estatus que se extendía mucho más más allá de sí Itálica a través de los juegos y representaciones teatrales que financian como magistrados y funcionarios públicos.</a:t>
            </a:r>
          </a:p>
          <a:p>
            <a:endParaRPr lang="es-ES" dirty="0"/>
          </a:p>
        </p:txBody>
      </p:sp>
    </p:spTree>
    <p:extLst>
      <p:ext uri="{BB962C8B-B14F-4D97-AF65-F5344CB8AC3E}">
        <p14:creationId xmlns:p14="http://schemas.microsoft.com/office/powerpoint/2010/main" val="30454663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836712"/>
            <a:ext cx="6129129" cy="4995917"/>
          </a:xfrm>
        </p:spPr>
        <p:txBody>
          <a:bodyPr/>
          <a:lstStyle/>
          <a:p>
            <a:r>
              <a:rPr lang="es-ES" dirty="0"/>
              <a:t>En el mismo período se construyó un nuevo barrio de élite con varias casas hermosas (y caros) decorados con espléndidos mosaicos hoy visible.</a:t>
            </a:r>
          </a:p>
          <a:p>
            <a:r>
              <a:rPr lang="es-ES" dirty="0"/>
              <a:t>Sin embargo, al final del siglo segundo dC, la ciudad comenzó a declinar por razones políticas y económicas, sin tener completándose ,.</a:t>
            </a:r>
          </a:p>
          <a:p>
            <a:r>
              <a:rPr lang="es-ES" dirty="0"/>
              <a:t>Tras extensas excavaciones y la construcción de instalaciones para los visitantes, Itálica es ahora un destino popular para los turistas .</a:t>
            </a:r>
          </a:p>
          <a:p>
            <a:r>
              <a:rPr lang="es-ES" dirty="0"/>
              <a:t>Las ruinas de la ciudad también alberga una planta anual Carrera de campo través competencia cada mes de enero: el Cross Internacional de Itálica . </a:t>
            </a:r>
          </a:p>
          <a:p>
            <a:endParaRPr lang="es-ES" dirty="0"/>
          </a:p>
        </p:txBody>
      </p:sp>
    </p:spTree>
    <p:extLst>
      <p:ext uri="{BB962C8B-B14F-4D97-AF65-F5344CB8AC3E}">
        <p14:creationId xmlns:p14="http://schemas.microsoft.com/office/powerpoint/2010/main" val="33945734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1052736"/>
            <a:ext cx="6129129" cy="4779893"/>
          </a:xfrm>
        </p:spPr>
        <p:txBody>
          <a:bodyPr>
            <a:normAutofit/>
          </a:bodyPr>
          <a:lstStyle/>
          <a:p>
            <a:endParaRPr lang="es-ES" dirty="0"/>
          </a:p>
          <a:p>
            <a:r>
              <a:rPr lang="es-ES" dirty="0"/>
              <a:t>La carrera de masas y de los niños competiciones que atraen a cientos de participantes cada año. </a:t>
            </a:r>
          </a:p>
          <a:p>
            <a:r>
              <a:rPr lang="es-ES" dirty="0"/>
              <a:t>La competición internacional de alto nivel ha ofrecido numerosos campeones del mundo y (con la IAAF estatus reunión permiso) es uno de los países cruz anuales más importantes del mundo .</a:t>
            </a:r>
          </a:p>
          <a:p>
            <a:pPr marL="68580" indent="0">
              <a:buNone/>
            </a:pPr>
            <a:r>
              <a:rPr lang="es-ES" dirty="0"/>
              <a:t> </a:t>
            </a:r>
          </a:p>
        </p:txBody>
      </p:sp>
    </p:spTree>
    <p:extLst>
      <p:ext uri="{BB962C8B-B14F-4D97-AF65-F5344CB8AC3E}">
        <p14:creationId xmlns:p14="http://schemas.microsoft.com/office/powerpoint/2010/main" val="33262744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59207289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208246"/>
          </a:xfrm>
          <a:prstGeom prst="rect">
            <a:avLst/>
          </a:prstGeom>
        </p:spPr>
      </p:pic>
    </p:spTree>
    <p:extLst>
      <p:ext uri="{BB962C8B-B14F-4D97-AF65-F5344CB8AC3E}">
        <p14:creationId xmlns:p14="http://schemas.microsoft.com/office/powerpoint/2010/main" val="12472068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40785577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3009869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4540749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6574317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6170445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8873849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6463656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1137658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8119704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4408036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2687196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5503887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133228862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0854022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7781797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58114647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30616202"/>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210</TotalTime>
  <Words>2500</Words>
  <Application>Microsoft Office PowerPoint</Application>
  <PresentationFormat>Presentación en pantalla (4:3)</PresentationFormat>
  <Paragraphs>248</Paragraphs>
  <Slides>115</Slides>
  <Notes>93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115</vt:i4>
      </vt:variant>
    </vt:vector>
  </HeadingPairs>
  <TitlesOfParts>
    <vt:vector size="120" baseType="lpstr">
      <vt:lpstr>Arial</vt:lpstr>
      <vt:lpstr>Calibri</vt:lpstr>
      <vt:lpstr>Century Gothic</vt:lpstr>
      <vt:lpstr>Wingdings 3</vt:lpstr>
      <vt:lpstr>Espiral</vt:lpstr>
      <vt:lpstr>Jardines de CASTILLEJA DE GUZMAN Visita en febrero del  2015 </vt:lpstr>
      <vt:lpstr>Jardines de Castilleja de Guzmán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Ruinas de Itálica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25</cp:revision>
  <dcterms:created xsi:type="dcterms:W3CDTF">2014-11-16T10:17:56Z</dcterms:created>
  <dcterms:modified xsi:type="dcterms:W3CDTF">2018-03-30T11:01:41Z</dcterms:modified>
</cp:coreProperties>
</file>