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11"/>
  </p:notesMasterIdLst>
  <p:sldIdLst>
    <p:sldId id="258" r:id="rId4"/>
    <p:sldId id="259" r:id="rId5"/>
    <p:sldId id="260" r:id="rId6"/>
    <p:sldId id="261" r:id="rId7"/>
    <p:sldId id="262" r:id="rId8"/>
    <p:sldId id="263" r:id="rId9"/>
    <p:sldId id="264" r:id="rId10"/>
    <p:sldId id="265" r:id="rId11"/>
    <p:sldId id="266" r:id="rId12"/>
    <p:sldId id="267" r:id="rId13"/>
    <p:sldId id="351" r:id="rId14"/>
    <p:sldId id="352" r:id="rId15"/>
    <p:sldId id="280" r:id="rId16"/>
    <p:sldId id="357" r:id="rId17"/>
    <p:sldId id="358" r:id="rId18"/>
    <p:sldId id="309" r:id="rId19"/>
    <p:sldId id="310" r:id="rId20"/>
    <p:sldId id="359" r:id="rId21"/>
    <p:sldId id="360" r:id="rId22"/>
    <p:sldId id="361" r:id="rId23"/>
    <p:sldId id="362" r:id="rId24"/>
    <p:sldId id="363" r:id="rId25"/>
    <p:sldId id="353" r:id="rId26"/>
    <p:sldId id="364" r:id="rId27"/>
    <p:sldId id="289" r:id="rId28"/>
    <p:sldId id="268" r:id="rId29"/>
    <p:sldId id="277" r:id="rId30"/>
    <p:sldId id="278" r:id="rId31"/>
    <p:sldId id="283" r:id="rId32"/>
    <p:sldId id="285" r:id="rId33"/>
    <p:sldId id="279" r:id="rId34"/>
    <p:sldId id="282" r:id="rId35"/>
    <p:sldId id="328" r:id="rId36"/>
    <p:sldId id="316" r:id="rId37"/>
    <p:sldId id="331" r:id="rId38"/>
    <p:sldId id="292" r:id="rId39"/>
    <p:sldId id="335" r:id="rId40"/>
    <p:sldId id="336" r:id="rId41"/>
    <p:sldId id="275" r:id="rId42"/>
    <p:sldId id="301" r:id="rId43"/>
    <p:sldId id="288" r:id="rId44"/>
    <p:sldId id="269" r:id="rId45"/>
    <p:sldId id="307" r:id="rId46"/>
    <p:sldId id="286" r:id="rId47"/>
    <p:sldId id="273" r:id="rId48"/>
    <p:sldId id="355" r:id="rId49"/>
    <p:sldId id="350" r:id="rId50"/>
    <p:sldId id="330" r:id="rId51"/>
    <p:sldId id="327" r:id="rId52"/>
    <p:sldId id="334" r:id="rId53"/>
    <p:sldId id="337" r:id="rId54"/>
    <p:sldId id="313" r:id="rId55"/>
    <p:sldId id="347" r:id="rId56"/>
    <p:sldId id="270" r:id="rId57"/>
    <p:sldId id="296" r:id="rId58"/>
    <p:sldId id="274" r:id="rId59"/>
    <p:sldId id="272" r:id="rId60"/>
    <p:sldId id="341" r:id="rId61"/>
    <p:sldId id="329" r:id="rId62"/>
    <p:sldId id="312" r:id="rId63"/>
    <p:sldId id="284" r:id="rId64"/>
    <p:sldId id="320" r:id="rId65"/>
    <p:sldId id="314" r:id="rId66"/>
    <p:sldId id="295" r:id="rId67"/>
    <p:sldId id="322" r:id="rId68"/>
    <p:sldId id="323" r:id="rId69"/>
    <p:sldId id="302" r:id="rId70"/>
    <p:sldId id="303" r:id="rId71"/>
    <p:sldId id="332" r:id="rId72"/>
    <p:sldId id="340" r:id="rId73"/>
    <p:sldId id="317" r:id="rId74"/>
    <p:sldId id="297" r:id="rId75"/>
    <p:sldId id="311" r:id="rId76"/>
    <p:sldId id="342" r:id="rId77"/>
    <p:sldId id="318" r:id="rId78"/>
    <p:sldId id="325" r:id="rId79"/>
    <p:sldId id="319" r:id="rId80"/>
    <p:sldId id="344" r:id="rId81"/>
    <p:sldId id="321" r:id="rId82"/>
    <p:sldId id="306" r:id="rId83"/>
    <p:sldId id="315" r:id="rId84"/>
    <p:sldId id="298" r:id="rId85"/>
    <p:sldId id="299" r:id="rId86"/>
    <p:sldId id="300" r:id="rId87"/>
    <p:sldId id="348" r:id="rId88"/>
    <p:sldId id="305" r:id="rId89"/>
    <p:sldId id="308" r:id="rId90"/>
    <p:sldId id="290" r:id="rId91"/>
    <p:sldId id="271" r:id="rId92"/>
    <p:sldId id="293" r:id="rId93"/>
    <p:sldId id="294" r:id="rId94"/>
    <p:sldId id="354" r:id="rId95"/>
    <p:sldId id="291" r:id="rId96"/>
    <p:sldId id="324" r:id="rId97"/>
    <p:sldId id="343" r:id="rId98"/>
    <p:sldId id="304" r:id="rId99"/>
    <p:sldId id="287" r:id="rId100"/>
    <p:sldId id="276" r:id="rId101"/>
    <p:sldId id="349" r:id="rId102"/>
    <p:sldId id="281" r:id="rId103"/>
    <p:sldId id="326" r:id="rId104"/>
    <p:sldId id="338" r:id="rId105"/>
    <p:sldId id="333" r:id="rId106"/>
    <p:sldId id="339" r:id="rId107"/>
    <p:sldId id="345" r:id="rId108"/>
    <p:sldId id="346" r:id="rId109"/>
    <p:sldId id="356"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presProps" Target="pres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viewProps" Target="view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604B31-62F2-483E-958A-46A5D22B7691}"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2B5FC-D25A-450A-B2FB-49F1ECCC693F}" type="slidenum">
              <a:rPr lang="es-ES" smtClean="0"/>
              <a:t>‹Nº›</a:t>
            </a:fld>
            <a:endParaRPr lang="es-ES" dirty="0"/>
          </a:p>
        </p:txBody>
      </p:sp>
    </p:spTree>
    <p:extLst>
      <p:ext uri="{BB962C8B-B14F-4D97-AF65-F5344CB8AC3E}">
        <p14:creationId xmlns:p14="http://schemas.microsoft.com/office/powerpoint/2010/main" val="413434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(Córdoba).-.-Eleuterio Calleja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13643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098775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92305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96439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r>
              <a:rPr lang="es-ES" dirty="0"/>
              <a:t>Escaneada por Paco Madrigal</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475086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697248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196185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710417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a:t>
            </a:r>
            <a:r>
              <a:rPr lang="es-ES" baseline="0" dirty="0"/>
              <a:t> por</a:t>
            </a:r>
            <a:r>
              <a:rPr lang="es-ES" dirty="0"/>
              <a:t>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667019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265716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979862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187421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(Córdoba).Escaneadas por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688410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(Córdoba).Escaneada por Paco Madrigal</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710563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613548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011271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754608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094776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700870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291338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111013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454397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244976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963853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106082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569913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692446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92112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311141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763735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961270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914569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009721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6776331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2827600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68355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545440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579936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9518536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73420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894581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669082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0554989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525982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3441488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8246128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4683784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7171694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7836936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3916695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00189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0242199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229936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53624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7388990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2568553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6518266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1002996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5726210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338741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544770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7927662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5552827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9152027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9026355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9450899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9450019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0133037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3891578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6987741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5194246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6461828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124157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5227118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978678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140195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9044354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4977331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2884010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7082834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0470505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1682062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9832845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4090600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460169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266237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94148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0468842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9118639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3878954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3175847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9163441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0909928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Moratalla en Hornachuelos (Córdoba).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889595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9984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5096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873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52837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03452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3670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9079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38354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9684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6985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7865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4765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98210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4635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934018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14566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38569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6104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890731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34956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2218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8167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197277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76259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4452648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57411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76689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919856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86601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68620703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925534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83854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516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27138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105128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16061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29.xml"/><Relationship Id="rId4" Type="http://schemas.openxmlformats.org/officeDocument/2006/relationships/image" Target="../media/image66.jpg"/></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29.xml"/><Relationship Id="rId4" Type="http://schemas.openxmlformats.org/officeDocument/2006/relationships/image" Target="../media/image68.jpg"/></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29.xml"/><Relationship Id="rId4" Type="http://schemas.openxmlformats.org/officeDocument/2006/relationships/image" Target="../media/image93.JPG"/></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g"/><Relationship Id="rId1" Type="http://schemas.openxmlformats.org/officeDocument/2006/relationships/slideLayout" Target="../slideLayouts/slideLayout29.xml"/><Relationship Id="rId5" Type="http://schemas.openxmlformats.org/officeDocument/2006/relationships/image" Target="../media/image71.jpg"/><Relationship Id="rId4" Type="http://schemas.openxmlformats.org/officeDocument/2006/relationships/image" Target="../media/image98.jpg"/></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29.xml"/><Relationship Id="rId4" Type="http://schemas.openxmlformats.org/officeDocument/2006/relationships/image" Target="../media/image100.jpg"/></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29.xml"/><Relationship Id="rId4" Type="http://schemas.openxmlformats.org/officeDocument/2006/relationships/image" Target="../media/image10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764704"/>
            <a:ext cx="6552728" cy="3168352"/>
          </a:xfrm>
        </p:spPr>
        <p:txBody>
          <a:bodyPr>
            <a:normAutofit/>
          </a:bodyPr>
          <a:lstStyle/>
          <a:p>
            <a:r>
              <a:rPr lang="es-ES" sz="3200" dirty="0"/>
              <a:t>JARDINES DE JEAN CLAUDE NICOLAS FORESTIER EN ESPAÑA</a:t>
            </a:r>
            <a:br>
              <a:rPr lang="es-ES" sz="3200" dirty="0"/>
            </a:br>
            <a:r>
              <a:rPr lang="es-ES" sz="3200" dirty="0"/>
              <a:t> Jardines del Palacio de Moratalla en Hornachuelos (Córdoba).</a:t>
            </a:r>
          </a:p>
        </p:txBody>
      </p:sp>
      <p:sp>
        <p:nvSpPr>
          <p:cNvPr id="3" name="2 Subtítulo"/>
          <p:cNvSpPr>
            <a:spLocks noGrp="1"/>
          </p:cNvSpPr>
          <p:nvPr>
            <p:ph type="subTitle" idx="1"/>
          </p:nvPr>
        </p:nvSpPr>
        <p:spPr>
          <a:xfrm>
            <a:off x="2555776" y="5085184"/>
            <a:ext cx="4608512" cy="122413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1729645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del Palacio de Moratalla en Hornachuelos (Córdoba).</a:t>
            </a:r>
          </a:p>
        </p:txBody>
      </p:sp>
      <p:sp>
        <p:nvSpPr>
          <p:cNvPr id="3" name="2 Marcador de contenido"/>
          <p:cNvSpPr>
            <a:spLocks noGrp="1"/>
          </p:cNvSpPr>
          <p:nvPr>
            <p:ph sz="quarter" idx="1"/>
          </p:nvPr>
        </p:nvSpPr>
        <p:spPr/>
        <p:txBody>
          <a:bodyPr>
            <a:normAutofit lnSpcReduction="10000"/>
          </a:bodyPr>
          <a:lstStyle/>
          <a:p>
            <a:r>
              <a:rPr lang="es-ES" dirty="0"/>
              <a:t>“Los primeros Jardines en Moratalla son de entre 1850 y 1870, y se realizan por encargo del IX Marques de Villaseca posteriormente, en 1914, se efectúa una ampliación en la que en la que interviene el arquitecto paisajista francés J.C.N.Forestier, que es contratado por el II Marqués de Viana”.</a:t>
            </a:r>
          </a:p>
          <a:p>
            <a:r>
              <a:rPr lang="es-ES" dirty="0"/>
              <a:t>El resultado, “un esplendido jardín de estilo romántico con una vegetación exuberante”. Inicialmente “la finca contenía 2.000 fanegas de tierras, en la actualidad consta de 22 hectáreas, 8 de jardín propiamente dicho y el resto de huerta ornamental.</a:t>
            </a:r>
          </a:p>
        </p:txBody>
      </p:sp>
    </p:spTree>
    <p:extLst>
      <p:ext uri="{BB962C8B-B14F-4D97-AF65-F5344CB8AC3E}">
        <p14:creationId xmlns:p14="http://schemas.microsoft.com/office/powerpoint/2010/main" val="4145651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Los jardines cuentan con varias partes diferenciadas y que se han ido incorporando a lo largo de la historia, según ha ido evolucionando.</a:t>
            </a:r>
          </a:p>
          <a:p>
            <a:r>
              <a:rPr lang="es-ES" dirty="0"/>
              <a:t>El jardín del s. XIX: Es el jardín que nos recibe al principio de la visita, y el más antiguo del conjunto. Está compuesto por un seto de Boj (Buxus sempervirens), que delimita parterres de formas sinuosas que asemejan una flor. En el interior de estos parterres se encuentra una masa de Agapanto (Agapanthus africanus), completando el conjunto una cúpula de Plátanos de sombra (Platanus xhispanica) y una doble alineación de Castaños de indias (Aesculus hippocastanum).</a:t>
            </a:r>
          </a:p>
          <a:p>
            <a:endParaRPr lang="es-ES" dirty="0"/>
          </a:p>
        </p:txBody>
      </p:sp>
    </p:spTree>
    <p:extLst>
      <p:ext uri="{BB962C8B-B14F-4D97-AF65-F5344CB8AC3E}">
        <p14:creationId xmlns:p14="http://schemas.microsoft.com/office/powerpoint/2010/main" val="3116061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3272"/>
            <a:ext cx="7467600" cy="6028056"/>
          </a:xfrm>
        </p:spPr>
        <p:txBody>
          <a:bodyPr>
            <a:normAutofit/>
          </a:bodyPr>
          <a:lstStyle/>
          <a:p>
            <a:r>
              <a:rPr lang="es-ES" dirty="0"/>
              <a:t>La floración de los Agapantos azules y blancos son un espectáculo de color a finales del mes de mayo”.</a:t>
            </a:r>
          </a:p>
          <a:p>
            <a:r>
              <a:rPr lang="es-ES" dirty="0"/>
              <a:t>La Avenida de Acceso, ampliación realizada por Forestier, y que destaca por sus ocho terrazas, cada una de ellas con ornamento característico y peculiar.</a:t>
            </a:r>
          </a:p>
          <a:p>
            <a:r>
              <a:rPr lang="es-ES" dirty="0"/>
              <a:t>En la primera terraza, se erguían en un pedestal de mármol las cuatro alegorías a las estaciones del año (Venus, Flora, Diana, y Andrómeda), en el año 2005 fueron retiradas para su limpieza”. En el centro de la terraza hay un enorme jarrón que presenta figuras con animales y herramientas de caza, asimismo, dos figuras sentadas son las asas.</a:t>
            </a:r>
          </a:p>
        </p:txBody>
      </p:sp>
    </p:spTree>
    <p:extLst>
      <p:ext uri="{BB962C8B-B14F-4D97-AF65-F5344CB8AC3E}">
        <p14:creationId xmlns:p14="http://schemas.microsoft.com/office/powerpoint/2010/main" val="3315639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la segunda terraza aparece una mesa circular con bancos. Es un reloj solar y que lleva sobre su tablero los signos del zodíaco. </a:t>
            </a:r>
          </a:p>
          <a:p>
            <a:r>
              <a:rPr lang="es-ES" dirty="0"/>
              <a:t>A continuación se accede a la tercera terraza, donde nos encontramos un estanque con forma de estrella de ocho puntas, a la que habíamos accedido a través de dos escaleras simétricas de tres peldaños.</a:t>
            </a:r>
          </a:p>
          <a:p>
            <a:r>
              <a:rPr lang="es-ES" dirty="0"/>
              <a:t>La cuarta terraza es una de las que más llamó mi atención. </a:t>
            </a:r>
          </a:p>
          <a:p>
            <a:r>
              <a:rPr lang="es-ES" dirty="0"/>
              <a:t>En ella encontramos el laberinto, un singular juego de agua que comienza en un estanque semicircular. </a:t>
            </a:r>
          </a:p>
        </p:txBody>
      </p:sp>
      <p:sp>
        <p:nvSpPr>
          <p:cNvPr id="4" name="2 Marcador de contenido"/>
          <p:cNvSpPr txBox="1">
            <a:spLocks/>
          </p:cNvSpPr>
          <p:nvPr/>
        </p:nvSpPr>
        <p:spPr>
          <a:xfrm>
            <a:off x="683568" y="620688"/>
            <a:ext cx="7467600" cy="592527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buClr>
                <a:srgbClr val="FE8637"/>
              </a:buClr>
            </a:pPr>
            <a:endParaRPr lang="es-ES" dirty="0">
              <a:solidFill>
                <a:prstClr val="white"/>
              </a:solidFill>
            </a:endParaRPr>
          </a:p>
        </p:txBody>
      </p:sp>
      <p:sp>
        <p:nvSpPr>
          <p:cNvPr id="5" name="2 Marcador de contenido"/>
          <p:cNvSpPr txBox="1">
            <a:spLocks/>
          </p:cNvSpPr>
          <p:nvPr/>
        </p:nvSpPr>
        <p:spPr>
          <a:xfrm>
            <a:off x="653023" y="620688"/>
            <a:ext cx="7467600" cy="592527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buClr>
                <a:srgbClr val="FE8637"/>
              </a:buClr>
            </a:pPr>
            <a:endParaRPr lang="es-ES" dirty="0">
              <a:solidFill>
                <a:prstClr val="white"/>
              </a:solidFill>
            </a:endParaRPr>
          </a:p>
        </p:txBody>
      </p:sp>
      <p:sp>
        <p:nvSpPr>
          <p:cNvPr id="6" name="2 Marcador de contenido"/>
          <p:cNvSpPr txBox="1">
            <a:spLocks/>
          </p:cNvSpPr>
          <p:nvPr/>
        </p:nvSpPr>
        <p:spPr>
          <a:xfrm>
            <a:off x="467544" y="404664"/>
            <a:ext cx="7467600" cy="6141296"/>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buClr>
                <a:srgbClr val="FE8637"/>
              </a:buClr>
            </a:pPr>
            <a:endParaRPr lang="es-ES" dirty="0">
              <a:solidFill>
                <a:prstClr val="white"/>
              </a:solidFill>
            </a:endParaRPr>
          </a:p>
        </p:txBody>
      </p:sp>
    </p:spTree>
    <p:extLst>
      <p:ext uri="{BB962C8B-B14F-4D97-AF65-F5344CB8AC3E}">
        <p14:creationId xmlns:p14="http://schemas.microsoft.com/office/powerpoint/2010/main" val="1281103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la quinta terraza hay un estanque de forma poligonal, en la sexta, otro estanque de formas estrellada y semicircular. En el centro de la séptima terraza existe otro estanque con forma de estrella de ocho puntas.</a:t>
            </a:r>
          </a:p>
          <a:p>
            <a:r>
              <a:rPr lang="es-ES" dirty="0"/>
              <a:t>Durante todo este trayecto nos ha estado acompañando un hermoso canalillo de ladrillo que une los distintos estanques y juegos de agua de la avenida. Por supuesto nos dio paso a la última de las terrazas, la octava, cuyo estanque rectangular se encuentra lleno de Nenúfares (Nymphea alba).</a:t>
            </a:r>
          </a:p>
          <a:p>
            <a:r>
              <a:rPr lang="es-ES" dirty="0"/>
              <a:t>Siguiendo esta avenida llegamos hasta la gran verja de hierro que mencione al principio. Está realizada al más puro estilo versallesco, y fue diseñada por el propio Forestier.</a:t>
            </a:r>
          </a:p>
          <a:p>
            <a:endParaRPr lang="es-ES" dirty="0"/>
          </a:p>
        </p:txBody>
      </p:sp>
    </p:spTree>
    <p:extLst>
      <p:ext uri="{BB962C8B-B14F-4D97-AF65-F5344CB8AC3E}">
        <p14:creationId xmlns:p14="http://schemas.microsoft.com/office/powerpoint/2010/main" val="243036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dos enormes jabalíes de piedra que custodian el acceso en realidad “al principio Forestier proyectó colocar leones según los planos originales”,  “pero fueron sustituidos por los jabalíes, que son un animal más adecuado a la zona donde nos encontramos”.</a:t>
            </a:r>
          </a:p>
          <a:p>
            <a:r>
              <a:rPr lang="es-ES" dirty="0"/>
              <a:t>Se regresa por la Avenida, pero esta vez en sentido ascendente.  </a:t>
            </a:r>
          </a:p>
          <a:p>
            <a:r>
              <a:rPr lang="es-ES" dirty="0"/>
              <a:t>Los dos taludes laterales estaban llenos de especies diferentes: Cipreses, Cedros, Fresnos, Moreras, Adelfas, Plumeros, Manzanos, Prunos, Opuntias, Árboles del amor, Nísperos, Buganvillas, Lirios, etc. </a:t>
            </a:r>
          </a:p>
          <a:p>
            <a:r>
              <a:rPr lang="es-ES" dirty="0"/>
              <a:t>Todo en un permanente contraste de color orquestado por el otoño.</a:t>
            </a:r>
          </a:p>
          <a:p>
            <a:endParaRPr lang="es-ES" dirty="0"/>
          </a:p>
          <a:p>
            <a:endParaRPr lang="es-ES" dirty="0"/>
          </a:p>
        </p:txBody>
      </p:sp>
    </p:spTree>
    <p:extLst>
      <p:ext uri="{BB962C8B-B14F-4D97-AF65-F5344CB8AC3E}">
        <p14:creationId xmlns:p14="http://schemas.microsoft.com/office/powerpoint/2010/main" val="3956477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Nuestro siguiente emplazamiento es La Fuente Del Recreo un jardín dividido en tres terrazas. Comienza en una escalera doble que cobija un arco donde se encuentra la figura de un Cupido sentado.  </a:t>
            </a:r>
          </a:p>
          <a:p>
            <a:r>
              <a:rPr lang="es-ES" dirty="0"/>
              <a:t>Pasando por otra escalera, son múltiples en este lugar, llegamos a una fuente circular que alberga una masa arbustiva de Cala (Zantedeschia aethiopica).</a:t>
            </a:r>
          </a:p>
          <a:p>
            <a:r>
              <a:rPr lang="es-ES" dirty="0"/>
              <a:t>De aquí parte un canalillo que desemboca en un estanque semicircular construido en piedra de rocalla. “El antiguo Paseo de los Bambúes se regaba a través de aquí, y el agua llegaba hasta el río Bembézar. Ahora está de forma salvaje con plantas en su mayoría autóctonas”.</a:t>
            </a:r>
          </a:p>
          <a:p>
            <a:endParaRPr lang="es-ES" dirty="0"/>
          </a:p>
        </p:txBody>
      </p:sp>
    </p:spTree>
    <p:extLst>
      <p:ext uri="{BB962C8B-B14F-4D97-AF65-F5344CB8AC3E}">
        <p14:creationId xmlns:p14="http://schemas.microsoft.com/office/powerpoint/2010/main" val="3300569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Accedemos por el camino de las Espireas hasta La Pradera de Violetas, una ventana al valle del Guadalquivir Cordobés, una gran cúpula dorada de Plátanos y donde antiguamente crecían las violetas, pero que hoy en día se encuentra plantado de grama (Stenotaphrum secundatum)</a:t>
            </a:r>
          </a:p>
          <a:p>
            <a:r>
              <a:rPr lang="es-ES" dirty="0"/>
              <a:t>. La visita se acerca a su fin. Vamos por la parte trasera del palacio y dejamos atrás La Casa del Guarda Mayor, pasamos por la huerta de Naranjos para, una vez allí, seguimos un camino que nos conduce hasta La Fuente del Venado, así denominada por estar coronada por un ciervo de hierro fundido.</a:t>
            </a:r>
          </a:p>
        </p:txBody>
      </p:sp>
    </p:spTree>
    <p:extLst>
      <p:ext uri="{BB962C8B-B14F-4D97-AF65-F5344CB8AC3E}">
        <p14:creationId xmlns:p14="http://schemas.microsoft.com/office/powerpoint/2010/main" val="445935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fontScale="92500"/>
          </a:bodyPr>
          <a:lstStyle/>
          <a:p>
            <a:pPr marL="0" indent="0">
              <a:buNone/>
            </a:pPr>
            <a:endParaRPr lang="es-ES" dirty="0"/>
          </a:p>
          <a:p>
            <a:r>
              <a:rPr lang="es-ES" dirty="0"/>
              <a:t>﻿﻿﻿El conjunto se compone de una montaña de lastras de pizarra de Sierra Morena, sobre el que se levanta el venado. </a:t>
            </a:r>
          </a:p>
          <a:p>
            <a:r>
              <a:rPr lang="es-ES" dirty="0"/>
              <a:t>En su mitad caía un enorme caño de agua a un estanque, también construido en pizarra.</a:t>
            </a:r>
          </a:p>
          <a:p>
            <a:r>
              <a:rPr lang="es-ES" dirty="0"/>
              <a:t>Para finalizar, nos introducimos en la huerta, para recorrer algunas alineaciones de Naranjos y, tras descender una fuerte pendiente, llegamos hasta La Fuente de Doña Leonor. Allí nos espera un frontón de ladrillo del que brotaba un caño de agua natural de manantial que se vertía en un estanque.  La fuente “fue realizada en 1913 y bautizada con ese nombre por la hija del II Marqués de Viana. Sirvió en su día de zona de baños”.</a:t>
            </a:r>
          </a:p>
          <a:p>
            <a:r>
              <a:rPr lang="es-ES" dirty="0"/>
              <a:t>Atrás dejamos Los Jardines de Moratalla, declarados de Interés Histórico Artístico en 1983.. </a:t>
            </a:r>
          </a:p>
          <a:p>
            <a:endParaRPr lang="es-ES" dirty="0"/>
          </a:p>
        </p:txBody>
      </p:sp>
    </p:spTree>
    <p:extLst>
      <p:ext uri="{BB962C8B-B14F-4D97-AF65-F5344CB8AC3E}">
        <p14:creationId xmlns:p14="http://schemas.microsoft.com/office/powerpoint/2010/main" val="151675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2625" t="2173" r="3204" b="10853"/>
          <a:stretch/>
        </p:blipFill>
        <p:spPr>
          <a:xfrm>
            <a:off x="4445390" y="0"/>
            <a:ext cx="4698609" cy="6858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24017" t="3077" r="25727" b="12410"/>
          <a:stretch/>
        </p:blipFill>
        <p:spPr>
          <a:xfrm>
            <a:off x="0" y="0"/>
            <a:ext cx="4445390" cy="6858000"/>
          </a:xfrm>
          <a:prstGeom prst="rect">
            <a:avLst/>
          </a:prstGeom>
        </p:spPr>
      </p:pic>
    </p:spTree>
    <p:extLst>
      <p:ext uri="{BB962C8B-B14F-4D97-AF65-F5344CB8AC3E}">
        <p14:creationId xmlns:p14="http://schemas.microsoft.com/office/powerpoint/2010/main" val="3089322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22668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2759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72"/>
          <a:stretch/>
        </p:blipFill>
        <p:spPr>
          <a:xfrm>
            <a:off x="0" y="0"/>
            <a:ext cx="9144000" cy="6858000"/>
          </a:xfrm>
          <a:prstGeom prst="rect">
            <a:avLst/>
          </a:prstGeom>
        </p:spPr>
      </p:pic>
    </p:spTree>
    <p:extLst>
      <p:ext uri="{BB962C8B-B14F-4D97-AF65-F5344CB8AC3E}">
        <p14:creationId xmlns:p14="http://schemas.microsoft.com/office/powerpoint/2010/main" val="3401486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88"/>
          <a:stretch/>
        </p:blipFill>
        <p:spPr>
          <a:xfrm>
            <a:off x="-23620" y="0"/>
            <a:ext cx="443026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7897"/>
          <a:stretch/>
        </p:blipFill>
        <p:spPr>
          <a:xfrm>
            <a:off x="4406648" y="0"/>
            <a:ext cx="4741649" cy="6957392"/>
          </a:xfrm>
          <a:prstGeom prst="rect">
            <a:avLst/>
          </a:prstGeom>
        </p:spPr>
      </p:pic>
    </p:spTree>
    <p:extLst>
      <p:ext uri="{BB962C8B-B14F-4D97-AF65-F5344CB8AC3E}">
        <p14:creationId xmlns:p14="http://schemas.microsoft.com/office/powerpoint/2010/main" val="372330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85"/>
          <a:stretch/>
        </p:blipFill>
        <p:spPr>
          <a:xfrm>
            <a:off x="0" y="0"/>
            <a:ext cx="9144000" cy="6858000"/>
          </a:xfrm>
          <a:prstGeom prst="rect">
            <a:avLst/>
          </a:prstGeom>
        </p:spPr>
      </p:pic>
    </p:spTree>
    <p:extLst>
      <p:ext uri="{BB962C8B-B14F-4D97-AF65-F5344CB8AC3E}">
        <p14:creationId xmlns:p14="http://schemas.microsoft.com/office/powerpoint/2010/main" val="3180673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42"/>
          <a:stretch/>
        </p:blipFill>
        <p:spPr>
          <a:xfrm>
            <a:off x="0" y="0"/>
            <a:ext cx="9144000" cy="6858000"/>
          </a:xfrm>
          <a:prstGeom prst="rect">
            <a:avLst/>
          </a:prstGeom>
        </p:spPr>
      </p:pic>
    </p:spTree>
    <p:extLst>
      <p:ext uri="{BB962C8B-B14F-4D97-AF65-F5344CB8AC3E}">
        <p14:creationId xmlns:p14="http://schemas.microsoft.com/office/powerpoint/2010/main" val="1183691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834"/>
          <a:stretch/>
        </p:blipFill>
        <p:spPr>
          <a:xfrm>
            <a:off x="0" y="0"/>
            <a:ext cx="9144000" cy="6858000"/>
          </a:xfrm>
          <a:prstGeom prst="rect">
            <a:avLst/>
          </a:prstGeom>
        </p:spPr>
      </p:pic>
    </p:spTree>
    <p:extLst>
      <p:ext uri="{BB962C8B-B14F-4D97-AF65-F5344CB8AC3E}">
        <p14:creationId xmlns:p14="http://schemas.microsoft.com/office/powerpoint/2010/main" val="3038044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37"/>
          <a:stretch/>
        </p:blipFill>
        <p:spPr>
          <a:xfrm>
            <a:off x="0" y="0"/>
            <a:ext cx="9144000" cy="6858000"/>
          </a:xfrm>
          <a:prstGeom prst="rect">
            <a:avLst/>
          </a:prstGeom>
        </p:spPr>
      </p:pic>
    </p:spTree>
    <p:extLst>
      <p:ext uri="{BB962C8B-B14F-4D97-AF65-F5344CB8AC3E}">
        <p14:creationId xmlns:p14="http://schemas.microsoft.com/office/powerpoint/2010/main" val="2334200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29"/>
          <a:stretch/>
        </p:blipFill>
        <p:spPr>
          <a:xfrm>
            <a:off x="0" y="0"/>
            <a:ext cx="9144000" cy="7029400"/>
          </a:xfrm>
          <a:prstGeom prst="rect">
            <a:avLst/>
          </a:prstGeom>
        </p:spPr>
      </p:pic>
    </p:spTree>
    <p:extLst>
      <p:ext uri="{BB962C8B-B14F-4D97-AF65-F5344CB8AC3E}">
        <p14:creationId xmlns:p14="http://schemas.microsoft.com/office/powerpoint/2010/main" val="2940685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106"/>
          <a:stretch/>
        </p:blipFill>
        <p:spPr>
          <a:xfrm>
            <a:off x="0" y="0"/>
            <a:ext cx="9144000" cy="6858000"/>
          </a:xfrm>
          <a:prstGeom prst="rect">
            <a:avLst/>
          </a:prstGeom>
        </p:spPr>
      </p:pic>
    </p:spTree>
    <p:extLst>
      <p:ext uri="{BB962C8B-B14F-4D97-AF65-F5344CB8AC3E}">
        <p14:creationId xmlns:p14="http://schemas.microsoft.com/office/powerpoint/2010/main" val="1295863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00"/>
          <a:stretch/>
        </p:blipFill>
        <p:spPr>
          <a:xfrm>
            <a:off x="0" y="0"/>
            <a:ext cx="9144000" cy="6858000"/>
          </a:xfrm>
          <a:prstGeom prst="rect">
            <a:avLst/>
          </a:prstGeom>
        </p:spPr>
      </p:pic>
    </p:spTree>
    <p:extLst>
      <p:ext uri="{BB962C8B-B14F-4D97-AF65-F5344CB8AC3E}">
        <p14:creationId xmlns:p14="http://schemas.microsoft.com/office/powerpoint/2010/main" val="24641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77" b="9372"/>
          <a:stretch/>
        </p:blipFill>
        <p:spPr>
          <a:xfrm>
            <a:off x="0" y="0"/>
            <a:ext cx="9144000" cy="6858000"/>
          </a:xfrm>
          <a:prstGeom prst="rect">
            <a:avLst/>
          </a:prstGeom>
        </p:spPr>
      </p:pic>
    </p:spTree>
    <p:extLst>
      <p:ext uri="{BB962C8B-B14F-4D97-AF65-F5344CB8AC3E}">
        <p14:creationId xmlns:p14="http://schemas.microsoft.com/office/powerpoint/2010/main" val="3560830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80"/>
          <a:stretch/>
        </p:blipFill>
        <p:spPr>
          <a:xfrm>
            <a:off x="0" y="0"/>
            <a:ext cx="9144000" cy="6858000"/>
          </a:xfrm>
          <a:prstGeom prst="rect">
            <a:avLst/>
          </a:prstGeom>
        </p:spPr>
      </p:pic>
    </p:spTree>
    <p:extLst>
      <p:ext uri="{BB962C8B-B14F-4D97-AF65-F5344CB8AC3E}">
        <p14:creationId xmlns:p14="http://schemas.microsoft.com/office/powerpoint/2010/main" val="3787475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42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86485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1487"/>
          <a:stretch/>
        </p:blipFill>
        <p:spPr>
          <a:xfrm>
            <a:off x="0" y="0"/>
            <a:ext cx="9144000" cy="6857999"/>
          </a:xfrm>
          <a:prstGeom prst="rect">
            <a:avLst/>
          </a:prstGeom>
        </p:spPr>
      </p:pic>
    </p:spTree>
    <p:extLst>
      <p:ext uri="{BB962C8B-B14F-4D97-AF65-F5344CB8AC3E}">
        <p14:creationId xmlns:p14="http://schemas.microsoft.com/office/powerpoint/2010/main" val="2401812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45432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17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1775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742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757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52"/>
          <a:stretch/>
        </p:blipFill>
        <p:spPr>
          <a:xfrm>
            <a:off x="-108520" y="0"/>
            <a:ext cx="9252520" cy="6858000"/>
          </a:xfrm>
          <a:prstGeom prst="rect">
            <a:avLst/>
          </a:prstGeom>
        </p:spPr>
      </p:pic>
    </p:spTree>
    <p:extLst>
      <p:ext uri="{BB962C8B-B14F-4D97-AF65-F5344CB8AC3E}">
        <p14:creationId xmlns:p14="http://schemas.microsoft.com/office/powerpoint/2010/main" val="777645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06316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607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3059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13358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4531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054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32728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489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95" t="2256" r="3676" b="14666"/>
          <a:stretch/>
        </p:blipFill>
        <p:spPr>
          <a:xfrm>
            <a:off x="0" y="0"/>
            <a:ext cx="9144000" cy="6858000"/>
          </a:xfrm>
          <a:prstGeom prst="rect">
            <a:avLst/>
          </a:prstGeom>
        </p:spPr>
      </p:pic>
    </p:spTree>
    <p:extLst>
      <p:ext uri="{BB962C8B-B14F-4D97-AF65-F5344CB8AC3E}">
        <p14:creationId xmlns:p14="http://schemas.microsoft.com/office/powerpoint/2010/main" val="4028721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815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635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155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3321688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0" t="2461" r="2650" b="13026"/>
          <a:stretch/>
        </p:blipFill>
        <p:spPr>
          <a:xfrm>
            <a:off x="0" y="0"/>
            <a:ext cx="9144000" cy="6858000"/>
          </a:xfrm>
          <a:prstGeom prst="rect">
            <a:avLst/>
          </a:prstGeom>
        </p:spPr>
      </p:pic>
    </p:spTree>
    <p:extLst>
      <p:ext uri="{BB962C8B-B14F-4D97-AF65-F5344CB8AC3E}">
        <p14:creationId xmlns:p14="http://schemas.microsoft.com/office/powerpoint/2010/main" val="2440266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868591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16692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056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426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32985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37" t="3692" r="2479" b="13436"/>
          <a:stretch/>
        </p:blipFill>
        <p:spPr>
          <a:xfrm>
            <a:off x="0" y="0"/>
            <a:ext cx="9144000" cy="6858000"/>
          </a:xfrm>
          <a:prstGeom prst="rect">
            <a:avLst/>
          </a:prstGeom>
        </p:spPr>
      </p:pic>
    </p:spTree>
    <p:extLst>
      <p:ext uri="{BB962C8B-B14F-4D97-AF65-F5344CB8AC3E}">
        <p14:creationId xmlns:p14="http://schemas.microsoft.com/office/powerpoint/2010/main" val="20144632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073674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39455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22529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52" t="3282" r="2307" b="12821"/>
          <a:stretch/>
        </p:blipFill>
        <p:spPr>
          <a:xfrm>
            <a:off x="0" y="0"/>
            <a:ext cx="9144000" cy="6858000"/>
          </a:xfrm>
          <a:prstGeom prst="rect">
            <a:avLst/>
          </a:prstGeom>
        </p:spPr>
      </p:pic>
    </p:spTree>
    <p:extLst>
      <p:ext uri="{BB962C8B-B14F-4D97-AF65-F5344CB8AC3E}">
        <p14:creationId xmlns:p14="http://schemas.microsoft.com/office/powerpoint/2010/main" val="3941354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78" t="2871" r="2307" b="13436"/>
          <a:stretch/>
        </p:blipFill>
        <p:spPr>
          <a:xfrm>
            <a:off x="0" y="0"/>
            <a:ext cx="9144000" cy="6858000"/>
          </a:xfrm>
          <a:prstGeom prst="rect">
            <a:avLst/>
          </a:prstGeom>
        </p:spPr>
      </p:pic>
    </p:spTree>
    <p:extLst>
      <p:ext uri="{BB962C8B-B14F-4D97-AF65-F5344CB8AC3E}">
        <p14:creationId xmlns:p14="http://schemas.microsoft.com/office/powerpoint/2010/main" val="36831870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32055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4728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70422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964818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160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16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82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6831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046"/>
          <a:stretch/>
        </p:blipFill>
        <p:spPr>
          <a:xfrm>
            <a:off x="0" y="0"/>
            <a:ext cx="9143999" cy="6858000"/>
          </a:xfrm>
          <a:prstGeom prst="rect">
            <a:avLst/>
          </a:prstGeom>
        </p:spPr>
      </p:pic>
    </p:spTree>
    <p:extLst>
      <p:ext uri="{BB962C8B-B14F-4D97-AF65-F5344CB8AC3E}">
        <p14:creationId xmlns:p14="http://schemas.microsoft.com/office/powerpoint/2010/main" val="19555080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90063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98" y="0"/>
            <a:ext cx="9114302" cy="6858000"/>
          </a:xfrm>
          <a:prstGeom prst="rect">
            <a:avLst/>
          </a:prstGeom>
        </p:spPr>
      </p:pic>
    </p:spTree>
    <p:extLst>
      <p:ext uri="{BB962C8B-B14F-4D97-AF65-F5344CB8AC3E}">
        <p14:creationId xmlns:p14="http://schemas.microsoft.com/office/powerpoint/2010/main" val="19702992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36" t="4718" r="2820" b="13436"/>
          <a:stretch/>
        </p:blipFill>
        <p:spPr>
          <a:xfrm>
            <a:off x="0" y="116632"/>
            <a:ext cx="9144000" cy="6741368"/>
          </a:xfrm>
          <a:prstGeom prst="rect">
            <a:avLst/>
          </a:prstGeom>
        </p:spPr>
      </p:pic>
    </p:spTree>
    <p:extLst>
      <p:ext uri="{BB962C8B-B14F-4D97-AF65-F5344CB8AC3E}">
        <p14:creationId xmlns:p14="http://schemas.microsoft.com/office/powerpoint/2010/main" val="889453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320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74016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98951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66" t="4307" r="2480" b="13025"/>
          <a:stretch/>
        </p:blipFill>
        <p:spPr>
          <a:xfrm>
            <a:off x="0" y="0"/>
            <a:ext cx="9144000" cy="6858000"/>
          </a:xfrm>
          <a:prstGeom prst="rect">
            <a:avLst/>
          </a:prstGeom>
        </p:spPr>
      </p:pic>
    </p:spTree>
    <p:extLst>
      <p:ext uri="{BB962C8B-B14F-4D97-AF65-F5344CB8AC3E}">
        <p14:creationId xmlns:p14="http://schemas.microsoft.com/office/powerpoint/2010/main" val="21722293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82"/>
            <a:ext cx="9144000" cy="288607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0647"/>
          <a:stretch/>
        </p:blipFill>
        <p:spPr>
          <a:xfrm>
            <a:off x="0" y="2903057"/>
            <a:ext cx="9144000" cy="3873094"/>
          </a:xfrm>
          <a:prstGeom prst="rect">
            <a:avLst/>
          </a:prstGeom>
        </p:spPr>
      </p:pic>
    </p:spTree>
    <p:extLst>
      <p:ext uri="{BB962C8B-B14F-4D97-AF65-F5344CB8AC3E}">
        <p14:creationId xmlns:p14="http://schemas.microsoft.com/office/powerpoint/2010/main" val="2709553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90574"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52" y="0"/>
            <a:ext cx="4746068" cy="6858000"/>
          </a:xfrm>
          <a:prstGeom prst="rect">
            <a:avLst/>
          </a:prstGeom>
        </p:spPr>
      </p:pic>
    </p:spTree>
    <p:extLst>
      <p:ext uri="{BB962C8B-B14F-4D97-AF65-F5344CB8AC3E}">
        <p14:creationId xmlns:p14="http://schemas.microsoft.com/office/powerpoint/2010/main" val="3482701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5961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04" t="4102" r="2479" b="13436"/>
          <a:stretch/>
        </p:blipFill>
        <p:spPr>
          <a:xfrm>
            <a:off x="0" y="0"/>
            <a:ext cx="9144000" cy="6858000"/>
          </a:xfrm>
          <a:prstGeom prst="rect">
            <a:avLst/>
          </a:prstGeom>
        </p:spPr>
      </p:pic>
    </p:spTree>
    <p:extLst>
      <p:ext uri="{BB962C8B-B14F-4D97-AF65-F5344CB8AC3E}">
        <p14:creationId xmlns:p14="http://schemas.microsoft.com/office/powerpoint/2010/main" val="34850286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5920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0" t="51" r="-360" b="9170"/>
          <a:stretch/>
        </p:blipFill>
        <p:spPr>
          <a:xfrm>
            <a:off x="0" y="0"/>
            <a:ext cx="9144000" cy="6858000"/>
          </a:xfrm>
          <a:prstGeom prst="rect">
            <a:avLst/>
          </a:prstGeom>
        </p:spPr>
      </p:pic>
    </p:spTree>
    <p:extLst>
      <p:ext uri="{BB962C8B-B14F-4D97-AF65-F5344CB8AC3E}">
        <p14:creationId xmlns:p14="http://schemas.microsoft.com/office/powerpoint/2010/main" val="8647505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84272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73102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66779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7680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53" t="3693" r="2137" b="13025"/>
          <a:stretch/>
        </p:blipFill>
        <p:spPr>
          <a:xfrm>
            <a:off x="0" y="0"/>
            <a:ext cx="9144000" cy="6858000"/>
          </a:xfrm>
          <a:prstGeom prst="rect">
            <a:avLst/>
          </a:prstGeom>
        </p:spPr>
      </p:pic>
    </p:spTree>
    <p:extLst>
      <p:ext uri="{BB962C8B-B14F-4D97-AF65-F5344CB8AC3E}">
        <p14:creationId xmlns:p14="http://schemas.microsoft.com/office/powerpoint/2010/main" val="13554822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7598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9673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69919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82" t="2872" r="2992" b="13641"/>
          <a:stretch/>
        </p:blipFill>
        <p:spPr>
          <a:xfrm>
            <a:off x="0" y="0"/>
            <a:ext cx="9144000" cy="6858000"/>
          </a:xfrm>
          <a:prstGeom prst="rect">
            <a:avLst/>
          </a:prstGeom>
        </p:spPr>
      </p:pic>
    </p:spTree>
    <p:extLst>
      <p:ext uri="{BB962C8B-B14F-4D97-AF65-F5344CB8AC3E}">
        <p14:creationId xmlns:p14="http://schemas.microsoft.com/office/powerpoint/2010/main" val="17240084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91276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4337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6640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8322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7804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65" t="3487" r="2992" b="12000"/>
          <a:stretch/>
        </p:blipFill>
        <p:spPr>
          <a:xfrm>
            <a:off x="0" y="0"/>
            <a:ext cx="9144000" cy="6858000"/>
          </a:xfrm>
          <a:prstGeom prst="rect">
            <a:avLst/>
          </a:prstGeom>
        </p:spPr>
      </p:pic>
    </p:spTree>
    <p:extLst>
      <p:ext uri="{BB962C8B-B14F-4D97-AF65-F5344CB8AC3E}">
        <p14:creationId xmlns:p14="http://schemas.microsoft.com/office/powerpoint/2010/main" val="23074823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2559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4532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400004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07" t="3077" r="2307" b="13026"/>
          <a:stretch/>
        </p:blipFill>
        <p:spPr>
          <a:xfrm>
            <a:off x="0" y="0"/>
            <a:ext cx="9144000" cy="6858000"/>
          </a:xfrm>
          <a:prstGeom prst="rect">
            <a:avLst/>
          </a:prstGeom>
        </p:spPr>
      </p:pic>
    </p:spTree>
    <p:extLst>
      <p:ext uri="{BB962C8B-B14F-4D97-AF65-F5344CB8AC3E}">
        <p14:creationId xmlns:p14="http://schemas.microsoft.com/office/powerpoint/2010/main" val="8196450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 y="15559"/>
            <a:ext cx="459057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285" y="15559"/>
            <a:ext cx="4552715" cy="6858000"/>
          </a:xfrm>
          <a:prstGeom prst="rect">
            <a:avLst/>
          </a:prstGeom>
        </p:spPr>
      </p:pic>
    </p:spTree>
    <p:extLst>
      <p:ext uri="{BB962C8B-B14F-4D97-AF65-F5344CB8AC3E}">
        <p14:creationId xmlns:p14="http://schemas.microsoft.com/office/powerpoint/2010/main" val="30146395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6075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0881550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5105400" cy="32004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0"/>
            <a:ext cx="4038600" cy="310100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01008"/>
            <a:ext cx="5715000" cy="3756992"/>
          </a:xfrm>
          <a:prstGeom prst="rect">
            <a:avLst/>
          </a:prstGeom>
        </p:spPr>
      </p:pic>
      <p:pic>
        <p:nvPicPr>
          <p:cNvPr id="6" name="5 Imagen"/>
          <p:cNvPicPr>
            <a:picLocks noChangeAspect="1"/>
          </p:cNvPicPr>
          <p:nvPr/>
        </p:nvPicPr>
        <p:blipFill rotWithShape="1">
          <a:blip r:embed="rId5">
            <a:extLst>
              <a:ext uri="{28A0092B-C50C-407E-A947-70E740481C1C}">
                <a14:useLocalDpi xmlns:a14="http://schemas.microsoft.com/office/drawing/2010/main" val="0"/>
              </a:ext>
            </a:extLst>
          </a:blip>
          <a:srcRect l="34808"/>
          <a:stretch/>
        </p:blipFill>
        <p:spPr>
          <a:xfrm>
            <a:off x="5105400" y="3101008"/>
            <a:ext cx="4038600" cy="3747044"/>
          </a:xfrm>
          <a:prstGeom prst="rect">
            <a:avLst/>
          </a:prstGeom>
        </p:spPr>
      </p:pic>
    </p:spTree>
    <p:extLst>
      <p:ext uri="{BB962C8B-B14F-4D97-AF65-F5344CB8AC3E}">
        <p14:creationId xmlns:p14="http://schemas.microsoft.com/office/powerpoint/2010/main" val="29065761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974"/>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560" t="2461" r="3103" b="10155"/>
          <a:stretch/>
        </p:blipFill>
        <p:spPr>
          <a:xfrm>
            <a:off x="4692890" y="1"/>
            <a:ext cx="4459458" cy="6857644"/>
          </a:xfrm>
          <a:prstGeom prst="rect">
            <a:avLst/>
          </a:prstGeom>
        </p:spPr>
      </p:pic>
    </p:spTree>
    <p:extLst>
      <p:ext uri="{BB962C8B-B14F-4D97-AF65-F5344CB8AC3E}">
        <p14:creationId xmlns:p14="http://schemas.microsoft.com/office/powerpoint/2010/main" val="10734050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66" t="3898" r="2821" b="13231"/>
          <a:stretch/>
        </p:blipFill>
        <p:spPr>
          <a:xfrm>
            <a:off x="0" y="0"/>
            <a:ext cx="9144000" cy="6858000"/>
          </a:xfrm>
          <a:prstGeom prst="rect">
            <a:avLst/>
          </a:prstGeom>
        </p:spPr>
      </p:pic>
    </p:spTree>
    <p:extLst>
      <p:ext uri="{BB962C8B-B14F-4D97-AF65-F5344CB8AC3E}">
        <p14:creationId xmlns:p14="http://schemas.microsoft.com/office/powerpoint/2010/main" val="40770207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95" t="4103" r="2479" b="13641"/>
          <a:stretch/>
        </p:blipFill>
        <p:spPr>
          <a:xfrm>
            <a:off x="0" y="0"/>
            <a:ext cx="9144000" cy="6858000"/>
          </a:xfrm>
          <a:prstGeom prst="rect">
            <a:avLst/>
          </a:prstGeom>
        </p:spPr>
      </p:pic>
    </p:spTree>
    <p:extLst>
      <p:ext uri="{BB962C8B-B14F-4D97-AF65-F5344CB8AC3E}">
        <p14:creationId xmlns:p14="http://schemas.microsoft.com/office/powerpoint/2010/main" val="8799272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7" y="0"/>
            <a:ext cx="513492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1836011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TotalTime>
  <Words>1988</Words>
  <Application>Microsoft Office PowerPoint</Application>
  <PresentationFormat>Presentación en pantalla (4:3)</PresentationFormat>
  <Paragraphs>221</Paragraphs>
  <Slides>107</Slides>
  <Notes>94</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107</vt:i4>
      </vt:variant>
    </vt:vector>
  </HeadingPairs>
  <TitlesOfParts>
    <vt:vector size="115" baseType="lpstr">
      <vt:lpstr>Arial</vt:lpstr>
      <vt:lpstr>Calibri</vt:lpstr>
      <vt:lpstr>Century Schoolbook</vt:lpstr>
      <vt:lpstr>Wingdings</vt:lpstr>
      <vt:lpstr>Wingdings 2</vt:lpstr>
      <vt:lpstr>1_Mirador</vt:lpstr>
      <vt:lpstr>2_Mirador</vt:lpstr>
      <vt:lpstr>Mirador</vt:lpstr>
      <vt:lpstr>JARDINES DE JEAN CLAUDE NICOLAS FORESTIER EN ESPAÑA  Jardines del Palacio de Moratalla en Hornachuelos (Córdoba).</vt:lpstr>
      <vt:lpstr>Jardines del Palacio de Moratalla en Hornachuelos (Córdoba).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  Jardines del Palacio de Moratalla en Hornachuelos (Córdoba).</dc:title>
  <dc:creator>Josep</dc:creator>
  <cp:lastModifiedBy>Usuario</cp:lastModifiedBy>
  <cp:revision>6</cp:revision>
  <dcterms:created xsi:type="dcterms:W3CDTF">2016-01-17T17:00:41Z</dcterms:created>
  <dcterms:modified xsi:type="dcterms:W3CDTF">2018-04-03T09:29:42Z</dcterms:modified>
</cp:coreProperties>
</file>