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115"/>
  </p:notesMasterIdLst>
  <p:sldIdLst>
    <p:sldId id="256" r:id="rId3"/>
    <p:sldId id="257" r:id="rId4"/>
    <p:sldId id="258" r:id="rId5"/>
    <p:sldId id="259" r:id="rId6"/>
    <p:sldId id="260" r:id="rId7"/>
    <p:sldId id="388" r:id="rId8"/>
    <p:sldId id="280" r:id="rId9"/>
    <p:sldId id="261" r:id="rId10"/>
    <p:sldId id="262" r:id="rId11"/>
    <p:sldId id="263" r:id="rId12"/>
    <p:sldId id="264" r:id="rId13"/>
    <p:sldId id="265" r:id="rId14"/>
    <p:sldId id="266" r:id="rId15"/>
    <p:sldId id="267" r:id="rId16"/>
    <p:sldId id="268" r:id="rId17"/>
    <p:sldId id="269" r:id="rId18"/>
    <p:sldId id="270" r:id="rId19"/>
    <p:sldId id="279" r:id="rId20"/>
    <p:sldId id="282" r:id="rId21"/>
    <p:sldId id="389" r:id="rId22"/>
    <p:sldId id="273" r:id="rId23"/>
    <p:sldId id="278" r:id="rId24"/>
    <p:sldId id="271" r:id="rId25"/>
    <p:sldId id="274" r:id="rId26"/>
    <p:sldId id="275" r:id="rId27"/>
    <p:sldId id="276" r:id="rId28"/>
    <p:sldId id="277" r:id="rId29"/>
    <p:sldId id="281" r:id="rId30"/>
    <p:sldId id="390" r:id="rId31"/>
    <p:sldId id="283" r:id="rId32"/>
    <p:sldId id="289" r:id="rId33"/>
    <p:sldId id="290" r:id="rId34"/>
    <p:sldId id="291" r:id="rId35"/>
    <p:sldId id="292" r:id="rId36"/>
    <p:sldId id="284" r:id="rId37"/>
    <p:sldId id="285" r:id="rId38"/>
    <p:sldId id="287" r:id="rId39"/>
    <p:sldId id="288"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9" r:id="rId53"/>
    <p:sldId id="391" r:id="rId54"/>
    <p:sldId id="306" r:id="rId55"/>
    <p:sldId id="307" r:id="rId56"/>
    <p:sldId id="310" r:id="rId57"/>
    <p:sldId id="311" r:id="rId58"/>
    <p:sldId id="312" r:id="rId59"/>
    <p:sldId id="313" r:id="rId60"/>
    <p:sldId id="314" r:id="rId61"/>
    <p:sldId id="340" r:id="rId62"/>
    <p:sldId id="334" r:id="rId63"/>
    <p:sldId id="320" r:id="rId64"/>
    <p:sldId id="332" r:id="rId65"/>
    <p:sldId id="315" r:id="rId66"/>
    <p:sldId id="316" r:id="rId67"/>
    <p:sldId id="328" r:id="rId68"/>
    <p:sldId id="331" r:id="rId69"/>
    <p:sldId id="317" r:id="rId70"/>
    <p:sldId id="318" r:id="rId71"/>
    <p:sldId id="319" r:id="rId72"/>
    <p:sldId id="322" r:id="rId73"/>
    <p:sldId id="333" r:id="rId74"/>
    <p:sldId id="336" r:id="rId75"/>
    <p:sldId id="323" r:id="rId76"/>
    <p:sldId id="343" r:id="rId77"/>
    <p:sldId id="348" r:id="rId78"/>
    <p:sldId id="325" r:id="rId79"/>
    <p:sldId id="326" r:id="rId80"/>
    <p:sldId id="330" r:id="rId81"/>
    <p:sldId id="338" r:id="rId82"/>
    <p:sldId id="341" r:id="rId83"/>
    <p:sldId id="344" r:id="rId84"/>
    <p:sldId id="339" r:id="rId85"/>
    <p:sldId id="329" r:id="rId86"/>
    <p:sldId id="337" r:id="rId87"/>
    <p:sldId id="342" r:id="rId88"/>
    <p:sldId id="345" r:id="rId89"/>
    <p:sldId id="346" r:id="rId90"/>
    <p:sldId id="347" r:id="rId91"/>
    <p:sldId id="468" r:id="rId92"/>
    <p:sldId id="493" r:id="rId93"/>
    <p:sldId id="494" r:id="rId94"/>
    <p:sldId id="489" r:id="rId95"/>
    <p:sldId id="487" r:id="rId96"/>
    <p:sldId id="491" r:id="rId97"/>
    <p:sldId id="488" r:id="rId98"/>
    <p:sldId id="474" r:id="rId99"/>
    <p:sldId id="490" r:id="rId100"/>
    <p:sldId id="470" r:id="rId101"/>
    <p:sldId id="473" r:id="rId102"/>
    <p:sldId id="471" r:id="rId103"/>
    <p:sldId id="482" r:id="rId104"/>
    <p:sldId id="472" r:id="rId105"/>
    <p:sldId id="476" r:id="rId106"/>
    <p:sldId id="477" r:id="rId107"/>
    <p:sldId id="478" r:id="rId108"/>
    <p:sldId id="479" r:id="rId109"/>
    <p:sldId id="480" r:id="rId110"/>
    <p:sldId id="481" r:id="rId111"/>
    <p:sldId id="485" r:id="rId112"/>
    <p:sldId id="486" r:id="rId113"/>
    <p:sldId id="495"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11" d="100"/>
          <a:sy n="111" d="100"/>
        </p:scale>
        <p:origin x="1536" y="108"/>
      </p:cViewPr>
      <p:guideLst>
        <p:guide orient="horz" pos="2160"/>
        <p:guide pos="2880"/>
      </p:guideLst>
    </p:cSldViewPr>
  </p:slideViewPr>
  <p:outlineViewPr>
    <p:cViewPr>
      <p:scale>
        <a:sx n="33" d="100"/>
        <a:sy n="33" d="100"/>
      </p:scale>
      <p:origin x="0" y="19554"/>
    </p:cViewPr>
  </p:outlineViewPr>
  <p:notesTextViewPr>
    <p:cViewPr>
      <p:scale>
        <a:sx n="1" d="1"/>
        <a:sy n="1" d="1"/>
      </p:scale>
      <p:origin x="0" y="0"/>
    </p:cViewPr>
  </p:notesTextViewPr>
  <p:sorterViewPr>
    <p:cViewPr>
      <p:scale>
        <a:sx n="100" d="100"/>
        <a:sy n="100" d="100"/>
      </p:scale>
      <p:origin x="0" y="265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viewProps" Target="view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AD4CC9-51E2-423C-A444-DCE6A9FDA68B}"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C2598F-47A7-46FF-AD3F-710CD24E8F72}" type="slidenum">
              <a:rPr lang="es-ES" smtClean="0"/>
              <a:t>‹Nº›</a:t>
            </a:fld>
            <a:endParaRPr lang="es-ES" dirty="0"/>
          </a:p>
        </p:txBody>
      </p:sp>
    </p:spTree>
    <p:extLst>
      <p:ext uri="{BB962C8B-B14F-4D97-AF65-F5344CB8AC3E}">
        <p14:creationId xmlns:p14="http://schemas.microsoft.com/office/powerpoint/2010/main" val="1108558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a:t>
            </a:fld>
            <a:endParaRPr lang="es-ES" dirty="0"/>
          </a:p>
        </p:txBody>
      </p:sp>
    </p:spTree>
    <p:extLst>
      <p:ext uri="{BB962C8B-B14F-4D97-AF65-F5344CB8AC3E}">
        <p14:creationId xmlns:p14="http://schemas.microsoft.com/office/powerpoint/2010/main" val="750012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a:t>
            </a:fld>
            <a:endParaRPr lang="es-ES" dirty="0"/>
          </a:p>
        </p:txBody>
      </p:sp>
    </p:spTree>
    <p:extLst>
      <p:ext uri="{BB962C8B-B14F-4D97-AF65-F5344CB8AC3E}">
        <p14:creationId xmlns:p14="http://schemas.microsoft.com/office/powerpoint/2010/main" val="3366002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9</a:t>
            </a:fld>
            <a:endParaRPr lang="es-ES" dirty="0"/>
          </a:p>
        </p:txBody>
      </p:sp>
    </p:spTree>
    <p:extLst>
      <p:ext uri="{BB962C8B-B14F-4D97-AF65-F5344CB8AC3E}">
        <p14:creationId xmlns:p14="http://schemas.microsoft.com/office/powerpoint/2010/main" val="2196265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a:t>
            </a:fld>
            <a:endParaRPr lang="es-ES" dirty="0"/>
          </a:p>
        </p:txBody>
      </p:sp>
    </p:spTree>
    <p:extLst>
      <p:ext uri="{BB962C8B-B14F-4D97-AF65-F5344CB8AC3E}">
        <p14:creationId xmlns:p14="http://schemas.microsoft.com/office/powerpoint/2010/main" val="3232450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11</a:t>
            </a:fld>
            <a:endParaRPr lang="es-ES" dirty="0"/>
          </a:p>
        </p:txBody>
      </p:sp>
    </p:spTree>
    <p:extLst>
      <p:ext uri="{BB962C8B-B14F-4D97-AF65-F5344CB8AC3E}">
        <p14:creationId xmlns:p14="http://schemas.microsoft.com/office/powerpoint/2010/main" val="4058372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12</a:t>
            </a:fld>
            <a:endParaRPr lang="es-ES" dirty="0"/>
          </a:p>
        </p:txBody>
      </p:sp>
    </p:spTree>
    <p:extLst>
      <p:ext uri="{BB962C8B-B14F-4D97-AF65-F5344CB8AC3E}">
        <p14:creationId xmlns:p14="http://schemas.microsoft.com/office/powerpoint/2010/main" val="1344728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13</a:t>
            </a:fld>
            <a:endParaRPr lang="es-ES" dirty="0"/>
          </a:p>
        </p:txBody>
      </p:sp>
    </p:spTree>
    <p:extLst>
      <p:ext uri="{BB962C8B-B14F-4D97-AF65-F5344CB8AC3E}">
        <p14:creationId xmlns:p14="http://schemas.microsoft.com/office/powerpoint/2010/main" val="3996014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14</a:t>
            </a:fld>
            <a:endParaRPr lang="es-ES" dirty="0"/>
          </a:p>
        </p:txBody>
      </p:sp>
    </p:spTree>
    <p:extLst>
      <p:ext uri="{BB962C8B-B14F-4D97-AF65-F5344CB8AC3E}">
        <p14:creationId xmlns:p14="http://schemas.microsoft.com/office/powerpoint/2010/main" val="419526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15</a:t>
            </a:fld>
            <a:endParaRPr lang="es-ES" dirty="0"/>
          </a:p>
        </p:txBody>
      </p:sp>
    </p:spTree>
    <p:extLst>
      <p:ext uri="{BB962C8B-B14F-4D97-AF65-F5344CB8AC3E}">
        <p14:creationId xmlns:p14="http://schemas.microsoft.com/office/powerpoint/2010/main" val="1665602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16</a:t>
            </a:fld>
            <a:endParaRPr lang="es-ES" dirty="0"/>
          </a:p>
        </p:txBody>
      </p:sp>
    </p:spTree>
    <p:extLst>
      <p:ext uri="{BB962C8B-B14F-4D97-AF65-F5344CB8AC3E}">
        <p14:creationId xmlns:p14="http://schemas.microsoft.com/office/powerpoint/2010/main" val="2540193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Ascensión.-Badajoz</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17</a:t>
            </a:fld>
            <a:endParaRPr lang="es-ES" dirty="0"/>
          </a:p>
        </p:txBody>
      </p:sp>
    </p:spTree>
    <p:extLst>
      <p:ext uri="{BB962C8B-B14F-4D97-AF65-F5344CB8AC3E}">
        <p14:creationId xmlns:p14="http://schemas.microsoft.com/office/powerpoint/2010/main" val="873408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24</a:t>
            </a:fld>
            <a:endParaRPr lang="es-ES" dirty="0"/>
          </a:p>
        </p:txBody>
      </p:sp>
    </p:spTree>
    <p:extLst>
      <p:ext uri="{BB962C8B-B14F-4D97-AF65-F5344CB8AC3E}">
        <p14:creationId xmlns:p14="http://schemas.microsoft.com/office/powerpoint/2010/main" val="924446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la Ciutadella.parlament-de-catalunya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25</a:t>
            </a:fld>
            <a:endParaRPr lang="es-ES" dirty="0"/>
          </a:p>
        </p:txBody>
      </p:sp>
    </p:spTree>
    <p:extLst>
      <p:ext uri="{BB962C8B-B14F-4D97-AF65-F5344CB8AC3E}">
        <p14:creationId xmlns:p14="http://schemas.microsoft.com/office/powerpoint/2010/main" val="1773613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Barcelona.-Plaza de Armas.-Desconsol de Josep Llimona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26</a:t>
            </a:fld>
            <a:endParaRPr lang="es-ES" dirty="0"/>
          </a:p>
        </p:txBody>
      </p:sp>
    </p:spTree>
    <p:extLst>
      <p:ext uri="{BB962C8B-B14F-4D97-AF65-F5344CB8AC3E}">
        <p14:creationId xmlns:p14="http://schemas.microsoft.com/office/powerpoint/2010/main" val="1731730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Barcelona.-Plaza de Armas.</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27</a:t>
            </a:fld>
            <a:endParaRPr lang="es-ES" dirty="0"/>
          </a:p>
        </p:txBody>
      </p:sp>
    </p:spTree>
    <p:extLst>
      <p:ext uri="{BB962C8B-B14F-4D97-AF65-F5344CB8AC3E}">
        <p14:creationId xmlns:p14="http://schemas.microsoft.com/office/powerpoint/2010/main" val="2149407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35</a:t>
            </a:fld>
            <a:endParaRPr lang="es-ES" dirty="0"/>
          </a:p>
        </p:txBody>
      </p:sp>
    </p:spTree>
    <p:extLst>
      <p:ext uri="{BB962C8B-B14F-4D97-AF65-F5344CB8AC3E}">
        <p14:creationId xmlns:p14="http://schemas.microsoft.com/office/powerpoint/2010/main" val="1936007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36</a:t>
            </a:fld>
            <a:endParaRPr lang="es-ES" dirty="0"/>
          </a:p>
        </p:txBody>
      </p:sp>
    </p:spTree>
    <p:extLst>
      <p:ext uri="{BB962C8B-B14F-4D97-AF65-F5344CB8AC3E}">
        <p14:creationId xmlns:p14="http://schemas.microsoft.com/office/powerpoint/2010/main" val="3874258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37</a:t>
            </a:fld>
            <a:endParaRPr lang="es-ES" dirty="0"/>
          </a:p>
        </p:txBody>
      </p:sp>
    </p:spTree>
    <p:extLst>
      <p:ext uri="{BB962C8B-B14F-4D97-AF65-F5344CB8AC3E}">
        <p14:creationId xmlns:p14="http://schemas.microsoft.com/office/powerpoint/2010/main" val="1050533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38</a:t>
            </a:fld>
            <a:endParaRPr lang="es-ES" dirty="0"/>
          </a:p>
        </p:txBody>
      </p:sp>
    </p:spTree>
    <p:extLst>
      <p:ext uri="{BB962C8B-B14F-4D97-AF65-F5344CB8AC3E}">
        <p14:creationId xmlns:p14="http://schemas.microsoft.com/office/powerpoint/2010/main" val="1337524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39</a:t>
            </a:fld>
            <a:endParaRPr lang="es-ES" dirty="0"/>
          </a:p>
        </p:txBody>
      </p:sp>
    </p:spTree>
    <p:extLst>
      <p:ext uri="{BB962C8B-B14F-4D97-AF65-F5344CB8AC3E}">
        <p14:creationId xmlns:p14="http://schemas.microsoft.com/office/powerpoint/2010/main" val="679985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40</a:t>
            </a:fld>
            <a:endParaRPr lang="es-ES" dirty="0"/>
          </a:p>
        </p:txBody>
      </p:sp>
    </p:spTree>
    <p:extLst>
      <p:ext uri="{BB962C8B-B14F-4D97-AF65-F5344CB8AC3E}">
        <p14:creationId xmlns:p14="http://schemas.microsoft.com/office/powerpoint/2010/main" val="1640293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Barcelona.- Parque del Guinardó</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41</a:t>
            </a:fld>
            <a:endParaRPr lang="es-ES" dirty="0"/>
          </a:p>
        </p:txBody>
      </p:sp>
    </p:spTree>
    <p:extLst>
      <p:ext uri="{BB962C8B-B14F-4D97-AF65-F5344CB8AC3E}">
        <p14:creationId xmlns:p14="http://schemas.microsoft.com/office/powerpoint/2010/main" val="368771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Guinardó,-Font_del_Cuento</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42</a:t>
            </a:fld>
            <a:endParaRPr lang="es-ES" dirty="0"/>
          </a:p>
        </p:txBody>
      </p:sp>
    </p:spTree>
    <p:extLst>
      <p:ext uri="{BB962C8B-B14F-4D97-AF65-F5344CB8AC3E}">
        <p14:creationId xmlns:p14="http://schemas.microsoft.com/office/powerpoint/2010/main" val="2094577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Guinardó,-Font_del_Cuento</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43</a:t>
            </a:fld>
            <a:endParaRPr lang="es-ES" dirty="0"/>
          </a:p>
        </p:txBody>
      </p:sp>
    </p:spTree>
    <p:extLst>
      <p:ext uri="{BB962C8B-B14F-4D97-AF65-F5344CB8AC3E}">
        <p14:creationId xmlns:p14="http://schemas.microsoft.com/office/powerpoint/2010/main" val="2250901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44</a:t>
            </a:fld>
            <a:endParaRPr lang="es-ES" dirty="0"/>
          </a:p>
        </p:txBody>
      </p:sp>
    </p:spTree>
    <p:extLst>
      <p:ext uri="{BB962C8B-B14F-4D97-AF65-F5344CB8AC3E}">
        <p14:creationId xmlns:p14="http://schemas.microsoft.com/office/powerpoint/2010/main" val="4203451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45</a:t>
            </a:fld>
            <a:endParaRPr lang="es-ES" dirty="0"/>
          </a:p>
        </p:txBody>
      </p:sp>
    </p:spTree>
    <p:extLst>
      <p:ext uri="{BB962C8B-B14F-4D97-AF65-F5344CB8AC3E}">
        <p14:creationId xmlns:p14="http://schemas.microsoft.com/office/powerpoint/2010/main" val="279128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46</a:t>
            </a:fld>
            <a:endParaRPr lang="es-ES" dirty="0"/>
          </a:p>
        </p:txBody>
      </p:sp>
    </p:spTree>
    <p:extLst>
      <p:ext uri="{BB962C8B-B14F-4D97-AF65-F5344CB8AC3E}">
        <p14:creationId xmlns:p14="http://schemas.microsoft.com/office/powerpoint/2010/main" val="1379333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47</a:t>
            </a:fld>
            <a:endParaRPr lang="es-ES" dirty="0"/>
          </a:p>
        </p:txBody>
      </p:sp>
    </p:spTree>
    <p:extLst>
      <p:ext uri="{BB962C8B-B14F-4D97-AF65-F5344CB8AC3E}">
        <p14:creationId xmlns:p14="http://schemas.microsoft.com/office/powerpoint/2010/main" val="3485131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48</a:t>
            </a:fld>
            <a:endParaRPr lang="es-ES" dirty="0"/>
          </a:p>
        </p:txBody>
      </p:sp>
    </p:spTree>
    <p:extLst>
      <p:ext uri="{BB962C8B-B14F-4D97-AF65-F5344CB8AC3E}">
        <p14:creationId xmlns:p14="http://schemas.microsoft.com/office/powerpoint/2010/main" val="6140910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49</a:t>
            </a:fld>
            <a:endParaRPr lang="es-ES" dirty="0"/>
          </a:p>
        </p:txBody>
      </p:sp>
    </p:spTree>
    <p:extLst>
      <p:ext uri="{BB962C8B-B14F-4D97-AF65-F5344CB8AC3E}">
        <p14:creationId xmlns:p14="http://schemas.microsoft.com/office/powerpoint/2010/main" val="3042692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 Parque del Guinardó,-</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50</a:t>
            </a:fld>
            <a:endParaRPr lang="es-ES" dirty="0"/>
          </a:p>
        </p:txBody>
      </p:sp>
    </p:spTree>
    <p:extLst>
      <p:ext uri="{BB962C8B-B14F-4D97-AF65-F5344CB8AC3E}">
        <p14:creationId xmlns:p14="http://schemas.microsoft.com/office/powerpoint/2010/main" val="2105022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55</a:t>
            </a:fld>
            <a:endParaRPr lang="es-ES" dirty="0"/>
          </a:p>
        </p:txBody>
      </p:sp>
    </p:spTree>
    <p:extLst>
      <p:ext uri="{BB962C8B-B14F-4D97-AF65-F5344CB8AC3E}">
        <p14:creationId xmlns:p14="http://schemas.microsoft.com/office/powerpoint/2010/main" val="1062259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56</a:t>
            </a:fld>
            <a:endParaRPr lang="es-ES" dirty="0"/>
          </a:p>
        </p:txBody>
      </p:sp>
    </p:spTree>
    <p:extLst>
      <p:ext uri="{BB962C8B-B14F-4D97-AF65-F5344CB8AC3E}">
        <p14:creationId xmlns:p14="http://schemas.microsoft.com/office/powerpoint/2010/main" val="1498105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57</a:t>
            </a:fld>
            <a:endParaRPr lang="es-ES" dirty="0"/>
          </a:p>
        </p:txBody>
      </p:sp>
    </p:spTree>
    <p:extLst>
      <p:ext uri="{BB962C8B-B14F-4D97-AF65-F5344CB8AC3E}">
        <p14:creationId xmlns:p14="http://schemas.microsoft.com/office/powerpoint/2010/main" val="1423808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58</a:t>
            </a:fld>
            <a:endParaRPr lang="es-ES" dirty="0"/>
          </a:p>
        </p:txBody>
      </p:sp>
    </p:spTree>
    <p:extLst>
      <p:ext uri="{BB962C8B-B14F-4D97-AF65-F5344CB8AC3E}">
        <p14:creationId xmlns:p14="http://schemas.microsoft.com/office/powerpoint/2010/main" val="24642809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59</a:t>
            </a:fld>
            <a:endParaRPr lang="es-ES" dirty="0"/>
          </a:p>
        </p:txBody>
      </p:sp>
    </p:spTree>
    <p:extLst>
      <p:ext uri="{BB962C8B-B14F-4D97-AF65-F5344CB8AC3E}">
        <p14:creationId xmlns:p14="http://schemas.microsoft.com/office/powerpoint/2010/main" val="25773008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60</a:t>
            </a:fld>
            <a:endParaRPr lang="es-ES" dirty="0"/>
          </a:p>
        </p:txBody>
      </p:sp>
    </p:spTree>
    <p:extLst>
      <p:ext uri="{BB962C8B-B14F-4D97-AF65-F5344CB8AC3E}">
        <p14:creationId xmlns:p14="http://schemas.microsoft.com/office/powerpoint/2010/main" val="33968687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61</a:t>
            </a:fld>
            <a:endParaRPr lang="es-ES" dirty="0"/>
          </a:p>
        </p:txBody>
      </p:sp>
    </p:spTree>
    <p:extLst>
      <p:ext uri="{BB962C8B-B14F-4D97-AF65-F5344CB8AC3E}">
        <p14:creationId xmlns:p14="http://schemas.microsoft.com/office/powerpoint/2010/main" val="4181658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62</a:t>
            </a:fld>
            <a:endParaRPr lang="es-ES" dirty="0"/>
          </a:p>
        </p:txBody>
      </p:sp>
    </p:spTree>
    <p:extLst>
      <p:ext uri="{BB962C8B-B14F-4D97-AF65-F5344CB8AC3E}">
        <p14:creationId xmlns:p14="http://schemas.microsoft.com/office/powerpoint/2010/main" val="28499803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63</a:t>
            </a:fld>
            <a:endParaRPr lang="es-ES" dirty="0"/>
          </a:p>
        </p:txBody>
      </p:sp>
    </p:spTree>
    <p:extLst>
      <p:ext uri="{BB962C8B-B14F-4D97-AF65-F5344CB8AC3E}">
        <p14:creationId xmlns:p14="http://schemas.microsoft.com/office/powerpoint/2010/main" val="2899477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64</a:t>
            </a:fld>
            <a:endParaRPr lang="es-ES" dirty="0"/>
          </a:p>
        </p:txBody>
      </p:sp>
    </p:spTree>
    <p:extLst>
      <p:ext uri="{BB962C8B-B14F-4D97-AF65-F5344CB8AC3E}">
        <p14:creationId xmlns:p14="http://schemas.microsoft.com/office/powerpoint/2010/main" val="25286385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65</a:t>
            </a:fld>
            <a:endParaRPr lang="es-ES" dirty="0"/>
          </a:p>
        </p:txBody>
      </p:sp>
    </p:spTree>
    <p:extLst>
      <p:ext uri="{BB962C8B-B14F-4D97-AF65-F5344CB8AC3E}">
        <p14:creationId xmlns:p14="http://schemas.microsoft.com/office/powerpoint/2010/main" val="3079061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66</a:t>
            </a:fld>
            <a:endParaRPr lang="es-ES" dirty="0"/>
          </a:p>
        </p:txBody>
      </p:sp>
    </p:spTree>
    <p:extLst>
      <p:ext uri="{BB962C8B-B14F-4D97-AF65-F5344CB8AC3E}">
        <p14:creationId xmlns:p14="http://schemas.microsoft.com/office/powerpoint/2010/main" val="36430105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67</a:t>
            </a:fld>
            <a:endParaRPr lang="es-ES" dirty="0"/>
          </a:p>
        </p:txBody>
      </p:sp>
    </p:spTree>
    <p:extLst>
      <p:ext uri="{BB962C8B-B14F-4D97-AF65-F5344CB8AC3E}">
        <p14:creationId xmlns:p14="http://schemas.microsoft.com/office/powerpoint/2010/main" val="1954840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68</a:t>
            </a:fld>
            <a:endParaRPr lang="es-ES" dirty="0"/>
          </a:p>
        </p:txBody>
      </p:sp>
    </p:spTree>
    <p:extLst>
      <p:ext uri="{BB962C8B-B14F-4D97-AF65-F5344CB8AC3E}">
        <p14:creationId xmlns:p14="http://schemas.microsoft.com/office/powerpoint/2010/main" val="30262607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69</a:t>
            </a:fld>
            <a:endParaRPr lang="es-ES" dirty="0"/>
          </a:p>
        </p:txBody>
      </p:sp>
    </p:spTree>
    <p:extLst>
      <p:ext uri="{BB962C8B-B14F-4D97-AF65-F5344CB8AC3E}">
        <p14:creationId xmlns:p14="http://schemas.microsoft.com/office/powerpoint/2010/main" val="16231218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70</a:t>
            </a:fld>
            <a:endParaRPr lang="es-ES" dirty="0"/>
          </a:p>
        </p:txBody>
      </p:sp>
    </p:spTree>
    <p:extLst>
      <p:ext uri="{BB962C8B-B14F-4D97-AF65-F5344CB8AC3E}">
        <p14:creationId xmlns:p14="http://schemas.microsoft.com/office/powerpoint/2010/main" val="15721182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71</a:t>
            </a:fld>
            <a:endParaRPr lang="es-ES" dirty="0"/>
          </a:p>
        </p:txBody>
      </p:sp>
    </p:spTree>
    <p:extLst>
      <p:ext uri="{BB962C8B-B14F-4D97-AF65-F5344CB8AC3E}">
        <p14:creationId xmlns:p14="http://schemas.microsoft.com/office/powerpoint/2010/main" val="6126537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72</a:t>
            </a:fld>
            <a:endParaRPr lang="es-ES" dirty="0"/>
          </a:p>
        </p:txBody>
      </p:sp>
    </p:spTree>
    <p:extLst>
      <p:ext uri="{BB962C8B-B14F-4D97-AF65-F5344CB8AC3E}">
        <p14:creationId xmlns:p14="http://schemas.microsoft.com/office/powerpoint/2010/main" val="28648337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73</a:t>
            </a:fld>
            <a:endParaRPr lang="es-ES" dirty="0"/>
          </a:p>
        </p:txBody>
      </p:sp>
    </p:spTree>
    <p:extLst>
      <p:ext uri="{BB962C8B-B14F-4D97-AF65-F5344CB8AC3E}">
        <p14:creationId xmlns:p14="http://schemas.microsoft.com/office/powerpoint/2010/main" val="20211557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74</a:t>
            </a:fld>
            <a:endParaRPr lang="es-ES" dirty="0"/>
          </a:p>
        </p:txBody>
      </p:sp>
    </p:spTree>
    <p:extLst>
      <p:ext uri="{BB962C8B-B14F-4D97-AF65-F5344CB8AC3E}">
        <p14:creationId xmlns:p14="http://schemas.microsoft.com/office/powerpoint/2010/main" val="27916046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75</a:t>
            </a:fld>
            <a:endParaRPr lang="es-ES" dirty="0"/>
          </a:p>
        </p:txBody>
      </p:sp>
    </p:spTree>
    <p:extLst>
      <p:ext uri="{BB962C8B-B14F-4D97-AF65-F5344CB8AC3E}">
        <p14:creationId xmlns:p14="http://schemas.microsoft.com/office/powerpoint/2010/main" val="17046163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76</a:t>
            </a:fld>
            <a:endParaRPr lang="es-ES" dirty="0"/>
          </a:p>
        </p:txBody>
      </p:sp>
    </p:spTree>
    <p:extLst>
      <p:ext uri="{BB962C8B-B14F-4D97-AF65-F5344CB8AC3E}">
        <p14:creationId xmlns:p14="http://schemas.microsoft.com/office/powerpoint/2010/main" val="30365420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77</a:t>
            </a:fld>
            <a:endParaRPr lang="es-ES" dirty="0"/>
          </a:p>
        </p:txBody>
      </p:sp>
    </p:spTree>
    <p:extLst>
      <p:ext uri="{BB962C8B-B14F-4D97-AF65-F5344CB8AC3E}">
        <p14:creationId xmlns:p14="http://schemas.microsoft.com/office/powerpoint/2010/main" val="31371019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78</a:t>
            </a:fld>
            <a:endParaRPr lang="es-ES" dirty="0"/>
          </a:p>
        </p:txBody>
      </p:sp>
    </p:spTree>
    <p:extLst>
      <p:ext uri="{BB962C8B-B14F-4D97-AF65-F5344CB8AC3E}">
        <p14:creationId xmlns:p14="http://schemas.microsoft.com/office/powerpoint/2010/main" val="19887216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79</a:t>
            </a:fld>
            <a:endParaRPr lang="es-ES" dirty="0"/>
          </a:p>
        </p:txBody>
      </p:sp>
    </p:spTree>
    <p:extLst>
      <p:ext uri="{BB962C8B-B14F-4D97-AF65-F5344CB8AC3E}">
        <p14:creationId xmlns:p14="http://schemas.microsoft.com/office/powerpoint/2010/main" val="197934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80</a:t>
            </a:fld>
            <a:endParaRPr lang="es-ES" dirty="0"/>
          </a:p>
        </p:txBody>
      </p:sp>
    </p:spTree>
    <p:extLst>
      <p:ext uri="{BB962C8B-B14F-4D97-AF65-F5344CB8AC3E}">
        <p14:creationId xmlns:p14="http://schemas.microsoft.com/office/powerpoint/2010/main" val="12168867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81</a:t>
            </a:fld>
            <a:endParaRPr lang="es-ES" dirty="0"/>
          </a:p>
        </p:txBody>
      </p:sp>
    </p:spTree>
    <p:extLst>
      <p:ext uri="{BB962C8B-B14F-4D97-AF65-F5344CB8AC3E}">
        <p14:creationId xmlns:p14="http://schemas.microsoft.com/office/powerpoint/2010/main" val="6427887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82</a:t>
            </a:fld>
            <a:endParaRPr lang="es-ES" dirty="0"/>
          </a:p>
        </p:txBody>
      </p:sp>
    </p:spTree>
    <p:extLst>
      <p:ext uri="{BB962C8B-B14F-4D97-AF65-F5344CB8AC3E}">
        <p14:creationId xmlns:p14="http://schemas.microsoft.com/office/powerpoint/2010/main" val="33883110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83</a:t>
            </a:fld>
            <a:endParaRPr lang="es-ES" dirty="0"/>
          </a:p>
        </p:txBody>
      </p:sp>
    </p:spTree>
    <p:extLst>
      <p:ext uri="{BB962C8B-B14F-4D97-AF65-F5344CB8AC3E}">
        <p14:creationId xmlns:p14="http://schemas.microsoft.com/office/powerpoint/2010/main" val="38502209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84</a:t>
            </a:fld>
            <a:endParaRPr lang="es-ES" dirty="0"/>
          </a:p>
        </p:txBody>
      </p:sp>
    </p:spTree>
    <p:extLst>
      <p:ext uri="{BB962C8B-B14F-4D97-AF65-F5344CB8AC3E}">
        <p14:creationId xmlns:p14="http://schemas.microsoft.com/office/powerpoint/2010/main" val="19390310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85</a:t>
            </a:fld>
            <a:endParaRPr lang="es-ES" dirty="0"/>
          </a:p>
        </p:txBody>
      </p:sp>
    </p:spTree>
    <p:extLst>
      <p:ext uri="{BB962C8B-B14F-4D97-AF65-F5344CB8AC3E}">
        <p14:creationId xmlns:p14="http://schemas.microsoft.com/office/powerpoint/2010/main" val="14670506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86</a:t>
            </a:fld>
            <a:endParaRPr lang="es-ES" dirty="0"/>
          </a:p>
        </p:txBody>
      </p:sp>
    </p:spTree>
    <p:extLst>
      <p:ext uri="{BB962C8B-B14F-4D97-AF65-F5344CB8AC3E}">
        <p14:creationId xmlns:p14="http://schemas.microsoft.com/office/powerpoint/2010/main" val="185743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87</a:t>
            </a:fld>
            <a:endParaRPr lang="es-ES" dirty="0"/>
          </a:p>
        </p:txBody>
      </p:sp>
    </p:spTree>
    <p:extLst>
      <p:ext uri="{BB962C8B-B14F-4D97-AF65-F5344CB8AC3E}">
        <p14:creationId xmlns:p14="http://schemas.microsoft.com/office/powerpoint/2010/main" val="13231558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88</a:t>
            </a:fld>
            <a:endParaRPr lang="es-ES" dirty="0"/>
          </a:p>
        </p:txBody>
      </p:sp>
    </p:spTree>
    <p:extLst>
      <p:ext uri="{BB962C8B-B14F-4D97-AF65-F5344CB8AC3E}">
        <p14:creationId xmlns:p14="http://schemas.microsoft.com/office/powerpoint/2010/main" val="36657483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Casa del Rey Moro en Ronda .-Málaga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89</a:t>
            </a:fld>
            <a:endParaRPr lang="es-ES" dirty="0"/>
          </a:p>
        </p:txBody>
      </p:sp>
    </p:spTree>
    <p:extLst>
      <p:ext uri="{BB962C8B-B14F-4D97-AF65-F5344CB8AC3E}">
        <p14:creationId xmlns:p14="http://schemas.microsoft.com/office/powerpoint/2010/main" val="8229306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Madrid-Vista</a:t>
            </a:r>
            <a:r>
              <a:rPr lang="es-ES" baseline="0" dirty="0"/>
              <a:t> aérea</a:t>
            </a:r>
            <a:endParaRPr lang="es-ES" dirty="0"/>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93</a:t>
            </a:fld>
            <a:endParaRPr lang="es-ES" dirty="0"/>
          </a:p>
        </p:txBody>
      </p:sp>
    </p:spTree>
    <p:extLst>
      <p:ext uri="{BB962C8B-B14F-4D97-AF65-F5344CB8AC3E}">
        <p14:creationId xmlns:p14="http://schemas.microsoft.com/office/powerpoint/2010/main" val="38674935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94</a:t>
            </a:fld>
            <a:endParaRPr lang="es-ES" dirty="0"/>
          </a:p>
        </p:txBody>
      </p:sp>
    </p:spTree>
    <p:extLst>
      <p:ext uri="{BB962C8B-B14F-4D97-AF65-F5344CB8AC3E}">
        <p14:creationId xmlns:p14="http://schemas.microsoft.com/office/powerpoint/2010/main" val="19890084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95</a:t>
            </a:fld>
            <a:endParaRPr lang="es-ES" dirty="0"/>
          </a:p>
        </p:txBody>
      </p:sp>
    </p:spTree>
    <p:extLst>
      <p:ext uri="{BB962C8B-B14F-4D97-AF65-F5344CB8AC3E}">
        <p14:creationId xmlns:p14="http://schemas.microsoft.com/office/powerpoint/2010/main" val="16020052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96</a:t>
            </a:fld>
            <a:endParaRPr lang="es-ES" dirty="0"/>
          </a:p>
        </p:txBody>
      </p:sp>
    </p:spTree>
    <p:extLst>
      <p:ext uri="{BB962C8B-B14F-4D97-AF65-F5344CB8AC3E}">
        <p14:creationId xmlns:p14="http://schemas.microsoft.com/office/powerpoint/2010/main" val="15609237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97</a:t>
            </a:fld>
            <a:endParaRPr lang="es-ES" dirty="0"/>
          </a:p>
        </p:txBody>
      </p:sp>
    </p:spTree>
    <p:extLst>
      <p:ext uri="{BB962C8B-B14F-4D97-AF65-F5344CB8AC3E}">
        <p14:creationId xmlns:p14="http://schemas.microsoft.com/office/powerpoint/2010/main" val="34391613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98</a:t>
            </a:fld>
            <a:endParaRPr lang="es-ES" dirty="0"/>
          </a:p>
        </p:txBody>
      </p:sp>
    </p:spTree>
    <p:extLst>
      <p:ext uri="{BB962C8B-B14F-4D97-AF65-F5344CB8AC3E}">
        <p14:creationId xmlns:p14="http://schemas.microsoft.com/office/powerpoint/2010/main" val="27613585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Madrid.-Punica granatum.-Granado</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100</a:t>
            </a:fld>
            <a:endParaRPr lang="es-ES" dirty="0"/>
          </a:p>
        </p:txBody>
      </p:sp>
    </p:spTree>
    <p:extLst>
      <p:ext uri="{BB962C8B-B14F-4D97-AF65-F5344CB8AC3E}">
        <p14:creationId xmlns:p14="http://schemas.microsoft.com/office/powerpoint/2010/main" val="11776385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101</a:t>
            </a:fld>
            <a:endParaRPr lang="es-ES" dirty="0"/>
          </a:p>
        </p:txBody>
      </p:sp>
    </p:spTree>
    <p:extLst>
      <p:ext uri="{BB962C8B-B14F-4D97-AF65-F5344CB8AC3E}">
        <p14:creationId xmlns:p14="http://schemas.microsoft.com/office/powerpoint/2010/main" val="9160515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102</a:t>
            </a:fld>
            <a:endParaRPr lang="es-ES" dirty="0"/>
          </a:p>
        </p:txBody>
      </p:sp>
    </p:spTree>
    <p:extLst>
      <p:ext uri="{BB962C8B-B14F-4D97-AF65-F5344CB8AC3E}">
        <p14:creationId xmlns:p14="http://schemas.microsoft.com/office/powerpoint/2010/main" val="25530331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104</a:t>
            </a:fld>
            <a:endParaRPr lang="es-ES" dirty="0"/>
          </a:p>
        </p:txBody>
      </p:sp>
    </p:spTree>
    <p:extLst>
      <p:ext uri="{BB962C8B-B14F-4D97-AF65-F5344CB8AC3E}">
        <p14:creationId xmlns:p14="http://schemas.microsoft.com/office/powerpoint/2010/main" val="29932248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105</a:t>
            </a:fld>
            <a:endParaRPr lang="es-ES" dirty="0"/>
          </a:p>
        </p:txBody>
      </p:sp>
    </p:spTree>
    <p:extLst>
      <p:ext uri="{BB962C8B-B14F-4D97-AF65-F5344CB8AC3E}">
        <p14:creationId xmlns:p14="http://schemas.microsoft.com/office/powerpoint/2010/main" val="17858797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106</a:t>
            </a:fld>
            <a:endParaRPr lang="es-ES" dirty="0"/>
          </a:p>
        </p:txBody>
      </p:sp>
    </p:spTree>
    <p:extLst>
      <p:ext uri="{BB962C8B-B14F-4D97-AF65-F5344CB8AC3E}">
        <p14:creationId xmlns:p14="http://schemas.microsoft.com/office/powerpoint/2010/main" val="25510979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107</a:t>
            </a:fld>
            <a:endParaRPr lang="es-ES" dirty="0"/>
          </a:p>
        </p:txBody>
      </p:sp>
    </p:spTree>
    <p:extLst>
      <p:ext uri="{BB962C8B-B14F-4D97-AF65-F5344CB8AC3E}">
        <p14:creationId xmlns:p14="http://schemas.microsoft.com/office/powerpoint/2010/main" val="21231791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108</a:t>
            </a:fld>
            <a:endParaRPr lang="es-ES" dirty="0"/>
          </a:p>
        </p:txBody>
      </p:sp>
    </p:spTree>
    <p:extLst>
      <p:ext uri="{BB962C8B-B14F-4D97-AF65-F5344CB8AC3E}">
        <p14:creationId xmlns:p14="http://schemas.microsoft.com/office/powerpoint/2010/main" val="26401322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109</a:t>
            </a:fld>
            <a:endParaRPr lang="es-ES" dirty="0"/>
          </a:p>
        </p:txBody>
      </p:sp>
    </p:spTree>
    <p:extLst>
      <p:ext uri="{BB962C8B-B14F-4D97-AF65-F5344CB8AC3E}">
        <p14:creationId xmlns:p14="http://schemas.microsoft.com/office/powerpoint/2010/main" val="15710458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110</a:t>
            </a:fld>
            <a:endParaRPr lang="es-ES" dirty="0"/>
          </a:p>
        </p:txBody>
      </p:sp>
    </p:spTree>
    <p:extLst>
      <p:ext uri="{BB962C8B-B14F-4D97-AF65-F5344CB8AC3E}">
        <p14:creationId xmlns:p14="http://schemas.microsoft.com/office/powerpoint/2010/main" val="1452466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Palacio de Liria en Madrid-Entrada</a:t>
            </a:r>
          </a:p>
          <a:p>
            <a:endParaRPr lang="es-ES" dirty="0"/>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111</a:t>
            </a:fld>
            <a:endParaRPr lang="es-ES" dirty="0"/>
          </a:p>
        </p:txBody>
      </p:sp>
    </p:spTree>
    <p:extLst>
      <p:ext uri="{BB962C8B-B14F-4D97-AF65-F5344CB8AC3E}">
        <p14:creationId xmlns:p14="http://schemas.microsoft.com/office/powerpoint/2010/main" val="1562740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Liris.-Cementerio de Mascotas</a:t>
            </a:r>
          </a:p>
        </p:txBody>
      </p:sp>
      <p:sp>
        <p:nvSpPr>
          <p:cNvPr id="4" name="3 Marcador de número de diapositiva"/>
          <p:cNvSpPr>
            <a:spLocks noGrp="1"/>
          </p:cNvSpPr>
          <p:nvPr>
            <p:ph type="sldNum" sz="quarter" idx="10"/>
          </p:nvPr>
        </p:nvSpPr>
        <p:spPr/>
        <p:txBody>
          <a:bodyPr/>
          <a:lstStyle/>
          <a:p>
            <a:fld id="{62C2598F-47A7-46FF-AD3F-710CD24E8F72}" type="slidenum">
              <a:rPr lang="es-ES" smtClean="0"/>
              <a:t>112</a:t>
            </a:fld>
            <a:endParaRPr lang="es-ES" dirty="0"/>
          </a:p>
        </p:txBody>
      </p:sp>
    </p:spTree>
    <p:extLst>
      <p:ext uri="{BB962C8B-B14F-4D97-AF65-F5344CB8AC3E}">
        <p14:creationId xmlns:p14="http://schemas.microsoft.com/office/powerpoint/2010/main" val="4292607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33.jpg"/></Relationships>
</file>

<file path=ppt/slides/_rels/slide4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35.jpg"/></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40.jpg"/></Relationships>
</file>

<file path=ppt/slides/_rels/slide5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18.xml"/><Relationship Id="rId4" Type="http://schemas.openxmlformats.org/officeDocument/2006/relationships/image" Target="../media/image52.jpg"/></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18.xml"/><Relationship Id="rId4" Type="http://schemas.openxmlformats.org/officeDocument/2006/relationships/image" Target="../media/image63.jpg"/></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18.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18.xml"/><Relationship Id="rId4" Type="http://schemas.openxmlformats.org/officeDocument/2006/relationships/image" Target="../media/image75.jpg"/></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image" Target="../media/image91.jpg"/></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99.jpg"/></Relationships>
</file>

<file path=ppt/slides/_rels/slide11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9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55776" y="1124744"/>
            <a:ext cx="5400600" cy="2808312"/>
          </a:xfrm>
        </p:spPr>
        <p:txBody>
          <a:bodyPr>
            <a:noAutofit/>
          </a:bodyPr>
          <a:lstStyle/>
          <a:p>
            <a:r>
              <a:rPr lang="es-ES" sz="2400" dirty="0"/>
              <a:t>JARDINES DE JEAN CLAUDE NICOLAS FORESTIER EN ESPAÑA.-Parque Ascensión en Badajoz.-Plaza de Armas del Parque de la Ciutadella.-Palacio de Liria</a:t>
            </a:r>
          </a:p>
        </p:txBody>
      </p:sp>
      <p:sp>
        <p:nvSpPr>
          <p:cNvPr id="3" name="2 Subtítulo"/>
          <p:cNvSpPr>
            <a:spLocks noGrp="1"/>
          </p:cNvSpPr>
          <p:nvPr>
            <p:ph type="subTitle" idx="1"/>
          </p:nvPr>
        </p:nvSpPr>
        <p:spPr>
          <a:xfrm>
            <a:off x="2555776" y="5085184"/>
            <a:ext cx="4680520" cy="1224136"/>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1440283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Parque Ascensión en Badajoz.-1911</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sz="2000" dirty="0"/>
              <a:t>Es un espacio centenario de estructura romántica que dispone de un importante valor histórico, botánico y paisajístico. Lo mandó construir el Conde de la Torre del Fresno, Francisco Fernández Marquesta, senador, mecenas y benefactor de la ciudad, y lleva el nombre de su hija única Ascensión, a quién se lo regaló.</a:t>
            </a:r>
          </a:p>
          <a:p>
            <a:r>
              <a:rPr lang="es-ES" sz="2000" dirty="0"/>
              <a:t> Está situado en la Avenida de Elvas nº 33  de Badajoz. Su estructura romántica incluye elementos medioambientales y arquitectónicos de relevancia. </a:t>
            </a:r>
          </a:p>
          <a:p>
            <a:r>
              <a:rPr lang="es-ES" sz="2000" dirty="0"/>
              <a:t>Existe la sospecha de que en su diseño podría haber intervenido el ingeniero, paisajista y urbanista francés Jean Claude Nicolás Forestier.</a:t>
            </a:r>
          </a:p>
        </p:txBody>
      </p:sp>
    </p:spTree>
    <p:extLst>
      <p:ext uri="{BB962C8B-B14F-4D97-AF65-F5344CB8AC3E}">
        <p14:creationId xmlns:p14="http://schemas.microsoft.com/office/powerpoint/2010/main" val="1869369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980728"/>
            <a:ext cx="7169224" cy="6336704"/>
          </a:xfrm>
        </p:spPr>
        <p:txBody>
          <a:bodyPr>
            <a:noAutofit/>
          </a:bodyPr>
          <a:lstStyle/>
          <a:p>
            <a:r>
              <a:rPr lang="es-ES" sz="2000" dirty="0"/>
              <a:t>Este espacio arbolado dispone de caminos y circuitos sinuosos. Cuenta con un cenador metálico de la época y un estanque vallado en hierro forjado, abastecido por un canal. En un extremo del jardín, existía una gruta donde se llegaron a casar algunos familiares del propietario. En una visita de la familia a las obras del futuro chalet, </a:t>
            </a:r>
          </a:p>
          <a:p>
            <a:r>
              <a:rPr lang="es-ES" sz="2000" dirty="0"/>
              <a:t>Ascensión enfermó al contraer carbunco y al poco tiempo falleció. </a:t>
            </a:r>
          </a:p>
          <a:p>
            <a:r>
              <a:rPr lang="es-ES" sz="2000" dirty="0"/>
              <a:t>A partir de entonces los condes no quisieron saber más del proyecto y lo dejaron a medias, aunque con la parte botánica completa, o casi.</a:t>
            </a:r>
          </a:p>
          <a:p>
            <a:r>
              <a:rPr lang="es-ES" sz="2000" dirty="0"/>
              <a:t> La casa que existe hoy es la que habría de ser para los guardas pues la residencia familiar no se terminó; el canal ya no pasa por la parcela y el estanque permanece seco.</a:t>
            </a:r>
          </a:p>
        </p:txBody>
      </p:sp>
    </p:spTree>
    <p:extLst>
      <p:ext uri="{BB962C8B-B14F-4D97-AF65-F5344CB8AC3E}">
        <p14:creationId xmlns:p14="http://schemas.microsoft.com/office/powerpoint/2010/main" val="2660756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Autofit/>
          </a:bodyPr>
          <a:lstStyle/>
          <a:p>
            <a:r>
              <a:rPr lang="es-ES" sz="2000" dirty="0"/>
              <a:t>En su extensión original ocupaba unas 2 hectáreas, de las que ahora solo queda aproximadamente . Todavía conserva construcciones originales del jardín: casa, estanque, gruta, cenador y otras menores como pequeñas acequias de riego y bancos de mampostería.</a:t>
            </a:r>
          </a:p>
          <a:p>
            <a:r>
              <a:rPr lang="es-ES" sz="2000" dirty="0"/>
              <a:t> En lo que respecta a la vegetación, existen numerosos ejemplares de palmeras, pinos piñoneros, palmeras canarias y palmeras washingtonias y otros árboles que datan de la fecha de construcción del jardín y que por tanto podemos cifrar sus edades en más de 100 años.</a:t>
            </a:r>
          </a:p>
          <a:p>
            <a:r>
              <a:rPr lang="es-ES" sz="2000" dirty="0"/>
              <a:t> Entre ellos destaca un ejemplar de secuoya roja o de costa ( Sequoia sempervirens), que ha quedado fuera de la finca  actual que contiene el jardín. </a:t>
            </a:r>
          </a:p>
        </p:txBody>
      </p:sp>
    </p:spTree>
    <p:extLst>
      <p:ext uri="{BB962C8B-B14F-4D97-AF65-F5344CB8AC3E}">
        <p14:creationId xmlns:p14="http://schemas.microsoft.com/office/powerpoint/2010/main" val="4071296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sz="2000" dirty="0"/>
              <a:t>Del diseño y la riqueza botánica original queda poco, pero no cabe duda de que tanto las construcciones existentes, como las arboledas que aún vegetan, perfectamente vivas, merecen la protección de las administraciones frente a los planes urbanizadores en la zona. </a:t>
            </a:r>
          </a:p>
          <a:p>
            <a:r>
              <a:rPr lang="es-ES" sz="2000" dirty="0"/>
              <a:t>u conservación y rehabilitación enriquecería notablemente a la ciudad de Badajoz.</a:t>
            </a:r>
          </a:p>
          <a:p>
            <a:r>
              <a:rPr lang="es-ES" sz="2000" dirty="0"/>
              <a:t>Abandonado y perdida gran parte de su diseño original. En octubre de 2014 sufrió un voraz incendio. Han sobrevivido bastantes árboles centenarios</a:t>
            </a:r>
          </a:p>
          <a:p>
            <a:r>
              <a:rPr lang="es-ES" sz="2000" dirty="0"/>
              <a:t> Carácter de riesgo</a:t>
            </a:r>
          </a:p>
          <a:p>
            <a:r>
              <a:rPr lang="es-ES" sz="2000" dirty="0"/>
              <a:t>Además de su abandono, el mayor peligro es el Plan General Municipal que, obviando la existencia del Jardín Histórico, planea en su territorio toda suerte de viales y edificaciones que lo destruirían definitivamente. </a:t>
            </a:r>
          </a:p>
        </p:txBody>
      </p:sp>
    </p:spTree>
    <p:extLst>
      <p:ext uri="{BB962C8B-B14F-4D97-AF65-F5344CB8AC3E}">
        <p14:creationId xmlns:p14="http://schemas.microsoft.com/office/powerpoint/2010/main" val="4170948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sz="2000" dirty="0"/>
              <a:t>El ayuntamiento ha rechazado la alegación que presentó la Plataforma salvar el Jardín Ascensión a la modificación puntual del Plan General Municipal (PGM) para proteger el jardín histórico.</a:t>
            </a:r>
          </a:p>
          <a:p>
            <a:endParaRPr lang="es-ES" dirty="0"/>
          </a:p>
        </p:txBody>
      </p:sp>
    </p:spTree>
    <p:extLst>
      <p:ext uri="{BB962C8B-B14F-4D97-AF65-F5344CB8AC3E}">
        <p14:creationId xmlns:p14="http://schemas.microsoft.com/office/powerpoint/2010/main" val="242374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786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7159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705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590343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76280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057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43569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423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62655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2325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394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Plaza de Armas del Parque de la Ciutadella</a:t>
            </a:r>
          </a:p>
        </p:txBody>
      </p:sp>
      <p:sp>
        <p:nvSpPr>
          <p:cNvPr id="3" name="2 Marcador de contenido"/>
          <p:cNvSpPr>
            <a:spLocks noGrp="1"/>
          </p:cNvSpPr>
          <p:nvPr>
            <p:ph sz="quarter" idx="1"/>
          </p:nvPr>
        </p:nvSpPr>
        <p:spPr>
          <a:xfrm>
            <a:off x="755576" y="1628800"/>
            <a:ext cx="7128792" cy="4608511"/>
          </a:xfrm>
        </p:spPr>
        <p:txBody>
          <a:bodyPr>
            <a:noAutofit/>
          </a:bodyPr>
          <a:lstStyle/>
          <a:p>
            <a:r>
              <a:rPr lang="es-ES" sz="2000" dirty="0"/>
              <a:t>El parque de la Ciudadela (en catalán Parc de la Ciutadella) fue durante muchos años el único parque de la ciudad de Barcelona.</a:t>
            </a:r>
          </a:p>
          <a:p>
            <a:r>
              <a:rPr lang="es-ES" sz="2000" dirty="0"/>
              <a:t> Fue construido en los antiguos terrenos de la fortaleza de la ciudad.</a:t>
            </a:r>
          </a:p>
          <a:p>
            <a:r>
              <a:rPr lang="es-ES" sz="2000" dirty="0"/>
              <a:t>Está situado en el barrio de Ciutat Vella, en el triángulo comprendido entre la Estación de Francia, el Arco de Triunfo y la Villa Olímpica, entre el paseo Pujades, el paseo Picasso y la calle Wellington. </a:t>
            </a:r>
          </a:p>
          <a:p>
            <a:r>
              <a:rPr lang="es-ES" sz="2000" dirty="0"/>
              <a:t>Dispone de diez accesos y tiene una extensión de 17,42 hectáreas, sin contar el Zoo de Barcelona.</a:t>
            </a:r>
          </a:p>
        </p:txBody>
      </p:sp>
    </p:spTree>
    <p:extLst>
      <p:ext uri="{BB962C8B-B14F-4D97-AF65-F5344CB8AC3E}">
        <p14:creationId xmlns:p14="http://schemas.microsoft.com/office/powerpoint/2010/main" val="1727720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340768"/>
            <a:ext cx="7715200" cy="5133184"/>
          </a:xfrm>
        </p:spPr>
        <p:txBody>
          <a:bodyPr>
            <a:noAutofit/>
          </a:bodyPr>
          <a:lstStyle/>
          <a:p>
            <a:r>
              <a:rPr lang="es-ES" sz="2000" dirty="0"/>
              <a:t>En el parque se ubica el antiguo Arsenal de la Ciudadela,  y la Plaza de Armas con sede actual del Parlamento de Cataluña.</a:t>
            </a:r>
          </a:p>
          <a:p>
            <a:r>
              <a:rPr lang="es-ES" sz="2000" dirty="0"/>
              <a:t>Nicolau María Rubio se graduó en 1915 en la Escuela de Arquitectura de Barcelona, donde fue discípulo de Francesc d'Assís Galí y de Jean-Claude Nicolás Forestier.</a:t>
            </a:r>
          </a:p>
          <a:p>
            <a:r>
              <a:rPr lang="es-ES" sz="2000" dirty="0"/>
              <a:t> Durante varios años colaboró con Forestier, principalmente en el ajardinamiento de la montaña de Montjuïc.</a:t>
            </a:r>
          </a:p>
          <a:p>
            <a:r>
              <a:rPr lang="es-ES" sz="2000" dirty="0"/>
              <a:t> Con el paisajista francés realizó un conjunto de marcado carácter mediterráneo y de gusto clasicista, centrado en la constitución de los Jardines de Laribal (1917-1924) y de Miramar (1919-1923). </a:t>
            </a:r>
          </a:p>
        </p:txBody>
      </p:sp>
    </p:spTree>
    <p:extLst>
      <p:ext uri="{BB962C8B-B14F-4D97-AF65-F5344CB8AC3E}">
        <p14:creationId xmlns:p14="http://schemas.microsoft.com/office/powerpoint/2010/main" val="3053120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sz="2000" dirty="0"/>
              <a:t>El equipo formado por Forestier y Rubió dejó varias realizaciones más en la ciudad, como el ajardinamiento de la Plaza de Armas del Parque de la Ciudadela (1915) y el Parque del Guinardó (1918).</a:t>
            </a:r>
          </a:p>
          <a:p>
            <a:endParaRPr lang="es-ES" dirty="0"/>
          </a:p>
        </p:txBody>
      </p:sp>
    </p:spTree>
    <p:extLst>
      <p:ext uri="{BB962C8B-B14F-4D97-AF65-F5344CB8AC3E}">
        <p14:creationId xmlns:p14="http://schemas.microsoft.com/office/powerpoint/2010/main" val="2215402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043"/>
            <a:ext cx="9144000" cy="6741914"/>
          </a:xfrm>
          <a:prstGeom prst="rect">
            <a:avLst/>
          </a:prstGeom>
        </p:spPr>
      </p:pic>
    </p:spTree>
    <p:extLst>
      <p:ext uri="{BB962C8B-B14F-4D97-AF65-F5344CB8AC3E}">
        <p14:creationId xmlns:p14="http://schemas.microsoft.com/office/powerpoint/2010/main" val="745881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359"/>
          <a:stretch/>
        </p:blipFill>
        <p:spPr>
          <a:xfrm>
            <a:off x="0" y="0"/>
            <a:ext cx="9144000" cy="6858000"/>
          </a:xfrm>
          <a:prstGeom prst="rect">
            <a:avLst/>
          </a:prstGeom>
        </p:spPr>
      </p:pic>
    </p:spTree>
    <p:extLst>
      <p:ext uri="{BB962C8B-B14F-4D97-AF65-F5344CB8AC3E}">
        <p14:creationId xmlns:p14="http://schemas.microsoft.com/office/powerpoint/2010/main" val="2269176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285232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18299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54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866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562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Barcelona.- Parque del Guinardó</a:t>
            </a:r>
          </a:p>
        </p:txBody>
      </p:sp>
      <p:sp>
        <p:nvSpPr>
          <p:cNvPr id="3" name="2 Marcador de contenido"/>
          <p:cNvSpPr>
            <a:spLocks noGrp="1"/>
          </p:cNvSpPr>
          <p:nvPr>
            <p:ph sz="quarter" idx="1"/>
          </p:nvPr>
        </p:nvSpPr>
        <p:spPr>
          <a:xfrm>
            <a:off x="755576" y="1772816"/>
            <a:ext cx="7272808" cy="4320479"/>
          </a:xfrm>
        </p:spPr>
        <p:txBody>
          <a:bodyPr>
            <a:noAutofit/>
          </a:bodyPr>
          <a:lstStyle/>
          <a:p>
            <a:r>
              <a:rPr lang="es-ES" sz="2000" dirty="0"/>
              <a:t>Este parque es un espacio donde conviven la rusticidad del bosque con la elegancia de un jardín de arbustos recortados, donde el agua tiene un gran protagonismo. </a:t>
            </a:r>
          </a:p>
          <a:p>
            <a:r>
              <a:rPr lang="es-ES" sz="2000" dirty="0"/>
              <a:t>Es uno de los espacios verdes más extensos y con más contrastes de Barcelona. Abajo de todo, tocando a la calle, un niño juguetón hace girar su aro en medio de un mar de flores.</a:t>
            </a:r>
          </a:p>
          <a:p>
            <a:r>
              <a:rPr lang="es-ES" sz="2000" dirty="0"/>
              <a:t> Este es un jardín que, siguiendo la memoria del agua, aprende a ser bosque.</a:t>
            </a:r>
          </a:p>
        </p:txBody>
      </p:sp>
    </p:spTree>
    <p:extLst>
      <p:ext uri="{BB962C8B-B14F-4D97-AF65-F5344CB8AC3E}">
        <p14:creationId xmlns:p14="http://schemas.microsoft.com/office/powerpoint/2010/main" val="2278571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340768"/>
            <a:ext cx="7467600" cy="5133184"/>
          </a:xfrm>
        </p:spPr>
        <p:txBody>
          <a:bodyPr/>
          <a:lstStyle/>
          <a:p>
            <a:r>
              <a:rPr lang="es-ES" sz="2000" dirty="0"/>
              <a:t>Barcelona goza de este parque gracias a las reservas de suelo que se establecieron a principios del siglo XX. Se trata de una finca encarada al mar, que en el año 1910 pasó a ser propiedad municipal.</a:t>
            </a:r>
          </a:p>
          <a:p>
            <a:r>
              <a:rPr lang="es-ES" sz="2000" dirty="0"/>
              <a:t>Lo primero que se construyó fue la parte histórica, obra de Jean-Claude-Nicolás Forestier en colaboración con Nicolau M. Rubió i Tudurí. </a:t>
            </a:r>
          </a:p>
          <a:p>
            <a:r>
              <a:rPr lang="es-ES" sz="2000" dirty="0"/>
              <a:t>El parque del Guinardó fue el primer trabajo conjunto de los dos paisajistas, un campo de pruebas y de experimentación del que luego saldrían a más de un modelo y tipología de jardín autóctono, el Jardín Meridional, parques como los Jardines de Laribal, los jardines de la Tamarita o el Turó Park.</a:t>
            </a:r>
          </a:p>
          <a:p>
            <a:endParaRPr lang="es-ES" sz="2000" dirty="0"/>
          </a:p>
          <a:p>
            <a:endParaRPr lang="es-ES" dirty="0"/>
          </a:p>
        </p:txBody>
      </p:sp>
    </p:spTree>
    <p:extLst>
      <p:ext uri="{BB962C8B-B14F-4D97-AF65-F5344CB8AC3E}">
        <p14:creationId xmlns:p14="http://schemas.microsoft.com/office/powerpoint/2010/main" val="709897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pPr marL="0" indent="0">
              <a:buNone/>
            </a:pPr>
            <a:endParaRPr lang="es-ES" sz="2000" dirty="0"/>
          </a:p>
          <a:p>
            <a:r>
              <a:rPr lang="es-ES" sz="2000" dirty="0"/>
              <a:t>El parque del Guinardó tiene tres partes bien diferenciadas: una urbana, que constituye la antesala del gran espacio que ocupa esta zona verde, otra histórica y, arriba del todo, la frondosidad de la vegetación forestal. Sus terrazas ajardinadas y los pinares convierten este lugar en uno de los espacios verdes más refrescantes y plácidos de la ciudad.</a:t>
            </a:r>
          </a:p>
          <a:p>
            <a:r>
              <a:rPr lang="es-ES" sz="2000" dirty="0"/>
              <a:t>El parque urbano</a:t>
            </a:r>
          </a:p>
          <a:p>
            <a:r>
              <a:rPr lang="es-ES" sz="2000" dirty="0"/>
              <a:t>Es fruto de la remodelación realizada en la parte inferior del parque en el año 1977, en que fue ampliada y se enlazó con la plaza del Nen de la Rutlla, que es donde se encuentra la entrada principal del parque. Está formada por terrazas situadas en diferentes niveles separadas por taludes con césped, árboles y arbustos</a:t>
            </a:r>
          </a:p>
        </p:txBody>
      </p:sp>
    </p:spTree>
    <p:extLst>
      <p:ext uri="{BB962C8B-B14F-4D97-AF65-F5344CB8AC3E}">
        <p14:creationId xmlns:p14="http://schemas.microsoft.com/office/powerpoint/2010/main" val="1757814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715200" cy="5493224"/>
          </a:xfrm>
        </p:spPr>
        <p:txBody>
          <a:bodyPr>
            <a:normAutofit/>
          </a:bodyPr>
          <a:lstStyle/>
          <a:p>
            <a:r>
              <a:rPr lang="es-ES" sz="2000" dirty="0"/>
              <a:t>Éste es un espacio que, por su proximidad a la calle, invita a sentarse en un banco para descansar un rato en él.</a:t>
            </a:r>
          </a:p>
          <a:p>
            <a:r>
              <a:rPr lang="es-ES" sz="2000" dirty="0"/>
              <a:t>El parque histórico</a:t>
            </a:r>
          </a:p>
          <a:p>
            <a:r>
              <a:rPr lang="es-ES" sz="2000" dirty="0"/>
              <a:t>Está formado por un jardín frondoso de factura eminentemente rústica, que va ascendiendo por la montaña siguiendo el eje de un torrente mediante terrazas comunicadas por caminos y escaleras.</a:t>
            </a:r>
          </a:p>
          <a:p>
            <a:r>
              <a:rPr lang="es-ES" sz="2000" dirty="0"/>
              <a:t> Arriba de todo hay un lavadero desde donde se puede gozar de la primera de las magníficas vistas de Barcelona que pueden contemplarse en este parque.</a:t>
            </a:r>
          </a:p>
          <a:p>
            <a:r>
              <a:rPr lang="es-ES" sz="2000" dirty="0"/>
              <a:t>En la parte central de la subida hay pequeños muros de piedra surcados por pequeños canales por donde corre el agua que baja desde el lavadero, formando cascadas y llenando estanques.</a:t>
            </a:r>
          </a:p>
          <a:p>
            <a:endParaRPr lang="es-ES" sz="2000" dirty="0"/>
          </a:p>
        </p:txBody>
      </p:sp>
    </p:spTree>
    <p:extLst>
      <p:ext uri="{BB962C8B-B14F-4D97-AF65-F5344CB8AC3E}">
        <p14:creationId xmlns:p14="http://schemas.microsoft.com/office/powerpoint/2010/main" val="223769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643192" cy="5925272"/>
          </a:xfrm>
        </p:spPr>
        <p:txBody>
          <a:bodyPr>
            <a:noAutofit/>
          </a:bodyPr>
          <a:lstStyle/>
          <a:p>
            <a:r>
              <a:rPr lang="es-ES" sz="2000" dirty="0"/>
              <a:t>En la parte central de la subida hay pequeños muros de piedra surcados por pequeños canales por donde corre el agua que baja desde el lavadero, formando cascadas y llenando estanques.</a:t>
            </a:r>
          </a:p>
          <a:p>
            <a:r>
              <a:rPr lang="es-ES" sz="2000" dirty="0"/>
              <a:t>El parque forestal</a:t>
            </a:r>
          </a:p>
          <a:p>
            <a:r>
              <a:rPr lang="es-ES" sz="2000" dirty="0"/>
              <a:t>De fuerte pendiente, está constituido por una importante arboleda que circunda la parte más alta de la zona histórica y va extendiéndose colina abajo. Todo está lleno de caminos que se cruzan, donde es frecuente encontrar gente paseando, jugando con sus perros o yendo en bicicleta. Hay espacio para todo el mundo.</a:t>
            </a:r>
          </a:p>
          <a:p>
            <a:r>
              <a:rPr lang="es-ES" sz="2000" dirty="0"/>
              <a:t>Un lugar a tener en cuenta es el mirador de la Mitja Lluna, junto a la plaza del mismo nombre. Como el parque es bastante empinado, éste es un buen lugar para los que prefieran visitarlo de bajada.</a:t>
            </a:r>
          </a:p>
        </p:txBody>
      </p:sp>
    </p:spTree>
    <p:extLst>
      <p:ext uri="{BB962C8B-B14F-4D97-AF65-F5344CB8AC3E}">
        <p14:creationId xmlns:p14="http://schemas.microsoft.com/office/powerpoint/2010/main" val="2254395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643192" cy="5493224"/>
          </a:xfrm>
        </p:spPr>
        <p:txBody>
          <a:bodyPr>
            <a:noAutofit/>
          </a:bodyPr>
          <a:lstStyle/>
          <a:p>
            <a:r>
              <a:rPr lang="es-ES" sz="2000" dirty="0"/>
              <a:t>En la parte urbana destacan los grandes pinos blancos y las tipuanas, que, en verano, se llenan al máximo de flores amarillas y, al caer, van cubriendo el suelo como una alfombra. Es tan bonita, que muchas veces los jardineros se resisten a barrerla. Los árboles del amor, las moreras, los olmos y los olivos son otros árboles que ornamentan esta zona del parque.</a:t>
            </a:r>
          </a:p>
          <a:p>
            <a:r>
              <a:rPr lang="es-ES" sz="2000" dirty="0"/>
              <a:t>La zona histórica está llena de grandes vallas vegetales, muy bien recortadas, a ambos lados de los caminos.</a:t>
            </a:r>
          </a:p>
          <a:p>
            <a:r>
              <a:rPr lang="es-ES" sz="2000" dirty="0"/>
              <a:t> Son abundantes los arbustos, como el pitósporo, el laurel y la adelfa, y las plantas aromáticas, como el romero y el espliego. También hay muchos algarrobos, cipreses, cedros, mimosas y encinas, la mayoría de grandes dimensiones.</a:t>
            </a:r>
          </a:p>
        </p:txBody>
      </p:sp>
    </p:spTree>
    <p:extLst>
      <p:ext uri="{BB962C8B-B14F-4D97-AF65-F5344CB8AC3E}">
        <p14:creationId xmlns:p14="http://schemas.microsoft.com/office/powerpoint/2010/main" val="3106830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484784"/>
            <a:ext cx="7467600" cy="4989168"/>
          </a:xfrm>
        </p:spPr>
        <p:txBody>
          <a:bodyPr/>
          <a:lstStyle/>
          <a:p>
            <a:r>
              <a:rPr lang="es-ES" sz="2000" dirty="0"/>
              <a:t>Por los pequeños canales por donde corre el agua podemos encontrar una especie vivaz de flores rojas muy ornamentales y poco frecuente en Barcelona, Lobelia laxiflora, y en las plazoletas que se encuentran por la montaña, sóforas, mimosas siempre en flor y naranjos amargos.</a:t>
            </a:r>
          </a:p>
          <a:p>
            <a:r>
              <a:rPr lang="es-ES" sz="2000" dirty="0"/>
              <a:t>Arriba de todo se abre un bosque espeso, muy natural y espontáneo, con pinos blancos y en algunos lugares también cedros, y un sotobosque muy mediterráneo.</a:t>
            </a:r>
          </a:p>
          <a:p>
            <a:endParaRPr lang="es-ES" dirty="0"/>
          </a:p>
        </p:txBody>
      </p:sp>
    </p:spTree>
    <p:extLst>
      <p:ext uri="{BB962C8B-B14F-4D97-AF65-F5344CB8AC3E}">
        <p14:creationId xmlns:p14="http://schemas.microsoft.com/office/powerpoint/2010/main" val="4288396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604873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4151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32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3357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8165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16019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2653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66483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0534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000983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641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6274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6" y="-28010"/>
            <a:ext cx="457771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856" y="0"/>
            <a:ext cx="4569143" cy="6858000"/>
          </a:xfrm>
          <a:prstGeom prst="rect">
            <a:avLst/>
          </a:prstGeom>
        </p:spPr>
      </p:pic>
    </p:spTree>
    <p:extLst>
      <p:ext uri="{BB962C8B-B14F-4D97-AF65-F5344CB8AC3E}">
        <p14:creationId xmlns:p14="http://schemas.microsoft.com/office/powerpoint/2010/main" val="1682455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05042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94"/>
            <a:ext cx="9144000" cy="3848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9144000" cy="3212976"/>
          </a:xfrm>
          <a:prstGeom prst="rect">
            <a:avLst/>
          </a:prstGeom>
        </p:spPr>
      </p:pic>
    </p:spTree>
    <p:extLst>
      <p:ext uri="{BB962C8B-B14F-4D97-AF65-F5344CB8AC3E}">
        <p14:creationId xmlns:p14="http://schemas.microsoft.com/office/powerpoint/2010/main" val="3836291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5324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404664"/>
            <a:ext cx="7467600" cy="1143000"/>
          </a:xfrm>
        </p:spPr>
        <p:txBody>
          <a:bodyPr>
            <a:normAutofit/>
          </a:bodyPr>
          <a:lstStyle/>
          <a:p>
            <a:r>
              <a:rPr lang="es-ES" dirty="0"/>
              <a:t>Casa del Rey Moro en Ronda</a:t>
            </a:r>
          </a:p>
        </p:txBody>
      </p:sp>
      <p:sp>
        <p:nvSpPr>
          <p:cNvPr id="3" name="2 Marcador de contenido"/>
          <p:cNvSpPr>
            <a:spLocks noGrp="1"/>
          </p:cNvSpPr>
          <p:nvPr>
            <p:ph sz="quarter" idx="1"/>
          </p:nvPr>
        </p:nvSpPr>
        <p:spPr>
          <a:xfrm>
            <a:off x="457200" y="2276872"/>
            <a:ext cx="7467600" cy="4197080"/>
          </a:xfrm>
        </p:spPr>
        <p:txBody>
          <a:bodyPr>
            <a:noAutofit/>
          </a:bodyPr>
          <a:lstStyle/>
          <a:p>
            <a:r>
              <a:rPr lang="es-ES" sz="2000" dirty="0"/>
              <a:t>La Casa del Rey Moro es un palacio situado en el casco antiguo de la ciudad de Ronda, España.</a:t>
            </a:r>
          </a:p>
          <a:p>
            <a:r>
              <a:rPr lang="es-ES" sz="2000" dirty="0"/>
              <a:t>Se trata de un edificio de planta de irregular y laberíntica, con numerosas escaleras que sirven para salvar los desniveles y una fachada con dos torres de distinta altura que se adapta a la curva de la calle.</a:t>
            </a:r>
          </a:p>
          <a:p>
            <a:r>
              <a:rPr lang="es-ES" sz="2000" dirty="0"/>
              <a:t> La parte posterior de la casa se asoma al profundo tajo que forma el Guadalevín a su paso por Ronda a través de terrazas ajardinadas a distintos niveles.</a:t>
            </a:r>
          </a:p>
          <a:p>
            <a:pPr marL="0" indent="0">
              <a:buNone/>
            </a:pPr>
            <a:endParaRPr lang="es-ES" dirty="0"/>
          </a:p>
        </p:txBody>
      </p:sp>
    </p:spTree>
    <p:extLst>
      <p:ext uri="{BB962C8B-B14F-4D97-AF65-F5344CB8AC3E}">
        <p14:creationId xmlns:p14="http://schemas.microsoft.com/office/powerpoint/2010/main" val="354950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340768"/>
            <a:ext cx="7467600" cy="5133184"/>
          </a:xfrm>
        </p:spPr>
        <p:txBody>
          <a:bodyPr>
            <a:normAutofit/>
          </a:bodyPr>
          <a:lstStyle/>
          <a:p>
            <a:r>
              <a:rPr lang="es-ES" sz="2000" dirty="0"/>
              <a:t>En el interior se conserva una mina de origen árabe para la captación de agua, que llega hasta el fondo del tajo a través de unas escaleras que descienden en unos 60 metros.</a:t>
            </a:r>
          </a:p>
          <a:p>
            <a:r>
              <a:rPr lang="es-ES" sz="2000" dirty="0"/>
              <a:t>A partir de la conquista cristiana de Ronda, todo lo que tuviese que ver con la mina quedó envuelto en misterio.</a:t>
            </a:r>
          </a:p>
          <a:p>
            <a:r>
              <a:rPr lang="es-ES" sz="2000" dirty="0"/>
              <a:t> De ahí que, cuando en el siglo XVII se descubrieron restos de cal en sus paredes con inscripciones de cruces y grafitos con el nombre IHS (Jesucristo), muchos lugareños no tardaron en relacionar estas inscripciones con el supuesto cautiverio que habría sufrido un caballero cristiano entre los muros de la mina, cuando la ciudad aún se encontraba bajo dominio musulmán</a:t>
            </a:r>
          </a:p>
          <a:p>
            <a:endParaRPr lang="es-ES" dirty="0"/>
          </a:p>
        </p:txBody>
      </p:sp>
    </p:spTree>
    <p:extLst>
      <p:ext uri="{BB962C8B-B14F-4D97-AF65-F5344CB8AC3E}">
        <p14:creationId xmlns:p14="http://schemas.microsoft.com/office/powerpoint/2010/main" val="2683303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755576" y="980728"/>
            <a:ext cx="6903869" cy="5184576"/>
          </a:xfrm>
        </p:spPr>
        <p:txBody>
          <a:bodyPr>
            <a:normAutofit/>
          </a:bodyPr>
          <a:lstStyle/>
          <a:p>
            <a:pPr marL="0" indent="0">
              <a:buNone/>
            </a:pPr>
            <a:endParaRPr lang="es-ES" sz="2000" dirty="0"/>
          </a:p>
          <a:p>
            <a:r>
              <a:rPr lang="es-ES" sz="2000" dirty="0"/>
              <a:t>Hoy, la antigua instalación de abastecimiento de agua forma parte de la casa palacio del Rey Moro, situada en la cuesta de Santo Domingo. </a:t>
            </a:r>
          </a:p>
          <a:p>
            <a:r>
              <a:rPr lang="es-ES" sz="2000" dirty="0"/>
              <a:t>Aunque no se han hallado pruebas documentales de su construcción, sí que se sabe que la casa, de estilo neomudéjar, data del siglo XVIII. </a:t>
            </a:r>
          </a:p>
          <a:p>
            <a:r>
              <a:rPr lang="es-ES" sz="2000" dirty="0"/>
              <a:t>Tal vez influidos por las leyendas que circulaban sobre la mina de agua, los primeros propietarios de la casa, unos parientes de los marqueses de Salvatierra, colocaron sobre su puerta el retrato de un rey musulmán tal y como se lo imaginaban en la época.</a:t>
            </a:r>
          </a:p>
          <a:p>
            <a:endParaRPr lang="es-ES" sz="2000" dirty="0"/>
          </a:p>
          <a:p>
            <a:endParaRPr lang="es-ES" sz="2000" dirty="0"/>
          </a:p>
          <a:p>
            <a:endParaRPr lang="es-ES" dirty="0"/>
          </a:p>
        </p:txBody>
      </p:sp>
    </p:spTree>
    <p:extLst>
      <p:ext uri="{BB962C8B-B14F-4D97-AF65-F5344CB8AC3E}">
        <p14:creationId xmlns:p14="http://schemas.microsoft.com/office/powerpoint/2010/main" val="32793003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836712"/>
            <a:ext cx="6984776" cy="5472608"/>
          </a:xfrm>
        </p:spPr>
        <p:txBody>
          <a:bodyPr>
            <a:normAutofit/>
          </a:bodyPr>
          <a:lstStyle/>
          <a:p>
            <a:pPr marL="0" indent="0">
              <a:buNone/>
            </a:pPr>
            <a:r>
              <a:rPr lang="es-ES" sz="2000" dirty="0"/>
              <a:t> </a:t>
            </a:r>
          </a:p>
          <a:p>
            <a:r>
              <a:rPr lang="es-ES" sz="2000" dirty="0"/>
              <a:t>La siguiente propietaria fue la duquesa de Parcent quien, harta de las leyendas que circulaban sobre la mina, mandó sellar el pozo y encargó al paisajista francés Forestier (1861-1930), diseñador del Parque de María Luisa de Sevilla, el trazado de los bellos jardines que hoy adornan la casa, una de las pocas obras andaluzas de este francés innovador.</a:t>
            </a:r>
          </a:p>
          <a:p>
            <a:endParaRPr lang="es-ES" dirty="0"/>
          </a:p>
        </p:txBody>
      </p:sp>
    </p:spTree>
    <p:extLst>
      <p:ext uri="{BB962C8B-B14F-4D97-AF65-F5344CB8AC3E}">
        <p14:creationId xmlns:p14="http://schemas.microsoft.com/office/powerpoint/2010/main" val="29836735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69866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2051" r="7220" b="5026"/>
          <a:stretch/>
        </p:blipFill>
        <p:spPr>
          <a:xfrm>
            <a:off x="-108520" y="0"/>
            <a:ext cx="9145016" cy="6858000"/>
          </a:xfrm>
          <a:prstGeom prst="rect">
            <a:avLst/>
          </a:prstGeom>
        </p:spPr>
      </p:pic>
    </p:spTree>
    <p:extLst>
      <p:ext uri="{BB962C8B-B14F-4D97-AF65-F5344CB8AC3E}">
        <p14:creationId xmlns:p14="http://schemas.microsoft.com/office/powerpoint/2010/main" val="13732563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520" b="3705"/>
          <a:stretch/>
        </p:blipFill>
        <p:spPr>
          <a:xfrm>
            <a:off x="-108520" y="7922"/>
            <a:ext cx="4947806" cy="685007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9286" y="0"/>
            <a:ext cx="4304714" cy="6858000"/>
          </a:xfrm>
          <a:prstGeom prst="rect">
            <a:avLst/>
          </a:prstGeom>
        </p:spPr>
      </p:pic>
    </p:spTree>
    <p:extLst>
      <p:ext uri="{BB962C8B-B14F-4D97-AF65-F5344CB8AC3E}">
        <p14:creationId xmlns:p14="http://schemas.microsoft.com/office/powerpoint/2010/main" val="3108737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46" t="2861" r="5847" b="5739"/>
          <a:stretch/>
        </p:blipFill>
        <p:spPr>
          <a:xfrm>
            <a:off x="0" y="0"/>
            <a:ext cx="9144000" cy="6858000"/>
          </a:xfrm>
          <a:prstGeom prst="rect">
            <a:avLst/>
          </a:prstGeom>
        </p:spPr>
      </p:pic>
    </p:spTree>
    <p:extLst>
      <p:ext uri="{BB962C8B-B14F-4D97-AF65-F5344CB8AC3E}">
        <p14:creationId xmlns:p14="http://schemas.microsoft.com/office/powerpoint/2010/main" val="24232250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7685" b="5026"/>
          <a:stretch/>
        </p:blipFill>
        <p:spPr>
          <a:xfrm>
            <a:off x="-108520" y="0"/>
            <a:ext cx="9252520" cy="6858000"/>
          </a:xfrm>
          <a:prstGeom prst="rect">
            <a:avLst/>
          </a:prstGeom>
        </p:spPr>
      </p:pic>
    </p:spTree>
    <p:extLst>
      <p:ext uri="{BB962C8B-B14F-4D97-AF65-F5344CB8AC3E}">
        <p14:creationId xmlns:p14="http://schemas.microsoft.com/office/powerpoint/2010/main" val="30404985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18" t="2510" r="7065" b="5846"/>
          <a:stretch/>
        </p:blipFill>
        <p:spPr>
          <a:xfrm>
            <a:off x="-62630" y="0"/>
            <a:ext cx="9206630" cy="6858000"/>
          </a:xfrm>
          <a:prstGeom prst="rect">
            <a:avLst/>
          </a:prstGeom>
        </p:spPr>
      </p:pic>
    </p:spTree>
    <p:extLst>
      <p:ext uri="{BB962C8B-B14F-4D97-AF65-F5344CB8AC3E}">
        <p14:creationId xmlns:p14="http://schemas.microsoft.com/office/powerpoint/2010/main" val="2757234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37935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84874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2115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6755" b="5231"/>
          <a:stretch/>
        </p:blipFill>
        <p:spPr>
          <a:xfrm>
            <a:off x="-50372" y="0"/>
            <a:ext cx="9109965" cy="6858000"/>
          </a:xfrm>
          <a:prstGeom prst="rect">
            <a:avLst/>
          </a:prstGeom>
        </p:spPr>
      </p:pic>
    </p:spTree>
    <p:extLst>
      <p:ext uri="{BB962C8B-B14F-4D97-AF65-F5344CB8AC3E}">
        <p14:creationId xmlns:p14="http://schemas.microsoft.com/office/powerpoint/2010/main" val="1018860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67022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9067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97" t="2267" r="6290" b="7897"/>
          <a:stretch/>
        </p:blipFill>
        <p:spPr>
          <a:xfrm>
            <a:off x="0" y="0"/>
            <a:ext cx="9143999" cy="6858000"/>
          </a:xfrm>
          <a:prstGeom prst="rect">
            <a:avLst/>
          </a:prstGeom>
        </p:spPr>
      </p:pic>
    </p:spTree>
    <p:extLst>
      <p:ext uri="{BB962C8B-B14F-4D97-AF65-F5344CB8AC3E}">
        <p14:creationId xmlns:p14="http://schemas.microsoft.com/office/powerpoint/2010/main" val="35460650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9136" b="3671"/>
          <a:stretch/>
        </p:blipFill>
        <p:spPr>
          <a:xfrm>
            <a:off x="-108520" y="19610"/>
            <a:ext cx="4708655" cy="683839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3018" b="2318"/>
          <a:stretch/>
        </p:blipFill>
        <p:spPr>
          <a:xfrm>
            <a:off x="4600135" y="-30941"/>
            <a:ext cx="4543865" cy="6888941"/>
          </a:xfrm>
          <a:prstGeom prst="rect">
            <a:avLst/>
          </a:prstGeom>
        </p:spPr>
      </p:pic>
    </p:spTree>
    <p:extLst>
      <p:ext uri="{BB962C8B-B14F-4D97-AF65-F5344CB8AC3E}">
        <p14:creationId xmlns:p14="http://schemas.microsoft.com/office/powerpoint/2010/main" val="27615609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23095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6910" b="5231"/>
          <a:stretch/>
        </p:blipFill>
        <p:spPr>
          <a:xfrm>
            <a:off x="34034" y="0"/>
            <a:ext cx="9109965" cy="6858000"/>
          </a:xfrm>
          <a:prstGeom prst="rect">
            <a:avLst/>
          </a:prstGeom>
        </p:spPr>
      </p:pic>
    </p:spTree>
    <p:extLst>
      <p:ext uri="{BB962C8B-B14F-4D97-AF65-F5344CB8AC3E}">
        <p14:creationId xmlns:p14="http://schemas.microsoft.com/office/powerpoint/2010/main" val="29972091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24061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84845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064417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02309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69962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4538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33931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9330" b="5503"/>
          <a:stretch/>
        </p:blipFill>
        <p:spPr>
          <a:xfrm>
            <a:off x="4445391" y="33784"/>
            <a:ext cx="4698609" cy="6867484"/>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825" t="2460" r="9391" b="6718"/>
          <a:stretch/>
        </p:blipFill>
        <p:spPr>
          <a:xfrm>
            <a:off x="0" y="33784"/>
            <a:ext cx="4445390" cy="6824216"/>
          </a:xfrm>
          <a:prstGeom prst="rect">
            <a:avLst/>
          </a:prstGeom>
        </p:spPr>
      </p:pic>
    </p:spTree>
    <p:extLst>
      <p:ext uri="{BB962C8B-B14F-4D97-AF65-F5344CB8AC3E}">
        <p14:creationId xmlns:p14="http://schemas.microsoft.com/office/powerpoint/2010/main" val="13570444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82"/>
          <a:stretch/>
        </p:blipFill>
        <p:spPr>
          <a:xfrm>
            <a:off x="0" y="0"/>
            <a:ext cx="9144000" cy="6858000"/>
          </a:xfrm>
          <a:prstGeom prst="rect">
            <a:avLst/>
          </a:prstGeom>
        </p:spPr>
      </p:pic>
    </p:spTree>
    <p:extLst>
      <p:ext uri="{BB962C8B-B14F-4D97-AF65-F5344CB8AC3E}">
        <p14:creationId xmlns:p14="http://schemas.microsoft.com/office/powerpoint/2010/main" val="41219486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3843"/>
          </a:xfrm>
          <a:prstGeom prst="rect">
            <a:avLst/>
          </a:prstGeom>
        </p:spPr>
      </p:pic>
    </p:spTree>
    <p:extLst>
      <p:ext uri="{BB962C8B-B14F-4D97-AF65-F5344CB8AC3E}">
        <p14:creationId xmlns:p14="http://schemas.microsoft.com/office/powerpoint/2010/main" val="33247385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37002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65681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75" t="2511" r="7065" b="5845"/>
          <a:stretch/>
        </p:blipFill>
        <p:spPr>
          <a:xfrm>
            <a:off x="-77084" y="0"/>
            <a:ext cx="9221084" cy="6858000"/>
          </a:xfrm>
          <a:prstGeom prst="rect">
            <a:avLst/>
          </a:prstGeom>
        </p:spPr>
      </p:pic>
    </p:spTree>
    <p:extLst>
      <p:ext uri="{BB962C8B-B14F-4D97-AF65-F5344CB8AC3E}">
        <p14:creationId xmlns:p14="http://schemas.microsoft.com/office/powerpoint/2010/main" val="19777770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49574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78"/>
            <a:ext cx="4555305" cy="35718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95" y="3605553"/>
            <a:ext cx="4572000" cy="3252447"/>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32968" t="6733" r="-1519" b="15148"/>
          <a:stretch/>
        </p:blipFill>
        <p:spPr>
          <a:xfrm>
            <a:off x="4555304" y="33678"/>
            <a:ext cx="4701237" cy="35718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5304" y="3605552"/>
            <a:ext cx="4578926" cy="3242499"/>
          </a:xfrm>
          <a:prstGeom prst="rect">
            <a:avLst/>
          </a:prstGeom>
        </p:spPr>
      </p:pic>
    </p:spTree>
    <p:extLst>
      <p:ext uri="{BB962C8B-B14F-4D97-AF65-F5344CB8AC3E}">
        <p14:creationId xmlns:p14="http://schemas.microsoft.com/office/powerpoint/2010/main" val="36605966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6"/>
            <a:ext cx="51453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2576"/>
            <a:ext cx="4572000" cy="6858000"/>
          </a:xfrm>
          <a:prstGeom prst="rect">
            <a:avLst/>
          </a:prstGeom>
        </p:spPr>
      </p:pic>
    </p:spTree>
    <p:extLst>
      <p:ext uri="{BB962C8B-B14F-4D97-AF65-F5344CB8AC3E}">
        <p14:creationId xmlns:p14="http://schemas.microsoft.com/office/powerpoint/2010/main" val="26003239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92678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32541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26881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del Palacio de Liria en Madrid</a:t>
            </a:r>
          </a:p>
        </p:txBody>
      </p:sp>
      <p:sp>
        <p:nvSpPr>
          <p:cNvPr id="3" name="2 Marcador de contenido"/>
          <p:cNvSpPr>
            <a:spLocks noGrp="1"/>
          </p:cNvSpPr>
          <p:nvPr>
            <p:ph sz="quarter" idx="1"/>
          </p:nvPr>
        </p:nvSpPr>
        <p:spPr/>
        <p:txBody>
          <a:bodyPr>
            <a:normAutofit/>
          </a:bodyPr>
          <a:lstStyle/>
          <a:p>
            <a:r>
              <a:rPr lang="es-ES" sz="2000" dirty="0">
                <a:latin typeface="Century" panose="02040604050505020304" pitchFamily="18" charset="0"/>
              </a:rPr>
              <a:t>Liria es una residencia singular por su ubicación, lejos del paseo del Prado, que era la zona residencial de la corte de la época, y por sus inusuales jardines. </a:t>
            </a:r>
          </a:p>
          <a:p>
            <a:r>
              <a:rPr lang="es-ES" sz="2000" dirty="0">
                <a:latin typeface="Century" panose="02040604050505020304" pitchFamily="18" charset="0"/>
              </a:rPr>
              <a:t>Su construcción la inició en 1767 el gran arquitecto madrileño Ventura Rodríguez por encargo del III duque de Berwick, Jacobo Fitz-James Stuart, descendiente directo, aunque ilegítimo, del rey Jacobo II de Inglaterra y VII de Escocia. La XIII duquesa de Alba de Tormes, María del Pilar Teresa Cayetana de Silva y Álvarez de Toledo, famosa por liderar la vida cultural madrileña de la Ilustración y por su relación con Goya. </a:t>
            </a:r>
          </a:p>
        </p:txBody>
      </p:sp>
    </p:spTree>
    <p:extLst>
      <p:ext uri="{BB962C8B-B14F-4D97-AF65-F5344CB8AC3E}">
        <p14:creationId xmlns:p14="http://schemas.microsoft.com/office/powerpoint/2010/main" val="2125098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normAutofit/>
          </a:bodyPr>
          <a:lstStyle/>
          <a:p>
            <a:r>
              <a:rPr lang="es-ES" sz="2000" dirty="0">
                <a:latin typeface="Century" panose="02040604050505020304" pitchFamily="18" charset="0"/>
              </a:rPr>
              <a:t>Fue casada a los doce años de edad con su primo, José Álvarez de Toledo y Gonzaga, XV duque de Medina Sidonia, con la intención de que el ducado volviera al apellido originario, pero, al morir sin descendencia, el título pasó por proximidad de parentesco a Carlos Miguel Fitz-James Stuart y Fernández de Híjar-Silva, VII duque de Berwick y VII duque de Liria y Jérica. Cayetana de Silva vivió hasta su muerte a caballo entre las dos residencias madrileñas habituales de los Alba, el palacio de la Moncloa (hoy en día residencia de la presidencia del Gobierno) y el de Buenavista, en Cibeles (actual cuartel general del Ejército), que tras ser expropiado por el Ayuntamiento pasó a ser residencia de Manuel Godoy, I duque de Alcudia.</a:t>
            </a:r>
          </a:p>
        </p:txBody>
      </p:sp>
    </p:spTree>
    <p:extLst>
      <p:ext uri="{BB962C8B-B14F-4D97-AF65-F5344CB8AC3E}">
        <p14:creationId xmlns:p14="http://schemas.microsoft.com/office/powerpoint/2010/main" val="33846182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340768"/>
            <a:ext cx="7467600" cy="5133184"/>
          </a:xfrm>
        </p:spPr>
        <p:txBody>
          <a:bodyPr>
            <a:normAutofit/>
          </a:bodyPr>
          <a:lstStyle/>
          <a:p>
            <a:r>
              <a:rPr lang="es-ES" sz="2000" dirty="0">
                <a:latin typeface="Century" panose="02040604050505020304" pitchFamily="18" charset="0"/>
              </a:rPr>
              <a:t>Los jardines del palacio de Liria, que en origen debieron ser geométricos al gusto francés, fueron remodelados al estilo inglés, más romántico, y nuevamente en la zona trasera al modo versallesco; esta parcela está presidida por un estanque con un grupo escultórico del siglo XVIII. </a:t>
            </a:r>
          </a:p>
          <a:p>
            <a:r>
              <a:rPr lang="es-ES" sz="2000" dirty="0">
                <a:latin typeface="Century" panose="02040604050505020304" pitchFamily="18" charset="0"/>
              </a:rPr>
              <a:t>Hay estatuas de animales fantásticos dispersas por varias zonas, y en un rincón se halla un singular cementerio de mascotas, donde los duques han enterrado a sus perros predilectos con curiosas lápidas.</a:t>
            </a:r>
          </a:p>
        </p:txBody>
      </p:sp>
    </p:spTree>
    <p:extLst>
      <p:ext uri="{BB962C8B-B14F-4D97-AF65-F5344CB8AC3E}">
        <p14:creationId xmlns:p14="http://schemas.microsoft.com/office/powerpoint/2010/main" val="34486036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385" t="3417"/>
          <a:stretch/>
        </p:blipFill>
        <p:spPr>
          <a:xfrm>
            <a:off x="0" y="-99392"/>
            <a:ext cx="9144000" cy="6957392"/>
          </a:xfrm>
          <a:prstGeom prst="rect">
            <a:avLst/>
          </a:prstGeom>
        </p:spPr>
      </p:pic>
    </p:spTree>
    <p:extLst>
      <p:ext uri="{BB962C8B-B14F-4D97-AF65-F5344CB8AC3E}">
        <p14:creationId xmlns:p14="http://schemas.microsoft.com/office/powerpoint/2010/main" val="42567344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9779153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6571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29059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41"/>
          <a:stretch/>
        </p:blipFill>
        <p:spPr>
          <a:xfrm>
            <a:off x="0" y="0"/>
            <a:ext cx="9144000" cy="6858000"/>
          </a:xfrm>
          <a:prstGeom prst="rect">
            <a:avLst/>
          </a:prstGeom>
        </p:spPr>
      </p:pic>
    </p:spTree>
    <p:extLst>
      <p:ext uri="{BB962C8B-B14F-4D97-AF65-F5344CB8AC3E}">
        <p14:creationId xmlns:p14="http://schemas.microsoft.com/office/powerpoint/2010/main" val="22209455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49674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9036496" cy="6741368"/>
          </a:xfrm>
          <a:prstGeom prst="rect">
            <a:avLst/>
          </a:prstGeom>
        </p:spPr>
      </p:pic>
    </p:spTree>
    <p:extLst>
      <p:ext uri="{BB962C8B-B14F-4D97-AF65-F5344CB8AC3E}">
        <p14:creationId xmlns:p14="http://schemas.microsoft.com/office/powerpoint/2010/main" val="6326931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73213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6"/>
          <a:stretch/>
        </p:blipFill>
        <p:spPr>
          <a:xfrm>
            <a:off x="0" y="0"/>
            <a:ext cx="9144000" cy="6858000"/>
          </a:xfrm>
          <a:prstGeom prst="rect">
            <a:avLst/>
          </a:prstGeom>
        </p:spPr>
      </p:pic>
    </p:spTree>
    <p:extLst>
      <p:ext uri="{BB962C8B-B14F-4D97-AF65-F5344CB8AC3E}">
        <p14:creationId xmlns:p14="http://schemas.microsoft.com/office/powerpoint/2010/main" val="29407024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59121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4572000" cy="331236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417830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4000500"/>
            <a:ext cx="4572000" cy="2857500"/>
          </a:xfrm>
          <a:prstGeom prst="rect">
            <a:avLst/>
          </a:prstGeom>
        </p:spPr>
      </p:pic>
    </p:spTree>
    <p:extLst>
      <p:ext uri="{BB962C8B-B14F-4D97-AF65-F5344CB8AC3E}">
        <p14:creationId xmlns:p14="http://schemas.microsoft.com/office/powerpoint/2010/main" val="26381242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82"/>
          <a:stretch/>
        </p:blipFill>
        <p:spPr>
          <a:xfrm>
            <a:off x="0" y="0"/>
            <a:ext cx="9144000" cy="6858000"/>
          </a:xfrm>
          <a:prstGeom prst="rect">
            <a:avLst/>
          </a:prstGeom>
        </p:spPr>
      </p:pic>
    </p:spTree>
    <p:extLst>
      <p:ext uri="{BB962C8B-B14F-4D97-AF65-F5344CB8AC3E}">
        <p14:creationId xmlns:p14="http://schemas.microsoft.com/office/powerpoint/2010/main" val="25166088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74477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2932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63206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938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55976"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355976" cy="3429000"/>
          </a:xfrm>
          <a:prstGeom prst="rect">
            <a:avLst/>
          </a:prstGeom>
        </p:spPr>
      </p:pic>
    </p:spTree>
    <p:extLst>
      <p:ext uri="{BB962C8B-B14F-4D97-AF65-F5344CB8AC3E}">
        <p14:creationId xmlns:p14="http://schemas.microsoft.com/office/powerpoint/2010/main" val="3825738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46"/>
          <a:stretch/>
        </p:blipFill>
        <p:spPr>
          <a:xfrm>
            <a:off x="0" y="0"/>
            <a:ext cx="9144000" cy="6858000"/>
          </a:xfrm>
          <a:prstGeom prst="rect">
            <a:avLst/>
          </a:prstGeom>
        </p:spPr>
      </p:pic>
    </p:spTree>
    <p:extLst>
      <p:ext uri="{BB962C8B-B14F-4D97-AF65-F5344CB8AC3E}">
        <p14:creationId xmlns:p14="http://schemas.microsoft.com/office/powerpoint/2010/main" val="34046998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12356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josie.es/wp-content/uploads/2013/03/la-foto-copia-cop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301133"/>
          </a:xfrm>
          <a:prstGeom prst="rect">
            <a:avLst/>
          </a:prstGeom>
          <a:noFill/>
          <a:extLst>
            <a:ext uri="{909E8E84-426E-40DD-AFC4-6F175D3DCCD1}">
              <a14:hiddenFill xmlns:a14="http://schemas.microsoft.com/office/drawing/2010/main">
                <a:solidFill>
                  <a:srgbClr val="FFFFFF"/>
                </a:solidFill>
              </a14:hiddenFill>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01133"/>
            <a:ext cx="4572000" cy="2556867"/>
          </a:xfrm>
          <a:prstGeom prst="rect">
            <a:avLst/>
          </a:prstGeom>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4301132"/>
            <a:ext cx="4572000" cy="2556867"/>
          </a:xfrm>
          <a:prstGeom prst="rect">
            <a:avLst/>
          </a:prstGeom>
        </p:spPr>
      </p:pic>
    </p:spTree>
    <p:extLst>
      <p:ext uri="{BB962C8B-B14F-4D97-AF65-F5344CB8AC3E}">
        <p14:creationId xmlns:p14="http://schemas.microsoft.com/office/powerpoint/2010/main" val="13841564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499</TotalTime>
  <Words>3152</Words>
  <Application>Microsoft Office PowerPoint</Application>
  <PresentationFormat>Presentación en pantalla (4:3)</PresentationFormat>
  <Paragraphs>241</Paragraphs>
  <Slides>112</Slides>
  <Notes>84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112</vt:i4>
      </vt:variant>
    </vt:vector>
  </HeadingPairs>
  <TitlesOfParts>
    <vt:vector size="120" baseType="lpstr">
      <vt:lpstr>Arial</vt:lpstr>
      <vt:lpstr>Calibri</vt:lpstr>
      <vt:lpstr>Century</vt:lpstr>
      <vt:lpstr>Century Schoolbook</vt:lpstr>
      <vt:lpstr>Wingdings</vt:lpstr>
      <vt:lpstr>Wingdings 2</vt:lpstr>
      <vt:lpstr>Mirador</vt:lpstr>
      <vt:lpstr>1_Mirador</vt:lpstr>
      <vt:lpstr>JARDINES DE JEAN CLAUDE NICOLAS FORESTIER EN ESPAÑA.-Parque Ascensión en Badajoz.-Plaza de Armas del Parque de la Ciutadella.-Palacio de Liria</vt:lpstr>
      <vt:lpstr>Parque Ascensión en Badajoz.-1911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de Armas del Parque de la Ciutadella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Barcelona.- Parque del Guinardó</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Casa del Rey Moro en Ronda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del Palacio de Liria en Madrid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JEAN Claude Nicolas Forestier en España</dc:title>
  <dc:creator>Josep</dc:creator>
  <cp:lastModifiedBy>Usuario</cp:lastModifiedBy>
  <cp:revision>44</cp:revision>
  <dcterms:created xsi:type="dcterms:W3CDTF">2016-01-16T12:09:34Z</dcterms:created>
  <dcterms:modified xsi:type="dcterms:W3CDTF">2018-04-03T08:04:19Z</dcterms:modified>
</cp:coreProperties>
</file>