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1"/>
  </p:notesMasterIdLst>
  <p:sldIdLst>
    <p:sldId id="394" r:id="rId2"/>
    <p:sldId id="257" r:id="rId3"/>
    <p:sldId id="395" r:id="rId4"/>
    <p:sldId id="258" r:id="rId5"/>
    <p:sldId id="396" r:id="rId6"/>
    <p:sldId id="397" r:id="rId7"/>
    <p:sldId id="398" r:id="rId8"/>
    <p:sldId id="399" r:id="rId9"/>
    <p:sldId id="401" r:id="rId10"/>
    <p:sldId id="402" r:id="rId11"/>
    <p:sldId id="403" r:id="rId12"/>
    <p:sldId id="404" r:id="rId13"/>
    <p:sldId id="405" r:id="rId14"/>
    <p:sldId id="409" r:id="rId15"/>
    <p:sldId id="407" r:id="rId16"/>
    <p:sldId id="408" r:id="rId17"/>
    <p:sldId id="259" r:id="rId18"/>
    <p:sldId id="260" r:id="rId19"/>
    <p:sldId id="419" r:id="rId20"/>
    <p:sldId id="410" r:id="rId21"/>
    <p:sldId id="411" r:id="rId22"/>
    <p:sldId id="413" r:id="rId23"/>
    <p:sldId id="415" r:id="rId24"/>
    <p:sldId id="416" r:id="rId25"/>
    <p:sldId id="418" r:id="rId26"/>
    <p:sldId id="414" r:id="rId27"/>
    <p:sldId id="420" r:id="rId28"/>
    <p:sldId id="412" r:id="rId29"/>
    <p:sldId id="261" r:id="rId30"/>
    <p:sldId id="422" r:id="rId31"/>
    <p:sldId id="262" r:id="rId32"/>
    <p:sldId id="421" r:id="rId33"/>
    <p:sldId id="431" r:id="rId34"/>
    <p:sldId id="423" r:id="rId35"/>
    <p:sldId id="424" r:id="rId36"/>
    <p:sldId id="427" r:id="rId37"/>
    <p:sldId id="428" r:id="rId38"/>
    <p:sldId id="429" r:id="rId39"/>
    <p:sldId id="430" r:id="rId40"/>
    <p:sldId id="432" r:id="rId41"/>
    <p:sldId id="263" r:id="rId42"/>
    <p:sldId id="264" r:id="rId43"/>
    <p:sldId id="433" r:id="rId44"/>
    <p:sldId id="434" r:id="rId45"/>
    <p:sldId id="435" r:id="rId46"/>
    <p:sldId id="436" r:id="rId47"/>
    <p:sldId id="437" r:id="rId48"/>
    <p:sldId id="438" r:id="rId49"/>
    <p:sldId id="439" r:id="rId50"/>
    <p:sldId id="440" r:id="rId51"/>
    <p:sldId id="441" r:id="rId52"/>
    <p:sldId id="442" r:id="rId53"/>
    <p:sldId id="443" r:id="rId54"/>
    <p:sldId id="444" r:id="rId55"/>
    <p:sldId id="265" r:id="rId56"/>
    <p:sldId id="266" r:id="rId57"/>
    <p:sldId id="267" r:id="rId58"/>
    <p:sldId id="445" r:id="rId59"/>
    <p:sldId id="446" r:id="rId60"/>
    <p:sldId id="447" r:id="rId61"/>
    <p:sldId id="448" r:id="rId62"/>
    <p:sldId id="449" r:id="rId63"/>
    <p:sldId id="450" r:id="rId64"/>
    <p:sldId id="451" r:id="rId65"/>
    <p:sldId id="452" r:id="rId66"/>
    <p:sldId id="453" r:id="rId67"/>
    <p:sldId id="454" r:id="rId68"/>
    <p:sldId id="455" r:id="rId69"/>
    <p:sldId id="456" r:id="rId70"/>
    <p:sldId id="268" r:id="rId71"/>
    <p:sldId id="468" r:id="rId72"/>
    <p:sldId id="460" r:id="rId73"/>
    <p:sldId id="459" r:id="rId74"/>
    <p:sldId id="457" r:id="rId75"/>
    <p:sldId id="461" r:id="rId76"/>
    <p:sldId id="462" r:id="rId77"/>
    <p:sldId id="464" r:id="rId78"/>
    <p:sldId id="465" r:id="rId79"/>
    <p:sldId id="463" r:id="rId80"/>
    <p:sldId id="466" r:id="rId81"/>
    <p:sldId id="467" r:id="rId82"/>
    <p:sldId id="270" r:id="rId83"/>
    <p:sldId id="271" r:id="rId84"/>
    <p:sldId id="469" r:id="rId85"/>
    <p:sldId id="470" r:id="rId86"/>
    <p:sldId id="477" r:id="rId87"/>
    <p:sldId id="472" r:id="rId88"/>
    <p:sldId id="473" r:id="rId89"/>
    <p:sldId id="474" r:id="rId90"/>
    <p:sldId id="475" r:id="rId91"/>
    <p:sldId id="478" r:id="rId92"/>
    <p:sldId id="479" r:id="rId93"/>
    <p:sldId id="480" r:id="rId94"/>
    <p:sldId id="272" r:id="rId95"/>
    <p:sldId id="273" r:id="rId96"/>
    <p:sldId id="481" r:id="rId97"/>
    <p:sldId id="482" r:id="rId98"/>
    <p:sldId id="483" r:id="rId99"/>
    <p:sldId id="484" r:id="rId100"/>
    <p:sldId id="492" r:id="rId101"/>
    <p:sldId id="485" r:id="rId102"/>
    <p:sldId id="486" r:id="rId103"/>
    <p:sldId id="487" r:id="rId104"/>
    <p:sldId id="488" r:id="rId105"/>
    <p:sldId id="489" r:id="rId106"/>
    <p:sldId id="491" r:id="rId107"/>
    <p:sldId id="274" r:id="rId108"/>
    <p:sldId id="275" r:id="rId109"/>
    <p:sldId id="496" r:id="rId110"/>
    <p:sldId id="493" r:id="rId111"/>
    <p:sldId id="495" r:id="rId112"/>
    <p:sldId id="498" r:id="rId113"/>
    <p:sldId id="499" r:id="rId114"/>
    <p:sldId id="500" r:id="rId115"/>
    <p:sldId id="502" r:id="rId116"/>
    <p:sldId id="503" r:id="rId117"/>
    <p:sldId id="504" r:id="rId118"/>
    <p:sldId id="505" r:id="rId119"/>
    <p:sldId id="506"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2EAF4A-53C6-40FD-BEEF-97158F1761E1}"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615644-6B60-47D1-B91C-F63EB7420873}" type="slidenum">
              <a:rPr lang="es-ES" smtClean="0"/>
              <a:t>‹Nº›</a:t>
            </a:fld>
            <a:endParaRPr lang="es-ES" dirty="0"/>
          </a:p>
        </p:txBody>
      </p:sp>
    </p:spTree>
    <p:extLst>
      <p:ext uri="{BB962C8B-B14F-4D97-AF65-F5344CB8AC3E}">
        <p14:creationId xmlns:p14="http://schemas.microsoft.com/office/powerpoint/2010/main" val="1279359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Palacio de Pedralbes</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3</a:t>
            </a:fld>
            <a:endParaRPr lang="es-ES" dirty="0"/>
          </a:p>
        </p:txBody>
      </p:sp>
    </p:spTree>
    <p:extLst>
      <p:ext uri="{BB962C8B-B14F-4D97-AF65-F5344CB8AC3E}">
        <p14:creationId xmlns:p14="http://schemas.microsoft.com/office/powerpoint/2010/main" val="295914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Pedralbes</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4</a:t>
            </a:fld>
            <a:endParaRPr lang="es-ES" dirty="0"/>
          </a:p>
        </p:txBody>
      </p:sp>
    </p:spTree>
    <p:extLst>
      <p:ext uri="{BB962C8B-B14F-4D97-AF65-F5344CB8AC3E}">
        <p14:creationId xmlns:p14="http://schemas.microsoft.com/office/powerpoint/2010/main" val="2059142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Palacio de Pedralbes</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5</a:t>
            </a:fld>
            <a:endParaRPr lang="es-ES" dirty="0"/>
          </a:p>
        </p:txBody>
      </p:sp>
    </p:spTree>
    <p:extLst>
      <p:ext uri="{BB962C8B-B14F-4D97-AF65-F5344CB8AC3E}">
        <p14:creationId xmlns:p14="http://schemas.microsoft.com/office/powerpoint/2010/main" val="3160740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Palacio de Pedralbes</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6</a:t>
            </a:fld>
            <a:endParaRPr lang="es-ES" dirty="0"/>
          </a:p>
        </p:txBody>
      </p:sp>
    </p:spTree>
    <p:extLst>
      <p:ext uri="{BB962C8B-B14F-4D97-AF65-F5344CB8AC3E}">
        <p14:creationId xmlns:p14="http://schemas.microsoft.com/office/powerpoint/2010/main" val="2466808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Palacio de Pedralbes</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7</a:t>
            </a:fld>
            <a:endParaRPr lang="es-ES" dirty="0"/>
          </a:p>
        </p:txBody>
      </p:sp>
    </p:spTree>
    <p:extLst>
      <p:ext uri="{BB962C8B-B14F-4D97-AF65-F5344CB8AC3E}">
        <p14:creationId xmlns:p14="http://schemas.microsoft.com/office/powerpoint/2010/main" val="1701966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Palacio de Pedralbes</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8</a:t>
            </a:fld>
            <a:endParaRPr lang="es-ES" dirty="0"/>
          </a:p>
        </p:txBody>
      </p:sp>
    </p:spTree>
    <p:extLst>
      <p:ext uri="{BB962C8B-B14F-4D97-AF65-F5344CB8AC3E}">
        <p14:creationId xmlns:p14="http://schemas.microsoft.com/office/powerpoint/2010/main" val="742663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Palacio de Pedralbes</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9</a:t>
            </a:fld>
            <a:endParaRPr lang="es-ES" dirty="0"/>
          </a:p>
        </p:txBody>
      </p:sp>
    </p:spTree>
    <p:extLst>
      <p:ext uri="{BB962C8B-B14F-4D97-AF65-F5344CB8AC3E}">
        <p14:creationId xmlns:p14="http://schemas.microsoft.com/office/powerpoint/2010/main" val="2343942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Palacio de Pedralbes</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10</a:t>
            </a:fld>
            <a:endParaRPr lang="es-ES" dirty="0"/>
          </a:p>
        </p:txBody>
      </p:sp>
    </p:spTree>
    <p:extLst>
      <p:ext uri="{BB962C8B-B14F-4D97-AF65-F5344CB8AC3E}">
        <p14:creationId xmlns:p14="http://schemas.microsoft.com/office/powerpoint/2010/main" val="2735816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Palacio de Pedralbes</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11</a:t>
            </a:fld>
            <a:endParaRPr lang="es-ES" dirty="0"/>
          </a:p>
        </p:txBody>
      </p:sp>
    </p:spTree>
    <p:extLst>
      <p:ext uri="{BB962C8B-B14F-4D97-AF65-F5344CB8AC3E}">
        <p14:creationId xmlns:p14="http://schemas.microsoft.com/office/powerpoint/2010/main" val="1163509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Palacio de Pedralbes</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12</a:t>
            </a:fld>
            <a:endParaRPr lang="es-ES" dirty="0"/>
          </a:p>
        </p:txBody>
      </p:sp>
    </p:spTree>
    <p:extLst>
      <p:ext uri="{BB962C8B-B14F-4D97-AF65-F5344CB8AC3E}">
        <p14:creationId xmlns:p14="http://schemas.microsoft.com/office/powerpoint/2010/main" val="2820427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Palacio de Pedralbes</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13</a:t>
            </a:fld>
            <a:endParaRPr lang="es-ES" dirty="0"/>
          </a:p>
        </p:txBody>
      </p:sp>
    </p:spTree>
    <p:extLst>
      <p:ext uri="{BB962C8B-B14F-4D97-AF65-F5344CB8AC3E}">
        <p14:creationId xmlns:p14="http://schemas.microsoft.com/office/powerpoint/2010/main" val="2607377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Palacio de Pedralbes</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14</a:t>
            </a:fld>
            <a:endParaRPr lang="es-ES" dirty="0"/>
          </a:p>
        </p:txBody>
      </p:sp>
    </p:spTree>
    <p:extLst>
      <p:ext uri="{BB962C8B-B14F-4D97-AF65-F5344CB8AC3E}">
        <p14:creationId xmlns:p14="http://schemas.microsoft.com/office/powerpoint/2010/main" val="797264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Palacio de Pedralbes</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15</a:t>
            </a:fld>
            <a:endParaRPr lang="es-ES" dirty="0"/>
          </a:p>
        </p:txBody>
      </p:sp>
    </p:spTree>
    <p:extLst>
      <p:ext uri="{BB962C8B-B14F-4D97-AF65-F5344CB8AC3E}">
        <p14:creationId xmlns:p14="http://schemas.microsoft.com/office/powerpoint/2010/main" val="31201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Palacio de Pedralbes</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16</a:t>
            </a:fld>
            <a:endParaRPr lang="es-ES" dirty="0"/>
          </a:p>
        </p:txBody>
      </p:sp>
    </p:spTree>
    <p:extLst>
      <p:ext uri="{BB962C8B-B14F-4D97-AF65-F5344CB8AC3E}">
        <p14:creationId xmlns:p14="http://schemas.microsoft.com/office/powerpoint/2010/main" val="1228193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Joan Miró.-Antic Parc de l´Escorxador</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18</a:t>
            </a:fld>
            <a:endParaRPr lang="es-ES" dirty="0"/>
          </a:p>
        </p:txBody>
      </p:sp>
    </p:spTree>
    <p:extLst>
      <p:ext uri="{BB962C8B-B14F-4D97-AF65-F5344CB8AC3E}">
        <p14:creationId xmlns:p14="http://schemas.microsoft.com/office/powerpoint/2010/main" val="3101490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Joan Miro.-La Dona i l´Ocell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19</a:t>
            </a:fld>
            <a:endParaRPr lang="es-ES" dirty="0"/>
          </a:p>
        </p:txBody>
      </p:sp>
    </p:spTree>
    <p:extLst>
      <p:ext uri="{BB962C8B-B14F-4D97-AF65-F5344CB8AC3E}">
        <p14:creationId xmlns:p14="http://schemas.microsoft.com/office/powerpoint/2010/main" val="4131316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Joan Miro.-Vista general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20</a:t>
            </a:fld>
            <a:endParaRPr lang="es-ES" dirty="0"/>
          </a:p>
        </p:txBody>
      </p:sp>
    </p:spTree>
    <p:extLst>
      <p:ext uri="{BB962C8B-B14F-4D97-AF65-F5344CB8AC3E}">
        <p14:creationId xmlns:p14="http://schemas.microsoft.com/office/powerpoint/2010/main" val="14768744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Joan Miro.-Pérgolas</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21</a:t>
            </a:fld>
            <a:endParaRPr lang="es-ES" dirty="0"/>
          </a:p>
        </p:txBody>
      </p:sp>
    </p:spTree>
    <p:extLst>
      <p:ext uri="{BB962C8B-B14F-4D97-AF65-F5344CB8AC3E}">
        <p14:creationId xmlns:p14="http://schemas.microsoft.com/office/powerpoint/2010/main" val="2334285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Joan Miro.-</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22</a:t>
            </a:fld>
            <a:endParaRPr lang="es-ES" dirty="0"/>
          </a:p>
        </p:txBody>
      </p:sp>
    </p:spTree>
    <p:extLst>
      <p:ext uri="{BB962C8B-B14F-4D97-AF65-F5344CB8AC3E}">
        <p14:creationId xmlns:p14="http://schemas.microsoft.com/office/powerpoint/2010/main" val="1232212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Joan Miro.-</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23</a:t>
            </a:fld>
            <a:endParaRPr lang="es-ES" dirty="0"/>
          </a:p>
        </p:txBody>
      </p:sp>
    </p:spTree>
    <p:extLst>
      <p:ext uri="{BB962C8B-B14F-4D97-AF65-F5344CB8AC3E}">
        <p14:creationId xmlns:p14="http://schemas.microsoft.com/office/powerpoint/2010/main" val="232328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Joan Miro.-</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24</a:t>
            </a:fld>
            <a:endParaRPr lang="es-ES" dirty="0"/>
          </a:p>
        </p:txBody>
      </p:sp>
    </p:spTree>
    <p:extLst>
      <p:ext uri="{BB962C8B-B14F-4D97-AF65-F5344CB8AC3E}">
        <p14:creationId xmlns:p14="http://schemas.microsoft.com/office/powerpoint/2010/main" val="3813407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Joan Miro.-</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26</a:t>
            </a:fld>
            <a:endParaRPr lang="es-ES" dirty="0"/>
          </a:p>
        </p:txBody>
      </p:sp>
    </p:spTree>
    <p:extLst>
      <p:ext uri="{BB962C8B-B14F-4D97-AF65-F5344CB8AC3E}">
        <p14:creationId xmlns:p14="http://schemas.microsoft.com/office/powerpoint/2010/main" val="4258215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Joan Miro.-</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27</a:t>
            </a:fld>
            <a:endParaRPr lang="es-ES" dirty="0"/>
          </a:p>
        </p:txBody>
      </p:sp>
    </p:spTree>
    <p:extLst>
      <p:ext uri="{BB962C8B-B14F-4D97-AF65-F5344CB8AC3E}">
        <p14:creationId xmlns:p14="http://schemas.microsoft.com/office/powerpoint/2010/main" val="2833475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Joan Miro.-Biblioteca</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28</a:t>
            </a:fld>
            <a:endParaRPr lang="es-ES" dirty="0"/>
          </a:p>
        </p:txBody>
      </p:sp>
    </p:spTree>
    <p:extLst>
      <p:ext uri="{BB962C8B-B14F-4D97-AF65-F5344CB8AC3E}">
        <p14:creationId xmlns:p14="http://schemas.microsoft.com/office/powerpoint/2010/main" val="32010870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30</a:t>
            </a:fld>
            <a:endParaRPr lang="es-ES" dirty="0"/>
          </a:p>
        </p:txBody>
      </p:sp>
    </p:spTree>
    <p:extLst>
      <p:ext uri="{BB962C8B-B14F-4D97-AF65-F5344CB8AC3E}">
        <p14:creationId xmlns:p14="http://schemas.microsoft.com/office/powerpoint/2010/main" val="25154562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31</a:t>
            </a:fld>
            <a:endParaRPr lang="es-ES" dirty="0"/>
          </a:p>
        </p:txBody>
      </p:sp>
    </p:spTree>
    <p:extLst>
      <p:ext uri="{BB962C8B-B14F-4D97-AF65-F5344CB8AC3E}">
        <p14:creationId xmlns:p14="http://schemas.microsoft.com/office/powerpoint/2010/main" val="27512210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32</a:t>
            </a:fld>
            <a:endParaRPr lang="es-ES" dirty="0"/>
          </a:p>
        </p:txBody>
      </p:sp>
    </p:spTree>
    <p:extLst>
      <p:ext uri="{BB962C8B-B14F-4D97-AF65-F5344CB8AC3E}">
        <p14:creationId xmlns:p14="http://schemas.microsoft.com/office/powerpoint/2010/main" val="41662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33</a:t>
            </a:fld>
            <a:endParaRPr lang="es-ES" dirty="0"/>
          </a:p>
        </p:txBody>
      </p:sp>
    </p:spTree>
    <p:extLst>
      <p:ext uri="{BB962C8B-B14F-4D97-AF65-F5344CB8AC3E}">
        <p14:creationId xmlns:p14="http://schemas.microsoft.com/office/powerpoint/2010/main" val="5659245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34</a:t>
            </a:fld>
            <a:endParaRPr lang="es-ES" dirty="0"/>
          </a:p>
        </p:txBody>
      </p:sp>
    </p:spTree>
    <p:extLst>
      <p:ext uri="{BB962C8B-B14F-4D97-AF65-F5344CB8AC3E}">
        <p14:creationId xmlns:p14="http://schemas.microsoft.com/office/powerpoint/2010/main" val="23616930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35</a:t>
            </a:fld>
            <a:endParaRPr lang="es-ES" dirty="0"/>
          </a:p>
        </p:txBody>
      </p:sp>
    </p:spTree>
    <p:extLst>
      <p:ext uri="{BB962C8B-B14F-4D97-AF65-F5344CB8AC3E}">
        <p14:creationId xmlns:p14="http://schemas.microsoft.com/office/powerpoint/2010/main" val="4477125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36</a:t>
            </a:fld>
            <a:endParaRPr lang="es-ES" dirty="0"/>
          </a:p>
        </p:txBody>
      </p:sp>
    </p:spTree>
    <p:extLst>
      <p:ext uri="{BB962C8B-B14F-4D97-AF65-F5344CB8AC3E}">
        <p14:creationId xmlns:p14="http://schemas.microsoft.com/office/powerpoint/2010/main" val="19512763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37</a:t>
            </a:fld>
            <a:endParaRPr lang="es-ES" dirty="0"/>
          </a:p>
        </p:txBody>
      </p:sp>
    </p:spTree>
    <p:extLst>
      <p:ext uri="{BB962C8B-B14F-4D97-AF65-F5344CB8AC3E}">
        <p14:creationId xmlns:p14="http://schemas.microsoft.com/office/powerpoint/2010/main" val="11923179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38</a:t>
            </a:fld>
            <a:endParaRPr lang="es-ES" dirty="0"/>
          </a:p>
        </p:txBody>
      </p:sp>
    </p:spTree>
    <p:extLst>
      <p:ext uri="{BB962C8B-B14F-4D97-AF65-F5344CB8AC3E}">
        <p14:creationId xmlns:p14="http://schemas.microsoft.com/office/powerpoint/2010/main" val="10093496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39</a:t>
            </a:fld>
            <a:endParaRPr lang="es-ES" dirty="0"/>
          </a:p>
        </p:txBody>
      </p:sp>
    </p:spTree>
    <p:extLst>
      <p:ext uri="{BB962C8B-B14F-4D97-AF65-F5344CB8AC3E}">
        <p14:creationId xmlns:p14="http://schemas.microsoft.com/office/powerpoint/2010/main" val="39969711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Creueta del Coll</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40</a:t>
            </a:fld>
            <a:endParaRPr lang="es-ES" dirty="0"/>
          </a:p>
        </p:txBody>
      </p:sp>
    </p:spTree>
    <p:extLst>
      <p:ext uri="{BB962C8B-B14F-4D97-AF65-F5344CB8AC3E}">
        <p14:creationId xmlns:p14="http://schemas.microsoft.com/office/powerpoint/2010/main" val="27550170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42</a:t>
            </a:fld>
            <a:endParaRPr lang="es-ES" dirty="0"/>
          </a:p>
        </p:txBody>
      </p:sp>
    </p:spTree>
    <p:extLst>
      <p:ext uri="{BB962C8B-B14F-4D97-AF65-F5344CB8AC3E}">
        <p14:creationId xmlns:p14="http://schemas.microsoft.com/office/powerpoint/2010/main" val="16631191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a:t>
            </a:r>
            <a:r>
              <a:rPr lang="es-ES" baseline="0" dirty="0"/>
              <a:t> Industrial.-Luminarias</a:t>
            </a:r>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43</a:t>
            </a:fld>
            <a:endParaRPr lang="es-ES" dirty="0"/>
          </a:p>
        </p:txBody>
      </p:sp>
    </p:spTree>
    <p:extLst>
      <p:ext uri="{BB962C8B-B14F-4D97-AF65-F5344CB8AC3E}">
        <p14:creationId xmlns:p14="http://schemas.microsoft.com/office/powerpoint/2010/main" val="16478753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44</a:t>
            </a:fld>
            <a:endParaRPr lang="es-ES" dirty="0"/>
          </a:p>
        </p:txBody>
      </p:sp>
    </p:spTree>
    <p:extLst>
      <p:ext uri="{BB962C8B-B14F-4D97-AF65-F5344CB8AC3E}">
        <p14:creationId xmlns:p14="http://schemas.microsoft.com/office/powerpoint/2010/main" val="5111649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45</a:t>
            </a:fld>
            <a:endParaRPr lang="es-ES" dirty="0"/>
          </a:p>
        </p:txBody>
      </p:sp>
    </p:spTree>
    <p:extLst>
      <p:ext uri="{BB962C8B-B14F-4D97-AF65-F5344CB8AC3E}">
        <p14:creationId xmlns:p14="http://schemas.microsoft.com/office/powerpoint/2010/main" val="25587541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46</a:t>
            </a:fld>
            <a:endParaRPr lang="es-ES" dirty="0"/>
          </a:p>
        </p:txBody>
      </p:sp>
    </p:spTree>
    <p:extLst>
      <p:ext uri="{BB962C8B-B14F-4D97-AF65-F5344CB8AC3E}">
        <p14:creationId xmlns:p14="http://schemas.microsoft.com/office/powerpoint/2010/main" val="20011042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47</a:t>
            </a:fld>
            <a:endParaRPr lang="es-ES" dirty="0"/>
          </a:p>
        </p:txBody>
      </p:sp>
    </p:spTree>
    <p:extLst>
      <p:ext uri="{BB962C8B-B14F-4D97-AF65-F5344CB8AC3E}">
        <p14:creationId xmlns:p14="http://schemas.microsoft.com/office/powerpoint/2010/main" val="42727600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Industrial.-Dragon</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48</a:t>
            </a:fld>
            <a:endParaRPr lang="es-ES" dirty="0"/>
          </a:p>
        </p:txBody>
      </p:sp>
    </p:spTree>
    <p:extLst>
      <p:ext uri="{BB962C8B-B14F-4D97-AF65-F5344CB8AC3E}">
        <p14:creationId xmlns:p14="http://schemas.microsoft.com/office/powerpoint/2010/main" val="3457924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49</a:t>
            </a:fld>
            <a:endParaRPr lang="es-ES" dirty="0"/>
          </a:p>
        </p:txBody>
      </p:sp>
    </p:spTree>
    <p:extLst>
      <p:ext uri="{BB962C8B-B14F-4D97-AF65-F5344CB8AC3E}">
        <p14:creationId xmlns:p14="http://schemas.microsoft.com/office/powerpoint/2010/main" val="20211682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50</a:t>
            </a:fld>
            <a:endParaRPr lang="es-ES" dirty="0"/>
          </a:p>
        </p:txBody>
      </p:sp>
    </p:spTree>
    <p:extLst>
      <p:ext uri="{BB962C8B-B14F-4D97-AF65-F5344CB8AC3E}">
        <p14:creationId xmlns:p14="http://schemas.microsoft.com/office/powerpoint/2010/main" val="42409428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51</a:t>
            </a:fld>
            <a:endParaRPr lang="es-ES" dirty="0"/>
          </a:p>
        </p:txBody>
      </p:sp>
    </p:spTree>
    <p:extLst>
      <p:ext uri="{BB962C8B-B14F-4D97-AF65-F5344CB8AC3E}">
        <p14:creationId xmlns:p14="http://schemas.microsoft.com/office/powerpoint/2010/main" val="12135377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Industrial.-Casa del Mig</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52</a:t>
            </a:fld>
            <a:endParaRPr lang="es-ES" dirty="0"/>
          </a:p>
        </p:txBody>
      </p:sp>
    </p:spTree>
    <p:extLst>
      <p:ext uri="{BB962C8B-B14F-4D97-AF65-F5344CB8AC3E}">
        <p14:creationId xmlns:p14="http://schemas.microsoft.com/office/powerpoint/2010/main" val="21080580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53</a:t>
            </a:fld>
            <a:endParaRPr lang="es-ES" dirty="0"/>
          </a:p>
        </p:txBody>
      </p:sp>
    </p:spTree>
    <p:extLst>
      <p:ext uri="{BB962C8B-B14F-4D97-AF65-F5344CB8AC3E}">
        <p14:creationId xmlns:p14="http://schemas.microsoft.com/office/powerpoint/2010/main" val="25051261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l´Espanya Industrial.-</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54</a:t>
            </a:fld>
            <a:endParaRPr lang="es-ES" dirty="0"/>
          </a:p>
        </p:txBody>
      </p:sp>
    </p:spTree>
    <p:extLst>
      <p:ext uri="{BB962C8B-B14F-4D97-AF65-F5344CB8AC3E}">
        <p14:creationId xmlns:p14="http://schemas.microsoft.com/office/powerpoint/2010/main" val="4398549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Clot</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57</a:t>
            </a:fld>
            <a:endParaRPr lang="es-ES" dirty="0"/>
          </a:p>
        </p:txBody>
      </p:sp>
    </p:spTree>
    <p:extLst>
      <p:ext uri="{BB962C8B-B14F-4D97-AF65-F5344CB8AC3E}">
        <p14:creationId xmlns:p14="http://schemas.microsoft.com/office/powerpoint/2010/main" val="6043101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Clot</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58</a:t>
            </a:fld>
            <a:endParaRPr lang="es-ES" dirty="0"/>
          </a:p>
        </p:txBody>
      </p:sp>
    </p:spTree>
    <p:extLst>
      <p:ext uri="{BB962C8B-B14F-4D97-AF65-F5344CB8AC3E}">
        <p14:creationId xmlns:p14="http://schemas.microsoft.com/office/powerpoint/2010/main" val="24022634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a:t>
            </a:r>
            <a:r>
              <a:rPr lang="es-ES" baseline="0" dirty="0"/>
              <a:t> Clot</a:t>
            </a:r>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59</a:t>
            </a:fld>
            <a:endParaRPr lang="es-ES" dirty="0"/>
          </a:p>
        </p:txBody>
      </p:sp>
    </p:spTree>
    <p:extLst>
      <p:ext uri="{BB962C8B-B14F-4D97-AF65-F5344CB8AC3E}">
        <p14:creationId xmlns:p14="http://schemas.microsoft.com/office/powerpoint/2010/main" val="13326856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Clot</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60</a:t>
            </a:fld>
            <a:endParaRPr lang="es-ES" dirty="0"/>
          </a:p>
        </p:txBody>
      </p:sp>
    </p:spTree>
    <p:extLst>
      <p:ext uri="{BB962C8B-B14F-4D97-AF65-F5344CB8AC3E}">
        <p14:creationId xmlns:p14="http://schemas.microsoft.com/office/powerpoint/2010/main" val="31279998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Clot</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61</a:t>
            </a:fld>
            <a:endParaRPr lang="es-ES" dirty="0"/>
          </a:p>
        </p:txBody>
      </p:sp>
    </p:spTree>
    <p:extLst>
      <p:ext uri="{BB962C8B-B14F-4D97-AF65-F5344CB8AC3E}">
        <p14:creationId xmlns:p14="http://schemas.microsoft.com/office/powerpoint/2010/main" val="8879019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Clot</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62</a:t>
            </a:fld>
            <a:endParaRPr lang="es-ES" dirty="0"/>
          </a:p>
        </p:txBody>
      </p:sp>
    </p:spTree>
    <p:extLst>
      <p:ext uri="{BB962C8B-B14F-4D97-AF65-F5344CB8AC3E}">
        <p14:creationId xmlns:p14="http://schemas.microsoft.com/office/powerpoint/2010/main" val="17691092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Clot</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63</a:t>
            </a:fld>
            <a:endParaRPr lang="es-ES" dirty="0"/>
          </a:p>
        </p:txBody>
      </p:sp>
    </p:spTree>
    <p:extLst>
      <p:ext uri="{BB962C8B-B14F-4D97-AF65-F5344CB8AC3E}">
        <p14:creationId xmlns:p14="http://schemas.microsoft.com/office/powerpoint/2010/main" val="14518588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Clot</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64</a:t>
            </a:fld>
            <a:endParaRPr lang="es-ES" dirty="0"/>
          </a:p>
        </p:txBody>
      </p:sp>
    </p:spTree>
    <p:extLst>
      <p:ext uri="{BB962C8B-B14F-4D97-AF65-F5344CB8AC3E}">
        <p14:creationId xmlns:p14="http://schemas.microsoft.com/office/powerpoint/2010/main" val="7077553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Clot</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65</a:t>
            </a:fld>
            <a:endParaRPr lang="es-ES" dirty="0"/>
          </a:p>
        </p:txBody>
      </p:sp>
    </p:spTree>
    <p:extLst>
      <p:ext uri="{BB962C8B-B14F-4D97-AF65-F5344CB8AC3E}">
        <p14:creationId xmlns:p14="http://schemas.microsoft.com/office/powerpoint/2010/main" val="25435998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Clot</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66</a:t>
            </a:fld>
            <a:endParaRPr lang="es-ES" dirty="0"/>
          </a:p>
        </p:txBody>
      </p:sp>
    </p:spTree>
    <p:extLst>
      <p:ext uri="{BB962C8B-B14F-4D97-AF65-F5344CB8AC3E}">
        <p14:creationId xmlns:p14="http://schemas.microsoft.com/office/powerpoint/2010/main" val="14663816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Clot</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67</a:t>
            </a:fld>
            <a:endParaRPr lang="es-ES" dirty="0"/>
          </a:p>
        </p:txBody>
      </p:sp>
    </p:spTree>
    <p:extLst>
      <p:ext uri="{BB962C8B-B14F-4D97-AF65-F5344CB8AC3E}">
        <p14:creationId xmlns:p14="http://schemas.microsoft.com/office/powerpoint/2010/main" val="38001324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Clot</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68</a:t>
            </a:fld>
            <a:endParaRPr lang="es-ES" dirty="0"/>
          </a:p>
        </p:txBody>
      </p:sp>
    </p:spTree>
    <p:extLst>
      <p:ext uri="{BB962C8B-B14F-4D97-AF65-F5344CB8AC3E}">
        <p14:creationId xmlns:p14="http://schemas.microsoft.com/office/powerpoint/2010/main" val="14132024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Clot</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69</a:t>
            </a:fld>
            <a:endParaRPr lang="es-ES" dirty="0"/>
          </a:p>
        </p:txBody>
      </p:sp>
    </p:spTree>
    <p:extLst>
      <p:ext uri="{BB962C8B-B14F-4D97-AF65-F5344CB8AC3E}">
        <p14:creationId xmlns:p14="http://schemas.microsoft.com/office/powerpoint/2010/main" val="21313845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Montjuich.-</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71</a:t>
            </a:fld>
            <a:endParaRPr lang="es-ES" dirty="0"/>
          </a:p>
        </p:txBody>
      </p:sp>
    </p:spTree>
    <p:extLst>
      <p:ext uri="{BB962C8B-B14F-4D97-AF65-F5344CB8AC3E}">
        <p14:creationId xmlns:p14="http://schemas.microsoft.com/office/powerpoint/2010/main" val="8436002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Montjuich.-Vista de la Plaça d´Espanya</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72</a:t>
            </a:fld>
            <a:endParaRPr lang="es-ES" dirty="0"/>
          </a:p>
        </p:txBody>
      </p:sp>
    </p:spTree>
    <p:extLst>
      <p:ext uri="{BB962C8B-B14F-4D97-AF65-F5344CB8AC3E}">
        <p14:creationId xmlns:p14="http://schemas.microsoft.com/office/powerpoint/2010/main" val="7861507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Montjuich.-Fuente monumental</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73</a:t>
            </a:fld>
            <a:endParaRPr lang="es-ES" dirty="0"/>
          </a:p>
        </p:txBody>
      </p:sp>
    </p:spTree>
    <p:extLst>
      <p:ext uri="{BB962C8B-B14F-4D97-AF65-F5344CB8AC3E}">
        <p14:creationId xmlns:p14="http://schemas.microsoft.com/office/powerpoint/2010/main" val="256063757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Montjuich.-La Sardana</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74</a:t>
            </a:fld>
            <a:endParaRPr lang="es-ES" dirty="0"/>
          </a:p>
        </p:txBody>
      </p:sp>
    </p:spTree>
    <p:extLst>
      <p:ext uri="{BB962C8B-B14F-4D97-AF65-F5344CB8AC3E}">
        <p14:creationId xmlns:p14="http://schemas.microsoft.com/office/powerpoint/2010/main" val="12415096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Montjuich.-Jardins de Mossen Cinto</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75</a:t>
            </a:fld>
            <a:endParaRPr lang="es-ES" dirty="0"/>
          </a:p>
        </p:txBody>
      </p:sp>
    </p:spTree>
    <p:extLst>
      <p:ext uri="{BB962C8B-B14F-4D97-AF65-F5344CB8AC3E}">
        <p14:creationId xmlns:p14="http://schemas.microsoft.com/office/powerpoint/2010/main" val="15756096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Montjuich.-Jardins de Mossen Cinto</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76</a:t>
            </a:fld>
            <a:endParaRPr lang="es-ES" dirty="0"/>
          </a:p>
        </p:txBody>
      </p:sp>
    </p:spTree>
    <p:extLst>
      <p:ext uri="{BB962C8B-B14F-4D97-AF65-F5344CB8AC3E}">
        <p14:creationId xmlns:p14="http://schemas.microsoft.com/office/powerpoint/2010/main" val="1338921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Mossen Costa i Llobera</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77</a:t>
            </a:fld>
            <a:endParaRPr lang="es-ES" dirty="0"/>
          </a:p>
        </p:txBody>
      </p:sp>
    </p:spTree>
    <p:extLst>
      <p:ext uri="{BB962C8B-B14F-4D97-AF65-F5344CB8AC3E}">
        <p14:creationId xmlns:p14="http://schemas.microsoft.com/office/powerpoint/2010/main" val="251464671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Montjuich.La_puntaire,_Josep_Viladomat,_1972</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78</a:t>
            </a:fld>
            <a:endParaRPr lang="es-ES" dirty="0"/>
          </a:p>
        </p:txBody>
      </p:sp>
    </p:spTree>
    <p:extLst>
      <p:ext uri="{BB962C8B-B14F-4D97-AF65-F5344CB8AC3E}">
        <p14:creationId xmlns:p14="http://schemas.microsoft.com/office/powerpoint/2010/main" val="2649980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Montjuich.-Mirador</a:t>
            </a:r>
            <a:r>
              <a:rPr lang="es-ES" baseline="0" dirty="0"/>
              <a:t> del Alcalde</a:t>
            </a:r>
            <a:endParaRPr lang="es-ES" dirty="0"/>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79</a:t>
            </a:fld>
            <a:endParaRPr lang="es-ES" dirty="0"/>
          </a:p>
        </p:txBody>
      </p:sp>
    </p:spTree>
    <p:extLst>
      <p:ext uri="{BB962C8B-B14F-4D97-AF65-F5344CB8AC3E}">
        <p14:creationId xmlns:p14="http://schemas.microsoft.com/office/powerpoint/2010/main" val="20842706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Montjuich.-Mirador del</a:t>
            </a:r>
            <a:r>
              <a:rPr lang="es-ES" baseline="0" dirty="0"/>
              <a:t> </a:t>
            </a:r>
            <a:r>
              <a:rPr lang="es-ES" dirty="0"/>
              <a:t>Alcalde</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80</a:t>
            </a:fld>
            <a:endParaRPr lang="es-ES" dirty="0"/>
          </a:p>
        </p:txBody>
      </p:sp>
    </p:spTree>
    <p:extLst>
      <p:ext uri="{BB962C8B-B14F-4D97-AF65-F5344CB8AC3E}">
        <p14:creationId xmlns:p14="http://schemas.microsoft.com/office/powerpoint/2010/main" val="25590212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Montjuich.-Escales_de_Forestier_(Montjuïc)</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81</a:t>
            </a:fld>
            <a:endParaRPr lang="es-ES" dirty="0"/>
          </a:p>
        </p:txBody>
      </p:sp>
    </p:spTree>
    <p:extLst>
      <p:ext uri="{BB962C8B-B14F-4D97-AF65-F5344CB8AC3E}">
        <p14:creationId xmlns:p14="http://schemas.microsoft.com/office/powerpoint/2010/main" val="27384803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Bilbao.-Parque</a:t>
            </a:r>
            <a:r>
              <a:rPr lang="es-ES" baseline="0" dirty="0"/>
              <a:t> de Doña Casilda</a:t>
            </a:r>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84</a:t>
            </a:fld>
            <a:endParaRPr lang="es-ES" dirty="0"/>
          </a:p>
        </p:txBody>
      </p:sp>
    </p:spTree>
    <p:extLst>
      <p:ext uri="{BB962C8B-B14F-4D97-AF65-F5344CB8AC3E}">
        <p14:creationId xmlns:p14="http://schemas.microsoft.com/office/powerpoint/2010/main" val="5315360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Bilbao. Parque de Doña Casilda</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85</a:t>
            </a:fld>
            <a:endParaRPr lang="es-ES" dirty="0"/>
          </a:p>
        </p:txBody>
      </p:sp>
    </p:spTree>
    <p:extLst>
      <p:ext uri="{BB962C8B-B14F-4D97-AF65-F5344CB8AC3E}">
        <p14:creationId xmlns:p14="http://schemas.microsoft.com/office/powerpoint/2010/main" val="17508187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Bilbao. Parque de Doña Casilda</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86</a:t>
            </a:fld>
            <a:endParaRPr lang="es-ES" dirty="0"/>
          </a:p>
        </p:txBody>
      </p:sp>
    </p:spTree>
    <p:extLst>
      <p:ext uri="{BB962C8B-B14F-4D97-AF65-F5344CB8AC3E}">
        <p14:creationId xmlns:p14="http://schemas.microsoft.com/office/powerpoint/2010/main" val="26836946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Bilbao. Parque de Doña Casilda</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87</a:t>
            </a:fld>
            <a:endParaRPr lang="es-ES" dirty="0"/>
          </a:p>
        </p:txBody>
      </p:sp>
    </p:spTree>
    <p:extLst>
      <p:ext uri="{BB962C8B-B14F-4D97-AF65-F5344CB8AC3E}">
        <p14:creationId xmlns:p14="http://schemas.microsoft.com/office/powerpoint/2010/main" val="2081898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Bilbao. Parque de Doña Casilda</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88</a:t>
            </a:fld>
            <a:endParaRPr lang="es-ES" dirty="0"/>
          </a:p>
        </p:txBody>
      </p:sp>
    </p:spTree>
    <p:extLst>
      <p:ext uri="{BB962C8B-B14F-4D97-AF65-F5344CB8AC3E}">
        <p14:creationId xmlns:p14="http://schemas.microsoft.com/office/powerpoint/2010/main" val="27799112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Bilbao. Parque de Doña Casilda</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89</a:t>
            </a:fld>
            <a:endParaRPr lang="es-ES" dirty="0"/>
          </a:p>
        </p:txBody>
      </p:sp>
    </p:spTree>
    <p:extLst>
      <p:ext uri="{BB962C8B-B14F-4D97-AF65-F5344CB8AC3E}">
        <p14:creationId xmlns:p14="http://schemas.microsoft.com/office/powerpoint/2010/main" val="23158011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Bilbao. Parque de Doña Casilda</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90</a:t>
            </a:fld>
            <a:endParaRPr lang="es-ES" dirty="0"/>
          </a:p>
        </p:txBody>
      </p:sp>
    </p:spTree>
    <p:extLst>
      <p:ext uri="{BB962C8B-B14F-4D97-AF65-F5344CB8AC3E}">
        <p14:creationId xmlns:p14="http://schemas.microsoft.com/office/powerpoint/2010/main" val="235543737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Bilbao. Parque de Doña Casilda</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91</a:t>
            </a:fld>
            <a:endParaRPr lang="es-ES" dirty="0"/>
          </a:p>
        </p:txBody>
      </p:sp>
    </p:spTree>
    <p:extLst>
      <p:ext uri="{BB962C8B-B14F-4D97-AF65-F5344CB8AC3E}">
        <p14:creationId xmlns:p14="http://schemas.microsoft.com/office/powerpoint/2010/main" val="16265843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Bilbao. Parque de Doña Casilda</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92</a:t>
            </a:fld>
            <a:endParaRPr lang="es-ES" dirty="0"/>
          </a:p>
        </p:txBody>
      </p:sp>
    </p:spTree>
    <p:extLst>
      <p:ext uri="{BB962C8B-B14F-4D97-AF65-F5344CB8AC3E}">
        <p14:creationId xmlns:p14="http://schemas.microsoft.com/office/powerpoint/2010/main" val="6636492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Bilbao. Parque de Doña Casilda</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93</a:t>
            </a:fld>
            <a:endParaRPr lang="es-ES" dirty="0"/>
          </a:p>
        </p:txBody>
      </p:sp>
    </p:spTree>
    <p:extLst>
      <p:ext uri="{BB962C8B-B14F-4D97-AF65-F5344CB8AC3E}">
        <p14:creationId xmlns:p14="http://schemas.microsoft.com/office/powerpoint/2010/main" val="51301842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 .-Campo del Moro</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95</a:t>
            </a:fld>
            <a:endParaRPr lang="es-ES" dirty="0"/>
          </a:p>
        </p:txBody>
      </p:sp>
    </p:spTree>
    <p:extLst>
      <p:ext uri="{BB962C8B-B14F-4D97-AF65-F5344CB8AC3E}">
        <p14:creationId xmlns:p14="http://schemas.microsoft.com/office/powerpoint/2010/main" val="28856006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Madrid.-Campo del Moro</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96</a:t>
            </a:fld>
            <a:endParaRPr lang="es-ES" dirty="0"/>
          </a:p>
        </p:txBody>
      </p:sp>
    </p:spTree>
    <p:extLst>
      <p:ext uri="{BB962C8B-B14F-4D97-AF65-F5344CB8AC3E}">
        <p14:creationId xmlns:p14="http://schemas.microsoft.com/office/powerpoint/2010/main" val="14793419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Madrid.-Campo del Moro</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97</a:t>
            </a:fld>
            <a:endParaRPr lang="es-ES" dirty="0"/>
          </a:p>
        </p:txBody>
      </p:sp>
    </p:spTree>
    <p:extLst>
      <p:ext uri="{BB962C8B-B14F-4D97-AF65-F5344CB8AC3E}">
        <p14:creationId xmlns:p14="http://schemas.microsoft.com/office/powerpoint/2010/main" val="105495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Madrid.-Campo del Moro</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98</a:t>
            </a:fld>
            <a:endParaRPr lang="es-ES" dirty="0"/>
          </a:p>
        </p:txBody>
      </p:sp>
    </p:spTree>
    <p:extLst>
      <p:ext uri="{BB962C8B-B14F-4D97-AF65-F5344CB8AC3E}">
        <p14:creationId xmlns:p14="http://schemas.microsoft.com/office/powerpoint/2010/main" val="2362578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Madrid.-Campo del Moro</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99</a:t>
            </a:fld>
            <a:endParaRPr lang="es-ES" dirty="0"/>
          </a:p>
        </p:txBody>
      </p:sp>
    </p:spTree>
    <p:extLst>
      <p:ext uri="{BB962C8B-B14F-4D97-AF65-F5344CB8AC3E}">
        <p14:creationId xmlns:p14="http://schemas.microsoft.com/office/powerpoint/2010/main" val="171870113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Madrid.-Campo del Moro</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101</a:t>
            </a:fld>
            <a:endParaRPr lang="es-ES" dirty="0"/>
          </a:p>
        </p:txBody>
      </p:sp>
    </p:spTree>
    <p:extLst>
      <p:ext uri="{BB962C8B-B14F-4D97-AF65-F5344CB8AC3E}">
        <p14:creationId xmlns:p14="http://schemas.microsoft.com/office/powerpoint/2010/main" val="364080822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Madrid.-Campo del Moro</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102</a:t>
            </a:fld>
            <a:endParaRPr lang="es-ES" dirty="0"/>
          </a:p>
        </p:txBody>
      </p:sp>
    </p:spTree>
    <p:extLst>
      <p:ext uri="{BB962C8B-B14F-4D97-AF65-F5344CB8AC3E}">
        <p14:creationId xmlns:p14="http://schemas.microsoft.com/office/powerpoint/2010/main" val="202537238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Madrid.-Campo del Moro</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103</a:t>
            </a:fld>
            <a:endParaRPr lang="es-ES" dirty="0"/>
          </a:p>
        </p:txBody>
      </p:sp>
    </p:spTree>
    <p:extLst>
      <p:ext uri="{BB962C8B-B14F-4D97-AF65-F5344CB8AC3E}">
        <p14:creationId xmlns:p14="http://schemas.microsoft.com/office/powerpoint/2010/main" val="242093932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Madrid.-Campo del Moro</a:t>
            </a:r>
          </a:p>
          <a:p>
            <a:endParaRPr lang="es-ES" dirty="0"/>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104</a:t>
            </a:fld>
            <a:endParaRPr lang="es-ES" dirty="0"/>
          </a:p>
        </p:txBody>
      </p:sp>
    </p:spTree>
    <p:extLst>
      <p:ext uri="{BB962C8B-B14F-4D97-AF65-F5344CB8AC3E}">
        <p14:creationId xmlns:p14="http://schemas.microsoft.com/office/powerpoint/2010/main" val="290577101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 .-Campo del Moro.-Museo_de_Carruajes </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105</a:t>
            </a:fld>
            <a:endParaRPr lang="es-ES" dirty="0"/>
          </a:p>
        </p:txBody>
      </p:sp>
    </p:spTree>
    <p:extLst>
      <p:ext uri="{BB962C8B-B14F-4D97-AF65-F5344CB8AC3E}">
        <p14:creationId xmlns:p14="http://schemas.microsoft.com/office/powerpoint/2010/main" val="227774355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Madrid.-Campo_del_Moro.-Fuente_de_los_Tritones </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106</a:t>
            </a:fld>
            <a:endParaRPr lang="es-ES" dirty="0"/>
          </a:p>
        </p:txBody>
      </p:sp>
    </p:spTree>
    <p:extLst>
      <p:ext uri="{BB962C8B-B14F-4D97-AF65-F5344CB8AC3E}">
        <p14:creationId xmlns:p14="http://schemas.microsoft.com/office/powerpoint/2010/main" val="41595110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Sabatini </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109</a:t>
            </a:fld>
            <a:endParaRPr lang="es-ES" dirty="0"/>
          </a:p>
        </p:txBody>
      </p:sp>
    </p:spTree>
    <p:extLst>
      <p:ext uri="{BB962C8B-B14F-4D97-AF65-F5344CB8AC3E}">
        <p14:creationId xmlns:p14="http://schemas.microsoft.com/office/powerpoint/2010/main" val="358289984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Sabatini </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110</a:t>
            </a:fld>
            <a:endParaRPr lang="es-ES" dirty="0"/>
          </a:p>
        </p:txBody>
      </p:sp>
    </p:spTree>
    <p:extLst>
      <p:ext uri="{BB962C8B-B14F-4D97-AF65-F5344CB8AC3E}">
        <p14:creationId xmlns:p14="http://schemas.microsoft.com/office/powerpoint/2010/main" val="196296759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Sabatini </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111</a:t>
            </a:fld>
            <a:endParaRPr lang="es-ES" dirty="0"/>
          </a:p>
        </p:txBody>
      </p:sp>
    </p:spTree>
    <p:extLst>
      <p:ext uri="{BB962C8B-B14F-4D97-AF65-F5344CB8AC3E}">
        <p14:creationId xmlns:p14="http://schemas.microsoft.com/office/powerpoint/2010/main" val="426711718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Sabatini </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112</a:t>
            </a:fld>
            <a:endParaRPr lang="es-ES" dirty="0"/>
          </a:p>
        </p:txBody>
      </p:sp>
    </p:spTree>
    <p:extLst>
      <p:ext uri="{BB962C8B-B14F-4D97-AF65-F5344CB8AC3E}">
        <p14:creationId xmlns:p14="http://schemas.microsoft.com/office/powerpoint/2010/main" val="263118206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Sabatini </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113</a:t>
            </a:fld>
            <a:endParaRPr lang="es-ES" dirty="0"/>
          </a:p>
        </p:txBody>
      </p:sp>
    </p:spTree>
    <p:extLst>
      <p:ext uri="{BB962C8B-B14F-4D97-AF65-F5344CB8AC3E}">
        <p14:creationId xmlns:p14="http://schemas.microsoft.com/office/powerpoint/2010/main" val="338336991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Sabatini </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114</a:t>
            </a:fld>
            <a:endParaRPr lang="es-ES" dirty="0"/>
          </a:p>
        </p:txBody>
      </p:sp>
    </p:spTree>
    <p:extLst>
      <p:ext uri="{BB962C8B-B14F-4D97-AF65-F5344CB8AC3E}">
        <p14:creationId xmlns:p14="http://schemas.microsoft.com/office/powerpoint/2010/main" val="247993841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Sabatini </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115</a:t>
            </a:fld>
            <a:endParaRPr lang="es-ES" dirty="0"/>
          </a:p>
        </p:txBody>
      </p:sp>
    </p:spTree>
    <p:extLst>
      <p:ext uri="{BB962C8B-B14F-4D97-AF65-F5344CB8AC3E}">
        <p14:creationId xmlns:p14="http://schemas.microsoft.com/office/powerpoint/2010/main" val="319771412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Sabatini </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116</a:t>
            </a:fld>
            <a:endParaRPr lang="es-ES" dirty="0"/>
          </a:p>
        </p:txBody>
      </p:sp>
    </p:spTree>
    <p:extLst>
      <p:ext uri="{BB962C8B-B14F-4D97-AF65-F5344CB8AC3E}">
        <p14:creationId xmlns:p14="http://schemas.microsoft.com/office/powerpoint/2010/main" val="362107166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Sabatini </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117</a:t>
            </a:fld>
            <a:endParaRPr lang="es-ES" dirty="0"/>
          </a:p>
        </p:txBody>
      </p:sp>
    </p:spTree>
    <p:extLst>
      <p:ext uri="{BB962C8B-B14F-4D97-AF65-F5344CB8AC3E}">
        <p14:creationId xmlns:p14="http://schemas.microsoft.com/office/powerpoint/2010/main" val="302209212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Sabatini </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118</a:t>
            </a:fld>
            <a:endParaRPr lang="es-ES" dirty="0"/>
          </a:p>
        </p:txBody>
      </p:sp>
    </p:spTree>
    <p:extLst>
      <p:ext uri="{BB962C8B-B14F-4D97-AF65-F5344CB8AC3E}">
        <p14:creationId xmlns:p14="http://schemas.microsoft.com/office/powerpoint/2010/main" val="317383169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Sabatini </a:t>
            </a:r>
          </a:p>
        </p:txBody>
      </p:sp>
      <p:sp>
        <p:nvSpPr>
          <p:cNvPr id="4" name="3 Marcador de número de diapositiva"/>
          <p:cNvSpPr>
            <a:spLocks noGrp="1"/>
          </p:cNvSpPr>
          <p:nvPr>
            <p:ph type="sldNum" sz="quarter" idx="10"/>
          </p:nvPr>
        </p:nvSpPr>
        <p:spPr/>
        <p:txBody>
          <a:bodyPr/>
          <a:lstStyle/>
          <a:p>
            <a:fld id="{4E615644-6B60-47D1-B91C-F63EB7420873}" type="slidenum">
              <a:rPr lang="es-ES" smtClean="0"/>
              <a:t>119</a:t>
            </a:fld>
            <a:endParaRPr lang="es-ES" dirty="0"/>
          </a:p>
        </p:txBody>
      </p:sp>
    </p:spTree>
    <p:extLst>
      <p:ext uri="{BB962C8B-B14F-4D97-AF65-F5344CB8AC3E}">
        <p14:creationId xmlns:p14="http://schemas.microsoft.com/office/powerpoint/2010/main" val="2757811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2508130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919824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535131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74730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912010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217201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338013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408460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F4E7ED"/>
                </a:solidFill>
              </a:rPr>
              <a:pPr algn="r"/>
              <a:t>4/3/2018</a:t>
            </a:fld>
            <a:endParaRPr lang="en-US" dirty="0">
              <a:solidFill>
                <a:srgbClr val="F4E7ED"/>
              </a:solidFill>
            </a:endParaRPr>
          </a:p>
        </p:txBody>
      </p:sp>
      <p:sp>
        <p:nvSpPr>
          <p:cNvPr id="6" name="5 Marcador de pie de página"/>
          <p:cNvSpPr>
            <a:spLocks noGrp="1"/>
          </p:cNvSpPr>
          <p:nvPr>
            <p:ph type="ftr" sz="quarter" idx="11"/>
          </p:nvPr>
        </p:nvSpPr>
        <p:spPr/>
        <p:txBody>
          <a:bodyPr/>
          <a:lstStyle/>
          <a:p>
            <a:endParaRPr lang="en-US" dirty="0">
              <a:solidFill>
                <a:srgbClr val="F4E7ED"/>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F4E7ED"/>
                </a:solidFill>
              </a:rPr>
              <a:pPr algn="ctr"/>
              <a:t>‹Nº›</a:t>
            </a:fld>
            <a:endParaRPr lang="en-US" dirty="0">
              <a:solidFill>
                <a:srgbClr val="F4E7ED"/>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3547587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632496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592724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205355829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3.jpg"/><Relationship Id="rId4" Type="http://schemas.openxmlformats.org/officeDocument/2006/relationships/image" Target="../media/image32.jpg"/></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5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7.xml"/><Relationship Id="rId5" Type="http://schemas.openxmlformats.org/officeDocument/2006/relationships/image" Target="../media/image95.JPG"/><Relationship Id="rId4" Type="http://schemas.openxmlformats.org/officeDocument/2006/relationships/image" Target="../media/image94.JPG"/></Relationships>
</file>

<file path=ppt/slides/_rels/slide9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Históricos DE ESPAÑA.-c</a:t>
            </a:r>
          </a:p>
        </p:txBody>
      </p:sp>
      <p:sp>
        <p:nvSpPr>
          <p:cNvPr id="3" name="2 Subtítulo"/>
          <p:cNvSpPr>
            <a:spLocks noGrp="1"/>
          </p:cNvSpPr>
          <p:nvPr>
            <p:ph type="subTitle" idx="1"/>
          </p:nvPr>
        </p:nvSpPr>
        <p:spPr>
          <a:xfrm>
            <a:off x="3347864" y="4869160"/>
            <a:ext cx="5265372" cy="1389280"/>
          </a:xfrm>
        </p:spPr>
        <p:txBody>
          <a:bodyPr>
            <a:normAutofit/>
          </a:bodyPr>
          <a:lstStyle/>
          <a:p>
            <a:r>
              <a:rPr lang="es-ES" dirty="0"/>
              <a:t>Selección de textos y fotografías por</a:t>
            </a:r>
          </a:p>
          <a:p>
            <a:r>
              <a:rPr lang="es-ES" dirty="0"/>
              <a:t>JOSE ELIAS BONELLS</a:t>
            </a:r>
          </a:p>
          <a:p>
            <a:endParaRPr lang="es-ES" dirty="0"/>
          </a:p>
          <a:p>
            <a:endParaRPr lang="es-ES" dirty="0"/>
          </a:p>
        </p:txBody>
      </p:sp>
    </p:spTree>
    <p:extLst>
      <p:ext uri="{BB962C8B-B14F-4D97-AF65-F5344CB8AC3E}">
        <p14:creationId xmlns:p14="http://schemas.microsoft.com/office/powerpoint/2010/main" val="2618233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PALACIO DE PEDRALBES</a:t>
            </a:r>
          </a:p>
        </p:txBody>
      </p:sp>
      <p:sp>
        <p:nvSpPr>
          <p:cNvPr id="3" name="2 Marcador de contenido"/>
          <p:cNvSpPr>
            <a:spLocks noGrp="1"/>
          </p:cNvSpPr>
          <p:nvPr>
            <p:ph idx="1"/>
          </p:nvPr>
        </p:nvSpPr>
        <p:spPr/>
        <p:txBody>
          <a:bodyPr>
            <a:normAutofit/>
          </a:bodyPr>
          <a:lstStyle/>
          <a:p>
            <a:r>
              <a:rPr lang="es-ES" sz="2000" dirty="0"/>
              <a:t>El parque del Palacio Real de Pedralbes tiene su origen en una finca de la familia Güell que ésta cederá en 1920 para la construcción de una residencia para la familia real, de la que carecía Barcelona. </a:t>
            </a:r>
          </a:p>
          <a:p>
            <a:r>
              <a:rPr lang="es-ES" sz="2000" dirty="0"/>
              <a:t>La sencillez de la solución y los recursos "populares" (agua, macetas,....) utilizados combinan perfectamente con los bustos clásicos que rematan la barandilla y la fachada amable y nada imponente del palacete, y resultan, a la vez, de una elegancia extrema. </a:t>
            </a:r>
          </a:p>
          <a:p>
            <a:r>
              <a:rPr lang="es-ES" sz="2000" dirty="0"/>
              <a:t>Actualmente el palacete alberga el Museu de Artes Decoratives y el Museu de Cerámica.</a:t>
            </a:r>
          </a:p>
        </p:txBody>
      </p:sp>
    </p:spTree>
    <p:extLst>
      <p:ext uri="{BB962C8B-B14F-4D97-AF65-F5344CB8AC3E}">
        <p14:creationId xmlns:p14="http://schemas.microsoft.com/office/powerpoint/2010/main" val="1054772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681140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2"/>
            <a:ext cx="8172400" cy="343128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 y="3429000"/>
            <a:ext cx="4064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6200" y="3429000"/>
            <a:ext cx="4104481" cy="3433564"/>
          </a:xfrm>
          <a:prstGeom prst="rect">
            <a:avLst/>
          </a:prstGeom>
        </p:spPr>
      </p:pic>
    </p:spTree>
    <p:extLst>
      <p:ext uri="{BB962C8B-B14F-4D97-AF65-F5344CB8AC3E}">
        <p14:creationId xmlns:p14="http://schemas.microsoft.com/office/powerpoint/2010/main" val="1074688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235258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500" b="10513"/>
          <a:stretch/>
        </p:blipFill>
        <p:spPr>
          <a:xfrm>
            <a:off x="0" y="0"/>
            <a:ext cx="8244408" cy="6857999"/>
          </a:xfrm>
          <a:prstGeom prst="rect">
            <a:avLst/>
          </a:prstGeom>
        </p:spPr>
      </p:pic>
    </p:spTree>
    <p:extLst>
      <p:ext uri="{BB962C8B-B14F-4D97-AF65-F5344CB8AC3E}">
        <p14:creationId xmlns:p14="http://schemas.microsoft.com/office/powerpoint/2010/main" val="541329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901813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387906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981846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39503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172400" cy="6858000"/>
          </a:xfrm>
          <a:prstGeom prst="rect">
            <a:avLst/>
          </a:prstGeom>
        </p:spPr>
      </p:pic>
    </p:spTree>
    <p:extLst>
      <p:ext uri="{BB962C8B-B14F-4D97-AF65-F5344CB8AC3E}">
        <p14:creationId xmlns:p14="http://schemas.microsoft.com/office/powerpoint/2010/main" val="2741048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63157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619681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142922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7029400"/>
          </a:xfrm>
          <a:prstGeom prst="rect">
            <a:avLst/>
          </a:prstGeom>
        </p:spPr>
      </p:pic>
    </p:spTree>
    <p:extLst>
      <p:ext uri="{BB962C8B-B14F-4D97-AF65-F5344CB8AC3E}">
        <p14:creationId xmlns:p14="http://schemas.microsoft.com/office/powerpoint/2010/main" val="833968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69759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JOAN MIRÓ</a:t>
            </a:r>
          </a:p>
        </p:txBody>
      </p:sp>
      <p:sp>
        <p:nvSpPr>
          <p:cNvPr id="3" name="2 Marcador de contenido"/>
          <p:cNvSpPr>
            <a:spLocks noGrp="1"/>
          </p:cNvSpPr>
          <p:nvPr>
            <p:ph idx="1"/>
          </p:nvPr>
        </p:nvSpPr>
        <p:spPr/>
        <p:txBody>
          <a:bodyPr>
            <a:normAutofit/>
          </a:bodyPr>
          <a:lstStyle/>
          <a:p>
            <a:r>
              <a:rPr lang="es-ES" sz="2000" dirty="0"/>
              <a:t>Este parque fue objeto de uno de los primeros y reñidísimos concursos que se realizaron en Barcelona y fue ganado por cuatro jóvenes arquitectos catalanes. </a:t>
            </a:r>
          </a:p>
          <a:p>
            <a:r>
              <a:rPr lang="es-ES" sz="2000" dirty="0"/>
              <a:t>Situado en el límite occidental del Eixample, se enfrentaban con seis hectáreas de terreno árido y desierto que convirtieron en un parque extremadamente funcional que recogía las necesidades del entorno, muy poblado, y las tradiciones del lugar. </a:t>
            </a:r>
          </a:p>
          <a:p>
            <a:r>
              <a:rPr lang="es-ES" sz="2000" dirty="0"/>
              <a:t>En uno de sus límites se encuentra una gran playa elevada enarenada, en la intersección de las calles Tarragona y Aragó, donde se encuentran la gran escultura de Miró, Mujer y pájaro.</a:t>
            </a:r>
          </a:p>
        </p:txBody>
      </p:sp>
    </p:spTree>
    <p:extLst>
      <p:ext uri="{BB962C8B-B14F-4D97-AF65-F5344CB8AC3E}">
        <p14:creationId xmlns:p14="http://schemas.microsoft.com/office/powerpoint/2010/main" val="3271891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293"/>
            <a:ext cx="4896526"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26293"/>
            <a:ext cx="3487316" cy="6858000"/>
          </a:xfrm>
          <a:prstGeom prst="rect">
            <a:avLst/>
          </a:prstGeom>
        </p:spPr>
      </p:pic>
    </p:spTree>
    <p:extLst>
      <p:ext uri="{BB962C8B-B14F-4D97-AF65-F5344CB8AC3E}">
        <p14:creationId xmlns:p14="http://schemas.microsoft.com/office/powerpoint/2010/main" val="1708166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69514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815785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3801080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172400" cy="6858000"/>
          </a:xfrm>
          <a:prstGeom prst="rect">
            <a:avLst/>
          </a:prstGeom>
        </p:spPr>
      </p:pic>
    </p:spTree>
    <p:extLst>
      <p:ext uri="{BB962C8B-B14F-4D97-AF65-F5344CB8AC3E}">
        <p14:creationId xmlns:p14="http://schemas.microsoft.com/office/powerpoint/2010/main" val="2773241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978" r="1739"/>
          <a:stretch/>
        </p:blipFill>
        <p:spPr>
          <a:xfrm>
            <a:off x="0" y="0"/>
            <a:ext cx="8244408" cy="6857999"/>
          </a:xfrm>
          <a:prstGeom prst="rect">
            <a:avLst/>
          </a:prstGeom>
        </p:spPr>
      </p:pic>
    </p:spTree>
    <p:extLst>
      <p:ext uri="{BB962C8B-B14F-4D97-AF65-F5344CB8AC3E}">
        <p14:creationId xmlns:p14="http://schemas.microsoft.com/office/powerpoint/2010/main" val="4060850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650947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244408" cy="6957392"/>
          </a:xfrm>
          <a:prstGeom prst="rect">
            <a:avLst/>
          </a:prstGeom>
        </p:spPr>
      </p:pic>
    </p:spTree>
    <p:extLst>
      <p:ext uri="{BB962C8B-B14F-4D97-AF65-F5344CB8AC3E}">
        <p14:creationId xmlns:p14="http://schemas.microsoft.com/office/powerpoint/2010/main" val="1744644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244408" cy="6858000"/>
          </a:xfrm>
          <a:prstGeom prst="rect">
            <a:avLst/>
          </a:prstGeom>
        </p:spPr>
      </p:pic>
    </p:spTree>
    <p:extLst>
      <p:ext uri="{BB962C8B-B14F-4D97-AF65-F5344CB8AC3E}">
        <p14:creationId xmlns:p14="http://schemas.microsoft.com/office/powerpoint/2010/main" val="1926152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205819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244408" cy="6858000"/>
          </a:xfrm>
          <a:prstGeom prst="rect">
            <a:avLst/>
          </a:prstGeom>
        </p:spPr>
      </p:pic>
    </p:spTree>
    <p:extLst>
      <p:ext uri="{BB962C8B-B14F-4D97-AF65-F5344CB8AC3E}">
        <p14:creationId xmlns:p14="http://schemas.microsoft.com/office/powerpoint/2010/main" val="4121577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PARQUE DE LA CREUETA DEL COLL</a:t>
            </a:r>
          </a:p>
        </p:txBody>
      </p:sp>
      <p:sp>
        <p:nvSpPr>
          <p:cNvPr id="3" name="2 Marcador de contenido"/>
          <p:cNvSpPr>
            <a:spLocks noGrp="1"/>
          </p:cNvSpPr>
          <p:nvPr>
            <p:ph idx="1"/>
          </p:nvPr>
        </p:nvSpPr>
        <p:spPr/>
        <p:txBody>
          <a:bodyPr>
            <a:normAutofit fontScale="77500" lnSpcReduction="20000"/>
          </a:bodyPr>
          <a:lstStyle/>
          <a:p>
            <a:r>
              <a:rPr lang="es-ES" dirty="0"/>
              <a:t>En un barrio densamente edificado el parque se presenta como una gran superficie que va a romperse contra el flanco de la montaña, sobre una antigua pedrera o cantera de piedra. </a:t>
            </a:r>
          </a:p>
          <a:p>
            <a:r>
              <a:rPr lang="es-ES" dirty="0"/>
              <a:t>Una gran piscina, de poca profundidad, sirve de espejo a una magnífica escultura de Chillida, original interpretación del viejo mito de Narciso .</a:t>
            </a:r>
          </a:p>
          <a:p>
            <a:r>
              <a:rPr lang="es-ES" dirty="0"/>
              <a:t>El elogio del agua.</a:t>
            </a:r>
          </a:p>
          <a:p>
            <a:r>
              <a:rPr lang="es-ES" dirty="0"/>
              <a:t> Con un peso de más de 54 toneladas, esta pieza fue realizada "in situ", desencofrada en el mismo lugar de su posición actual y suspendida en el aire sobre el agua, por cuatro potentes cables que permiten una ligera pero perceptible oscilación. </a:t>
            </a:r>
          </a:p>
          <a:p>
            <a:r>
              <a:rPr lang="es-ES" dirty="0"/>
              <a:t>Vale la pena el recorrido ascensional a través del parque que ofrece una visión global del conjunto, en el que las palmeras se colocan como hitos o columnas que marcan asimismo un imaginario ritmo espacial.</a:t>
            </a:r>
          </a:p>
        </p:txBody>
      </p:sp>
    </p:spTree>
    <p:extLst>
      <p:ext uri="{BB962C8B-B14F-4D97-AF65-F5344CB8AC3E}">
        <p14:creationId xmlns:p14="http://schemas.microsoft.com/office/powerpoint/2010/main" val="3137365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53341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434"/>
            <a:ext cx="8172400" cy="345643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5095875" cy="3464991"/>
          </a:xfrm>
          <a:prstGeom prst="rect">
            <a:avLst/>
          </a:prstGeom>
        </p:spPr>
      </p:pic>
      <p:pic>
        <p:nvPicPr>
          <p:cNvPr id="6" name="5 Imagen"/>
          <p:cNvPicPr>
            <a:picLocks noChangeAspect="1"/>
          </p:cNvPicPr>
          <p:nvPr/>
        </p:nvPicPr>
        <p:blipFill rotWithShape="1">
          <a:blip r:embed="rId5">
            <a:extLst>
              <a:ext uri="{28A0092B-C50C-407E-A947-70E740481C1C}">
                <a14:useLocalDpi xmlns:a14="http://schemas.microsoft.com/office/drawing/2010/main" val="0"/>
              </a:ext>
            </a:extLst>
          </a:blip>
          <a:srcRect t="-1" r="39784" b="-1408"/>
          <a:stretch/>
        </p:blipFill>
        <p:spPr>
          <a:xfrm>
            <a:off x="5103837" y="3429000"/>
            <a:ext cx="3068563" cy="3500957"/>
          </a:xfrm>
          <a:prstGeom prst="rect">
            <a:avLst/>
          </a:prstGeom>
        </p:spPr>
      </p:pic>
    </p:spTree>
    <p:extLst>
      <p:ext uri="{BB962C8B-B14F-4D97-AF65-F5344CB8AC3E}">
        <p14:creationId xmlns:p14="http://schemas.microsoft.com/office/powerpoint/2010/main" val="1247958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38868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3029534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69"/>
            <a:ext cx="8172400" cy="6842861"/>
          </a:xfrm>
          <a:prstGeom prst="rect">
            <a:avLst/>
          </a:prstGeom>
        </p:spPr>
      </p:pic>
    </p:spTree>
    <p:extLst>
      <p:ext uri="{BB962C8B-B14F-4D97-AF65-F5344CB8AC3E}">
        <p14:creationId xmlns:p14="http://schemas.microsoft.com/office/powerpoint/2010/main" val="2122294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8172400" cy="6741368"/>
          </a:xfrm>
          <a:prstGeom prst="rect">
            <a:avLst/>
          </a:prstGeom>
        </p:spPr>
      </p:pic>
    </p:spTree>
    <p:extLst>
      <p:ext uri="{BB962C8B-B14F-4D97-AF65-F5344CB8AC3E}">
        <p14:creationId xmlns:p14="http://schemas.microsoft.com/office/powerpoint/2010/main" val="122743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998"/>
            <a:ext cx="8244408" cy="6889998"/>
          </a:xfrm>
          <a:prstGeom prst="rect">
            <a:avLst/>
          </a:prstGeom>
        </p:spPr>
      </p:pic>
    </p:spTree>
    <p:extLst>
      <p:ext uri="{BB962C8B-B14F-4D97-AF65-F5344CB8AC3E}">
        <p14:creationId xmlns:p14="http://schemas.microsoft.com/office/powerpoint/2010/main" val="17156090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11923921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352928" cy="6957392"/>
          </a:xfrm>
          <a:prstGeom prst="rect">
            <a:avLst/>
          </a:prstGeom>
        </p:spPr>
      </p:pic>
    </p:spTree>
    <p:extLst>
      <p:ext uri="{BB962C8B-B14F-4D97-AF65-F5344CB8AC3E}">
        <p14:creationId xmlns:p14="http://schemas.microsoft.com/office/powerpoint/2010/main" val="4085973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352928" cy="6858000"/>
          </a:xfrm>
          <a:prstGeom prst="rect">
            <a:avLst/>
          </a:prstGeom>
        </p:spPr>
      </p:pic>
    </p:spTree>
    <p:extLst>
      <p:ext uri="{BB962C8B-B14F-4D97-AF65-F5344CB8AC3E}">
        <p14:creationId xmlns:p14="http://schemas.microsoft.com/office/powerpoint/2010/main" val="31585747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3677820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PARQUE DE LA ESPAÑA INDUSTRIAL</a:t>
            </a:r>
          </a:p>
        </p:txBody>
      </p:sp>
      <p:sp>
        <p:nvSpPr>
          <p:cNvPr id="3" name="2 Marcador de contenido"/>
          <p:cNvSpPr>
            <a:spLocks noGrp="1"/>
          </p:cNvSpPr>
          <p:nvPr>
            <p:ph idx="1"/>
          </p:nvPr>
        </p:nvSpPr>
        <p:spPr/>
        <p:txBody>
          <a:bodyPr>
            <a:normAutofit fontScale="77500" lnSpcReduction="20000"/>
          </a:bodyPr>
          <a:lstStyle/>
          <a:p>
            <a:r>
              <a:rPr lang="es-ES" dirty="0"/>
              <a:t>Sobre terrenos de una importante empresa textil, creada a mediados del siglo pasado, con una superficie de 50.000 m2 se construye este nuevo parque que fue objeto de un concurso ganado por los arquitectos Luis Peña Ganchegui y Francesc Ruis al que dieron el nombre de "Termes del dragón de San Jorge", patrón de Cataluña. </a:t>
            </a:r>
          </a:p>
          <a:p>
            <a:r>
              <a:rPr lang="es-ES" dirty="0"/>
              <a:t>La entrada principal se encuentra por la calle Muntadas, conservándose a lo largo de la calle el muro y la verja originales, ofreciéndose a nuestra vista la casa del Mig, juegos de niños y un ancho paseo protegido del sol por la presencia de más de 150 plátanos centenarios que se han conservado, sucediendo a este agradable paseo una amplia pradera adornada con espléndidas esculturas: Lande V de Pedro Palazuelo estricta y racionalista, de una gran sobriedad, Alto Rapsodia del artista británico Anthony Caro, que la municipalidad guardaba en sus almacenes desde los años setenta, etc.</a:t>
            </a:r>
          </a:p>
        </p:txBody>
      </p:sp>
    </p:spTree>
    <p:extLst>
      <p:ext uri="{BB962C8B-B14F-4D97-AF65-F5344CB8AC3E}">
        <p14:creationId xmlns:p14="http://schemas.microsoft.com/office/powerpoint/2010/main" val="38722743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50100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10770"/>
          <a:stretch/>
        </p:blipFill>
        <p:spPr>
          <a:xfrm>
            <a:off x="13146" y="3501008"/>
            <a:ext cx="8159254" cy="3356992"/>
          </a:xfrm>
          <a:prstGeom prst="rect">
            <a:avLst/>
          </a:prstGeom>
        </p:spPr>
      </p:pic>
    </p:spTree>
    <p:extLst>
      <p:ext uri="{BB962C8B-B14F-4D97-AF65-F5344CB8AC3E}">
        <p14:creationId xmlns:p14="http://schemas.microsoft.com/office/powerpoint/2010/main" val="16560563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352928" cy="6858000"/>
          </a:xfrm>
          <a:prstGeom prst="rect">
            <a:avLst/>
          </a:prstGeom>
        </p:spPr>
      </p:pic>
    </p:spTree>
    <p:extLst>
      <p:ext uri="{BB962C8B-B14F-4D97-AF65-F5344CB8AC3E}">
        <p14:creationId xmlns:p14="http://schemas.microsoft.com/office/powerpoint/2010/main" val="28270363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58"/>
          <a:stretch/>
        </p:blipFill>
        <p:spPr>
          <a:xfrm>
            <a:off x="0" y="0"/>
            <a:ext cx="8172400" cy="6858000"/>
          </a:xfrm>
          <a:prstGeom prst="rect">
            <a:avLst/>
          </a:prstGeom>
        </p:spPr>
      </p:pic>
    </p:spTree>
    <p:extLst>
      <p:ext uri="{BB962C8B-B14F-4D97-AF65-F5344CB8AC3E}">
        <p14:creationId xmlns:p14="http://schemas.microsoft.com/office/powerpoint/2010/main" val="12272527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2434645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2142825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1143785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24159422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43"/>
          <a:stretch/>
        </p:blipFill>
        <p:spPr>
          <a:xfrm>
            <a:off x="0" y="0"/>
            <a:ext cx="8172400" cy="6858000"/>
          </a:xfrm>
          <a:prstGeom prst="rect">
            <a:avLst/>
          </a:prstGeom>
        </p:spPr>
      </p:pic>
    </p:spTree>
    <p:extLst>
      <p:ext uri="{BB962C8B-B14F-4D97-AF65-F5344CB8AC3E}">
        <p14:creationId xmlns:p14="http://schemas.microsoft.com/office/powerpoint/2010/main" val="19092379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5056480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957392"/>
          </a:xfrm>
          <a:prstGeom prst="rect">
            <a:avLst/>
          </a:prstGeom>
        </p:spPr>
      </p:pic>
    </p:spTree>
    <p:extLst>
      <p:ext uri="{BB962C8B-B14F-4D97-AF65-F5344CB8AC3E}">
        <p14:creationId xmlns:p14="http://schemas.microsoft.com/office/powerpoint/2010/main" val="35585542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6105428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5760625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5784437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DEL CLOT</a:t>
            </a:r>
          </a:p>
        </p:txBody>
      </p:sp>
      <p:sp>
        <p:nvSpPr>
          <p:cNvPr id="3" name="2 Marcador de contenido"/>
          <p:cNvSpPr>
            <a:spLocks noGrp="1"/>
          </p:cNvSpPr>
          <p:nvPr>
            <p:ph idx="1"/>
          </p:nvPr>
        </p:nvSpPr>
        <p:spPr>
          <a:xfrm>
            <a:off x="457200" y="1844824"/>
            <a:ext cx="7239000" cy="4610912"/>
          </a:xfrm>
        </p:spPr>
        <p:txBody>
          <a:bodyPr>
            <a:normAutofit/>
          </a:bodyPr>
          <a:lstStyle/>
          <a:p>
            <a:r>
              <a:rPr lang="es-ES" sz="2000" dirty="0"/>
              <a:t>Es un parque de 4 hectáreas realizado sobre ruinas industriales en los que la doble arcada de los antiguos talleres de la Renfe ha sido reconvertida en un acueducto cuyas aguas rebosan con una romántica intención por los costados de los arcos sobre una lámina de agua, dando al conjunto una pátina de antigüedad como anclaje en una zona de crecimiento urbanístico en cierta medida desordenado. Situada por debajo del nivel de la calzada se encuentra la escultura de Bryant Hunt, Rites of Spring, como una pequeña cascada de bronce, detenido el salto del agua en el tiempo sobre un mínimo estanque cuadrado del que sale el agua por estrechos canalones.</a:t>
            </a:r>
          </a:p>
        </p:txBody>
      </p:sp>
    </p:spTree>
    <p:extLst>
      <p:ext uri="{BB962C8B-B14F-4D97-AF65-F5344CB8AC3E}">
        <p14:creationId xmlns:p14="http://schemas.microsoft.com/office/powerpoint/2010/main" val="7078469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7239000" cy="5691032"/>
          </a:xfrm>
        </p:spPr>
        <p:txBody>
          <a:bodyPr/>
          <a:lstStyle/>
          <a:p>
            <a:r>
              <a:rPr lang="es-ES" sz="2000" dirty="0"/>
              <a:t>Con el deseo de ofrecer superficies verdes de tapizante vegetal que resistiera el uso intensivo se trajeron del sur de Francia plantas que estuvieran adaptadas a las condiciones climáticas de Barcelona que se han adaptado muy bien al uso del parque y contrastan acertadamente con las frágiles y delicadas mimosas y arbustos de flor que escalonan los taludes que bordean el camino</a:t>
            </a:r>
            <a:r>
              <a:rPr lang="es-ES" dirty="0"/>
              <a:t>.</a:t>
            </a:r>
          </a:p>
          <a:p>
            <a:endParaRPr lang="es-ES" dirty="0"/>
          </a:p>
        </p:txBody>
      </p:sp>
    </p:spTree>
    <p:extLst>
      <p:ext uri="{BB962C8B-B14F-4D97-AF65-F5344CB8AC3E}">
        <p14:creationId xmlns:p14="http://schemas.microsoft.com/office/powerpoint/2010/main" val="8182956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422"/>
            <a:ext cx="8172400" cy="346442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8998"/>
            <a:ext cx="8172400" cy="3429001"/>
          </a:xfrm>
          <a:prstGeom prst="rect">
            <a:avLst/>
          </a:prstGeom>
        </p:spPr>
      </p:pic>
    </p:spTree>
    <p:extLst>
      <p:ext uri="{BB962C8B-B14F-4D97-AF65-F5344CB8AC3E}">
        <p14:creationId xmlns:p14="http://schemas.microsoft.com/office/powerpoint/2010/main" val="34719400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687639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0146128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8859255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696954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3338159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102"/>
            <a:ext cx="8244408" cy="6903290"/>
          </a:xfrm>
          <a:prstGeom prst="rect">
            <a:avLst/>
          </a:prstGeom>
        </p:spPr>
      </p:pic>
    </p:spTree>
    <p:extLst>
      <p:ext uri="{BB962C8B-B14F-4D97-AF65-F5344CB8AC3E}">
        <p14:creationId xmlns:p14="http://schemas.microsoft.com/office/powerpoint/2010/main" val="4471599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4982217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4103600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31410034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79729" cy="6857999"/>
          </a:xfrm>
          <a:prstGeom prst="rect">
            <a:avLst/>
          </a:prstGeom>
        </p:spPr>
      </p:pic>
    </p:spTree>
    <p:extLst>
      <p:ext uri="{BB962C8B-B14F-4D97-AF65-F5344CB8AC3E}">
        <p14:creationId xmlns:p14="http://schemas.microsoft.com/office/powerpoint/2010/main" val="7471460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5078282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69"/>
            <a:ext cx="8244408" cy="6842861"/>
          </a:xfrm>
          <a:prstGeom prst="rect">
            <a:avLst/>
          </a:prstGeom>
        </p:spPr>
      </p:pic>
    </p:spTree>
    <p:extLst>
      <p:ext uri="{BB962C8B-B14F-4D97-AF65-F5344CB8AC3E}">
        <p14:creationId xmlns:p14="http://schemas.microsoft.com/office/powerpoint/2010/main" val="10731625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MONTJUIC</a:t>
            </a:r>
          </a:p>
        </p:txBody>
      </p:sp>
      <p:sp>
        <p:nvSpPr>
          <p:cNvPr id="3" name="2 Marcador de contenido"/>
          <p:cNvSpPr>
            <a:spLocks noGrp="1"/>
          </p:cNvSpPr>
          <p:nvPr>
            <p:ph idx="1"/>
          </p:nvPr>
        </p:nvSpPr>
        <p:spPr/>
        <p:txBody>
          <a:bodyPr>
            <a:normAutofit fontScale="77500" lnSpcReduction="20000"/>
          </a:bodyPr>
          <a:lstStyle/>
          <a:p>
            <a:r>
              <a:rPr lang="es-ES" dirty="0"/>
              <a:t>A lo largo del siglo XX se ha ido produciendo la transformación de un monte áspero, accidentado y boscoso a las puertas de Barcelona en un enorme complejo de 250 hectáreas salpicado de pabellones feriales, alguno tan singular como el de Mies Van der Rohe; palacios, como el Nacional; edificios como el de la Fundación Miró o equipamientos y construcciones del Anillo Olímpico que dejaron, como legado las Olimpiadas de 1992. </a:t>
            </a:r>
          </a:p>
          <a:p>
            <a:r>
              <a:rPr lang="es-ES" dirty="0"/>
              <a:t>Todos ellos acompañados de una constelación de jardines con su propia fisonomía y estilo particular que los enmarcan, abrazan y se introducen entre ellos, como son los Jardines Laribal, la Font del Gat, La Rosaleda o los Jardines Amargós, y donde trabajarían arquitectos, paisajistas y jardineros tan conocidos como J.C.N. Forestier, Nicolás María Rubió i Tudurí o más recientemente Ricardo Bofill o Santiago Calatrava.</a:t>
            </a:r>
          </a:p>
        </p:txBody>
      </p:sp>
    </p:spTree>
    <p:extLst>
      <p:ext uri="{BB962C8B-B14F-4D97-AF65-F5344CB8AC3E}">
        <p14:creationId xmlns:p14="http://schemas.microsoft.com/office/powerpoint/2010/main" val="39340737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08"/>
          <a:stretch/>
        </p:blipFill>
        <p:spPr>
          <a:xfrm>
            <a:off x="0" y="0"/>
            <a:ext cx="8172400" cy="6858000"/>
          </a:xfrm>
          <a:prstGeom prst="rect">
            <a:avLst/>
          </a:prstGeom>
        </p:spPr>
      </p:pic>
    </p:spTree>
    <p:extLst>
      <p:ext uri="{BB962C8B-B14F-4D97-AF65-F5344CB8AC3E}">
        <p14:creationId xmlns:p14="http://schemas.microsoft.com/office/powerpoint/2010/main" val="26990890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42293480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42394621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3784928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1275873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9392733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495571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825225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42789311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5960840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7023796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PARQUE DE DOÑA CASILDA en bilbao</a:t>
            </a:r>
          </a:p>
        </p:txBody>
      </p:sp>
      <p:sp>
        <p:nvSpPr>
          <p:cNvPr id="3" name="2 Marcador de contenido"/>
          <p:cNvSpPr>
            <a:spLocks noGrp="1"/>
          </p:cNvSpPr>
          <p:nvPr>
            <p:ph idx="1"/>
          </p:nvPr>
        </p:nvSpPr>
        <p:spPr>
          <a:xfrm>
            <a:off x="457200" y="1916832"/>
            <a:ext cx="7239000" cy="4538904"/>
          </a:xfrm>
        </p:spPr>
        <p:txBody>
          <a:bodyPr>
            <a:normAutofit/>
          </a:bodyPr>
          <a:lstStyle/>
          <a:p>
            <a:r>
              <a:rPr lang="es-ES" sz="2000" dirty="0"/>
              <a:t>De inspiración romántica, es el principal jardín de la villa y posee un espléndido muestrario de especies arbóreas.</a:t>
            </a:r>
          </a:p>
          <a:p>
            <a:r>
              <a:rPr lang="es-ES" sz="2000" dirty="0"/>
              <a:t>Su construcción se inició en 1907 y, desde entonces, este parque ha ido evolucionando y renovándose, conservando siempre su encanto. Entre otros elementos, cuenta con un majestuoso estanque de patos rodeado de barquilleros, un tiovivo de estilo clásico, una fuente cibernética, un escenario para acoger actuaciones y, además,</a:t>
            </a:r>
          </a:p>
          <a:p>
            <a:r>
              <a:rPr lang="es-ES" sz="2000" dirty="0"/>
              <a:t> la terraza de la cafetería del Museo de Bellas Artes. También posee una escultura de Eduardo Chillida y otros monumentos que homenajean a diferentes personajes.</a:t>
            </a:r>
          </a:p>
        </p:txBody>
      </p:sp>
    </p:spTree>
    <p:extLst>
      <p:ext uri="{BB962C8B-B14F-4D97-AF65-F5344CB8AC3E}">
        <p14:creationId xmlns:p14="http://schemas.microsoft.com/office/powerpoint/2010/main" val="19972290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998"/>
            <a:ext cx="8172400" cy="3533006"/>
          </a:xfrm>
          <a:prstGeom prst="rect">
            <a:avLst/>
          </a:prstGeom>
        </p:spPr>
      </p:pic>
    </p:spTree>
    <p:extLst>
      <p:ext uri="{BB962C8B-B14F-4D97-AF65-F5344CB8AC3E}">
        <p14:creationId xmlns:p14="http://schemas.microsoft.com/office/powerpoint/2010/main" val="2746192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125" t="2782" r="1875" b="4823"/>
          <a:stretch/>
        </p:blipFill>
        <p:spPr>
          <a:xfrm>
            <a:off x="-108520" y="22870"/>
            <a:ext cx="8352928" cy="6835130"/>
          </a:xfrm>
          <a:prstGeom prst="rect">
            <a:avLst/>
          </a:prstGeom>
        </p:spPr>
      </p:pic>
    </p:spTree>
    <p:extLst>
      <p:ext uri="{BB962C8B-B14F-4D97-AF65-F5344CB8AC3E}">
        <p14:creationId xmlns:p14="http://schemas.microsoft.com/office/powerpoint/2010/main" val="26916299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5233364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3419160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500"/>
          <a:stretch/>
        </p:blipFill>
        <p:spPr>
          <a:xfrm>
            <a:off x="0" y="0"/>
            <a:ext cx="8244408" cy="6858000"/>
          </a:xfrm>
          <a:prstGeom prst="rect">
            <a:avLst/>
          </a:prstGeom>
        </p:spPr>
      </p:pic>
    </p:spTree>
    <p:extLst>
      <p:ext uri="{BB962C8B-B14F-4D97-AF65-F5344CB8AC3E}">
        <p14:creationId xmlns:p14="http://schemas.microsoft.com/office/powerpoint/2010/main" val="40114836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29525" cy="6858000"/>
          </a:xfrm>
          <a:prstGeom prst="rect">
            <a:avLst/>
          </a:prstGeom>
        </p:spPr>
      </p:pic>
    </p:spTree>
    <p:extLst>
      <p:ext uri="{BB962C8B-B14F-4D97-AF65-F5344CB8AC3E}">
        <p14:creationId xmlns:p14="http://schemas.microsoft.com/office/powerpoint/2010/main" val="7121933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9152948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927678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281639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3635034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809215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CAMPO DEL MORO</a:t>
            </a:r>
          </a:p>
        </p:txBody>
      </p:sp>
      <p:sp>
        <p:nvSpPr>
          <p:cNvPr id="3" name="2 Marcador de contenido"/>
          <p:cNvSpPr>
            <a:spLocks noGrp="1"/>
          </p:cNvSpPr>
          <p:nvPr>
            <p:ph idx="1"/>
          </p:nvPr>
        </p:nvSpPr>
        <p:spPr/>
        <p:txBody>
          <a:bodyPr>
            <a:normAutofit/>
          </a:bodyPr>
          <a:lstStyle/>
          <a:p>
            <a:r>
              <a:rPr lang="es-ES" sz="2000" dirty="0"/>
              <a:t>Está situado entre el río Manzanares y el Palacio Real. Posiblemente deba su nombre a haber sido el sitio de acampada de los ejércitos musulmanes que asediaron Madrid entre los años 1100 y 1200. </a:t>
            </a:r>
          </a:p>
          <a:p>
            <a:r>
              <a:rPr lang="es-ES" sz="2000" dirty="0"/>
              <a:t>Ha sido escenario de cacerías, de justas y de torneos, y también lugar de paso hacia la Casa de Campo.</a:t>
            </a:r>
          </a:p>
          <a:p>
            <a:r>
              <a:rPr lang="es-ES" sz="2000" dirty="0"/>
              <a:t> El Campo del Moro no se terminó al mismo tiempo que el Nuevo Palacio o Palacio de Oriente actual: el jardín no existió hasta finales del siglo XIX.</a:t>
            </a:r>
          </a:p>
        </p:txBody>
      </p:sp>
    </p:spTree>
    <p:extLst>
      <p:ext uri="{BB962C8B-B14F-4D97-AF65-F5344CB8AC3E}">
        <p14:creationId xmlns:p14="http://schemas.microsoft.com/office/powerpoint/2010/main" val="19696417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429000"/>
          </a:xfrm>
          <a:prstGeom prst="rect">
            <a:avLst/>
          </a:prstGeom>
        </p:spPr>
      </p:pic>
      <p:pic>
        <p:nvPicPr>
          <p:cNvPr id="5" name="4 Imagen"/>
          <p:cNvPicPr>
            <a:picLocks noChangeAspect="1"/>
          </p:cNvPicPr>
          <p:nvPr/>
        </p:nvPicPr>
        <p:blipFill rotWithShape="1">
          <a:blip r:embed="rId4">
            <a:extLst>
              <a:ext uri="{28A0092B-C50C-407E-A947-70E740481C1C}">
                <a14:useLocalDpi xmlns:a14="http://schemas.microsoft.com/office/drawing/2010/main" val="0"/>
              </a:ext>
            </a:extLst>
          </a:blip>
          <a:srcRect t="7499" b="34584"/>
          <a:stretch/>
        </p:blipFill>
        <p:spPr>
          <a:xfrm>
            <a:off x="-108519" y="3429000"/>
            <a:ext cx="6264696" cy="3539877"/>
          </a:xfrm>
          <a:prstGeom prst="rect">
            <a:avLst/>
          </a:prstGeom>
        </p:spPr>
      </p:pic>
      <p:pic>
        <p:nvPicPr>
          <p:cNvPr id="6" name="5 Imagen"/>
          <p:cNvPicPr>
            <a:picLocks noChangeAspect="1"/>
          </p:cNvPicPr>
          <p:nvPr/>
        </p:nvPicPr>
        <p:blipFill rotWithShape="1">
          <a:blip r:embed="rId5">
            <a:extLst>
              <a:ext uri="{28A0092B-C50C-407E-A947-70E740481C1C}">
                <a14:useLocalDpi xmlns:a14="http://schemas.microsoft.com/office/drawing/2010/main" val="0"/>
              </a:ext>
            </a:extLst>
          </a:blip>
          <a:srcRect t="6832" r="45183"/>
          <a:stretch/>
        </p:blipFill>
        <p:spPr>
          <a:xfrm>
            <a:off x="5652120" y="3429000"/>
            <a:ext cx="2592288" cy="3539877"/>
          </a:xfrm>
          <a:prstGeom prst="rect">
            <a:avLst/>
          </a:prstGeom>
        </p:spPr>
      </p:pic>
    </p:spTree>
    <p:extLst>
      <p:ext uri="{BB962C8B-B14F-4D97-AF65-F5344CB8AC3E}">
        <p14:creationId xmlns:p14="http://schemas.microsoft.com/office/powerpoint/2010/main" val="25021770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500"/>
          <a:stretch/>
        </p:blipFill>
        <p:spPr>
          <a:xfrm>
            <a:off x="0" y="0"/>
            <a:ext cx="8172400" cy="6858000"/>
          </a:xfrm>
          <a:prstGeom prst="rect">
            <a:avLst/>
          </a:prstGeom>
        </p:spPr>
      </p:pic>
    </p:spTree>
    <p:extLst>
      <p:ext uri="{BB962C8B-B14F-4D97-AF65-F5344CB8AC3E}">
        <p14:creationId xmlns:p14="http://schemas.microsoft.com/office/powerpoint/2010/main" val="41696227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8668193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544" y="0"/>
            <a:ext cx="8640960" cy="6858000"/>
          </a:xfrm>
          <a:prstGeom prst="rect">
            <a:avLst/>
          </a:prstGeom>
        </p:spPr>
      </p:pic>
    </p:spTree>
    <p:extLst>
      <p:ext uri="{BB962C8B-B14F-4D97-AF65-F5344CB8AC3E}">
        <p14:creationId xmlns:p14="http://schemas.microsoft.com/office/powerpoint/2010/main" val="2642289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54"/>
          <a:stretch/>
        </p:blipFill>
        <p:spPr>
          <a:xfrm>
            <a:off x="0" y="0"/>
            <a:ext cx="8231560" cy="6858000"/>
          </a:xfrm>
          <a:prstGeom prst="rect">
            <a:avLst/>
          </a:prstGeom>
        </p:spPr>
      </p:pic>
    </p:spTree>
    <p:extLst>
      <p:ext uri="{BB962C8B-B14F-4D97-AF65-F5344CB8AC3E}">
        <p14:creationId xmlns:p14="http://schemas.microsoft.com/office/powerpoint/2010/main" val="35853158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2292"/>
          <a:stretch/>
        </p:blipFill>
        <p:spPr>
          <a:xfrm>
            <a:off x="0" y="0"/>
            <a:ext cx="8172400" cy="6858000"/>
          </a:xfrm>
          <a:prstGeom prst="rect">
            <a:avLst/>
          </a:prstGeom>
        </p:spPr>
      </p:pic>
    </p:spTree>
    <p:extLst>
      <p:ext uri="{BB962C8B-B14F-4D97-AF65-F5344CB8AC3E}">
        <p14:creationId xmlns:p14="http://schemas.microsoft.com/office/powerpoint/2010/main" val="10920040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3818092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125"/>
          <a:stretch/>
        </p:blipFill>
        <p:spPr>
          <a:xfrm>
            <a:off x="0" y="0"/>
            <a:ext cx="8244408" cy="6858000"/>
          </a:xfrm>
          <a:prstGeom prst="rect">
            <a:avLst/>
          </a:prstGeom>
        </p:spPr>
      </p:pic>
    </p:spTree>
    <p:extLst>
      <p:ext uri="{BB962C8B-B14F-4D97-AF65-F5344CB8AC3E}">
        <p14:creationId xmlns:p14="http://schemas.microsoft.com/office/powerpoint/2010/main" val="197926416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0074145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6857488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133392933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1055358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SABATINI</a:t>
            </a:r>
          </a:p>
        </p:txBody>
      </p:sp>
      <p:sp>
        <p:nvSpPr>
          <p:cNvPr id="3" name="2 Marcador de contenido"/>
          <p:cNvSpPr>
            <a:spLocks noGrp="1"/>
          </p:cNvSpPr>
          <p:nvPr>
            <p:ph idx="1"/>
          </p:nvPr>
        </p:nvSpPr>
        <p:spPr/>
        <p:txBody>
          <a:bodyPr>
            <a:normAutofit fontScale="85000" lnSpcReduction="20000"/>
          </a:bodyPr>
          <a:lstStyle/>
          <a:p>
            <a:r>
              <a:rPr lang="es-ES" dirty="0"/>
              <a:t>Un jardín de estilo neoclásico acorde con el Palacio de Oriente, que ha dignificado un espacio antaño degradado con los edificios de las caballerizas. Durante la construcción del nuevo Palacio de Oriente los arquitectos que intervinieron, primero Sachetti y luego Sabatini, proyectaron jardines en el ángulo norte del Palacio. </a:t>
            </a:r>
          </a:p>
          <a:p>
            <a:r>
              <a:rPr lang="es-ES" dirty="0"/>
              <a:t>Estos nunca se llevaron a cabo, destinándose el espacio en su lugar a las caballerizas reales donde, además de los animales, se guardaban las carrozas y coches que ahora pueden verse en el Museo de Carruajes. </a:t>
            </a:r>
          </a:p>
          <a:p>
            <a:r>
              <a:rPr lang="es-ES" dirty="0"/>
              <a:t>Actualmente, una gran fuente circular con tritones ocupa el punto de intersección de los dos grandes ejes que, por ambas partes, se rodean de cuadrantes y arbolado de coníferas con alineaciones de árboles dispuestos perimetralmente.</a:t>
            </a:r>
          </a:p>
        </p:txBody>
      </p:sp>
    </p:spTree>
    <p:extLst>
      <p:ext uri="{BB962C8B-B14F-4D97-AF65-F5344CB8AC3E}">
        <p14:creationId xmlns:p14="http://schemas.microsoft.com/office/powerpoint/2010/main" val="16991758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72400" cy="3429000"/>
          </a:xfrm>
          <a:prstGeom prst="rect">
            <a:avLst/>
          </a:prstGeom>
        </p:spPr>
      </p:pic>
    </p:spTree>
    <p:extLst>
      <p:ext uri="{BB962C8B-B14F-4D97-AF65-F5344CB8AC3E}">
        <p14:creationId xmlns:p14="http://schemas.microsoft.com/office/powerpoint/2010/main" val="22964171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957" t="6250" r="-1347" b="4584"/>
          <a:stretch/>
        </p:blipFill>
        <p:spPr>
          <a:xfrm>
            <a:off x="0" y="0"/>
            <a:ext cx="8316416" cy="6858000"/>
          </a:xfrm>
          <a:prstGeom prst="rect">
            <a:avLst/>
          </a:prstGeom>
        </p:spPr>
      </p:pic>
    </p:spTree>
    <p:extLst>
      <p:ext uri="{BB962C8B-B14F-4D97-AF65-F5344CB8AC3E}">
        <p14:creationId xmlns:p14="http://schemas.microsoft.com/office/powerpoint/2010/main" val="299405327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9366788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1611829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172399" cy="6957392"/>
          </a:xfrm>
          <a:prstGeom prst="rect">
            <a:avLst/>
          </a:prstGeom>
        </p:spPr>
      </p:pic>
    </p:spTree>
    <p:extLst>
      <p:ext uri="{BB962C8B-B14F-4D97-AF65-F5344CB8AC3E}">
        <p14:creationId xmlns:p14="http://schemas.microsoft.com/office/powerpoint/2010/main" val="329448893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82329420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29600" cy="6858000"/>
          </a:xfrm>
          <a:prstGeom prst="rect">
            <a:avLst/>
          </a:prstGeom>
        </p:spPr>
      </p:pic>
    </p:spTree>
    <p:extLst>
      <p:ext uri="{BB962C8B-B14F-4D97-AF65-F5344CB8AC3E}">
        <p14:creationId xmlns:p14="http://schemas.microsoft.com/office/powerpoint/2010/main" val="34613017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0" y="0"/>
            <a:ext cx="8316416" cy="6858000"/>
          </a:xfrm>
          <a:prstGeom prst="rect">
            <a:avLst/>
          </a:prstGeom>
        </p:spPr>
      </p:pic>
    </p:spTree>
    <p:extLst>
      <p:ext uri="{BB962C8B-B14F-4D97-AF65-F5344CB8AC3E}">
        <p14:creationId xmlns:p14="http://schemas.microsoft.com/office/powerpoint/2010/main" val="39644639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3102086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0441847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3385248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2823543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108</TotalTime>
  <Words>1954</Words>
  <Application>Microsoft Office PowerPoint</Application>
  <PresentationFormat>Presentación en pantalla (4:3)</PresentationFormat>
  <Paragraphs>246</Paragraphs>
  <Slides>119</Slides>
  <Notes>104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119</vt:i4>
      </vt:variant>
    </vt:vector>
  </HeadingPairs>
  <TitlesOfParts>
    <vt:vector size="124" baseType="lpstr">
      <vt:lpstr>Calibri</vt:lpstr>
      <vt:lpstr>Trebuchet MS</vt:lpstr>
      <vt:lpstr>Wingdings</vt:lpstr>
      <vt:lpstr>Wingdings 2</vt:lpstr>
      <vt:lpstr>Opulento</vt:lpstr>
      <vt:lpstr>Jardines Históricos DE ESPAÑA.-c</vt:lpstr>
      <vt:lpstr>JARDINES DEL PALACIO DE PEDRALBES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JOAN MIRÓ</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LA CREUETA DEL COLL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LA ESPAÑA INDUSTRIAL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DEL CLOT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MONTJUIC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DOÑA CASILDA en bilbao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CAMPO DEL MORO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SABATINI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ESPAÑA.-c</dc:title>
  <dc:creator>Josep</dc:creator>
  <cp:lastModifiedBy>Usuario</cp:lastModifiedBy>
  <cp:revision>12</cp:revision>
  <dcterms:created xsi:type="dcterms:W3CDTF">2016-05-07T17:21:03Z</dcterms:created>
  <dcterms:modified xsi:type="dcterms:W3CDTF">2018-04-03T14:57:54Z</dcterms:modified>
</cp:coreProperties>
</file>