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2"/>
  </p:notesMasterIdLst>
  <p:sldIdLst>
    <p:sldId id="257" r:id="rId2"/>
    <p:sldId id="258" r:id="rId3"/>
    <p:sldId id="271" r:id="rId4"/>
    <p:sldId id="260" r:id="rId5"/>
    <p:sldId id="265" r:id="rId6"/>
    <p:sldId id="261" r:id="rId7"/>
    <p:sldId id="259" r:id="rId8"/>
    <p:sldId id="263" r:id="rId9"/>
    <p:sldId id="264" r:id="rId10"/>
    <p:sldId id="270" r:id="rId11"/>
    <p:sldId id="266" r:id="rId12"/>
    <p:sldId id="268" r:id="rId13"/>
    <p:sldId id="267" r:id="rId14"/>
    <p:sldId id="269" r:id="rId15"/>
    <p:sldId id="272" r:id="rId16"/>
    <p:sldId id="284" r:id="rId17"/>
    <p:sldId id="273" r:id="rId18"/>
    <p:sldId id="274" r:id="rId19"/>
    <p:sldId id="276" r:id="rId20"/>
    <p:sldId id="277" r:id="rId21"/>
    <p:sldId id="278" r:id="rId22"/>
    <p:sldId id="279" r:id="rId23"/>
    <p:sldId id="280" r:id="rId24"/>
    <p:sldId id="281" r:id="rId25"/>
    <p:sldId id="282" r:id="rId26"/>
    <p:sldId id="285" r:id="rId27"/>
    <p:sldId id="286" r:id="rId28"/>
    <p:sldId id="287" r:id="rId29"/>
    <p:sldId id="300" r:id="rId30"/>
    <p:sldId id="288" r:id="rId31"/>
    <p:sldId id="289" r:id="rId32"/>
    <p:sldId id="290" r:id="rId33"/>
    <p:sldId id="291" r:id="rId34"/>
    <p:sldId id="292" r:id="rId35"/>
    <p:sldId id="293" r:id="rId36"/>
    <p:sldId id="294" r:id="rId37"/>
    <p:sldId id="297" r:id="rId38"/>
    <p:sldId id="298" r:id="rId39"/>
    <p:sldId id="299" r:id="rId40"/>
    <p:sldId id="296" r:id="rId41"/>
    <p:sldId id="301" r:id="rId42"/>
    <p:sldId id="302" r:id="rId43"/>
    <p:sldId id="303" r:id="rId44"/>
    <p:sldId id="304" r:id="rId45"/>
    <p:sldId id="314" r:id="rId46"/>
    <p:sldId id="305" r:id="rId47"/>
    <p:sldId id="307" r:id="rId48"/>
    <p:sldId id="308" r:id="rId49"/>
    <p:sldId id="309" r:id="rId50"/>
    <p:sldId id="310" r:id="rId51"/>
    <p:sldId id="312" r:id="rId52"/>
    <p:sldId id="316" r:id="rId53"/>
    <p:sldId id="313" r:id="rId54"/>
    <p:sldId id="315" r:id="rId55"/>
    <p:sldId id="317" r:id="rId56"/>
    <p:sldId id="330" r:id="rId57"/>
    <p:sldId id="331" r:id="rId58"/>
    <p:sldId id="318" r:id="rId59"/>
    <p:sldId id="319" r:id="rId60"/>
    <p:sldId id="321" r:id="rId61"/>
    <p:sldId id="322" r:id="rId62"/>
    <p:sldId id="323" r:id="rId63"/>
    <p:sldId id="324" r:id="rId64"/>
    <p:sldId id="325" r:id="rId65"/>
    <p:sldId id="326" r:id="rId66"/>
    <p:sldId id="327" r:id="rId67"/>
    <p:sldId id="328" r:id="rId68"/>
    <p:sldId id="329" r:id="rId69"/>
    <p:sldId id="332" r:id="rId70"/>
    <p:sldId id="333" r:id="rId71"/>
    <p:sldId id="346" r:id="rId72"/>
    <p:sldId id="335" r:id="rId73"/>
    <p:sldId id="336" r:id="rId74"/>
    <p:sldId id="337" r:id="rId75"/>
    <p:sldId id="338" r:id="rId76"/>
    <p:sldId id="339" r:id="rId77"/>
    <p:sldId id="341" r:id="rId78"/>
    <p:sldId id="342" r:id="rId79"/>
    <p:sldId id="343" r:id="rId80"/>
    <p:sldId id="344" r:id="rId81"/>
    <p:sldId id="345" r:id="rId82"/>
    <p:sldId id="347" r:id="rId83"/>
    <p:sldId id="348" r:id="rId84"/>
    <p:sldId id="349" r:id="rId85"/>
    <p:sldId id="362" r:id="rId86"/>
    <p:sldId id="350" r:id="rId87"/>
    <p:sldId id="351" r:id="rId88"/>
    <p:sldId id="352" r:id="rId89"/>
    <p:sldId id="353" r:id="rId90"/>
    <p:sldId id="354" r:id="rId91"/>
    <p:sldId id="355" r:id="rId92"/>
    <p:sldId id="356" r:id="rId93"/>
    <p:sldId id="357" r:id="rId94"/>
    <p:sldId id="358" r:id="rId95"/>
    <p:sldId id="359" r:id="rId96"/>
    <p:sldId id="360" r:id="rId97"/>
    <p:sldId id="361" r:id="rId98"/>
    <p:sldId id="363" r:id="rId99"/>
    <p:sldId id="376" r:id="rId100"/>
    <p:sldId id="373" r:id="rId101"/>
    <p:sldId id="364" r:id="rId102"/>
    <p:sldId id="365" r:id="rId103"/>
    <p:sldId id="369" r:id="rId104"/>
    <p:sldId id="370" r:id="rId105"/>
    <p:sldId id="375" r:id="rId106"/>
    <p:sldId id="377" r:id="rId107"/>
    <p:sldId id="367" r:id="rId108"/>
    <p:sldId id="368" r:id="rId109"/>
    <p:sldId id="371" r:id="rId110"/>
    <p:sldId id="374" r:id="rId111"/>
    <p:sldId id="378" r:id="rId112"/>
    <p:sldId id="393" r:id="rId113"/>
    <p:sldId id="379" r:id="rId114"/>
    <p:sldId id="380" r:id="rId115"/>
    <p:sldId id="381" r:id="rId116"/>
    <p:sldId id="383" r:id="rId117"/>
    <p:sldId id="384" r:id="rId118"/>
    <p:sldId id="385" r:id="rId119"/>
    <p:sldId id="386" r:id="rId120"/>
    <p:sldId id="387" r:id="rId121"/>
    <p:sldId id="388" r:id="rId122"/>
    <p:sldId id="390" r:id="rId123"/>
    <p:sldId id="391" r:id="rId124"/>
    <p:sldId id="392" r:id="rId125"/>
    <p:sldId id="394" r:id="rId126"/>
    <p:sldId id="395" r:id="rId127"/>
    <p:sldId id="396" r:id="rId128"/>
    <p:sldId id="397" r:id="rId129"/>
    <p:sldId id="399" r:id="rId130"/>
    <p:sldId id="400"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3298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0A26A9-A966-45EE-A60B-518E8507B3B2}"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76E3BD-4E12-4686-B169-27872B7E886B}" type="slidenum">
              <a:rPr lang="es-ES" smtClean="0"/>
              <a:t>‹Nº›</a:t>
            </a:fld>
            <a:endParaRPr lang="es-ES" dirty="0"/>
          </a:p>
        </p:txBody>
      </p:sp>
    </p:spTree>
    <p:extLst>
      <p:ext uri="{BB962C8B-B14F-4D97-AF65-F5344CB8AC3E}">
        <p14:creationId xmlns:p14="http://schemas.microsoft.com/office/powerpoint/2010/main" val="354072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a:t>
            </a:fld>
            <a:endParaRPr lang="es-ES" dirty="0"/>
          </a:p>
        </p:txBody>
      </p:sp>
    </p:spTree>
    <p:extLst>
      <p:ext uri="{BB962C8B-B14F-4D97-AF65-F5344CB8AC3E}">
        <p14:creationId xmlns:p14="http://schemas.microsoft.com/office/powerpoint/2010/main" val="3126246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5</a:t>
            </a:fld>
            <a:endParaRPr lang="es-ES" dirty="0"/>
          </a:p>
        </p:txBody>
      </p:sp>
    </p:spTree>
    <p:extLst>
      <p:ext uri="{BB962C8B-B14F-4D97-AF65-F5344CB8AC3E}">
        <p14:creationId xmlns:p14="http://schemas.microsoft.com/office/powerpoint/2010/main" val="1906706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a:t>
            </a:fld>
            <a:endParaRPr lang="es-ES" dirty="0"/>
          </a:p>
        </p:txBody>
      </p:sp>
    </p:spTree>
    <p:extLst>
      <p:ext uri="{BB962C8B-B14F-4D97-AF65-F5344CB8AC3E}">
        <p14:creationId xmlns:p14="http://schemas.microsoft.com/office/powerpoint/2010/main" val="2835658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7</a:t>
            </a:fld>
            <a:endParaRPr lang="es-ES" dirty="0"/>
          </a:p>
        </p:txBody>
      </p:sp>
    </p:spTree>
    <p:extLst>
      <p:ext uri="{BB962C8B-B14F-4D97-AF65-F5344CB8AC3E}">
        <p14:creationId xmlns:p14="http://schemas.microsoft.com/office/powerpoint/2010/main" val="1668137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8</a:t>
            </a:fld>
            <a:endParaRPr lang="es-ES" dirty="0"/>
          </a:p>
        </p:txBody>
      </p:sp>
    </p:spTree>
    <p:extLst>
      <p:ext uri="{BB962C8B-B14F-4D97-AF65-F5344CB8AC3E}">
        <p14:creationId xmlns:p14="http://schemas.microsoft.com/office/powerpoint/2010/main" val="1891353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9</a:t>
            </a:fld>
            <a:endParaRPr lang="es-ES" dirty="0"/>
          </a:p>
        </p:txBody>
      </p:sp>
    </p:spTree>
    <p:extLst>
      <p:ext uri="{BB962C8B-B14F-4D97-AF65-F5344CB8AC3E}">
        <p14:creationId xmlns:p14="http://schemas.microsoft.com/office/powerpoint/2010/main" val="940656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a:t>
            </a:fld>
            <a:endParaRPr lang="es-ES" dirty="0"/>
          </a:p>
        </p:txBody>
      </p:sp>
    </p:spTree>
    <p:extLst>
      <p:ext uri="{BB962C8B-B14F-4D97-AF65-F5344CB8AC3E}">
        <p14:creationId xmlns:p14="http://schemas.microsoft.com/office/powerpoint/2010/main" val="92782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11</a:t>
            </a:fld>
            <a:endParaRPr lang="es-ES" dirty="0"/>
          </a:p>
        </p:txBody>
      </p:sp>
    </p:spTree>
    <p:extLst>
      <p:ext uri="{BB962C8B-B14F-4D97-AF65-F5344CB8AC3E}">
        <p14:creationId xmlns:p14="http://schemas.microsoft.com/office/powerpoint/2010/main" val="1283861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a:t>
            </a:fld>
            <a:endParaRPr lang="es-ES" dirty="0"/>
          </a:p>
        </p:txBody>
      </p:sp>
    </p:spTree>
    <p:extLst>
      <p:ext uri="{BB962C8B-B14F-4D97-AF65-F5344CB8AC3E}">
        <p14:creationId xmlns:p14="http://schemas.microsoft.com/office/powerpoint/2010/main" val="3816176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13</a:t>
            </a:fld>
            <a:endParaRPr lang="es-ES" dirty="0"/>
          </a:p>
        </p:txBody>
      </p:sp>
    </p:spTree>
    <p:extLst>
      <p:ext uri="{BB962C8B-B14F-4D97-AF65-F5344CB8AC3E}">
        <p14:creationId xmlns:p14="http://schemas.microsoft.com/office/powerpoint/2010/main" val="3318909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Pamplona.-Parque de la Taconera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14</a:t>
            </a:fld>
            <a:endParaRPr lang="es-ES" dirty="0"/>
          </a:p>
        </p:txBody>
      </p:sp>
    </p:spTree>
    <p:extLst>
      <p:ext uri="{BB962C8B-B14F-4D97-AF65-F5344CB8AC3E}">
        <p14:creationId xmlns:p14="http://schemas.microsoft.com/office/powerpoint/2010/main" val="3871451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a:t>
            </a:r>
            <a:r>
              <a:rPr lang="es-ES" baseline="0" dirty="0"/>
              <a:t> en </a:t>
            </a:r>
            <a:r>
              <a:rPr lang="es-ES" dirty="0"/>
              <a:t>Lugo</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17</a:t>
            </a:fld>
            <a:endParaRPr lang="es-ES" dirty="0"/>
          </a:p>
        </p:txBody>
      </p:sp>
    </p:spTree>
    <p:extLst>
      <p:ext uri="{BB962C8B-B14F-4D97-AF65-F5344CB8AC3E}">
        <p14:creationId xmlns:p14="http://schemas.microsoft.com/office/powerpoint/2010/main" val="2991843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18</a:t>
            </a:fld>
            <a:endParaRPr lang="es-ES" dirty="0"/>
          </a:p>
        </p:txBody>
      </p:sp>
    </p:spTree>
    <p:extLst>
      <p:ext uri="{BB962C8B-B14F-4D97-AF65-F5344CB8AC3E}">
        <p14:creationId xmlns:p14="http://schemas.microsoft.com/office/powerpoint/2010/main" val="2755998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19</a:t>
            </a:fld>
            <a:endParaRPr lang="es-ES" dirty="0"/>
          </a:p>
        </p:txBody>
      </p:sp>
    </p:spTree>
    <p:extLst>
      <p:ext uri="{BB962C8B-B14F-4D97-AF65-F5344CB8AC3E}">
        <p14:creationId xmlns:p14="http://schemas.microsoft.com/office/powerpoint/2010/main" val="2072689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20</a:t>
            </a:fld>
            <a:endParaRPr lang="es-ES" dirty="0"/>
          </a:p>
        </p:txBody>
      </p:sp>
    </p:spTree>
    <p:extLst>
      <p:ext uri="{BB962C8B-B14F-4D97-AF65-F5344CB8AC3E}">
        <p14:creationId xmlns:p14="http://schemas.microsoft.com/office/powerpoint/2010/main" val="1487339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21</a:t>
            </a:fld>
            <a:endParaRPr lang="es-ES" dirty="0"/>
          </a:p>
        </p:txBody>
      </p:sp>
    </p:spTree>
    <p:extLst>
      <p:ext uri="{BB962C8B-B14F-4D97-AF65-F5344CB8AC3E}">
        <p14:creationId xmlns:p14="http://schemas.microsoft.com/office/powerpoint/2010/main" val="793701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22</a:t>
            </a:fld>
            <a:endParaRPr lang="es-ES" dirty="0"/>
          </a:p>
        </p:txBody>
      </p:sp>
    </p:spTree>
    <p:extLst>
      <p:ext uri="{BB962C8B-B14F-4D97-AF65-F5344CB8AC3E}">
        <p14:creationId xmlns:p14="http://schemas.microsoft.com/office/powerpoint/2010/main" val="4080065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23</a:t>
            </a:fld>
            <a:endParaRPr lang="es-ES" dirty="0"/>
          </a:p>
        </p:txBody>
      </p:sp>
    </p:spTree>
    <p:extLst>
      <p:ext uri="{BB962C8B-B14F-4D97-AF65-F5344CB8AC3E}">
        <p14:creationId xmlns:p14="http://schemas.microsoft.com/office/powerpoint/2010/main" val="1599383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24</a:t>
            </a:fld>
            <a:endParaRPr lang="es-ES" dirty="0"/>
          </a:p>
        </p:txBody>
      </p:sp>
    </p:spTree>
    <p:extLst>
      <p:ext uri="{BB962C8B-B14F-4D97-AF65-F5344CB8AC3E}">
        <p14:creationId xmlns:p14="http://schemas.microsoft.com/office/powerpoint/2010/main" val="21225136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25</a:t>
            </a:fld>
            <a:endParaRPr lang="es-ES" dirty="0"/>
          </a:p>
        </p:txBody>
      </p:sp>
    </p:spTree>
    <p:extLst>
      <p:ext uri="{BB962C8B-B14F-4D97-AF65-F5344CB8AC3E}">
        <p14:creationId xmlns:p14="http://schemas.microsoft.com/office/powerpoint/2010/main" val="428578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26</a:t>
            </a:fld>
            <a:endParaRPr lang="es-ES" dirty="0"/>
          </a:p>
        </p:txBody>
      </p:sp>
    </p:spTree>
    <p:extLst>
      <p:ext uri="{BB962C8B-B14F-4D97-AF65-F5344CB8AC3E}">
        <p14:creationId xmlns:p14="http://schemas.microsoft.com/office/powerpoint/2010/main" val="3043781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Rosalía de Castro en Lugo</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27</a:t>
            </a:fld>
            <a:endParaRPr lang="es-ES" dirty="0"/>
          </a:p>
        </p:txBody>
      </p:sp>
    </p:spTree>
    <p:extLst>
      <p:ext uri="{BB962C8B-B14F-4D97-AF65-F5344CB8AC3E}">
        <p14:creationId xmlns:p14="http://schemas.microsoft.com/office/powerpoint/2010/main" val="2550666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30</a:t>
            </a:fld>
            <a:endParaRPr lang="es-ES" dirty="0"/>
          </a:p>
        </p:txBody>
      </p:sp>
    </p:spTree>
    <p:extLst>
      <p:ext uri="{BB962C8B-B14F-4D97-AF65-F5344CB8AC3E}">
        <p14:creationId xmlns:p14="http://schemas.microsoft.com/office/powerpoint/2010/main" val="2230788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31</a:t>
            </a:fld>
            <a:endParaRPr lang="es-ES" dirty="0"/>
          </a:p>
        </p:txBody>
      </p:sp>
    </p:spTree>
    <p:extLst>
      <p:ext uri="{BB962C8B-B14F-4D97-AF65-F5344CB8AC3E}">
        <p14:creationId xmlns:p14="http://schemas.microsoft.com/office/powerpoint/2010/main" val="11405158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32</a:t>
            </a:fld>
            <a:endParaRPr lang="es-ES" dirty="0"/>
          </a:p>
        </p:txBody>
      </p:sp>
    </p:spTree>
    <p:extLst>
      <p:ext uri="{BB962C8B-B14F-4D97-AF65-F5344CB8AC3E}">
        <p14:creationId xmlns:p14="http://schemas.microsoft.com/office/powerpoint/2010/main" val="229715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33</a:t>
            </a:fld>
            <a:endParaRPr lang="es-ES" dirty="0"/>
          </a:p>
        </p:txBody>
      </p:sp>
    </p:spTree>
    <p:extLst>
      <p:ext uri="{BB962C8B-B14F-4D97-AF65-F5344CB8AC3E}">
        <p14:creationId xmlns:p14="http://schemas.microsoft.com/office/powerpoint/2010/main" val="20818537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34</a:t>
            </a:fld>
            <a:endParaRPr lang="es-ES" dirty="0"/>
          </a:p>
        </p:txBody>
      </p:sp>
    </p:spTree>
    <p:extLst>
      <p:ext uri="{BB962C8B-B14F-4D97-AF65-F5344CB8AC3E}">
        <p14:creationId xmlns:p14="http://schemas.microsoft.com/office/powerpoint/2010/main" val="2233282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36</a:t>
            </a:fld>
            <a:endParaRPr lang="es-ES" dirty="0"/>
          </a:p>
        </p:txBody>
      </p:sp>
    </p:spTree>
    <p:extLst>
      <p:ext uri="{BB962C8B-B14F-4D97-AF65-F5344CB8AC3E}">
        <p14:creationId xmlns:p14="http://schemas.microsoft.com/office/powerpoint/2010/main" val="21474967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37</a:t>
            </a:fld>
            <a:endParaRPr lang="es-ES" dirty="0"/>
          </a:p>
        </p:txBody>
      </p:sp>
    </p:spTree>
    <p:extLst>
      <p:ext uri="{BB962C8B-B14F-4D97-AF65-F5344CB8AC3E}">
        <p14:creationId xmlns:p14="http://schemas.microsoft.com/office/powerpoint/2010/main" val="298144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38</a:t>
            </a:fld>
            <a:endParaRPr lang="es-ES" dirty="0"/>
          </a:p>
        </p:txBody>
      </p:sp>
    </p:spTree>
    <p:extLst>
      <p:ext uri="{BB962C8B-B14F-4D97-AF65-F5344CB8AC3E}">
        <p14:creationId xmlns:p14="http://schemas.microsoft.com/office/powerpoint/2010/main" val="2091584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40</a:t>
            </a:fld>
            <a:endParaRPr lang="es-ES" dirty="0"/>
          </a:p>
        </p:txBody>
      </p:sp>
    </p:spTree>
    <p:extLst>
      <p:ext uri="{BB962C8B-B14F-4D97-AF65-F5344CB8AC3E}">
        <p14:creationId xmlns:p14="http://schemas.microsoft.com/office/powerpoint/2010/main" val="1967095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41</a:t>
            </a:fld>
            <a:endParaRPr lang="es-ES" dirty="0"/>
          </a:p>
        </p:txBody>
      </p:sp>
    </p:spTree>
    <p:extLst>
      <p:ext uri="{BB962C8B-B14F-4D97-AF65-F5344CB8AC3E}">
        <p14:creationId xmlns:p14="http://schemas.microsoft.com/office/powerpoint/2010/main" val="33151688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Parque Botânico.-Castillo de Soutomaior</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42</a:t>
            </a:fld>
            <a:endParaRPr lang="es-ES" dirty="0"/>
          </a:p>
        </p:txBody>
      </p:sp>
    </p:spTree>
    <p:extLst>
      <p:ext uri="{BB962C8B-B14F-4D97-AF65-F5344CB8AC3E}">
        <p14:creationId xmlns:p14="http://schemas.microsoft.com/office/powerpoint/2010/main" val="136507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44</a:t>
            </a:fld>
            <a:endParaRPr lang="es-ES" dirty="0"/>
          </a:p>
        </p:txBody>
      </p:sp>
    </p:spTree>
    <p:extLst>
      <p:ext uri="{BB962C8B-B14F-4D97-AF65-F5344CB8AC3E}">
        <p14:creationId xmlns:p14="http://schemas.microsoft.com/office/powerpoint/2010/main" val="36085440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45</a:t>
            </a:fld>
            <a:endParaRPr lang="es-ES" dirty="0"/>
          </a:p>
        </p:txBody>
      </p:sp>
    </p:spTree>
    <p:extLst>
      <p:ext uri="{BB962C8B-B14F-4D97-AF65-F5344CB8AC3E}">
        <p14:creationId xmlns:p14="http://schemas.microsoft.com/office/powerpoint/2010/main" val="32212271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46</a:t>
            </a:fld>
            <a:endParaRPr lang="es-ES" dirty="0"/>
          </a:p>
        </p:txBody>
      </p:sp>
    </p:spTree>
    <p:extLst>
      <p:ext uri="{BB962C8B-B14F-4D97-AF65-F5344CB8AC3E}">
        <p14:creationId xmlns:p14="http://schemas.microsoft.com/office/powerpoint/2010/main" val="2408134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47</a:t>
            </a:fld>
            <a:endParaRPr lang="es-ES" dirty="0"/>
          </a:p>
        </p:txBody>
      </p:sp>
    </p:spTree>
    <p:extLst>
      <p:ext uri="{BB962C8B-B14F-4D97-AF65-F5344CB8AC3E}">
        <p14:creationId xmlns:p14="http://schemas.microsoft.com/office/powerpoint/2010/main" val="39808708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48</a:t>
            </a:fld>
            <a:endParaRPr lang="es-ES" dirty="0"/>
          </a:p>
        </p:txBody>
      </p:sp>
    </p:spTree>
    <p:extLst>
      <p:ext uri="{BB962C8B-B14F-4D97-AF65-F5344CB8AC3E}">
        <p14:creationId xmlns:p14="http://schemas.microsoft.com/office/powerpoint/2010/main" val="33399967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49</a:t>
            </a:fld>
            <a:endParaRPr lang="es-ES" dirty="0"/>
          </a:p>
        </p:txBody>
      </p:sp>
    </p:spTree>
    <p:extLst>
      <p:ext uri="{BB962C8B-B14F-4D97-AF65-F5344CB8AC3E}">
        <p14:creationId xmlns:p14="http://schemas.microsoft.com/office/powerpoint/2010/main" val="32718113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50</a:t>
            </a:fld>
            <a:endParaRPr lang="es-ES" dirty="0"/>
          </a:p>
        </p:txBody>
      </p:sp>
    </p:spTree>
    <p:extLst>
      <p:ext uri="{BB962C8B-B14F-4D97-AF65-F5344CB8AC3E}">
        <p14:creationId xmlns:p14="http://schemas.microsoft.com/office/powerpoint/2010/main" val="34196612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51</a:t>
            </a:fld>
            <a:endParaRPr lang="es-ES" dirty="0"/>
          </a:p>
        </p:txBody>
      </p:sp>
    </p:spTree>
    <p:extLst>
      <p:ext uri="{BB962C8B-B14F-4D97-AF65-F5344CB8AC3E}">
        <p14:creationId xmlns:p14="http://schemas.microsoft.com/office/powerpoint/2010/main" val="30335259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52</a:t>
            </a:fld>
            <a:endParaRPr lang="es-ES" dirty="0"/>
          </a:p>
        </p:txBody>
      </p:sp>
    </p:spTree>
    <p:extLst>
      <p:ext uri="{BB962C8B-B14F-4D97-AF65-F5344CB8AC3E}">
        <p14:creationId xmlns:p14="http://schemas.microsoft.com/office/powerpoint/2010/main" val="28720198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53</a:t>
            </a:fld>
            <a:endParaRPr lang="es-ES" dirty="0"/>
          </a:p>
        </p:txBody>
      </p:sp>
    </p:spTree>
    <p:extLst>
      <p:ext uri="{BB962C8B-B14F-4D97-AF65-F5344CB8AC3E}">
        <p14:creationId xmlns:p14="http://schemas.microsoft.com/office/powerpoint/2010/main" val="36746799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Faramello. A Coruña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54</a:t>
            </a:fld>
            <a:endParaRPr lang="es-ES" dirty="0"/>
          </a:p>
        </p:txBody>
      </p:sp>
    </p:spTree>
    <p:extLst>
      <p:ext uri="{BB962C8B-B14F-4D97-AF65-F5344CB8AC3E}">
        <p14:creationId xmlns:p14="http://schemas.microsoft.com/office/powerpoint/2010/main" val="3241238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58</a:t>
            </a:fld>
            <a:endParaRPr lang="es-ES" dirty="0"/>
          </a:p>
        </p:txBody>
      </p:sp>
    </p:spTree>
    <p:extLst>
      <p:ext uri="{BB962C8B-B14F-4D97-AF65-F5344CB8AC3E}">
        <p14:creationId xmlns:p14="http://schemas.microsoft.com/office/powerpoint/2010/main" val="15947668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59</a:t>
            </a:fld>
            <a:endParaRPr lang="es-ES" dirty="0"/>
          </a:p>
        </p:txBody>
      </p:sp>
    </p:spTree>
    <p:extLst>
      <p:ext uri="{BB962C8B-B14F-4D97-AF65-F5344CB8AC3E}">
        <p14:creationId xmlns:p14="http://schemas.microsoft.com/office/powerpoint/2010/main" val="33156893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60</a:t>
            </a:fld>
            <a:endParaRPr lang="es-ES" dirty="0"/>
          </a:p>
        </p:txBody>
      </p:sp>
    </p:spTree>
    <p:extLst>
      <p:ext uri="{BB962C8B-B14F-4D97-AF65-F5344CB8AC3E}">
        <p14:creationId xmlns:p14="http://schemas.microsoft.com/office/powerpoint/2010/main" val="13576229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61</a:t>
            </a:fld>
            <a:endParaRPr lang="es-ES" dirty="0"/>
          </a:p>
        </p:txBody>
      </p:sp>
    </p:spTree>
    <p:extLst>
      <p:ext uri="{BB962C8B-B14F-4D97-AF65-F5344CB8AC3E}">
        <p14:creationId xmlns:p14="http://schemas.microsoft.com/office/powerpoint/2010/main" val="21195044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62</a:t>
            </a:fld>
            <a:endParaRPr lang="es-ES" dirty="0"/>
          </a:p>
        </p:txBody>
      </p:sp>
    </p:spTree>
    <p:extLst>
      <p:ext uri="{BB962C8B-B14F-4D97-AF65-F5344CB8AC3E}">
        <p14:creationId xmlns:p14="http://schemas.microsoft.com/office/powerpoint/2010/main" val="35733603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63</a:t>
            </a:fld>
            <a:endParaRPr lang="es-ES" dirty="0"/>
          </a:p>
        </p:txBody>
      </p:sp>
    </p:spTree>
    <p:extLst>
      <p:ext uri="{BB962C8B-B14F-4D97-AF65-F5344CB8AC3E}">
        <p14:creationId xmlns:p14="http://schemas.microsoft.com/office/powerpoint/2010/main" val="29562867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64</a:t>
            </a:fld>
            <a:endParaRPr lang="es-ES" dirty="0"/>
          </a:p>
        </p:txBody>
      </p:sp>
    </p:spTree>
    <p:extLst>
      <p:ext uri="{BB962C8B-B14F-4D97-AF65-F5344CB8AC3E}">
        <p14:creationId xmlns:p14="http://schemas.microsoft.com/office/powerpoint/2010/main" val="2375943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65</a:t>
            </a:fld>
            <a:endParaRPr lang="es-ES" dirty="0"/>
          </a:p>
        </p:txBody>
      </p:sp>
    </p:spTree>
    <p:extLst>
      <p:ext uri="{BB962C8B-B14F-4D97-AF65-F5344CB8AC3E}">
        <p14:creationId xmlns:p14="http://schemas.microsoft.com/office/powerpoint/2010/main" val="14627917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66</a:t>
            </a:fld>
            <a:endParaRPr lang="es-ES" dirty="0"/>
          </a:p>
        </p:txBody>
      </p:sp>
    </p:spTree>
    <p:extLst>
      <p:ext uri="{BB962C8B-B14F-4D97-AF65-F5344CB8AC3E}">
        <p14:creationId xmlns:p14="http://schemas.microsoft.com/office/powerpoint/2010/main" val="7591075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67</a:t>
            </a:fld>
            <a:endParaRPr lang="es-ES" dirty="0"/>
          </a:p>
        </p:txBody>
      </p:sp>
    </p:spTree>
    <p:extLst>
      <p:ext uri="{BB962C8B-B14F-4D97-AF65-F5344CB8AC3E}">
        <p14:creationId xmlns:p14="http://schemas.microsoft.com/office/powerpoint/2010/main" val="29146901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68</a:t>
            </a:fld>
            <a:endParaRPr lang="es-ES" dirty="0"/>
          </a:p>
        </p:txBody>
      </p:sp>
    </p:spTree>
    <p:extLst>
      <p:ext uri="{BB962C8B-B14F-4D97-AF65-F5344CB8AC3E}">
        <p14:creationId xmlns:p14="http://schemas.microsoft.com/office/powerpoint/2010/main" val="17372244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69</a:t>
            </a:fld>
            <a:endParaRPr lang="es-ES" dirty="0"/>
          </a:p>
        </p:txBody>
      </p:sp>
    </p:spTree>
    <p:extLst>
      <p:ext uri="{BB962C8B-B14F-4D97-AF65-F5344CB8AC3E}">
        <p14:creationId xmlns:p14="http://schemas.microsoft.com/office/powerpoint/2010/main" val="19159570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a:t>
            </a:r>
            <a:r>
              <a:rPr lang="es-ES" baseline="0" dirty="0"/>
              <a:t> </a:t>
            </a:r>
            <a:r>
              <a:rPr lang="es-ES" dirty="0"/>
              <a:t>de</a:t>
            </a:r>
            <a:r>
              <a:rPr lang="es-ES" baseline="0" dirty="0"/>
              <a:t> R</a:t>
            </a:r>
            <a:r>
              <a:rPr lang="es-ES" dirty="0"/>
              <a:t>ubianes.-Villagarcia de Arousa.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72</a:t>
            </a:fld>
            <a:endParaRPr lang="es-ES" dirty="0"/>
          </a:p>
        </p:txBody>
      </p:sp>
    </p:spTree>
    <p:extLst>
      <p:ext uri="{BB962C8B-B14F-4D97-AF65-F5344CB8AC3E}">
        <p14:creationId xmlns:p14="http://schemas.microsoft.com/office/powerpoint/2010/main" val="40029432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74</a:t>
            </a:fld>
            <a:endParaRPr lang="es-ES" dirty="0"/>
          </a:p>
        </p:txBody>
      </p:sp>
    </p:spTree>
    <p:extLst>
      <p:ext uri="{BB962C8B-B14F-4D97-AF65-F5344CB8AC3E}">
        <p14:creationId xmlns:p14="http://schemas.microsoft.com/office/powerpoint/2010/main" val="39943811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75</a:t>
            </a:fld>
            <a:endParaRPr lang="es-ES" dirty="0"/>
          </a:p>
        </p:txBody>
      </p:sp>
    </p:spTree>
    <p:extLst>
      <p:ext uri="{BB962C8B-B14F-4D97-AF65-F5344CB8AC3E}">
        <p14:creationId xmlns:p14="http://schemas.microsoft.com/office/powerpoint/2010/main" val="9096864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76</a:t>
            </a:fld>
            <a:endParaRPr lang="es-ES" dirty="0"/>
          </a:p>
        </p:txBody>
      </p:sp>
    </p:spTree>
    <p:extLst>
      <p:ext uri="{BB962C8B-B14F-4D97-AF65-F5344CB8AC3E}">
        <p14:creationId xmlns:p14="http://schemas.microsoft.com/office/powerpoint/2010/main" val="20579541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77</a:t>
            </a:fld>
            <a:endParaRPr lang="es-ES" dirty="0"/>
          </a:p>
        </p:txBody>
      </p:sp>
    </p:spTree>
    <p:extLst>
      <p:ext uri="{BB962C8B-B14F-4D97-AF65-F5344CB8AC3E}">
        <p14:creationId xmlns:p14="http://schemas.microsoft.com/office/powerpoint/2010/main" val="31656530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78</a:t>
            </a:fld>
            <a:endParaRPr lang="es-ES" dirty="0"/>
          </a:p>
        </p:txBody>
      </p:sp>
    </p:spTree>
    <p:extLst>
      <p:ext uri="{BB962C8B-B14F-4D97-AF65-F5344CB8AC3E}">
        <p14:creationId xmlns:p14="http://schemas.microsoft.com/office/powerpoint/2010/main" val="21648455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79</a:t>
            </a:fld>
            <a:endParaRPr lang="es-ES" dirty="0"/>
          </a:p>
        </p:txBody>
      </p:sp>
    </p:spTree>
    <p:extLst>
      <p:ext uri="{BB962C8B-B14F-4D97-AF65-F5344CB8AC3E}">
        <p14:creationId xmlns:p14="http://schemas.microsoft.com/office/powerpoint/2010/main" val="33827141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80</a:t>
            </a:fld>
            <a:endParaRPr lang="es-ES" dirty="0"/>
          </a:p>
        </p:txBody>
      </p:sp>
    </p:spTree>
    <p:extLst>
      <p:ext uri="{BB962C8B-B14F-4D97-AF65-F5344CB8AC3E}">
        <p14:creationId xmlns:p14="http://schemas.microsoft.com/office/powerpoint/2010/main" val="1787298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81</a:t>
            </a:fld>
            <a:endParaRPr lang="es-ES" dirty="0"/>
          </a:p>
        </p:txBody>
      </p:sp>
    </p:spTree>
    <p:extLst>
      <p:ext uri="{BB962C8B-B14F-4D97-AF65-F5344CB8AC3E}">
        <p14:creationId xmlns:p14="http://schemas.microsoft.com/office/powerpoint/2010/main" val="28021543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82</a:t>
            </a:fld>
            <a:endParaRPr lang="es-ES" dirty="0"/>
          </a:p>
        </p:txBody>
      </p:sp>
    </p:spTree>
    <p:extLst>
      <p:ext uri="{BB962C8B-B14F-4D97-AF65-F5344CB8AC3E}">
        <p14:creationId xmlns:p14="http://schemas.microsoft.com/office/powerpoint/2010/main" val="10970510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Rubianes.-Villagarcia de Arousa.</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83</a:t>
            </a:fld>
            <a:endParaRPr lang="es-ES" dirty="0"/>
          </a:p>
        </p:txBody>
      </p:sp>
    </p:spTree>
    <p:extLst>
      <p:ext uri="{BB962C8B-B14F-4D97-AF65-F5344CB8AC3E}">
        <p14:creationId xmlns:p14="http://schemas.microsoft.com/office/powerpoint/2010/main" val="35929015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86</a:t>
            </a:fld>
            <a:endParaRPr lang="es-ES" dirty="0"/>
          </a:p>
        </p:txBody>
      </p:sp>
    </p:spTree>
    <p:extLst>
      <p:ext uri="{BB962C8B-B14F-4D97-AF65-F5344CB8AC3E}">
        <p14:creationId xmlns:p14="http://schemas.microsoft.com/office/powerpoint/2010/main" val="22016103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87</a:t>
            </a:fld>
            <a:endParaRPr lang="es-ES" dirty="0"/>
          </a:p>
        </p:txBody>
      </p:sp>
    </p:spTree>
    <p:extLst>
      <p:ext uri="{BB962C8B-B14F-4D97-AF65-F5344CB8AC3E}">
        <p14:creationId xmlns:p14="http://schemas.microsoft.com/office/powerpoint/2010/main" val="9091387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88</a:t>
            </a:fld>
            <a:endParaRPr lang="es-ES" dirty="0"/>
          </a:p>
        </p:txBody>
      </p:sp>
    </p:spTree>
    <p:extLst>
      <p:ext uri="{BB962C8B-B14F-4D97-AF65-F5344CB8AC3E}">
        <p14:creationId xmlns:p14="http://schemas.microsoft.com/office/powerpoint/2010/main" val="6361349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89</a:t>
            </a:fld>
            <a:endParaRPr lang="es-ES" dirty="0"/>
          </a:p>
        </p:txBody>
      </p:sp>
    </p:spTree>
    <p:extLst>
      <p:ext uri="{BB962C8B-B14F-4D97-AF65-F5344CB8AC3E}">
        <p14:creationId xmlns:p14="http://schemas.microsoft.com/office/powerpoint/2010/main" val="36391345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90</a:t>
            </a:fld>
            <a:endParaRPr lang="es-ES" dirty="0"/>
          </a:p>
        </p:txBody>
      </p:sp>
    </p:spTree>
    <p:extLst>
      <p:ext uri="{BB962C8B-B14F-4D97-AF65-F5344CB8AC3E}">
        <p14:creationId xmlns:p14="http://schemas.microsoft.com/office/powerpoint/2010/main" val="22468555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91</a:t>
            </a:fld>
            <a:endParaRPr lang="es-ES" dirty="0"/>
          </a:p>
        </p:txBody>
      </p:sp>
    </p:spTree>
    <p:extLst>
      <p:ext uri="{BB962C8B-B14F-4D97-AF65-F5344CB8AC3E}">
        <p14:creationId xmlns:p14="http://schemas.microsoft.com/office/powerpoint/2010/main" val="11830479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92</a:t>
            </a:fld>
            <a:endParaRPr lang="es-ES" dirty="0"/>
          </a:p>
        </p:txBody>
      </p:sp>
    </p:spTree>
    <p:extLst>
      <p:ext uri="{BB962C8B-B14F-4D97-AF65-F5344CB8AC3E}">
        <p14:creationId xmlns:p14="http://schemas.microsoft.com/office/powerpoint/2010/main" val="12481001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Pazo de Tambre</a:t>
            </a:r>
          </a:p>
          <a:p>
            <a:r>
              <a:rPr lang="es-ES" dirty="0"/>
              <a:t>Tambre</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93</a:t>
            </a:fld>
            <a:endParaRPr lang="es-ES" dirty="0"/>
          </a:p>
        </p:txBody>
      </p:sp>
    </p:spTree>
    <p:extLst>
      <p:ext uri="{BB962C8B-B14F-4D97-AF65-F5344CB8AC3E}">
        <p14:creationId xmlns:p14="http://schemas.microsoft.com/office/powerpoint/2010/main" val="36907887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94</a:t>
            </a:fld>
            <a:endParaRPr lang="es-ES" dirty="0"/>
          </a:p>
        </p:txBody>
      </p:sp>
    </p:spTree>
    <p:extLst>
      <p:ext uri="{BB962C8B-B14F-4D97-AF65-F5344CB8AC3E}">
        <p14:creationId xmlns:p14="http://schemas.microsoft.com/office/powerpoint/2010/main" val="15488191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95</a:t>
            </a:fld>
            <a:endParaRPr lang="es-ES" dirty="0"/>
          </a:p>
        </p:txBody>
      </p:sp>
    </p:spTree>
    <p:extLst>
      <p:ext uri="{BB962C8B-B14F-4D97-AF65-F5344CB8AC3E}">
        <p14:creationId xmlns:p14="http://schemas.microsoft.com/office/powerpoint/2010/main" val="28907255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Tambre</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96</a:t>
            </a:fld>
            <a:endParaRPr lang="es-ES" dirty="0"/>
          </a:p>
        </p:txBody>
      </p:sp>
    </p:spTree>
    <p:extLst>
      <p:ext uri="{BB962C8B-B14F-4D97-AF65-F5344CB8AC3E}">
        <p14:creationId xmlns:p14="http://schemas.microsoft.com/office/powerpoint/2010/main" val="27763910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97</a:t>
            </a:fld>
            <a:endParaRPr lang="es-ES" dirty="0"/>
          </a:p>
        </p:txBody>
      </p:sp>
    </p:spTree>
    <p:extLst>
      <p:ext uri="{BB962C8B-B14F-4D97-AF65-F5344CB8AC3E}">
        <p14:creationId xmlns:p14="http://schemas.microsoft.com/office/powerpoint/2010/main" val="15992363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100</a:t>
            </a:fld>
            <a:endParaRPr lang="es-ES" dirty="0"/>
          </a:p>
        </p:txBody>
      </p:sp>
    </p:spTree>
    <p:extLst>
      <p:ext uri="{BB962C8B-B14F-4D97-AF65-F5344CB8AC3E}">
        <p14:creationId xmlns:p14="http://schemas.microsoft.com/office/powerpoint/2010/main" val="29037842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101</a:t>
            </a:fld>
            <a:endParaRPr lang="es-ES" dirty="0"/>
          </a:p>
        </p:txBody>
      </p:sp>
    </p:spTree>
    <p:extLst>
      <p:ext uri="{BB962C8B-B14F-4D97-AF65-F5344CB8AC3E}">
        <p14:creationId xmlns:p14="http://schemas.microsoft.com/office/powerpoint/2010/main" val="188119957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102</a:t>
            </a:fld>
            <a:endParaRPr lang="es-ES" dirty="0"/>
          </a:p>
        </p:txBody>
      </p:sp>
    </p:spTree>
    <p:extLst>
      <p:ext uri="{BB962C8B-B14F-4D97-AF65-F5344CB8AC3E}">
        <p14:creationId xmlns:p14="http://schemas.microsoft.com/office/powerpoint/2010/main" val="243777525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103</a:t>
            </a:fld>
            <a:endParaRPr lang="es-ES" dirty="0"/>
          </a:p>
        </p:txBody>
      </p:sp>
    </p:spTree>
    <p:extLst>
      <p:ext uri="{BB962C8B-B14F-4D97-AF65-F5344CB8AC3E}">
        <p14:creationId xmlns:p14="http://schemas.microsoft.com/office/powerpoint/2010/main" val="7779973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104</a:t>
            </a:fld>
            <a:endParaRPr lang="es-ES" dirty="0"/>
          </a:p>
        </p:txBody>
      </p:sp>
    </p:spTree>
    <p:extLst>
      <p:ext uri="{BB962C8B-B14F-4D97-AF65-F5344CB8AC3E}">
        <p14:creationId xmlns:p14="http://schemas.microsoft.com/office/powerpoint/2010/main" val="35795345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105</a:t>
            </a:fld>
            <a:endParaRPr lang="es-ES" dirty="0"/>
          </a:p>
        </p:txBody>
      </p:sp>
    </p:spTree>
    <p:extLst>
      <p:ext uri="{BB962C8B-B14F-4D97-AF65-F5344CB8AC3E}">
        <p14:creationId xmlns:p14="http://schemas.microsoft.com/office/powerpoint/2010/main" val="14158455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106</a:t>
            </a:fld>
            <a:endParaRPr lang="es-ES" dirty="0"/>
          </a:p>
        </p:txBody>
      </p:sp>
    </p:spTree>
    <p:extLst>
      <p:ext uri="{BB962C8B-B14F-4D97-AF65-F5344CB8AC3E}">
        <p14:creationId xmlns:p14="http://schemas.microsoft.com/office/powerpoint/2010/main" val="406936154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107</a:t>
            </a:fld>
            <a:endParaRPr lang="es-ES" dirty="0"/>
          </a:p>
        </p:txBody>
      </p:sp>
    </p:spTree>
    <p:extLst>
      <p:ext uri="{BB962C8B-B14F-4D97-AF65-F5344CB8AC3E}">
        <p14:creationId xmlns:p14="http://schemas.microsoft.com/office/powerpoint/2010/main" val="19033771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108</a:t>
            </a:fld>
            <a:endParaRPr lang="es-ES" dirty="0"/>
          </a:p>
        </p:txBody>
      </p:sp>
    </p:spTree>
    <p:extLst>
      <p:ext uri="{BB962C8B-B14F-4D97-AF65-F5344CB8AC3E}">
        <p14:creationId xmlns:p14="http://schemas.microsoft.com/office/powerpoint/2010/main" val="30290259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109</a:t>
            </a:fld>
            <a:endParaRPr lang="es-ES" dirty="0"/>
          </a:p>
        </p:txBody>
      </p:sp>
    </p:spTree>
    <p:extLst>
      <p:ext uri="{BB962C8B-B14F-4D97-AF65-F5344CB8AC3E}">
        <p14:creationId xmlns:p14="http://schemas.microsoft.com/office/powerpoint/2010/main" val="33580495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Jardines Pazo Quinteiro Da Cruz.</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110</a:t>
            </a:fld>
            <a:endParaRPr lang="es-ES" dirty="0"/>
          </a:p>
        </p:txBody>
      </p:sp>
    </p:spTree>
    <p:extLst>
      <p:ext uri="{BB962C8B-B14F-4D97-AF65-F5344CB8AC3E}">
        <p14:creationId xmlns:p14="http://schemas.microsoft.com/office/powerpoint/2010/main" val="16807287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La Saleta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113</a:t>
            </a:fld>
            <a:endParaRPr lang="es-ES" dirty="0"/>
          </a:p>
        </p:txBody>
      </p:sp>
    </p:spTree>
    <p:extLst>
      <p:ext uri="{BB962C8B-B14F-4D97-AF65-F5344CB8AC3E}">
        <p14:creationId xmlns:p14="http://schemas.microsoft.com/office/powerpoint/2010/main" val="6526625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la Saleta.-Acer palmatum</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114</a:t>
            </a:fld>
            <a:endParaRPr lang="es-ES" dirty="0"/>
          </a:p>
        </p:txBody>
      </p:sp>
    </p:spTree>
    <p:extLst>
      <p:ext uri="{BB962C8B-B14F-4D97-AF65-F5344CB8AC3E}">
        <p14:creationId xmlns:p14="http://schemas.microsoft.com/office/powerpoint/2010/main" val="34110892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La Saleta.- Camelia tutú </a:t>
            </a:r>
          </a:p>
          <a:p>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115</a:t>
            </a:fld>
            <a:endParaRPr lang="es-ES" dirty="0"/>
          </a:p>
        </p:txBody>
      </p:sp>
    </p:spTree>
    <p:extLst>
      <p:ext uri="{BB962C8B-B14F-4D97-AF65-F5344CB8AC3E}">
        <p14:creationId xmlns:p14="http://schemas.microsoft.com/office/powerpoint/2010/main" val="26785267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Jardín de La Saleta en Meis.-</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116</a:t>
            </a:fld>
            <a:endParaRPr lang="es-ES" dirty="0"/>
          </a:p>
        </p:txBody>
      </p:sp>
    </p:spTree>
    <p:extLst>
      <p:ext uri="{BB962C8B-B14F-4D97-AF65-F5344CB8AC3E}">
        <p14:creationId xmlns:p14="http://schemas.microsoft.com/office/powerpoint/2010/main" val="381464287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Jardín de La Saleta en Meis.-</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117</a:t>
            </a:fld>
            <a:endParaRPr lang="es-ES" dirty="0"/>
          </a:p>
        </p:txBody>
      </p:sp>
    </p:spTree>
    <p:extLst>
      <p:ext uri="{BB962C8B-B14F-4D97-AF65-F5344CB8AC3E}">
        <p14:creationId xmlns:p14="http://schemas.microsoft.com/office/powerpoint/2010/main" val="40863427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Jardín de La Saleta en Meis.-</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118</a:t>
            </a:fld>
            <a:endParaRPr lang="es-ES" dirty="0"/>
          </a:p>
        </p:txBody>
      </p:sp>
    </p:spTree>
    <p:extLst>
      <p:ext uri="{BB962C8B-B14F-4D97-AF65-F5344CB8AC3E}">
        <p14:creationId xmlns:p14="http://schemas.microsoft.com/office/powerpoint/2010/main" val="6517586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Jardín de La Saleta en Meis.-Azaleas</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119</a:t>
            </a:fld>
            <a:endParaRPr lang="es-ES" dirty="0"/>
          </a:p>
        </p:txBody>
      </p:sp>
    </p:spTree>
    <p:extLst>
      <p:ext uri="{BB962C8B-B14F-4D97-AF65-F5344CB8AC3E}">
        <p14:creationId xmlns:p14="http://schemas.microsoft.com/office/powerpoint/2010/main" val="208359920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Jardín de La Saleta en Meis.-</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120</a:t>
            </a:fld>
            <a:endParaRPr lang="es-ES" dirty="0"/>
          </a:p>
        </p:txBody>
      </p:sp>
    </p:spTree>
    <p:extLst>
      <p:ext uri="{BB962C8B-B14F-4D97-AF65-F5344CB8AC3E}">
        <p14:creationId xmlns:p14="http://schemas.microsoft.com/office/powerpoint/2010/main" val="104230493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Jardín de La Saleta en Meis.-</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121</a:t>
            </a:fld>
            <a:endParaRPr lang="es-ES" dirty="0"/>
          </a:p>
        </p:txBody>
      </p:sp>
    </p:spTree>
    <p:extLst>
      <p:ext uri="{BB962C8B-B14F-4D97-AF65-F5344CB8AC3E}">
        <p14:creationId xmlns:p14="http://schemas.microsoft.com/office/powerpoint/2010/main" val="93839480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Jardín de La Saleta en Meis.-</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122</a:t>
            </a:fld>
            <a:endParaRPr lang="es-ES" dirty="0"/>
          </a:p>
        </p:txBody>
      </p:sp>
    </p:spTree>
    <p:extLst>
      <p:ext uri="{BB962C8B-B14F-4D97-AF65-F5344CB8AC3E}">
        <p14:creationId xmlns:p14="http://schemas.microsoft.com/office/powerpoint/2010/main" val="300214719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Jardín de La Saleta en Meis.-Rhododendron</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123</a:t>
            </a:fld>
            <a:endParaRPr lang="es-ES" dirty="0"/>
          </a:p>
        </p:txBody>
      </p:sp>
    </p:spTree>
    <p:extLst>
      <p:ext uri="{BB962C8B-B14F-4D97-AF65-F5344CB8AC3E}">
        <p14:creationId xmlns:p14="http://schemas.microsoft.com/office/powerpoint/2010/main" val="356414714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Galicia.-La Saleta.-Thryptomene saxícola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124</a:t>
            </a:fld>
            <a:endParaRPr lang="es-ES" dirty="0"/>
          </a:p>
        </p:txBody>
      </p:sp>
    </p:spTree>
    <p:extLst>
      <p:ext uri="{BB962C8B-B14F-4D97-AF65-F5344CB8AC3E}">
        <p14:creationId xmlns:p14="http://schemas.microsoft.com/office/powerpoint/2010/main" val="384828961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Galicia .-Jardin La Saleta.-Malus purpurea</a:t>
            </a:r>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125</a:t>
            </a:fld>
            <a:endParaRPr lang="es-ES" dirty="0"/>
          </a:p>
        </p:txBody>
      </p:sp>
    </p:spTree>
    <p:extLst>
      <p:ext uri="{BB962C8B-B14F-4D97-AF65-F5344CB8AC3E}">
        <p14:creationId xmlns:p14="http://schemas.microsoft.com/office/powerpoint/2010/main" val="209631006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Galicia .-Jardin La Saleta.-Persicaria</a:t>
            </a:r>
            <a:r>
              <a:rPr lang="it-IT" baseline="0" dirty="0"/>
              <a:t> capitata</a:t>
            </a:r>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126</a:t>
            </a:fld>
            <a:endParaRPr lang="es-ES" dirty="0"/>
          </a:p>
        </p:txBody>
      </p:sp>
    </p:spTree>
    <p:extLst>
      <p:ext uri="{BB962C8B-B14F-4D97-AF65-F5344CB8AC3E}">
        <p14:creationId xmlns:p14="http://schemas.microsoft.com/office/powerpoint/2010/main" val="89139044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Galicia .-Jardin La Saleta.-Banco</a:t>
            </a:r>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127</a:t>
            </a:fld>
            <a:endParaRPr lang="es-ES" dirty="0"/>
          </a:p>
        </p:txBody>
      </p:sp>
    </p:spTree>
    <p:extLst>
      <p:ext uri="{BB962C8B-B14F-4D97-AF65-F5344CB8AC3E}">
        <p14:creationId xmlns:p14="http://schemas.microsoft.com/office/powerpoint/2010/main" val="106906321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.-Jardin La Saleta.-Camelias-reticulatas</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128</a:t>
            </a:fld>
            <a:endParaRPr lang="es-ES" dirty="0"/>
          </a:p>
        </p:txBody>
      </p:sp>
    </p:spTree>
    <p:extLst>
      <p:ext uri="{BB962C8B-B14F-4D97-AF65-F5344CB8AC3E}">
        <p14:creationId xmlns:p14="http://schemas.microsoft.com/office/powerpoint/2010/main" val="237774892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.-Jardin La Saleta.-Rhododendron</a:t>
            </a:r>
            <a:r>
              <a:rPr lang="es-ES" baseline="0" dirty="0"/>
              <a:t> bibiani</a:t>
            </a:r>
            <a:endParaRPr lang="es-ES" dirty="0"/>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129</a:t>
            </a:fld>
            <a:endParaRPr lang="es-ES" dirty="0"/>
          </a:p>
        </p:txBody>
      </p:sp>
    </p:spTree>
    <p:extLst>
      <p:ext uri="{BB962C8B-B14F-4D97-AF65-F5344CB8AC3E}">
        <p14:creationId xmlns:p14="http://schemas.microsoft.com/office/powerpoint/2010/main" val="355803560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Galicia .-Jardin Pazo de La Saleta.-</a:t>
            </a:r>
          </a:p>
        </p:txBody>
      </p:sp>
      <p:sp>
        <p:nvSpPr>
          <p:cNvPr id="4" name="3 Marcador de número de diapositiva"/>
          <p:cNvSpPr>
            <a:spLocks noGrp="1"/>
          </p:cNvSpPr>
          <p:nvPr>
            <p:ph type="sldNum" sz="quarter" idx="10"/>
          </p:nvPr>
        </p:nvSpPr>
        <p:spPr/>
        <p:txBody>
          <a:bodyPr/>
          <a:lstStyle/>
          <a:p>
            <a:fld id="{2076E3BD-4E12-4686-B169-27872B7E886B}" type="slidenum">
              <a:rPr lang="es-ES" smtClean="0"/>
              <a:t>130</a:t>
            </a:fld>
            <a:endParaRPr lang="es-ES" dirty="0"/>
          </a:p>
        </p:txBody>
      </p:sp>
    </p:spTree>
    <p:extLst>
      <p:ext uri="{BB962C8B-B14F-4D97-AF65-F5344CB8AC3E}">
        <p14:creationId xmlns:p14="http://schemas.microsoft.com/office/powerpoint/2010/main" val="1113503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884846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774781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212370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584303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948412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050541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2281265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2693330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97210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098311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448975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17306850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7.xml"/><Relationship Id="rId5" Type="http://schemas.openxmlformats.org/officeDocument/2006/relationships/image" Target="../media/image94.jpg"/><Relationship Id="rId4" Type="http://schemas.openxmlformats.org/officeDocument/2006/relationships/image" Target="../media/image93.jpg"/></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1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8.xml"/><Relationship Id="rId1" Type="http://schemas.openxmlformats.org/officeDocument/2006/relationships/slideLayout" Target="../slideLayouts/slideLayout7.xml"/><Relationship Id="rId5" Type="http://schemas.openxmlformats.org/officeDocument/2006/relationships/image" Target="../media/image109.jpg"/><Relationship Id="rId4" Type="http://schemas.openxmlformats.org/officeDocument/2006/relationships/image" Target="../media/image108.jpg"/></Relationships>
</file>

<file path=ppt/slides/_rels/slide12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ESPAÑA.-Ñ</a:t>
            </a:r>
          </a:p>
        </p:txBody>
      </p:sp>
      <p:sp>
        <p:nvSpPr>
          <p:cNvPr id="3" name="2 Subtítulo"/>
          <p:cNvSpPr>
            <a:spLocks noGrp="1"/>
          </p:cNvSpPr>
          <p:nvPr>
            <p:ph type="subTitle" idx="1"/>
          </p:nvPr>
        </p:nvSpPr>
        <p:spPr>
          <a:xfrm>
            <a:off x="3347864" y="4869160"/>
            <a:ext cx="5265372" cy="1389280"/>
          </a:xfrm>
        </p:spPr>
        <p:txBody>
          <a:bodyPr>
            <a:normAutofit/>
          </a:bodyPr>
          <a:lstStyle/>
          <a:p>
            <a:r>
              <a:rPr lang="es-ES" dirty="0"/>
              <a:t>Selección de textos y fotografías por</a:t>
            </a:r>
          </a:p>
          <a:p>
            <a:r>
              <a:rPr lang="es-ES" dirty="0"/>
              <a:t>JOSE ELIAS BONELLS</a:t>
            </a:r>
          </a:p>
          <a:p>
            <a:endParaRPr lang="es-ES" dirty="0"/>
          </a:p>
        </p:txBody>
      </p:sp>
    </p:spTree>
    <p:extLst>
      <p:ext uri="{BB962C8B-B14F-4D97-AF65-F5344CB8AC3E}">
        <p14:creationId xmlns:p14="http://schemas.microsoft.com/office/powerpoint/2010/main" val="1254931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Pamplona.-Parque de la Taconera</a:t>
            </a:r>
          </a:p>
        </p:txBody>
      </p:sp>
      <p:sp>
        <p:nvSpPr>
          <p:cNvPr id="3" name="2 Marcador de contenido"/>
          <p:cNvSpPr>
            <a:spLocks noGrp="1"/>
          </p:cNvSpPr>
          <p:nvPr>
            <p:ph idx="1"/>
          </p:nvPr>
        </p:nvSpPr>
        <p:spPr/>
        <p:txBody>
          <a:bodyPr>
            <a:normAutofit/>
          </a:bodyPr>
          <a:lstStyle/>
          <a:p>
            <a:r>
              <a:rPr lang="es-ES" sz="2000" dirty="0"/>
              <a:t>Los Jardines de la Taconera constituyen el parque más antiguo, hermoso y emblemático de Pamplona. </a:t>
            </a:r>
          </a:p>
          <a:p>
            <a:r>
              <a:rPr lang="es-ES" sz="2000" dirty="0"/>
              <a:t>Con sus 90.000 metros cuadrados de superficie, se asienta en torno a las murallas, muy cerca del Casco Antiguo, dentro de un marcado estilo romántico y versallesco. </a:t>
            </a:r>
          </a:p>
          <a:p>
            <a:r>
              <a:rPr lang="es-ES" sz="2000" dirty="0"/>
              <a:t>Su estructura, jalonada de especies arbóreas y florales con elementos escultóricos muy diversos, permite diferentes itinerarios al visitante. </a:t>
            </a:r>
          </a:p>
          <a:p>
            <a:r>
              <a:rPr lang="es-ES" sz="2000" dirty="0"/>
              <a:t>Pero si algo caracteriza a este paradisíaco lugar es el pequeño zoo que alberga en sus fosos y en el que conviven ciervos, patos, faisanes, cisnes, pavos reales... en estado de semilibertad</a:t>
            </a:r>
            <a:r>
              <a:rPr lang="es-ES" dirty="0"/>
              <a:t>. </a:t>
            </a:r>
          </a:p>
        </p:txBody>
      </p:sp>
    </p:spTree>
    <p:extLst>
      <p:ext uri="{BB962C8B-B14F-4D97-AF65-F5344CB8AC3E}">
        <p14:creationId xmlns:p14="http://schemas.microsoft.com/office/powerpoint/2010/main" val="3796776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239000" cy="6123080"/>
          </a:xfrm>
        </p:spPr>
        <p:txBody>
          <a:bodyPr>
            <a:normAutofit lnSpcReduction="10000"/>
          </a:bodyPr>
          <a:lstStyle/>
          <a:p>
            <a:r>
              <a:rPr lang="es-ES" sz="2000" dirty="0"/>
              <a:t>Ya en los planos de 1719 de la ciudad, aparece la Taconera como espacio verde. El parque está siempre abierto al público y su acceso más señorial, el Portal de San Nicolás (1666), recreación barroca de un arco del triunfo, se encuentra en la calle del Bosquecillo. También se puede acceder a través del Portal de La Taconera, junto a los jardines de Antoniutti. </a:t>
            </a:r>
          </a:p>
          <a:p>
            <a:r>
              <a:rPr lang="es-ES" sz="2000" dirty="0"/>
              <a:t>Posee una vegetación muy variada con árboles antiguos y exóticos. El parque está rodeado por parte de las murallas que circundaban la ciudad. Además conserva elementos ornamentales que le permitirán ir haciendo pequeños altos en el camino: el Monumento a Gayarre, en el paseo central, en honor al tenor roncalés (1844-1890) de fama mundial. Muy cerca de allí, otro parterre ensalza la figura del músico burladés Hilarión Eslava (1807-1878). </a:t>
            </a:r>
          </a:p>
          <a:p>
            <a:r>
              <a:rPr lang="es-ES" sz="2000" dirty="0"/>
              <a:t>Escondida entre los árboles, no olvide saludar a la Mariblanca, una escultura de finales del XVIII, que recoge una de las imágenes más populares y queridas de la ciudad y que representa una alegoría de la Abundancia o Beneficiencia.</a:t>
            </a:r>
          </a:p>
        </p:txBody>
      </p:sp>
    </p:spTree>
    <p:extLst>
      <p:ext uri="{BB962C8B-B14F-4D97-AF65-F5344CB8AC3E}">
        <p14:creationId xmlns:p14="http://schemas.microsoft.com/office/powerpoint/2010/main" val="3914060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8244408" cy="6957392"/>
          </a:xfrm>
          <a:prstGeom prst="rect">
            <a:avLst/>
          </a:prstGeom>
        </p:spPr>
      </p:pic>
    </p:spTree>
    <p:extLst>
      <p:ext uri="{BB962C8B-B14F-4D97-AF65-F5344CB8AC3E}">
        <p14:creationId xmlns:p14="http://schemas.microsoft.com/office/powerpoint/2010/main" val="305449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11469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88640"/>
            <a:ext cx="8495928" cy="6669360"/>
          </a:xfrm>
          <a:prstGeom prst="rect">
            <a:avLst/>
          </a:prstGeom>
        </p:spPr>
      </p:pic>
    </p:spTree>
    <p:extLst>
      <p:ext uri="{BB962C8B-B14F-4D97-AF65-F5344CB8AC3E}">
        <p14:creationId xmlns:p14="http://schemas.microsoft.com/office/powerpoint/2010/main" val="2579611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4206212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941538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352928" cy="6858000"/>
          </a:xfrm>
          <a:prstGeom prst="rect">
            <a:avLst/>
          </a:prstGeom>
        </p:spPr>
      </p:pic>
    </p:spTree>
    <p:extLst>
      <p:ext uri="{BB962C8B-B14F-4D97-AF65-F5344CB8AC3E}">
        <p14:creationId xmlns:p14="http://schemas.microsoft.com/office/powerpoint/2010/main" val="3477477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8" y="0"/>
            <a:ext cx="8186688" cy="6858000"/>
          </a:xfrm>
          <a:prstGeom prst="rect">
            <a:avLst/>
          </a:prstGeom>
        </p:spPr>
      </p:pic>
    </p:spTree>
    <p:extLst>
      <p:ext uri="{BB962C8B-B14F-4D97-AF65-F5344CB8AC3E}">
        <p14:creationId xmlns:p14="http://schemas.microsoft.com/office/powerpoint/2010/main" val="2945196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2" y="0"/>
            <a:ext cx="8195791" cy="6858000"/>
          </a:xfrm>
          <a:prstGeom prst="rect">
            <a:avLst/>
          </a:prstGeom>
        </p:spPr>
      </p:pic>
    </p:spTree>
    <p:extLst>
      <p:ext uri="{BB962C8B-B14F-4D97-AF65-F5344CB8AC3E}">
        <p14:creationId xmlns:p14="http://schemas.microsoft.com/office/powerpoint/2010/main" val="2100771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747908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208" cy="6858000"/>
          </a:xfrm>
          <a:prstGeom prst="rect">
            <a:avLst/>
          </a:prstGeom>
        </p:spPr>
      </p:pic>
    </p:spTree>
    <p:extLst>
      <p:ext uri="{BB962C8B-B14F-4D97-AF65-F5344CB8AC3E}">
        <p14:creationId xmlns:p14="http://schemas.microsoft.com/office/powerpoint/2010/main" val="3363976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976"/>
            <a:ext cx="8244408" cy="6766024"/>
          </a:xfrm>
          <a:prstGeom prst="rect">
            <a:avLst/>
          </a:prstGeom>
        </p:spPr>
      </p:pic>
    </p:spTree>
    <p:extLst>
      <p:ext uri="{BB962C8B-B14F-4D97-AF65-F5344CB8AC3E}">
        <p14:creationId xmlns:p14="http://schemas.microsoft.com/office/powerpoint/2010/main" val="3936716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parque de Rosalía de Castro de Lugo </a:t>
            </a:r>
          </a:p>
        </p:txBody>
      </p:sp>
      <p:sp>
        <p:nvSpPr>
          <p:cNvPr id="3" name="2 Marcador de contenido"/>
          <p:cNvSpPr>
            <a:spLocks noGrp="1"/>
          </p:cNvSpPr>
          <p:nvPr>
            <p:ph idx="1"/>
          </p:nvPr>
        </p:nvSpPr>
        <p:spPr/>
        <p:txBody>
          <a:bodyPr>
            <a:normAutofit fontScale="77500" lnSpcReduction="20000"/>
          </a:bodyPr>
          <a:lstStyle/>
          <a:p>
            <a:r>
              <a:rPr lang="es-ES" dirty="0"/>
              <a:t>El parque de Rosalía de Castro de Lugo se enmarca en un espacio verde entre la avenida Doctor Garcia Portela calle Periodistas Puro Cora Calle Pascual Veiga y el Paseo de la Villa de Foz. El parque se extiende hacia las tierras bajas que bordean la Ronda de la República de Argentina. </a:t>
            </a:r>
          </a:p>
          <a:p>
            <a:r>
              <a:rPr lang="es-ES" dirty="0"/>
              <a:t>A pesar de estar situado fuera de las paredes de la vieja ciudad , el parque cuenta con un personaje central. Los primeros edificios de la fecha parque desde los años 1909-1912, y la zona verde se habían establecido en el año 1925 con el nombre de Alfonso XII .</a:t>
            </a:r>
          </a:p>
          <a:p>
            <a:r>
              <a:rPr lang="es-ES" dirty="0"/>
              <a:t> Abierto desde mediados del siglo XX como una ciudad jardín , con el diseño de Eloy Maquieira . En la actualidad conserva el aire del desarrollo urbano buen alojamiento a lo largo de las vistas panorámicas son algunos de sus principales atractivos. </a:t>
            </a:r>
          </a:p>
          <a:p>
            <a:r>
              <a:rPr lang="es-ES" dirty="0"/>
              <a:t>Actualmente tiene algunos elementos únicos: un cobertizo, una pérgola y un mapa de la Península Ibérica en relieve.</a:t>
            </a:r>
          </a:p>
        </p:txBody>
      </p:sp>
    </p:spTree>
    <p:extLst>
      <p:ext uri="{BB962C8B-B14F-4D97-AF65-F5344CB8AC3E}">
        <p14:creationId xmlns:p14="http://schemas.microsoft.com/office/powerpoint/2010/main" val="2817997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239000" cy="6051072"/>
          </a:xfrm>
        </p:spPr>
        <p:txBody>
          <a:bodyPr>
            <a:normAutofit fontScale="77500" lnSpcReduction="20000"/>
          </a:bodyPr>
          <a:lstStyle/>
          <a:p>
            <a:r>
              <a:rPr lang="es-ES" dirty="0"/>
              <a:t>Cuenta con 3.000 metros cuadrados. Las áreas con jardines y extensas giras con muchos árboles y alta edad. Cuenta con un escenario para la música , recinto infantil y más de cuarenta bancos. </a:t>
            </a:r>
          </a:p>
          <a:p>
            <a:r>
              <a:rPr lang="es-ES" dirty="0"/>
              <a:t>Los corredores principales se cruzan en un espacio central grande dominado por una fuente adornada con rosales , uno de los arreglos florales más comunes del parque. Sobre la estructura geométrica capa de especies de árboles predominante de sombra y otros grandes entre los que podemos destacar los abetos .</a:t>
            </a:r>
          </a:p>
          <a:p>
            <a:r>
              <a:rPr lang="es-ES" dirty="0"/>
              <a:t>Tiene una serie de monumentos, la escritora Rosalía de Castro (que finalmente tomó el nombre del parque), el Alcalde López Pérez y José Castiñeira Pardo ; </a:t>
            </a:r>
          </a:p>
          <a:p>
            <a:r>
              <a:rPr lang="es-ES" dirty="0"/>
              <a:t>Además, las entradas para el parque son múltiples por cualquiera de sus lados. Hay, por otra parte, un estanque de aves acuáticas. Es más bien una gran jaulas Paxareiras cerrado. Sin embargo, lo más llamativo es el desván.</a:t>
            </a:r>
          </a:p>
          <a:p>
            <a:r>
              <a:rPr lang="es-ES" dirty="0"/>
              <a:t>Orientado hacia el oeste se encuentra un punto de vista balcón en forma en la que se abre a una escalera centrada pérgola en la esquina izquierda.</a:t>
            </a:r>
          </a:p>
        </p:txBody>
      </p:sp>
    </p:spTree>
    <p:extLst>
      <p:ext uri="{BB962C8B-B14F-4D97-AF65-F5344CB8AC3E}">
        <p14:creationId xmlns:p14="http://schemas.microsoft.com/office/powerpoint/2010/main" val="2305316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16416" cy="6957391"/>
          </a:xfrm>
          <a:prstGeom prst="rect">
            <a:avLst/>
          </a:prstGeom>
        </p:spPr>
      </p:pic>
    </p:spTree>
    <p:extLst>
      <p:ext uri="{BB962C8B-B14F-4D97-AF65-F5344CB8AC3E}">
        <p14:creationId xmlns:p14="http://schemas.microsoft.com/office/powerpoint/2010/main" val="288624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08"/>
          <a:stretch/>
        </p:blipFill>
        <p:spPr>
          <a:xfrm>
            <a:off x="0" y="0"/>
            <a:ext cx="8028384" cy="6858000"/>
          </a:xfrm>
          <a:prstGeom prst="rect">
            <a:avLst/>
          </a:prstGeom>
        </p:spPr>
      </p:pic>
    </p:spTree>
    <p:extLst>
      <p:ext uri="{BB962C8B-B14F-4D97-AF65-F5344CB8AC3E}">
        <p14:creationId xmlns:p14="http://schemas.microsoft.com/office/powerpoint/2010/main" val="530638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917"/>
          <a:stretch/>
        </p:blipFill>
        <p:spPr>
          <a:xfrm>
            <a:off x="0" y="0"/>
            <a:ext cx="8288593" cy="7101408"/>
          </a:xfrm>
          <a:prstGeom prst="rect">
            <a:avLst/>
          </a:prstGeom>
        </p:spPr>
      </p:pic>
    </p:spTree>
    <p:extLst>
      <p:ext uri="{BB962C8B-B14F-4D97-AF65-F5344CB8AC3E}">
        <p14:creationId xmlns:p14="http://schemas.microsoft.com/office/powerpoint/2010/main" val="577983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8172400" cy="6858000"/>
          </a:xfrm>
          <a:prstGeom prst="rect">
            <a:avLst/>
          </a:prstGeom>
        </p:spPr>
      </p:pic>
    </p:spTree>
    <p:extLst>
      <p:ext uri="{BB962C8B-B14F-4D97-AF65-F5344CB8AC3E}">
        <p14:creationId xmlns:p14="http://schemas.microsoft.com/office/powerpoint/2010/main" val="3633842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327099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344" b="7708"/>
          <a:stretch/>
        </p:blipFill>
        <p:spPr>
          <a:xfrm>
            <a:off x="0" y="0"/>
            <a:ext cx="8244408" cy="7029400"/>
          </a:xfrm>
          <a:prstGeom prst="rect">
            <a:avLst/>
          </a:prstGeom>
        </p:spPr>
      </p:pic>
    </p:spTree>
    <p:extLst>
      <p:ext uri="{BB962C8B-B14F-4D97-AF65-F5344CB8AC3E}">
        <p14:creationId xmlns:p14="http://schemas.microsoft.com/office/powerpoint/2010/main" val="1753653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550789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8496944" cy="6858000"/>
          </a:xfrm>
          <a:prstGeom prst="rect">
            <a:avLst/>
          </a:prstGeom>
        </p:spPr>
      </p:pic>
    </p:spTree>
    <p:extLst>
      <p:ext uri="{BB962C8B-B14F-4D97-AF65-F5344CB8AC3E}">
        <p14:creationId xmlns:p14="http://schemas.microsoft.com/office/powerpoint/2010/main" val="65237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300163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1891471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406636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El Parque Botánico del Castillo de Soutomaior </a:t>
            </a:r>
          </a:p>
        </p:txBody>
      </p:sp>
      <p:sp>
        <p:nvSpPr>
          <p:cNvPr id="3" name="2 Marcador de contenido"/>
          <p:cNvSpPr>
            <a:spLocks noGrp="1"/>
          </p:cNvSpPr>
          <p:nvPr>
            <p:ph idx="1"/>
          </p:nvPr>
        </p:nvSpPr>
        <p:spPr/>
        <p:txBody>
          <a:bodyPr>
            <a:normAutofit lnSpcReduction="10000"/>
          </a:bodyPr>
          <a:lstStyle/>
          <a:p>
            <a:r>
              <a:rPr lang="es-ES" sz="2000" dirty="0"/>
              <a:t>El Parque Botánico del Castillo de Soutomaior en Pontevedra forma parte de una propiedad histórica con un castillo del siglo XII. El parque botánico, creado en el siglo XIX, posee una superficie de 6 hectáreas, y cuenta con más de cuatrocientas plantas de camelia que pertenecen a 25 especies, así como otros árboles singulares como son los castaños milenarios y las vetustas secuoyas, araucarias, chamaecíparis, azaleas y robles.</a:t>
            </a:r>
          </a:p>
          <a:p>
            <a:r>
              <a:rPr lang="es-ES" sz="2000" dirty="0"/>
              <a:t>Cuando el Castillo de Soutomaior fue adquirido por la Diputación provincial de Pontevedra en 1982, ya poseía 19 especímenes de Camellia japonica del siglo XIX que se encuentran entre los primeros que se plantaron en España. A continuación se amplió esta colección y ahora el jardín posee 442 plantas de camelia que pertenecen a 25 especies diferentes, con 317 cultivares de C. japonica, 21 cultivares de C. reticulata, 23 de C. sasanqua y 29 cultivares de C x híbrida.</a:t>
            </a:r>
          </a:p>
        </p:txBody>
      </p:sp>
    </p:spTree>
    <p:extLst>
      <p:ext uri="{BB962C8B-B14F-4D97-AF65-F5344CB8AC3E}">
        <p14:creationId xmlns:p14="http://schemas.microsoft.com/office/powerpoint/2010/main" val="37273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7239000" cy="5763040"/>
          </a:xfrm>
        </p:spPr>
        <p:txBody>
          <a:bodyPr>
            <a:normAutofit/>
          </a:bodyPr>
          <a:lstStyle/>
          <a:p>
            <a:r>
              <a:rPr lang="es-ES" sz="2000" dirty="0"/>
              <a:t>Todos estos especímenes de camelia han sido correctamente etiquetados y su localización indicada en varios mapas situados en la zona de jardín.</a:t>
            </a:r>
          </a:p>
          <a:p>
            <a:endParaRPr lang="es-ES" sz="2000" dirty="0"/>
          </a:p>
          <a:p>
            <a:r>
              <a:rPr lang="es-ES" sz="2000" dirty="0"/>
              <a:t>Para ello, se ha creado una base de datos que incluye las especies más relevantes del jardín y sus camelias, y puede ser consultada por cualquier persona interesada. El jardín además cuenta con una biblioteca con información sobre el jardín y sus camelias.</a:t>
            </a:r>
          </a:p>
        </p:txBody>
      </p:sp>
    </p:spTree>
    <p:extLst>
      <p:ext uri="{BB962C8B-B14F-4D97-AF65-F5344CB8AC3E}">
        <p14:creationId xmlns:p14="http://schemas.microsoft.com/office/powerpoint/2010/main" val="2145003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8280920" cy="6858000"/>
          </a:xfrm>
          <a:prstGeom prst="rect">
            <a:avLst/>
          </a:prstGeom>
        </p:spPr>
      </p:pic>
    </p:spTree>
    <p:extLst>
      <p:ext uri="{BB962C8B-B14F-4D97-AF65-F5344CB8AC3E}">
        <p14:creationId xmlns:p14="http://schemas.microsoft.com/office/powerpoint/2010/main" val="31930880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6957391"/>
          </a:xfrm>
          <a:prstGeom prst="rect">
            <a:avLst/>
          </a:prstGeom>
        </p:spPr>
      </p:pic>
    </p:spTree>
    <p:extLst>
      <p:ext uri="{BB962C8B-B14F-4D97-AF65-F5344CB8AC3E}">
        <p14:creationId xmlns:p14="http://schemas.microsoft.com/office/powerpoint/2010/main" val="87925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621128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43712"/>
          </a:xfrm>
          <a:prstGeom prst="rect">
            <a:avLst/>
          </a:prstGeom>
        </p:spPr>
      </p:pic>
    </p:spTree>
    <p:extLst>
      <p:ext uri="{BB962C8B-B14F-4D97-AF65-F5344CB8AC3E}">
        <p14:creationId xmlns:p14="http://schemas.microsoft.com/office/powerpoint/2010/main" val="163381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50"/>
          <a:stretch/>
        </p:blipFill>
        <p:spPr>
          <a:xfrm>
            <a:off x="-108520" y="0"/>
            <a:ext cx="8352928" cy="6858000"/>
          </a:xfrm>
          <a:prstGeom prst="rect">
            <a:avLst/>
          </a:prstGeom>
        </p:spPr>
      </p:pic>
    </p:spTree>
    <p:extLst>
      <p:ext uri="{BB962C8B-B14F-4D97-AF65-F5344CB8AC3E}">
        <p14:creationId xmlns:p14="http://schemas.microsoft.com/office/powerpoint/2010/main" val="2022117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208"/>
          <a:stretch/>
        </p:blipFill>
        <p:spPr>
          <a:xfrm>
            <a:off x="-108520" y="0"/>
            <a:ext cx="8208912" cy="6858000"/>
          </a:xfrm>
          <a:prstGeom prst="rect">
            <a:avLst/>
          </a:prstGeom>
        </p:spPr>
      </p:pic>
    </p:spTree>
    <p:extLst>
      <p:ext uri="{BB962C8B-B14F-4D97-AF65-F5344CB8AC3E}">
        <p14:creationId xmlns:p14="http://schemas.microsoft.com/office/powerpoint/2010/main" val="8167261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73"/>
          <a:stretch/>
        </p:blipFill>
        <p:spPr>
          <a:xfrm>
            <a:off x="0" y="-99392"/>
            <a:ext cx="8172400" cy="6957392"/>
          </a:xfrm>
          <a:prstGeom prst="rect">
            <a:avLst/>
          </a:prstGeom>
        </p:spPr>
      </p:pic>
    </p:spTree>
    <p:extLst>
      <p:ext uri="{BB962C8B-B14F-4D97-AF65-F5344CB8AC3E}">
        <p14:creationId xmlns:p14="http://schemas.microsoft.com/office/powerpoint/2010/main" val="2142162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
            <a:ext cx="8172400" cy="6852621"/>
          </a:xfrm>
          <a:prstGeom prst="rect">
            <a:avLst/>
          </a:prstGeom>
        </p:spPr>
      </p:pic>
    </p:spTree>
    <p:extLst>
      <p:ext uri="{BB962C8B-B14F-4D97-AF65-F5344CB8AC3E}">
        <p14:creationId xmlns:p14="http://schemas.microsoft.com/office/powerpoint/2010/main" val="4315365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6840" r="-2224"/>
          <a:stretch/>
        </p:blipFill>
        <p:spPr>
          <a:xfrm>
            <a:off x="-180528" y="0"/>
            <a:ext cx="8538716" cy="6957391"/>
          </a:xfrm>
          <a:prstGeom prst="rect">
            <a:avLst/>
          </a:prstGeom>
        </p:spPr>
      </p:pic>
    </p:spTree>
    <p:extLst>
      <p:ext uri="{BB962C8B-B14F-4D97-AF65-F5344CB8AC3E}">
        <p14:creationId xmlns:p14="http://schemas.microsoft.com/office/powerpoint/2010/main" val="26464526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3" y="0"/>
            <a:ext cx="8240825" cy="6858000"/>
          </a:xfrm>
          <a:prstGeom prst="rect">
            <a:avLst/>
          </a:prstGeom>
        </p:spPr>
      </p:pic>
    </p:spTree>
    <p:extLst>
      <p:ext uri="{BB962C8B-B14F-4D97-AF65-F5344CB8AC3E}">
        <p14:creationId xmlns:p14="http://schemas.microsoft.com/office/powerpoint/2010/main" val="2824545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4976330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491"/>
            <a:ext cx="8244408" cy="6975909"/>
          </a:xfrm>
          <a:prstGeom prst="rect">
            <a:avLst/>
          </a:prstGeom>
        </p:spPr>
      </p:pic>
    </p:spTree>
    <p:extLst>
      <p:ext uri="{BB962C8B-B14F-4D97-AF65-F5344CB8AC3E}">
        <p14:creationId xmlns:p14="http://schemas.microsoft.com/office/powerpoint/2010/main" val="2046499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39018850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Faramello </a:t>
            </a:r>
          </a:p>
        </p:txBody>
      </p:sp>
      <p:sp>
        <p:nvSpPr>
          <p:cNvPr id="3" name="2 Marcador de contenido"/>
          <p:cNvSpPr>
            <a:spLocks noGrp="1"/>
          </p:cNvSpPr>
          <p:nvPr>
            <p:ph idx="1"/>
          </p:nvPr>
        </p:nvSpPr>
        <p:spPr/>
        <p:txBody>
          <a:bodyPr>
            <a:normAutofit lnSpcReduction="10000"/>
          </a:bodyPr>
          <a:lstStyle/>
          <a:p>
            <a:r>
              <a:rPr lang="es-ES" sz="2000" dirty="0"/>
              <a:t>El Pazo de Faramello es un palacio barroco ( siglo XVIII ), ubicado en la parroquia de Ribasar , Rois ( A Coruña ), cerca del portugués Camino de Santiago y 12 kilómetros de Padrón y Santiago de Compostela . Tiene un campo de 12,6 hectáreas que hacen hincapié en los jardines franceses diseñados en el siglo XIX . Está rodeado por un bosque de robles de alta biodiversidad y la solución de la legendaria Reina Lupa .</a:t>
            </a:r>
          </a:p>
          <a:p>
            <a:r>
              <a:rPr lang="es-ES" sz="2000" dirty="0"/>
              <a:t>Actualmente se utiliza como un lugar para celebraciones, reuniones, bodas, etc. Su actual propietario, Gonzalo Rivero de Aguilar, vive en el palacio y tiende a guiar a los visitantes. Las medidas de campo algunos 12,6 hectáreas; parece que los jardines franceses diseñados en el siglo XIX. También tiene cursos de agua con cascadas , arboledas y un bosque de robles de gran biodiversidad con especies destacadas como nutrias , grúas y garzas .</a:t>
            </a:r>
          </a:p>
        </p:txBody>
      </p:sp>
    </p:spTree>
    <p:extLst>
      <p:ext uri="{BB962C8B-B14F-4D97-AF65-F5344CB8AC3E}">
        <p14:creationId xmlns:p14="http://schemas.microsoft.com/office/powerpoint/2010/main" val="38524625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97880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8580"/>
            <a:ext cx="8244408" cy="6878811"/>
          </a:xfrm>
          <a:prstGeom prst="rect">
            <a:avLst/>
          </a:prstGeom>
        </p:spPr>
      </p:pic>
    </p:spTree>
    <p:extLst>
      <p:ext uri="{BB962C8B-B14F-4D97-AF65-F5344CB8AC3E}">
        <p14:creationId xmlns:p14="http://schemas.microsoft.com/office/powerpoint/2010/main" val="855504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957392"/>
          </a:xfrm>
          <a:prstGeom prst="rect">
            <a:avLst/>
          </a:prstGeom>
        </p:spPr>
      </p:pic>
    </p:spTree>
    <p:extLst>
      <p:ext uri="{BB962C8B-B14F-4D97-AF65-F5344CB8AC3E}">
        <p14:creationId xmlns:p14="http://schemas.microsoft.com/office/powerpoint/2010/main" val="17815387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20620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244408" cy="6858000"/>
          </a:xfrm>
          <a:prstGeom prst="rect">
            <a:avLst/>
          </a:prstGeom>
        </p:spPr>
      </p:pic>
    </p:spTree>
    <p:extLst>
      <p:ext uri="{BB962C8B-B14F-4D97-AF65-F5344CB8AC3E}">
        <p14:creationId xmlns:p14="http://schemas.microsoft.com/office/powerpoint/2010/main" val="36930198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44" t="6073" r="1875" b="2836"/>
          <a:stretch/>
        </p:blipFill>
        <p:spPr>
          <a:xfrm>
            <a:off x="-252535" y="0"/>
            <a:ext cx="8424936" cy="6858000"/>
          </a:xfrm>
          <a:prstGeom prst="rect">
            <a:avLst/>
          </a:prstGeom>
        </p:spPr>
      </p:pic>
    </p:spTree>
    <p:extLst>
      <p:ext uri="{BB962C8B-B14F-4D97-AF65-F5344CB8AC3E}">
        <p14:creationId xmlns:p14="http://schemas.microsoft.com/office/powerpoint/2010/main" val="17141311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267339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7101408"/>
          </a:xfrm>
          <a:prstGeom prst="rect">
            <a:avLst/>
          </a:prstGeom>
        </p:spPr>
      </p:pic>
    </p:spTree>
    <p:extLst>
      <p:ext uri="{BB962C8B-B14F-4D97-AF65-F5344CB8AC3E}">
        <p14:creationId xmlns:p14="http://schemas.microsoft.com/office/powerpoint/2010/main" val="10402568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1"/>
          </a:xfrm>
          <a:prstGeom prst="rect">
            <a:avLst/>
          </a:prstGeom>
        </p:spPr>
      </p:pic>
    </p:spTree>
    <p:extLst>
      <p:ext uri="{BB962C8B-B14F-4D97-AF65-F5344CB8AC3E}">
        <p14:creationId xmlns:p14="http://schemas.microsoft.com/office/powerpoint/2010/main" val="5598582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1" y="0"/>
            <a:ext cx="8137689" cy="6858000"/>
          </a:xfrm>
          <a:prstGeom prst="rect">
            <a:avLst/>
          </a:prstGeom>
        </p:spPr>
      </p:pic>
    </p:spTree>
    <p:extLst>
      <p:ext uri="{BB962C8B-B14F-4D97-AF65-F5344CB8AC3E}">
        <p14:creationId xmlns:p14="http://schemas.microsoft.com/office/powerpoint/2010/main" val="35367628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39125" cy="6957392"/>
          </a:xfrm>
          <a:prstGeom prst="rect">
            <a:avLst/>
          </a:prstGeom>
        </p:spPr>
      </p:pic>
    </p:spTree>
    <p:extLst>
      <p:ext uri="{BB962C8B-B14F-4D97-AF65-F5344CB8AC3E}">
        <p14:creationId xmlns:p14="http://schemas.microsoft.com/office/powerpoint/2010/main" val="26538478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Pazo y Arboreto de Lourizan.</a:t>
            </a:r>
          </a:p>
        </p:txBody>
      </p:sp>
      <p:sp>
        <p:nvSpPr>
          <p:cNvPr id="3" name="2 Marcador de contenido"/>
          <p:cNvSpPr>
            <a:spLocks noGrp="1"/>
          </p:cNvSpPr>
          <p:nvPr>
            <p:ph idx="1"/>
          </p:nvPr>
        </p:nvSpPr>
        <p:spPr/>
        <p:txBody>
          <a:bodyPr>
            <a:normAutofit/>
          </a:bodyPr>
          <a:lstStyle/>
          <a:p>
            <a:r>
              <a:rPr lang="es-ES" sz="2000" dirty="0"/>
              <a:t>El Pazo y Arboreto de Lourizán, también denominado como Centro de Investigacións Forestais e Ambientais de Lourizán, C.D.S. (en español: Centro de Investigaciones Forestales y Ambientales de Lourizán), es un arboretum de unas 54 hectáreas de extensión que se encuentra en el municipio de Pontevedra capital en la comunidad autónoma de Galicia, España.</a:t>
            </a:r>
          </a:p>
          <a:p>
            <a:r>
              <a:rPr lang="es-ES" sz="2000" dirty="0"/>
              <a:t>Depende administrativamente de la Consellería de Medio Ambiente, Xunta de Galicia.</a:t>
            </a:r>
          </a:p>
          <a:p>
            <a:r>
              <a:rPr lang="es-ES" sz="2000" dirty="0"/>
              <a:t> Antiguo pazo histórico de Lourizán, con fuentes y jardines.</a:t>
            </a:r>
          </a:p>
          <a:p>
            <a:r>
              <a:rPr lang="es-ES" sz="2000" dirty="0"/>
              <a:t>Los orígenes de la propiedad se remontan al siglo XV cuando ésta todavía era una granja.</a:t>
            </a:r>
          </a:p>
        </p:txBody>
      </p:sp>
    </p:spTree>
    <p:extLst>
      <p:ext uri="{BB962C8B-B14F-4D97-AF65-F5344CB8AC3E}">
        <p14:creationId xmlns:p14="http://schemas.microsoft.com/office/powerpoint/2010/main" val="18044106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239000" cy="6195088"/>
          </a:xfrm>
        </p:spPr>
        <p:txBody>
          <a:bodyPr>
            <a:normAutofit/>
          </a:bodyPr>
          <a:lstStyle/>
          <a:p>
            <a:r>
              <a:rPr lang="es-ES" sz="2000" dirty="0"/>
              <a:t>La edificación, de estilo modernista, construida a principios del siglo XIX, fue diseñada por el famoso arquitecto D. Genaro de la Fuente Domínguez. </a:t>
            </a:r>
          </a:p>
          <a:p>
            <a:r>
              <a:rPr lang="es-ES" sz="2000" dirty="0"/>
              <a:t>Destaca la escalera de piedra de corte imperial y sus profusas columnas, grandes ventanales, estatuas de inspiración clásica y ornamentos.</a:t>
            </a:r>
          </a:p>
          <a:p>
            <a:r>
              <a:rPr lang="es-ES" sz="2000" dirty="0"/>
              <a:t>En el jardín de estilo romántico se encuentran diversas fuentes históricas: la "fuente de la concha" del siglo XVIII), la "fuente de los tornos" del siglo XVII y la fuente o "gruta de los espejos" del siglo XIX que está adornada con vidrios de colores.</a:t>
            </a:r>
          </a:p>
          <a:p>
            <a:r>
              <a:rPr lang="es-ES" sz="2000" dirty="0"/>
              <a:t>En el siglo XIX la finca fue adquirida por el político Eugenio Montero Ríos quien la convierte en su residencia de verano y también en un importante foro de reunión de las personalidades más influyentes del momento. En sus salones se negoció el Tratado de París por el cual se cedieron las islas de Cuba, Puerto Rico, Filipinas y Guam.</a:t>
            </a:r>
          </a:p>
          <a:p>
            <a:endParaRPr lang="es-ES" sz="2900" dirty="0"/>
          </a:p>
          <a:p>
            <a:endParaRPr lang="es-ES" dirty="0"/>
          </a:p>
        </p:txBody>
      </p:sp>
    </p:spTree>
    <p:extLst>
      <p:ext uri="{BB962C8B-B14F-4D97-AF65-F5344CB8AC3E}">
        <p14:creationId xmlns:p14="http://schemas.microsoft.com/office/powerpoint/2010/main" val="671021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239000" cy="5979064"/>
          </a:xfrm>
        </p:spPr>
        <p:txBody>
          <a:bodyPr/>
          <a:lstStyle/>
          <a:p>
            <a:r>
              <a:rPr lang="es-ES" sz="2000" dirty="0"/>
              <a:t>En 1943, por Orden del Ministerio Nacional de Educación de 25 de febrero, se crea en Pontevedra la finca "Lourizán", cedida al efecto por la Diputación Provincial, en la que se inicia el estudio de especies forestales de crecimiento rápido, con vistas a cubrir las necesidades nacionales de madera en esos años.</a:t>
            </a:r>
          </a:p>
          <a:p>
            <a:r>
              <a:rPr lang="es-ES" sz="2000" dirty="0"/>
              <a:t>La finca, y residencia de Lourizán fueron el lugar de prácticas de los alumnos de la Escuela Técnica Superior de Ingenieros de Montes de Madrid hasta su adscripción a la Junta de Galicia.</a:t>
            </a:r>
          </a:p>
          <a:p>
            <a:endParaRPr lang="es-ES" dirty="0"/>
          </a:p>
        </p:txBody>
      </p:sp>
    </p:spTree>
    <p:extLst>
      <p:ext uri="{BB962C8B-B14F-4D97-AF65-F5344CB8AC3E}">
        <p14:creationId xmlns:p14="http://schemas.microsoft.com/office/powerpoint/2010/main" val="29993421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8568952" cy="6957392"/>
          </a:xfrm>
          <a:prstGeom prst="rect">
            <a:avLst/>
          </a:prstGeom>
        </p:spPr>
      </p:pic>
    </p:spTree>
    <p:extLst>
      <p:ext uri="{BB962C8B-B14F-4D97-AF65-F5344CB8AC3E}">
        <p14:creationId xmlns:p14="http://schemas.microsoft.com/office/powerpoint/2010/main" val="808477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35436757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6910043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5837958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8244408" cy="6858000"/>
          </a:xfrm>
          <a:prstGeom prst="rect">
            <a:avLst/>
          </a:prstGeom>
        </p:spPr>
      </p:pic>
    </p:spTree>
    <p:extLst>
      <p:ext uri="{BB962C8B-B14F-4D97-AF65-F5344CB8AC3E}">
        <p14:creationId xmlns:p14="http://schemas.microsoft.com/office/powerpoint/2010/main" val="7425086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33"/>
          <a:stretch/>
        </p:blipFill>
        <p:spPr>
          <a:xfrm>
            <a:off x="0" y="0"/>
            <a:ext cx="8172400" cy="6858000"/>
          </a:xfrm>
          <a:prstGeom prst="rect">
            <a:avLst/>
          </a:prstGeom>
        </p:spPr>
      </p:pic>
    </p:spTree>
    <p:extLst>
      <p:ext uri="{BB962C8B-B14F-4D97-AF65-F5344CB8AC3E}">
        <p14:creationId xmlns:p14="http://schemas.microsoft.com/office/powerpoint/2010/main" val="14364188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19426948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 y="0"/>
            <a:ext cx="805276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65929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82809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39797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724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4813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74"/>
            <a:ext cx="8244408" cy="6829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847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
            <a:ext cx="8172400" cy="6852621"/>
          </a:xfrm>
          <a:prstGeom prst="rect">
            <a:avLst/>
          </a:prstGeom>
        </p:spPr>
      </p:pic>
    </p:spTree>
    <p:extLst>
      <p:ext uri="{BB962C8B-B14F-4D97-AF65-F5344CB8AC3E}">
        <p14:creationId xmlns:p14="http://schemas.microsoft.com/office/powerpoint/2010/main" val="12740892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Rubianes</a:t>
            </a:r>
          </a:p>
        </p:txBody>
      </p:sp>
      <p:sp>
        <p:nvSpPr>
          <p:cNvPr id="3" name="2 Marcador de contenido"/>
          <p:cNvSpPr>
            <a:spLocks noGrp="1"/>
          </p:cNvSpPr>
          <p:nvPr>
            <p:ph idx="1"/>
          </p:nvPr>
        </p:nvSpPr>
        <p:spPr/>
        <p:txBody>
          <a:bodyPr>
            <a:normAutofit fontScale="77500" lnSpcReduction="20000"/>
          </a:bodyPr>
          <a:lstStyle/>
          <a:p>
            <a:r>
              <a:rPr lang="es-ES" dirty="0"/>
              <a:t>El ajardinamiento del Pazo de Rubianes se inicia a finales del siglo XVII con un proyecto de jardinería que abarca el entorno más cercano al palacio y la zona conocida como estanque de las ranas. </a:t>
            </a:r>
          </a:p>
          <a:p>
            <a:r>
              <a:rPr lang="es-ES" dirty="0"/>
              <a:t>Fue a lo largo del siglo XVIII cuando se realizan las más importantes actuaciones en lo referente al ordenamiento de los cultivos e incremento de áreas ajardinadas. </a:t>
            </a:r>
          </a:p>
          <a:p>
            <a:r>
              <a:rPr lang="es-ES" dirty="0"/>
              <a:t>La pasión por la jardinería se fue contagiando de padres a hijos y durante todo el siglo XVIII y XIX se sucedieron los nuevos proyectos de jardinería con la introducción de especies que hoy se han convertido en auténticos monumentos vegetales: los magnolios, calocedros, criptomerias, eucaliptos, alcanfores, fresnos, araucarias, robles, alcornoques, camelias y muchas otras especies que hoy pueblan el parque botánico del Pazo de Rubianes y cuentan los años por centenares.</a:t>
            </a:r>
          </a:p>
        </p:txBody>
      </p:sp>
    </p:spTree>
    <p:extLst>
      <p:ext uri="{BB962C8B-B14F-4D97-AF65-F5344CB8AC3E}">
        <p14:creationId xmlns:p14="http://schemas.microsoft.com/office/powerpoint/2010/main" val="466595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239000" cy="6195088"/>
          </a:xfrm>
        </p:spPr>
        <p:txBody>
          <a:bodyPr>
            <a:normAutofit fontScale="77500" lnSpcReduction="20000"/>
          </a:bodyPr>
          <a:lstStyle/>
          <a:p>
            <a:r>
              <a:rPr lang="es-ES" dirty="0"/>
              <a:t>La historia reciente del jardín del Pazo de Rubianes tiene dos protagonistas: Dña. Dolores Urcola Zuloaga y Dña. Paloma Rey Fernández-Latorre.</a:t>
            </a:r>
          </a:p>
          <a:p>
            <a:r>
              <a:rPr lang="es-ES" dirty="0"/>
              <a:t>Dña. Dolores “La Marquesa” vive la finca durante casi 80 años y es la responsable de la conservación del jardín durante buena parte del siglo XX. Gran amazona y amante de la botánica con devoción por la camelia es ejemplo de amor y sacrificio por este jardín centenario.</a:t>
            </a:r>
          </a:p>
          <a:p>
            <a:r>
              <a:rPr lang="es-ES" dirty="0"/>
              <a:t>Dña. Paloma, actual Señora de Rubianes y Marquesa de Aranda, viuda de Don Gonzalo Ozores de Urcola es hoy el alma de la finca. Modelo de compromiso y responsabilidad con el patrimonio que le ha tocado cuidar y custodiar. Son más de 30 años ya los que cuenta trabajando por la conservación y recuperación de la propiedad junto a su marido Don Gonzalo. </a:t>
            </a:r>
          </a:p>
          <a:p>
            <a:r>
              <a:rPr lang="es-ES" dirty="0"/>
              <a:t>Es la protagonista de la recuperación de la finca después de los terribles incendios del año 2006.</a:t>
            </a:r>
          </a:p>
          <a:p>
            <a:r>
              <a:rPr lang="es-ES" dirty="0"/>
              <a:t> Su devoción por el jardín histórico y su amor por este patrimonio han hecho que haya convertido la propiedad en ejemplo y referencia en Galicia en el ámbito botánico, arquitectónico y vitivinícola.</a:t>
            </a:r>
          </a:p>
        </p:txBody>
      </p:sp>
    </p:spTree>
    <p:extLst>
      <p:ext uri="{BB962C8B-B14F-4D97-AF65-F5344CB8AC3E}">
        <p14:creationId xmlns:p14="http://schemas.microsoft.com/office/powerpoint/2010/main" val="28711431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8172400" cy="6831211"/>
          </a:xfrm>
          <a:prstGeom prst="rect">
            <a:avLst/>
          </a:prstGeom>
        </p:spPr>
      </p:pic>
    </p:spTree>
    <p:extLst>
      <p:ext uri="{BB962C8B-B14F-4D97-AF65-F5344CB8AC3E}">
        <p14:creationId xmlns:p14="http://schemas.microsoft.com/office/powerpoint/2010/main" val="42431558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8388424" cy="6957392"/>
          </a:xfrm>
          <a:prstGeom prst="rect">
            <a:avLst/>
          </a:prstGeom>
        </p:spPr>
      </p:pic>
    </p:spTree>
    <p:extLst>
      <p:ext uri="{BB962C8B-B14F-4D97-AF65-F5344CB8AC3E}">
        <p14:creationId xmlns:p14="http://schemas.microsoft.com/office/powerpoint/2010/main" val="41592291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067787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7029399"/>
          </a:xfrm>
          <a:prstGeom prst="rect">
            <a:avLst/>
          </a:prstGeom>
        </p:spPr>
      </p:pic>
    </p:spTree>
    <p:extLst>
      <p:ext uri="{BB962C8B-B14F-4D97-AF65-F5344CB8AC3E}">
        <p14:creationId xmlns:p14="http://schemas.microsoft.com/office/powerpoint/2010/main" val="39117395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3082625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19"/>
            <a:ext cx="8100392" cy="6853561"/>
          </a:xfrm>
          <a:prstGeom prst="rect">
            <a:avLst/>
          </a:prstGeom>
        </p:spPr>
      </p:pic>
    </p:spTree>
    <p:extLst>
      <p:ext uri="{BB962C8B-B14F-4D97-AF65-F5344CB8AC3E}">
        <p14:creationId xmlns:p14="http://schemas.microsoft.com/office/powerpoint/2010/main" val="22692738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7295268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872559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03"/>
          <a:stretch/>
        </p:blipFill>
        <p:spPr>
          <a:xfrm>
            <a:off x="0" y="1"/>
            <a:ext cx="8100392" cy="7029399"/>
          </a:xfrm>
          <a:prstGeom prst="rect">
            <a:avLst/>
          </a:prstGeom>
        </p:spPr>
      </p:pic>
    </p:spTree>
    <p:extLst>
      <p:ext uri="{BB962C8B-B14F-4D97-AF65-F5344CB8AC3E}">
        <p14:creationId xmlns:p14="http://schemas.microsoft.com/office/powerpoint/2010/main" val="7239619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6" y="32022"/>
            <a:ext cx="8251254" cy="6825977"/>
          </a:xfrm>
          <a:prstGeom prst="rect">
            <a:avLst/>
          </a:prstGeom>
        </p:spPr>
      </p:pic>
    </p:spTree>
    <p:extLst>
      <p:ext uri="{BB962C8B-B14F-4D97-AF65-F5344CB8AC3E}">
        <p14:creationId xmlns:p14="http://schemas.microsoft.com/office/powerpoint/2010/main" val="4874293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905034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1" y="0"/>
            <a:ext cx="45720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4288" y="-17711"/>
            <a:ext cx="3653607" cy="6858000"/>
          </a:xfrm>
          <a:prstGeom prst="rect">
            <a:avLst/>
          </a:prstGeom>
        </p:spPr>
      </p:pic>
    </p:spTree>
    <p:extLst>
      <p:ext uri="{BB962C8B-B14F-4D97-AF65-F5344CB8AC3E}">
        <p14:creationId xmlns:p14="http://schemas.microsoft.com/office/powerpoint/2010/main" val="33761268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Tambre</a:t>
            </a:r>
          </a:p>
        </p:txBody>
      </p:sp>
      <p:sp>
        <p:nvSpPr>
          <p:cNvPr id="3" name="2 Marcador de contenido"/>
          <p:cNvSpPr>
            <a:spLocks noGrp="1"/>
          </p:cNvSpPr>
          <p:nvPr>
            <p:ph idx="1"/>
          </p:nvPr>
        </p:nvSpPr>
        <p:spPr/>
        <p:txBody>
          <a:bodyPr>
            <a:normAutofit/>
          </a:bodyPr>
          <a:lstStyle/>
          <a:p>
            <a:r>
              <a:rPr lang="es-ES" sz="2000" dirty="0"/>
              <a:t>Situado a pocos metros de la desembocadura del río Tambre, en Serra de Outes, en la provincia de A Coruña. Histórico edificio con mas de 120.000 m2 llenos de fuentes naturales, lagos, caballerizas, estanques y jardines.</a:t>
            </a:r>
          </a:p>
          <a:p>
            <a:r>
              <a:rPr lang="es-ES" sz="2000" dirty="0"/>
              <a:t>El hermoso entorno paisajístico del Pazo del tambre, a orillas del río, con acceso por tierra, mar y aire, cercano a Ponte Nafonso, en la carretera de Noia, sorprende por la tranquilidad y el romanticismo que desprende su arquitectura en piedra y su entorno natural. </a:t>
            </a:r>
          </a:p>
          <a:p>
            <a:r>
              <a:rPr lang="es-ES" sz="2000" dirty="0"/>
              <a:t>Todo un hermosos paraje de 300.000 metros cuadrados rodeado de fuentes clásicas y de forja de hierro, pequeños estanques, todo tipo de árboles y un embarcadero desde el cual la novia puede cruzar hasta la orilla para hacer su entrada en el pazo y realizar sorprendentes fotografías. </a:t>
            </a:r>
          </a:p>
        </p:txBody>
      </p:sp>
    </p:spTree>
    <p:extLst>
      <p:ext uri="{BB962C8B-B14F-4D97-AF65-F5344CB8AC3E}">
        <p14:creationId xmlns:p14="http://schemas.microsoft.com/office/powerpoint/2010/main" val="33792154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239000" cy="6195088"/>
          </a:xfrm>
        </p:spPr>
        <p:txBody>
          <a:bodyPr>
            <a:normAutofit/>
          </a:bodyPr>
          <a:lstStyle/>
          <a:p>
            <a:r>
              <a:rPr lang="es-ES" sz="2000" dirty="0"/>
              <a:t>Situado en Serra de Outes, es un complejo muy versátil. Además del propio entorno del Pazo do Tambre, con su lago con embarcadero, la zona de jardín y de paseo, lo que predomina a la vista es la desembocadura del río Tambre, que da a la ría de Muros Noia, y por donde uno puede darse un paseo en barca sobre aguas tranquilas.</a:t>
            </a:r>
          </a:p>
          <a:p>
            <a:r>
              <a:rPr lang="es-ES" sz="2000" dirty="0"/>
              <a:t> También hacia tierra, dominan los montes de la Serra do Barbanza, donde también  se puede disfrutar de singulares vistas sobre la ría y su entorno.</a:t>
            </a:r>
          </a:p>
          <a:p>
            <a:pPr marL="0" indent="0">
              <a:buNone/>
            </a:pPr>
            <a:endParaRPr lang="es-ES" dirty="0"/>
          </a:p>
        </p:txBody>
      </p:sp>
    </p:spTree>
    <p:extLst>
      <p:ext uri="{BB962C8B-B14F-4D97-AF65-F5344CB8AC3E}">
        <p14:creationId xmlns:p14="http://schemas.microsoft.com/office/powerpoint/2010/main" val="21866911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2031" t="4751" r="3281" b="9804"/>
          <a:stretch/>
        </p:blipFill>
        <p:spPr>
          <a:xfrm>
            <a:off x="1" y="0"/>
            <a:ext cx="8244408" cy="6858000"/>
          </a:xfrm>
          <a:prstGeom prst="rect">
            <a:avLst/>
          </a:prstGeom>
        </p:spPr>
      </p:pic>
    </p:spTree>
    <p:extLst>
      <p:ext uri="{BB962C8B-B14F-4D97-AF65-F5344CB8AC3E}">
        <p14:creationId xmlns:p14="http://schemas.microsoft.com/office/powerpoint/2010/main" val="2074977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78" t="4375" r="2517" b="8750"/>
          <a:stretch/>
        </p:blipFill>
        <p:spPr>
          <a:xfrm>
            <a:off x="1" y="0"/>
            <a:ext cx="8100392" cy="6858000"/>
          </a:xfrm>
          <a:prstGeom prst="rect">
            <a:avLst/>
          </a:prstGeom>
        </p:spPr>
      </p:pic>
    </p:spTree>
    <p:extLst>
      <p:ext uri="{BB962C8B-B14F-4D97-AF65-F5344CB8AC3E}">
        <p14:creationId xmlns:p14="http://schemas.microsoft.com/office/powerpoint/2010/main" val="19265049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221" t="4166" r="2646" b="8958"/>
          <a:stretch/>
        </p:blipFill>
        <p:spPr>
          <a:xfrm>
            <a:off x="1" y="0"/>
            <a:ext cx="8172400" cy="6858000"/>
          </a:xfrm>
          <a:prstGeom prst="rect">
            <a:avLst/>
          </a:prstGeom>
        </p:spPr>
      </p:pic>
    </p:spTree>
    <p:extLst>
      <p:ext uri="{BB962C8B-B14F-4D97-AF65-F5344CB8AC3E}">
        <p14:creationId xmlns:p14="http://schemas.microsoft.com/office/powerpoint/2010/main" val="42219768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44" t="4291" r="4219" b="10033"/>
          <a:stretch/>
        </p:blipFill>
        <p:spPr>
          <a:xfrm>
            <a:off x="1" y="0"/>
            <a:ext cx="8100392" cy="6858000"/>
          </a:xfrm>
          <a:prstGeom prst="rect">
            <a:avLst/>
          </a:prstGeom>
        </p:spPr>
      </p:pic>
    </p:spTree>
    <p:extLst>
      <p:ext uri="{BB962C8B-B14F-4D97-AF65-F5344CB8AC3E}">
        <p14:creationId xmlns:p14="http://schemas.microsoft.com/office/powerpoint/2010/main" val="7256004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499" t="3750" r="2326" b="8542"/>
          <a:stretch/>
        </p:blipFill>
        <p:spPr>
          <a:xfrm>
            <a:off x="1" y="0"/>
            <a:ext cx="8172400" cy="6858000"/>
          </a:xfrm>
          <a:prstGeom prst="rect">
            <a:avLst/>
          </a:prstGeom>
        </p:spPr>
      </p:pic>
    </p:spTree>
    <p:extLst>
      <p:ext uri="{BB962C8B-B14F-4D97-AF65-F5344CB8AC3E}">
        <p14:creationId xmlns:p14="http://schemas.microsoft.com/office/powerpoint/2010/main" val="17891529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3" t="3894" r="2656" b="9159"/>
          <a:stretch/>
        </p:blipFill>
        <p:spPr>
          <a:xfrm>
            <a:off x="1" y="-99392"/>
            <a:ext cx="8244408" cy="6957392"/>
          </a:xfrm>
          <a:prstGeom prst="rect">
            <a:avLst/>
          </a:prstGeom>
        </p:spPr>
      </p:pic>
    </p:spTree>
    <p:extLst>
      <p:ext uri="{BB962C8B-B14F-4D97-AF65-F5344CB8AC3E}">
        <p14:creationId xmlns:p14="http://schemas.microsoft.com/office/powerpoint/2010/main" val="30417001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813" t="5210" r="5469" b="9804"/>
          <a:stretch/>
        </p:blipFill>
        <p:spPr>
          <a:xfrm>
            <a:off x="-108520" y="0"/>
            <a:ext cx="8386763" cy="6858000"/>
          </a:xfrm>
          <a:prstGeom prst="rect">
            <a:avLst/>
          </a:prstGeom>
        </p:spPr>
      </p:pic>
    </p:spTree>
    <p:extLst>
      <p:ext uri="{BB962C8B-B14F-4D97-AF65-F5344CB8AC3E}">
        <p14:creationId xmlns:p14="http://schemas.microsoft.com/office/powerpoint/2010/main" val="32048899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81" t="5210" r="4062" b="10492"/>
          <a:stretch/>
        </p:blipFill>
        <p:spPr>
          <a:xfrm>
            <a:off x="0" y="0"/>
            <a:ext cx="8172401" cy="6957391"/>
          </a:xfrm>
          <a:prstGeom prst="rect">
            <a:avLst/>
          </a:prstGeom>
        </p:spPr>
      </p:pic>
    </p:spTree>
    <p:extLst>
      <p:ext uri="{BB962C8B-B14F-4D97-AF65-F5344CB8AC3E}">
        <p14:creationId xmlns:p14="http://schemas.microsoft.com/office/powerpoint/2010/main" val="33738038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10266" t="4167" r="4901" b="6458"/>
          <a:stretch/>
        </p:blipFill>
        <p:spPr>
          <a:xfrm>
            <a:off x="4355976" y="24010"/>
            <a:ext cx="3957638" cy="6833989"/>
          </a:xfrm>
          <a:prstGeom prst="rect">
            <a:avLst/>
          </a:prstGeom>
        </p:spPr>
      </p:pic>
      <p:pic>
        <p:nvPicPr>
          <p:cNvPr id="6" name="5 Imagen"/>
          <p:cNvPicPr>
            <a:picLocks noChangeAspect="1"/>
          </p:cNvPicPr>
          <p:nvPr/>
        </p:nvPicPr>
        <p:blipFill rotWithShape="1">
          <a:blip r:embed="rId4">
            <a:extLst>
              <a:ext uri="{28A0092B-C50C-407E-A947-70E740481C1C}">
                <a14:useLocalDpi xmlns:a14="http://schemas.microsoft.com/office/drawing/2010/main" val="0"/>
              </a:ext>
            </a:extLst>
          </a:blip>
          <a:srcRect l="3675" t="2843" r="6285" b="7016"/>
          <a:stretch/>
        </p:blipFill>
        <p:spPr>
          <a:xfrm>
            <a:off x="0" y="0"/>
            <a:ext cx="4355976" cy="6781995"/>
          </a:xfrm>
          <a:prstGeom prst="rect">
            <a:avLst/>
          </a:prstGeom>
        </p:spPr>
      </p:pic>
    </p:spTree>
    <p:extLst>
      <p:ext uri="{BB962C8B-B14F-4D97-AF65-F5344CB8AC3E}">
        <p14:creationId xmlns:p14="http://schemas.microsoft.com/office/powerpoint/2010/main" val="13945268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75" t="6620" r="3438" b="11784"/>
          <a:stretch/>
        </p:blipFill>
        <p:spPr>
          <a:xfrm>
            <a:off x="-26293" y="0"/>
            <a:ext cx="8126685" cy="6858000"/>
          </a:xfrm>
          <a:prstGeom prst="rect">
            <a:avLst/>
          </a:prstGeom>
        </p:spPr>
      </p:pic>
    </p:spTree>
    <p:extLst>
      <p:ext uri="{BB962C8B-B14F-4D97-AF65-F5344CB8AC3E}">
        <p14:creationId xmlns:p14="http://schemas.microsoft.com/office/powerpoint/2010/main" val="7357589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7999"/>
          </a:xfrm>
          <a:prstGeom prst="rect">
            <a:avLst/>
          </a:prstGeom>
        </p:spPr>
      </p:pic>
    </p:spTree>
    <p:extLst>
      <p:ext uri="{BB962C8B-B14F-4D97-AF65-F5344CB8AC3E}">
        <p14:creationId xmlns:p14="http://schemas.microsoft.com/office/powerpoint/2010/main" val="37543603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437" t="3625" r="2969" b="9654"/>
          <a:stretch/>
        </p:blipFill>
        <p:spPr>
          <a:xfrm>
            <a:off x="30857" y="0"/>
            <a:ext cx="8141543" cy="7029400"/>
          </a:xfrm>
          <a:prstGeom prst="rect">
            <a:avLst/>
          </a:prstGeom>
        </p:spPr>
      </p:pic>
    </p:spTree>
    <p:extLst>
      <p:ext uri="{BB962C8B-B14F-4D97-AF65-F5344CB8AC3E}">
        <p14:creationId xmlns:p14="http://schemas.microsoft.com/office/powerpoint/2010/main" val="6176363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Quinteiro Da Cruz</a:t>
            </a:r>
          </a:p>
        </p:txBody>
      </p:sp>
      <p:sp>
        <p:nvSpPr>
          <p:cNvPr id="3" name="2 Marcador de contenido"/>
          <p:cNvSpPr>
            <a:spLocks noGrp="1"/>
          </p:cNvSpPr>
          <p:nvPr>
            <p:ph idx="1"/>
          </p:nvPr>
        </p:nvSpPr>
        <p:spPr/>
        <p:txBody>
          <a:bodyPr>
            <a:noAutofit/>
          </a:bodyPr>
          <a:lstStyle/>
          <a:p>
            <a:r>
              <a:rPr lang="es-ES" sz="2000" dirty="0"/>
              <a:t>Construido en 1790, posee una finca de siete hectáreas donde la mitad está destinada a cultivo de albariño. Rodeado de bonitos jardines de interés botánico y ornamental, con mas de 850 variedades de camelias que le permitieron a la casa obtener con frecuencia la Camelia de Oro de S.M. la Reina de España. </a:t>
            </a:r>
          </a:p>
          <a:p>
            <a:r>
              <a:rPr lang="es-ES" sz="2000" dirty="0"/>
              <a:t>La casa solariega constituye un hermosísimo ejemplo de arquitectura neoclásica señorial gallega, data del siglo XVIII. La propiedad cuenta con elementos románticos, fuentes de piedra, cenadores, jardines, estatuas y relojes de sol.</a:t>
            </a:r>
          </a:p>
        </p:txBody>
      </p:sp>
    </p:spTree>
    <p:extLst>
      <p:ext uri="{BB962C8B-B14F-4D97-AF65-F5344CB8AC3E}">
        <p14:creationId xmlns:p14="http://schemas.microsoft.com/office/powerpoint/2010/main" val="6749882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7239000" cy="6267096"/>
          </a:xfrm>
        </p:spPr>
        <p:txBody>
          <a:bodyPr>
            <a:normAutofit lnSpcReduction="10000"/>
          </a:bodyPr>
          <a:lstStyle/>
          <a:p>
            <a:r>
              <a:rPr lang="es-ES" sz="2000" dirty="0"/>
              <a:t>También cuenta con dos cruceros resaltando especialmente el cercano a la casa y dos hórreos (un gran hórreo de piedra del siglo XVIII de más de 15 metros de longitud y otro de piedra y madera del siglo XIX ubicado sobre un estanque al que se accede por doble escalinata de piedra de la época), una capilla del siglo XVI, una pila bautismal finales del siglo XII, palomar almenado, y lavadero que evocan un aire romántico sin dejar por ello de tener un carácter profundamente gallego.</a:t>
            </a:r>
          </a:p>
          <a:p>
            <a:r>
              <a:rPr lang="es-ES" sz="2000" dirty="0"/>
              <a:t>Los jardines poseen una zona diseñada a finales del siglo XIX por el jardinero y paisajista de origen francés Dorgambide y una zona de más reciente creación, en los años 1975-1980, por Victoriano Piñeiro Acosta, que se ocupó de restaurar la flora existente de acuerdo con la tradición histórica, y a la que añadió la magnífica colección de camelias y otras plantas importadas de diferentes lugares del mundo. Los jardines de Quinteiro da Cruz son de un alto interés botánico y ornamental, donde crecen multitud de especies, tanto autóctonas como foráneas, introducidas con un criterio paisajístico y ornamental a lo largo de los años.</a:t>
            </a:r>
          </a:p>
          <a:p>
            <a:endParaRPr lang="es-ES" dirty="0"/>
          </a:p>
        </p:txBody>
      </p:sp>
    </p:spTree>
    <p:extLst>
      <p:ext uri="{BB962C8B-B14F-4D97-AF65-F5344CB8AC3E}">
        <p14:creationId xmlns:p14="http://schemas.microsoft.com/office/powerpoint/2010/main" val="8924784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375226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902755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92" y="0"/>
            <a:ext cx="8186092" cy="6858000"/>
          </a:xfrm>
          <a:prstGeom prst="rect">
            <a:avLst/>
          </a:prstGeom>
        </p:spPr>
      </p:pic>
    </p:spTree>
    <p:extLst>
      <p:ext uri="{BB962C8B-B14F-4D97-AF65-F5344CB8AC3E}">
        <p14:creationId xmlns:p14="http://schemas.microsoft.com/office/powerpoint/2010/main" val="27583803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20164120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8172400" cy="6957392"/>
          </a:xfrm>
          <a:prstGeom prst="rect">
            <a:avLst/>
          </a:prstGeom>
        </p:spPr>
      </p:pic>
    </p:spTree>
    <p:extLst>
      <p:ext uri="{BB962C8B-B14F-4D97-AF65-F5344CB8AC3E}">
        <p14:creationId xmlns:p14="http://schemas.microsoft.com/office/powerpoint/2010/main" val="33393332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33" b="4750"/>
          <a:stretch/>
        </p:blipFill>
        <p:spPr>
          <a:xfrm>
            <a:off x="0" y="-99392"/>
            <a:ext cx="8244408" cy="6957392"/>
          </a:xfrm>
          <a:prstGeom prst="rect">
            <a:avLst/>
          </a:prstGeom>
        </p:spPr>
      </p:pic>
    </p:spTree>
    <p:extLst>
      <p:ext uri="{BB962C8B-B14F-4D97-AF65-F5344CB8AC3E}">
        <p14:creationId xmlns:p14="http://schemas.microsoft.com/office/powerpoint/2010/main" val="27579646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375" r="2750" b="7250"/>
          <a:stretch/>
        </p:blipFill>
        <p:spPr>
          <a:xfrm>
            <a:off x="0" y="0"/>
            <a:ext cx="4940300" cy="3429000"/>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t="7624" b="6875"/>
          <a:stretch/>
        </p:blipFill>
        <p:spPr>
          <a:xfrm>
            <a:off x="-69850" y="3429001"/>
            <a:ext cx="5080000" cy="344614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0"/>
            <a:ext cx="3501777" cy="6858000"/>
          </a:xfrm>
          <a:prstGeom prst="rect">
            <a:avLst/>
          </a:prstGeom>
        </p:spPr>
      </p:pic>
    </p:spTree>
    <p:extLst>
      <p:ext uri="{BB962C8B-B14F-4D97-AF65-F5344CB8AC3E}">
        <p14:creationId xmlns:p14="http://schemas.microsoft.com/office/powerpoint/2010/main" val="33219583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0"/>
            <a:ext cx="8243265" cy="6858000"/>
          </a:xfrm>
          <a:prstGeom prst="rect">
            <a:avLst/>
          </a:prstGeom>
        </p:spPr>
      </p:pic>
    </p:spTree>
    <p:extLst>
      <p:ext uri="{BB962C8B-B14F-4D97-AF65-F5344CB8AC3E}">
        <p14:creationId xmlns:p14="http://schemas.microsoft.com/office/powerpoint/2010/main" val="26497733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8558953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23040" cy="6824663"/>
          </a:xfrm>
          <a:prstGeom prst="rect">
            <a:avLst/>
          </a:prstGeom>
        </p:spPr>
      </p:pic>
    </p:spTree>
    <p:extLst>
      <p:ext uri="{BB962C8B-B14F-4D97-AF65-F5344CB8AC3E}">
        <p14:creationId xmlns:p14="http://schemas.microsoft.com/office/powerpoint/2010/main" val="9304095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30182362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Pazo de La Saleta</a:t>
            </a:r>
            <a:br>
              <a:rPr lang="es-ES" dirty="0"/>
            </a:br>
            <a:endParaRPr lang="es-ES" dirty="0"/>
          </a:p>
        </p:txBody>
      </p:sp>
      <p:sp>
        <p:nvSpPr>
          <p:cNvPr id="3" name="2 Marcador de contenido"/>
          <p:cNvSpPr>
            <a:spLocks noGrp="1"/>
          </p:cNvSpPr>
          <p:nvPr>
            <p:ph idx="1"/>
          </p:nvPr>
        </p:nvSpPr>
        <p:spPr/>
        <p:txBody>
          <a:bodyPr>
            <a:normAutofit fontScale="92500"/>
          </a:bodyPr>
          <a:lstStyle/>
          <a:p>
            <a:r>
              <a:rPr lang="es-ES" sz="2000" dirty="0"/>
              <a:t>Situado en San Vicente de Meis (Pontevedra), la finca inicial fue adquirida por Margaret y Robert Gimson, matrimonio británico, quienes con la ayuda de la arquitecta paisajística Brenda Colvin, crearon este jardín de estilo inglés, a partir del año 1968, con especies traídas de todo el mundo.</a:t>
            </a:r>
          </a:p>
          <a:p>
            <a:r>
              <a:rPr lang="es-ES" sz="2000" dirty="0"/>
              <a:t>Alternaron árboles autóctonos con variedades orientales, australianas, de Nueva Zelanda, sudafricanas, sudamericanas, etc. Todas ellas debidamente clasificadas y etiquetadas</a:t>
            </a:r>
            <a:r>
              <a:rPr lang="es-ES" dirty="0"/>
              <a:t>.</a:t>
            </a:r>
          </a:p>
          <a:p>
            <a:r>
              <a:rPr lang="es-ES" sz="2200" dirty="0"/>
              <a:t>El interés de los Gimson por la camelia, concretamente, les proporcionó merecidos reconocimientos a lo largo de los años.</a:t>
            </a:r>
          </a:p>
          <a:p>
            <a:r>
              <a:rPr lang="es-ES" sz="2200" dirty="0"/>
              <a:t>En 1996 una parte de la finca fue adquirida por nuevos propietarios que restauraron capilla y pazo, y continuaron la difícil labor de conservación e incremento de especies</a:t>
            </a:r>
            <a:r>
              <a:rPr lang="es-ES" dirty="0"/>
              <a:t>. </a:t>
            </a:r>
          </a:p>
        </p:txBody>
      </p:sp>
    </p:spTree>
    <p:extLst>
      <p:ext uri="{BB962C8B-B14F-4D97-AF65-F5344CB8AC3E}">
        <p14:creationId xmlns:p14="http://schemas.microsoft.com/office/powerpoint/2010/main" val="40533520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239000" cy="5979064"/>
          </a:xfrm>
        </p:spPr>
        <p:txBody>
          <a:bodyPr>
            <a:normAutofit/>
          </a:bodyPr>
          <a:lstStyle/>
          <a:p>
            <a:r>
              <a:rPr lang="es-ES" sz="2000" dirty="0"/>
              <a:t>El jardín es maravilloso todo el año pero es a partir de octubre cuando empieza a florecer. Su momento álgido es de enero a mayo, cuando recibe más visitantes. En esas fechas se produce una verdadera explosión de color: camelias, rododendros y especies más raras procedentes de Australia, Sudáfrica, Nueva Zelanda, Asia...</a:t>
            </a:r>
          </a:p>
          <a:p>
            <a:r>
              <a:rPr lang="es-ES" sz="2000" dirty="0"/>
              <a:t>Contiene una colección de magnolias única, de hoja perenne y de hoja caduca. Otra de rododendros con rododendro amarillo –que es peculiar–, otra colección de acacias y un buen puñado de ejemplares raros como el Arbutus x andrachnoides, el Acer capillipes, la Taxandria juniperina...</a:t>
            </a:r>
          </a:p>
          <a:p>
            <a:r>
              <a:rPr lang="es-ES" sz="2000" dirty="0"/>
              <a:t>La Saleta abarca más de 20.000 metros cuadrados de jardín de estilo inglés, con 1500 ejemplares en total de árboles y arbustos, 380 especies, 170 camelias (18 variedades distintas). Está ubicado en Sobreira, nº 2, en el pueblo de Meis, provincia de Pontevedra</a:t>
            </a:r>
          </a:p>
        </p:txBody>
      </p:sp>
    </p:spTree>
    <p:extLst>
      <p:ext uri="{BB962C8B-B14F-4D97-AF65-F5344CB8AC3E}">
        <p14:creationId xmlns:p14="http://schemas.microsoft.com/office/powerpoint/2010/main" val="34005339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 y="0"/>
            <a:ext cx="8168817" cy="6858000"/>
          </a:xfrm>
          <a:prstGeom prst="rect">
            <a:avLst/>
          </a:prstGeom>
        </p:spPr>
      </p:pic>
    </p:spTree>
    <p:extLst>
      <p:ext uri="{BB962C8B-B14F-4D97-AF65-F5344CB8AC3E}">
        <p14:creationId xmlns:p14="http://schemas.microsoft.com/office/powerpoint/2010/main" val="4217190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8632283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8292895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874"/>
            <a:ext cx="8204200" cy="6823125"/>
          </a:xfrm>
          <a:prstGeom prst="rect">
            <a:avLst/>
          </a:prstGeom>
        </p:spPr>
      </p:pic>
    </p:spTree>
    <p:extLst>
      <p:ext uri="{BB962C8B-B14F-4D97-AF65-F5344CB8AC3E}">
        <p14:creationId xmlns:p14="http://schemas.microsoft.com/office/powerpoint/2010/main" val="8262415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851"/>
            <a:ext cx="8100392" cy="438734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52" y="4352496"/>
            <a:ext cx="8135243" cy="2505504"/>
          </a:xfrm>
          <a:prstGeom prst="rect">
            <a:avLst/>
          </a:prstGeom>
        </p:spPr>
      </p:pic>
    </p:spTree>
    <p:extLst>
      <p:ext uri="{BB962C8B-B14F-4D97-AF65-F5344CB8AC3E}">
        <p14:creationId xmlns:p14="http://schemas.microsoft.com/office/powerpoint/2010/main" val="222836985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4335862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28167530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788024"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860032"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0"/>
            <a:ext cx="3779912" cy="6858000"/>
          </a:xfrm>
          <a:prstGeom prst="rect">
            <a:avLst/>
          </a:prstGeom>
        </p:spPr>
      </p:pic>
    </p:spTree>
    <p:extLst>
      <p:ext uri="{BB962C8B-B14F-4D97-AF65-F5344CB8AC3E}">
        <p14:creationId xmlns:p14="http://schemas.microsoft.com/office/powerpoint/2010/main" val="27914585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8064896" cy="6858000"/>
          </a:xfrm>
          <a:prstGeom prst="rect">
            <a:avLst/>
          </a:prstGeom>
        </p:spPr>
      </p:pic>
    </p:spTree>
    <p:extLst>
      <p:ext uri="{BB962C8B-B14F-4D97-AF65-F5344CB8AC3E}">
        <p14:creationId xmlns:p14="http://schemas.microsoft.com/office/powerpoint/2010/main" val="380013319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35444712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6366908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07071756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624785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val="11333624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96944" cy="6858000"/>
          </a:xfrm>
          <a:prstGeom prst="rect">
            <a:avLst/>
          </a:prstGeom>
        </p:spPr>
      </p:pic>
    </p:spTree>
    <p:extLst>
      <p:ext uri="{BB962C8B-B14F-4D97-AF65-F5344CB8AC3E}">
        <p14:creationId xmlns:p14="http://schemas.microsoft.com/office/powerpoint/2010/main" val="29788391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302"/>
          <a:stretch/>
        </p:blipFill>
        <p:spPr>
          <a:xfrm>
            <a:off x="0" y="-171400"/>
            <a:ext cx="8172400" cy="7029400"/>
          </a:xfrm>
          <a:prstGeom prst="rect">
            <a:avLst/>
          </a:prstGeom>
        </p:spPr>
      </p:pic>
    </p:spTree>
    <p:extLst>
      <p:ext uri="{BB962C8B-B14F-4D97-AF65-F5344CB8AC3E}">
        <p14:creationId xmlns:p14="http://schemas.microsoft.com/office/powerpoint/2010/main" val="133885760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543833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42465180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169</TotalTime>
  <Words>3441</Words>
  <Application>Microsoft Office PowerPoint</Application>
  <PresentationFormat>Presentación en pantalla (4:3)</PresentationFormat>
  <Paragraphs>285</Paragraphs>
  <Slides>130</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Calibri</vt:lpstr>
      <vt:lpstr>Trebuchet MS</vt:lpstr>
      <vt:lpstr>Wingdings</vt:lpstr>
      <vt:lpstr>Wingdings 2</vt:lpstr>
      <vt:lpstr>Opulento</vt:lpstr>
      <vt:lpstr>Jardines Históricos DE ESPAÑA.-Ñ</vt:lpstr>
      <vt:lpstr>Pamplona.-Parque de la Taconera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Rosalía de Castro de Lugo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Parque Botánico del Castillo de Soutomaior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Faramello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y Arboreto de Lourizan.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Rubianes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Tambre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Quinteiro Da Cruz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La Saleta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ESPAÑA.-Ñ</dc:title>
  <dc:creator>Josep</dc:creator>
  <cp:lastModifiedBy>Usuario</cp:lastModifiedBy>
  <cp:revision>18</cp:revision>
  <dcterms:created xsi:type="dcterms:W3CDTF">2016-05-13T05:48:37Z</dcterms:created>
  <dcterms:modified xsi:type="dcterms:W3CDTF">2018-04-03T16:28:38Z</dcterms:modified>
</cp:coreProperties>
</file>