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9"/>
  </p:notesMasterIdLst>
  <p:sldIdLst>
    <p:sldId id="387" r:id="rId2"/>
    <p:sldId id="257" r:id="rId3"/>
    <p:sldId id="265" r:id="rId4"/>
    <p:sldId id="269" r:id="rId5"/>
    <p:sldId id="266" r:id="rId6"/>
    <p:sldId id="258" r:id="rId7"/>
    <p:sldId id="259" r:id="rId8"/>
    <p:sldId id="260" r:id="rId9"/>
    <p:sldId id="264" r:id="rId10"/>
    <p:sldId id="261" r:id="rId11"/>
    <p:sldId id="262" r:id="rId12"/>
    <p:sldId id="267" r:id="rId13"/>
    <p:sldId id="268" r:id="rId14"/>
    <p:sldId id="271" r:id="rId15"/>
    <p:sldId id="272" r:id="rId16"/>
    <p:sldId id="389" r:id="rId17"/>
    <p:sldId id="390" r:id="rId18"/>
    <p:sldId id="391" r:id="rId19"/>
    <p:sldId id="392" r:id="rId20"/>
    <p:sldId id="393" r:id="rId21"/>
    <p:sldId id="394" r:id="rId22"/>
    <p:sldId id="395" r:id="rId23"/>
    <p:sldId id="396" r:id="rId24"/>
    <p:sldId id="397" r:id="rId25"/>
    <p:sldId id="398" r:id="rId26"/>
    <p:sldId id="399" r:id="rId27"/>
    <p:sldId id="273" r:id="rId28"/>
    <p:sldId id="404" r:id="rId29"/>
    <p:sldId id="400" r:id="rId30"/>
    <p:sldId id="401" r:id="rId31"/>
    <p:sldId id="409" r:id="rId32"/>
    <p:sldId id="408" r:id="rId33"/>
    <p:sldId id="406" r:id="rId34"/>
    <p:sldId id="402" r:id="rId35"/>
    <p:sldId id="403" r:id="rId36"/>
    <p:sldId id="407" r:id="rId37"/>
    <p:sldId id="410" r:id="rId38"/>
    <p:sldId id="275" r:id="rId39"/>
    <p:sldId id="276" r:id="rId40"/>
    <p:sldId id="411" r:id="rId41"/>
    <p:sldId id="412" r:id="rId42"/>
    <p:sldId id="413" r:id="rId43"/>
    <p:sldId id="414" r:id="rId44"/>
    <p:sldId id="415" r:id="rId45"/>
    <p:sldId id="416" r:id="rId46"/>
    <p:sldId id="417" r:id="rId47"/>
    <p:sldId id="418" r:id="rId48"/>
    <p:sldId id="419" r:id="rId49"/>
    <p:sldId id="420" r:id="rId50"/>
    <p:sldId id="277" r:id="rId51"/>
    <p:sldId id="278" r:id="rId52"/>
    <p:sldId id="279" r:id="rId53"/>
    <p:sldId id="425" r:id="rId54"/>
    <p:sldId id="431" r:id="rId55"/>
    <p:sldId id="421" r:id="rId56"/>
    <p:sldId id="424" r:id="rId57"/>
    <p:sldId id="422" r:id="rId58"/>
    <p:sldId id="423" r:id="rId59"/>
    <p:sldId id="427" r:id="rId60"/>
    <p:sldId id="426" r:id="rId61"/>
    <p:sldId id="428" r:id="rId62"/>
    <p:sldId id="429" r:id="rId63"/>
    <p:sldId id="432" r:id="rId64"/>
    <p:sldId id="430" r:id="rId65"/>
    <p:sldId id="280" r:id="rId66"/>
    <p:sldId id="281" r:id="rId67"/>
    <p:sldId id="433" r:id="rId68"/>
    <p:sldId id="435" r:id="rId69"/>
    <p:sldId id="436" r:id="rId70"/>
    <p:sldId id="437" r:id="rId71"/>
    <p:sldId id="438" r:id="rId72"/>
    <p:sldId id="439" r:id="rId73"/>
    <p:sldId id="440" r:id="rId74"/>
    <p:sldId id="441" r:id="rId75"/>
    <p:sldId id="442" r:id="rId76"/>
    <p:sldId id="443" r:id="rId77"/>
    <p:sldId id="444" r:id="rId78"/>
    <p:sldId id="445" r:id="rId79"/>
    <p:sldId id="446" r:id="rId80"/>
    <p:sldId id="447" r:id="rId81"/>
    <p:sldId id="283" r:id="rId82"/>
    <p:sldId id="284" r:id="rId83"/>
    <p:sldId id="448" r:id="rId84"/>
    <p:sldId id="459" r:id="rId85"/>
    <p:sldId id="460" r:id="rId86"/>
    <p:sldId id="450" r:id="rId87"/>
    <p:sldId id="451" r:id="rId88"/>
    <p:sldId id="452" r:id="rId89"/>
    <p:sldId id="453" r:id="rId90"/>
    <p:sldId id="454" r:id="rId91"/>
    <p:sldId id="455" r:id="rId92"/>
    <p:sldId id="449" r:id="rId93"/>
    <p:sldId id="456" r:id="rId94"/>
    <p:sldId id="457" r:id="rId95"/>
    <p:sldId id="285" r:id="rId96"/>
    <p:sldId id="286" r:id="rId97"/>
    <p:sldId id="461" r:id="rId98"/>
    <p:sldId id="462" r:id="rId99"/>
    <p:sldId id="463" r:id="rId100"/>
    <p:sldId id="465" r:id="rId101"/>
    <p:sldId id="466" r:id="rId102"/>
    <p:sldId id="467" r:id="rId103"/>
    <p:sldId id="468" r:id="rId104"/>
    <p:sldId id="470" r:id="rId105"/>
    <p:sldId id="471" r:id="rId106"/>
    <p:sldId id="472" r:id="rId107"/>
    <p:sldId id="473" r:id="rId108"/>
    <p:sldId id="474" r:id="rId109"/>
    <p:sldId id="475" r:id="rId110"/>
    <p:sldId id="287" r:id="rId111"/>
    <p:sldId id="482" r:id="rId112"/>
    <p:sldId id="476" r:id="rId113"/>
    <p:sldId id="477" r:id="rId114"/>
    <p:sldId id="478" r:id="rId115"/>
    <p:sldId id="479" r:id="rId116"/>
    <p:sldId id="480" r:id="rId117"/>
    <p:sldId id="481"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94FCAA-394B-4F51-AFDA-7D7BC99F0F8D}"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51D2E3-9EC9-4E0B-AD67-52B888AB0E55}" type="slidenum">
              <a:rPr lang="es-ES" smtClean="0"/>
              <a:t>‹Nº›</a:t>
            </a:fld>
            <a:endParaRPr lang="es-ES" dirty="0"/>
          </a:p>
        </p:txBody>
      </p:sp>
    </p:spTree>
    <p:extLst>
      <p:ext uri="{BB962C8B-B14F-4D97-AF65-F5344CB8AC3E}">
        <p14:creationId xmlns:p14="http://schemas.microsoft.com/office/powerpoint/2010/main" val="3404676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la Quinta de Arcos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3</a:t>
            </a:fld>
            <a:endParaRPr lang="es-ES" dirty="0"/>
          </a:p>
        </p:txBody>
      </p:sp>
    </p:spTree>
    <p:extLst>
      <p:ext uri="{BB962C8B-B14F-4D97-AF65-F5344CB8AC3E}">
        <p14:creationId xmlns:p14="http://schemas.microsoft.com/office/powerpoint/2010/main" val="34535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la Quinta de Arcos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4</a:t>
            </a:fld>
            <a:endParaRPr lang="es-ES" dirty="0"/>
          </a:p>
        </p:txBody>
      </p:sp>
    </p:spTree>
    <p:extLst>
      <p:ext uri="{BB962C8B-B14F-4D97-AF65-F5344CB8AC3E}">
        <p14:creationId xmlns:p14="http://schemas.microsoft.com/office/powerpoint/2010/main" val="1804481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la Quinta de Arcos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5</a:t>
            </a:fld>
            <a:endParaRPr lang="es-ES" dirty="0"/>
          </a:p>
        </p:txBody>
      </p:sp>
    </p:spTree>
    <p:extLst>
      <p:ext uri="{BB962C8B-B14F-4D97-AF65-F5344CB8AC3E}">
        <p14:creationId xmlns:p14="http://schemas.microsoft.com/office/powerpoint/2010/main" val="3272927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la Quinta de Arcos</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6</a:t>
            </a:fld>
            <a:endParaRPr lang="es-ES" dirty="0"/>
          </a:p>
        </p:txBody>
      </p:sp>
    </p:spTree>
    <p:extLst>
      <p:ext uri="{BB962C8B-B14F-4D97-AF65-F5344CB8AC3E}">
        <p14:creationId xmlns:p14="http://schemas.microsoft.com/office/powerpoint/2010/main" val="2716677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la Quinta de Arcos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7</a:t>
            </a:fld>
            <a:endParaRPr lang="es-ES" dirty="0"/>
          </a:p>
        </p:txBody>
      </p:sp>
    </p:spTree>
    <p:extLst>
      <p:ext uri="{BB962C8B-B14F-4D97-AF65-F5344CB8AC3E}">
        <p14:creationId xmlns:p14="http://schemas.microsoft.com/office/powerpoint/2010/main" val="2422690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la Quinta de Arcos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8</a:t>
            </a:fld>
            <a:endParaRPr lang="es-ES" dirty="0"/>
          </a:p>
        </p:txBody>
      </p:sp>
    </p:spTree>
    <p:extLst>
      <p:ext uri="{BB962C8B-B14F-4D97-AF65-F5344CB8AC3E}">
        <p14:creationId xmlns:p14="http://schemas.microsoft.com/office/powerpoint/2010/main" val="626609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la Quinta de Arcos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9</a:t>
            </a:fld>
            <a:endParaRPr lang="es-ES" dirty="0"/>
          </a:p>
        </p:txBody>
      </p:sp>
    </p:spTree>
    <p:extLst>
      <p:ext uri="{BB962C8B-B14F-4D97-AF65-F5344CB8AC3E}">
        <p14:creationId xmlns:p14="http://schemas.microsoft.com/office/powerpoint/2010/main" val="3339214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la Quinta de Arcos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10</a:t>
            </a:fld>
            <a:endParaRPr lang="es-ES" dirty="0"/>
          </a:p>
        </p:txBody>
      </p:sp>
    </p:spTree>
    <p:extLst>
      <p:ext uri="{BB962C8B-B14F-4D97-AF65-F5344CB8AC3E}">
        <p14:creationId xmlns:p14="http://schemas.microsoft.com/office/powerpoint/2010/main" val="2779399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la Quinta de Arcos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11</a:t>
            </a:fld>
            <a:endParaRPr lang="es-ES" dirty="0"/>
          </a:p>
        </p:txBody>
      </p:sp>
    </p:spTree>
    <p:extLst>
      <p:ext uri="{BB962C8B-B14F-4D97-AF65-F5344CB8AC3E}">
        <p14:creationId xmlns:p14="http://schemas.microsoft.com/office/powerpoint/2010/main" val="2637492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la Quinta de Arcos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12</a:t>
            </a:fld>
            <a:endParaRPr lang="es-ES" dirty="0"/>
          </a:p>
        </p:txBody>
      </p:sp>
    </p:spTree>
    <p:extLst>
      <p:ext uri="{BB962C8B-B14F-4D97-AF65-F5344CB8AC3E}">
        <p14:creationId xmlns:p14="http://schemas.microsoft.com/office/powerpoint/2010/main" val="2862530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la Quinta de Arcos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13</a:t>
            </a:fld>
            <a:endParaRPr lang="es-ES" dirty="0"/>
          </a:p>
        </p:txBody>
      </p:sp>
    </p:spTree>
    <p:extLst>
      <p:ext uri="{BB962C8B-B14F-4D97-AF65-F5344CB8AC3E}">
        <p14:creationId xmlns:p14="http://schemas.microsoft.com/office/powerpoint/2010/main" val="1443941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Juan Carlos I en Madrid.-Jardin de</a:t>
            </a:r>
            <a:r>
              <a:rPr lang="es-ES" baseline="0" dirty="0"/>
              <a:t> las </a:t>
            </a:r>
            <a:r>
              <a:rPr lang="es-ES" dirty="0"/>
              <a:t> Tres culturas</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16</a:t>
            </a:fld>
            <a:endParaRPr lang="es-ES" dirty="0"/>
          </a:p>
        </p:txBody>
      </p:sp>
    </p:spTree>
    <p:extLst>
      <p:ext uri="{BB962C8B-B14F-4D97-AF65-F5344CB8AC3E}">
        <p14:creationId xmlns:p14="http://schemas.microsoft.com/office/powerpoint/2010/main" val="93111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Juan Carlos I en Madrid.-</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17</a:t>
            </a:fld>
            <a:endParaRPr lang="es-ES" dirty="0"/>
          </a:p>
        </p:txBody>
      </p:sp>
    </p:spTree>
    <p:extLst>
      <p:ext uri="{BB962C8B-B14F-4D97-AF65-F5344CB8AC3E}">
        <p14:creationId xmlns:p14="http://schemas.microsoft.com/office/powerpoint/2010/main" val="201364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Juan Carlos I en Madrid.-</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18</a:t>
            </a:fld>
            <a:endParaRPr lang="es-ES" dirty="0"/>
          </a:p>
        </p:txBody>
      </p:sp>
    </p:spTree>
    <p:extLst>
      <p:ext uri="{BB962C8B-B14F-4D97-AF65-F5344CB8AC3E}">
        <p14:creationId xmlns:p14="http://schemas.microsoft.com/office/powerpoint/2010/main" val="3773002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Juan Carlos I en Madrid.-</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19</a:t>
            </a:fld>
            <a:endParaRPr lang="es-ES" dirty="0"/>
          </a:p>
        </p:txBody>
      </p:sp>
    </p:spTree>
    <p:extLst>
      <p:ext uri="{BB962C8B-B14F-4D97-AF65-F5344CB8AC3E}">
        <p14:creationId xmlns:p14="http://schemas.microsoft.com/office/powerpoint/2010/main" val="4086553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Juan Carlos I en Madrid.-</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20</a:t>
            </a:fld>
            <a:endParaRPr lang="es-ES" dirty="0"/>
          </a:p>
        </p:txBody>
      </p:sp>
    </p:spTree>
    <p:extLst>
      <p:ext uri="{BB962C8B-B14F-4D97-AF65-F5344CB8AC3E}">
        <p14:creationId xmlns:p14="http://schemas.microsoft.com/office/powerpoint/2010/main" val="827395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Juan Carlos I en Madrid.-</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21</a:t>
            </a:fld>
            <a:endParaRPr lang="es-ES" dirty="0"/>
          </a:p>
        </p:txBody>
      </p:sp>
    </p:spTree>
    <p:extLst>
      <p:ext uri="{BB962C8B-B14F-4D97-AF65-F5344CB8AC3E}">
        <p14:creationId xmlns:p14="http://schemas.microsoft.com/office/powerpoint/2010/main" val="579625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Juan Carlos I en Madrid.-</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22</a:t>
            </a:fld>
            <a:endParaRPr lang="es-ES" dirty="0"/>
          </a:p>
        </p:txBody>
      </p:sp>
    </p:spTree>
    <p:extLst>
      <p:ext uri="{BB962C8B-B14F-4D97-AF65-F5344CB8AC3E}">
        <p14:creationId xmlns:p14="http://schemas.microsoft.com/office/powerpoint/2010/main" val="37161617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Juan Carlos I en Madrid.-</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23</a:t>
            </a:fld>
            <a:endParaRPr lang="es-ES" dirty="0"/>
          </a:p>
        </p:txBody>
      </p:sp>
    </p:spTree>
    <p:extLst>
      <p:ext uri="{BB962C8B-B14F-4D97-AF65-F5344CB8AC3E}">
        <p14:creationId xmlns:p14="http://schemas.microsoft.com/office/powerpoint/2010/main" val="41137746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Juan Carlos I en Madrid.-</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24</a:t>
            </a:fld>
            <a:endParaRPr lang="es-ES" dirty="0"/>
          </a:p>
        </p:txBody>
      </p:sp>
    </p:spTree>
    <p:extLst>
      <p:ext uri="{BB962C8B-B14F-4D97-AF65-F5344CB8AC3E}">
        <p14:creationId xmlns:p14="http://schemas.microsoft.com/office/powerpoint/2010/main" val="1843992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Juan Carlos I en Madrid.-Olivar de Hinojosa</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25</a:t>
            </a:fld>
            <a:endParaRPr lang="es-ES" dirty="0"/>
          </a:p>
        </p:txBody>
      </p:sp>
    </p:spTree>
    <p:extLst>
      <p:ext uri="{BB962C8B-B14F-4D97-AF65-F5344CB8AC3E}">
        <p14:creationId xmlns:p14="http://schemas.microsoft.com/office/powerpoint/2010/main" val="40514110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Juan Carlos I en Madrid.-</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26</a:t>
            </a:fld>
            <a:endParaRPr lang="es-ES" dirty="0"/>
          </a:p>
        </p:txBody>
      </p:sp>
    </p:spTree>
    <p:extLst>
      <p:ext uri="{BB962C8B-B14F-4D97-AF65-F5344CB8AC3E}">
        <p14:creationId xmlns:p14="http://schemas.microsoft.com/office/powerpoint/2010/main" val="21510139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del Berro (Madrid).</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28</a:t>
            </a:fld>
            <a:endParaRPr lang="es-ES" dirty="0"/>
          </a:p>
        </p:txBody>
      </p:sp>
    </p:spTree>
    <p:extLst>
      <p:ext uri="{BB962C8B-B14F-4D97-AF65-F5344CB8AC3E}">
        <p14:creationId xmlns:p14="http://schemas.microsoft.com/office/powerpoint/2010/main" val="32790235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del Berro (Madrid).</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29</a:t>
            </a:fld>
            <a:endParaRPr lang="es-ES" dirty="0"/>
          </a:p>
        </p:txBody>
      </p:sp>
    </p:spTree>
    <p:extLst>
      <p:ext uri="{BB962C8B-B14F-4D97-AF65-F5344CB8AC3E}">
        <p14:creationId xmlns:p14="http://schemas.microsoft.com/office/powerpoint/2010/main" val="3443784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del Berro (Madrid).</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30</a:t>
            </a:fld>
            <a:endParaRPr lang="es-ES" dirty="0"/>
          </a:p>
        </p:txBody>
      </p:sp>
    </p:spTree>
    <p:extLst>
      <p:ext uri="{BB962C8B-B14F-4D97-AF65-F5344CB8AC3E}">
        <p14:creationId xmlns:p14="http://schemas.microsoft.com/office/powerpoint/2010/main" val="21103093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del Berro (Madrid).</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31</a:t>
            </a:fld>
            <a:endParaRPr lang="es-ES" dirty="0"/>
          </a:p>
        </p:txBody>
      </p:sp>
    </p:spTree>
    <p:extLst>
      <p:ext uri="{BB962C8B-B14F-4D97-AF65-F5344CB8AC3E}">
        <p14:creationId xmlns:p14="http://schemas.microsoft.com/office/powerpoint/2010/main" val="41362455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del Berro (Madrid).</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32</a:t>
            </a:fld>
            <a:endParaRPr lang="es-ES" dirty="0"/>
          </a:p>
        </p:txBody>
      </p:sp>
    </p:spTree>
    <p:extLst>
      <p:ext uri="{BB962C8B-B14F-4D97-AF65-F5344CB8AC3E}">
        <p14:creationId xmlns:p14="http://schemas.microsoft.com/office/powerpoint/2010/main" val="12182407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del Berro (Madrid).</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33</a:t>
            </a:fld>
            <a:endParaRPr lang="es-ES" dirty="0"/>
          </a:p>
        </p:txBody>
      </p:sp>
    </p:spTree>
    <p:extLst>
      <p:ext uri="{BB962C8B-B14F-4D97-AF65-F5344CB8AC3E}">
        <p14:creationId xmlns:p14="http://schemas.microsoft.com/office/powerpoint/2010/main" val="42278452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del Berro (Madrid).</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34</a:t>
            </a:fld>
            <a:endParaRPr lang="es-ES" dirty="0"/>
          </a:p>
        </p:txBody>
      </p:sp>
    </p:spTree>
    <p:extLst>
      <p:ext uri="{BB962C8B-B14F-4D97-AF65-F5344CB8AC3E}">
        <p14:creationId xmlns:p14="http://schemas.microsoft.com/office/powerpoint/2010/main" val="8345649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del Berro (Madrid).</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35</a:t>
            </a:fld>
            <a:endParaRPr lang="es-ES" dirty="0"/>
          </a:p>
        </p:txBody>
      </p:sp>
    </p:spTree>
    <p:extLst>
      <p:ext uri="{BB962C8B-B14F-4D97-AF65-F5344CB8AC3E}">
        <p14:creationId xmlns:p14="http://schemas.microsoft.com/office/powerpoint/2010/main" val="12609395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del Berro (Madrid).</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36</a:t>
            </a:fld>
            <a:endParaRPr lang="es-ES" dirty="0"/>
          </a:p>
        </p:txBody>
      </p:sp>
    </p:spTree>
    <p:extLst>
      <p:ext uri="{BB962C8B-B14F-4D97-AF65-F5344CB8AC3E}">
        <p14:creationId xmlns:p14="http://schemas.microsoft.com/office/powerpoint/2010/main" val="32061193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del Berro (Madrid).</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37</a:t>
            </a:fld>
            <a:endParaRPr lang="es-ES" dirty="0"/>
          </a:p>
        </p:txBody>
      </p:sp>
    </p:spTree>
    <p:extLst>
      <p:ext uri="{BB962C8B-B14F-4D97-AF65-F5344CB8AC3E}">
        <p14:creationId xmlns:p14="http://schemas.microsoft.com/office/powerpoint/2010/main" val="30378034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Arganzuela.-Madrid-Invernadero-</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39</a:t>
            </a:fld>
            <a:endParaRPr lang="es-ES" dirty="0"/>
          </a:p>
        </p:txBody>
      </p:sp>
    </p:spTree>
    <p:extLst>
      <p:ext uri="{BB962C8B-B14F-4D97-AF65-F5344CB8AC3E}">
        <p14:creationId xmlns:p14="http://schemas.microsoft.com/office/powerpoint/2010/main" val="5452390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Arganzuela.-Madrid-Invernadero-</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40</a:t>
            </a:fld>
            <a:endParaRPr lang="es-ES" dirty="0"/>
          </a:p>
        </p:txBody>
      </p:sp>
    </p:spTree>
    <p:extLst>
      <p:ext uri="{BB962C8B-B14F-4D97-AF65-F5344CB8AC3E}">
        <p14:creationId xmlns:p14="http://schemas.microsoft.com/office/powerpoint/2010/main" val="38665967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Arganzuela.-Madrid-Invernadero-</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41</a:t>
            </a:fld>
            <a:endParaRPr lang="es-ES" dirty="0"/>
          </a:p>
        </p:txBody>
      </p:sp>
    </p:spTree>
    <p:extLst>
      <p:ext uri="{BB962C8B-B14F-4D97-AF65-F5344CB8AC3E}">
        <p14:creationId xmlns:p14="http://schemas.microsoft.com/office/powerpoint/2010/main" val="11348980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Arganzuela.-Madrid-Invernadero-</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42</a:t>
            </a:fld>
            <a:endParaRPr lang="es-ES" dirty="0"/>
          </a:p>
        </p:txBody>
      </p:sp>
    </p:spTree>
    <p:extLst>
      <p:ext uri="{BB962C8B-B14F-4D97-AF65-F5344CB8AC3E}">
        <p14:creationId xmlns:p14="http://schemas.microsoft.com/office/powerpoint/2010/main" val="13284678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Arganzuela.-Madrid-Invernadero-</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43</a:t>
            </a:fld>
            <a:endParaRPr lang="es-ES" dirty="0"/>
          </a:p>
        </p:txBody>
      </p:sp>
    </p:spTree>
    <p:extLst>
      <p:ext uri="{BB962C8B-B14F-4D97-AF65-F5344CB8AC3E}">
        <p14:creationId xmlns:p14="http://schemas.microsoft.com/office/powerpoint/2010/main" val="21716607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Arganzuela.-Madrid-Invernadero-</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44</a:t>
            </a:fld>
            <a:endParaRPr lang="es-ES" dirty="0"/>
          </a:p>
        </p:txBody>
      </p:sp>
    </p:spTree>
    <p:extLst>
      <p:ext uri="{BB962C8B-B14F-4D97-AF65-F5344CB8AC3E}">
        <p14:creationId xmlns:p14="http://schemas.microsoft.com/office/powerpoint/2010/main" val="39340483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Arganzuela.-Madrid-Invernadero-</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45</a:t>
            </a:fld>
            <a:endParaRPr lang="es-ES" dirty="0"/>
          </a:p>
        </p:txBody>
      </p:sp>
    </p:spTree>
    <p:extLst>
      <p:ext uri="{BB962C8B-B14F-4D97-AF65-F5344CB8AC3E}">
        <p14:creationId xmlns:p14="http://schemas.microsoft.com/office/powerpoint/2010/main" val="27079810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Arganzuela.-Madrid-Invernadero-</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46</a:t>
            </a:fld>
            <a:endParaRPr lang="es-ES" dirty="0"/>
          </a:p>
        </p:txBody>
      </p:sp>
    </p:spTree>
    <p:extLst>
      <p:ext uri="{BB962C8B-B14F-4D97-AF65-F5344CB8AC3E}">
        <p14:creationId xmlns:p14="http://schemas.microsoft.com/office/powerpoint/2010/main" val="9464323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Arganzuela.-Madrid-Invernadero-</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47</a:t>
            </a:fld>
            <a:endParaRPr lang="es-ES" dirty="0"/>
          </a:p>
        </p:txBody>
      </p:sp>
    </p:spTree>
    <p:extLst>
      <p:ext uri="{BB962C8B-B14F-4D97-AF65-F5344CB8AC3E}">
        <p14:creationId xmlns:p14="http://schemas.microsoft.com/office/powerpoint/2010/main" val="22939712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Arganzuela.-Madrid-Invernadero-</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48</a:t>
            </a:fld>
            <a:endParaRPr lang="es-ES" dirty="0"/>
          </a:p>
        </p:txBody>
      </p:sp>
    </p:spTree>
    <p:extLst>
      <p:ext uri="{BB962C8B-B14F-4D97-AF65-F5344CB8AC3E}">
        <p14:creationId xmlns:p14="http://schemas.microsoft.com/office/powerpoint/2010/main" val="38988655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Arganzuela.-Madrid-Invernadero-</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49</a:t>
            </a:fld>
            <a:endParaRPr lang="es-ES" dirty="0"/>
          </a:p>
        </p:txBody>
      </p:sp>
    </p:spTree>
    <p:extLst>
      <p:ext uri="{BB962C8B-B14F-4D97-AF65-F5344CB8AC3E}">
        <p14:creationId xmlns:p14="http://schemas.microsoft.com/office/powerpoint/2010/main" val="37330686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Madrid</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52</a:t>
            </a:fld>
            <a:endParaRPr lang="es-ES" dirty="0"/>
          </a:p>
        </p:txBody>
      </p:sp>
    </p:spTree>
    <p:extLst>
      <p:ext uri="{BB962C8B-B14F-4D97-AF65-F5344CB8AC3E}">
        <p14:creationId xmlns:p14="http://schemas.microsoft.com/office/powerpoint/2010/main" val="18455179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Madrid</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53</a:t>
            </a:fld>
            <a:endParaRPr lang="es-ES" dirty="0"/>
          </a:p>
        </p:txBody>
      </p:sp>
    </p:spTree>
    <p:extLst>
      <p:ext uri="{BB962C8B-B14F-4D97-AF65-F5344CB8AC3E}">
        <p14:creationId xmlns:p14="http://schemas.microsoft.com/office/powerpoint/2010/main" val="19510305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Madrid</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54</a:t>
            </a:fld>
            <a:endParaRPr lang="es-ES" dirty="0"/>
          </a:p>
        </p:txBody>
      </p:sp>
    </p:spTree>
    <p:extLst>
      <p:ext uri="{BB962C8B-B14F-4D97-AF65-F5344CB8AC3E}">
        <p14:creationId xmlns:p14="http://schemas.microsoft.com/office/powerpoint/2010/main" val="4349549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Madrid</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55</a:t>
            </a:fld>
            <a:endParaRPr lang="es-ES" dirty="0"/>
          </a:p>
        </p:txBody>
      </p:sp>
    </p:spTree>
    <p:extLst>
      <p:ext uri="{BB962C8B-B14F-4D97-AF65-F5344CB8AC3E}">
        <p14:creationId xmlns:p14="http://schemas.microsoft.com/office/powerpoint/2010/main" val="3237102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Madrid</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56</a:t>
            </a:fld>
            <a:endParaRPr lang="es-ES" dirty="0"/>
          </a:p>
        </p:txBody>
      </p:sp>
    </p:spTree>
    <p:extLst>
      <p:ext uri="{BB962C8B-B14F-4D97-AF65-F5344CB8AC3E}">
        <p14:creationId xmlns:p14="http://schemas.microsoft.com/office/powerpoint/2010/main" val="20762114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Madrid</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57</a:t>
            </a:fld>
            <a:endParaRPr lang="es-ES" dirty="0"/>
          </a:p>
        </p:txBody>
      </p:sp>
    </p:spTree>
    <p:extLst>
      <p:ext uri="{BB962C8B-B14F-4D97-AF65-F5344CB8AC3E}">
        <p14:creationId xmlns:p14="http://schemas.microsoft.com/office/powerpoint/2010/main" val="3881474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Madrid</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58</a:t>
            </a:fld>
            <a:endParaRPr lang="es-ES" dirty="0"/>
          </a:p>
        </p:txBody>
      </p:sp>
    </p:spTree>
    <p:extLst>
      <p:ext uri="{BB962C8B-B14F-4D97-AF65-F5344CB8AC3E}">
        <p14:creationId xmlns:p14="http://schemas.microsoft.com/office/powerpoint/2010/main" val="40014706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Madrid</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59</a:t>
            </a:fld>
            <a:endParaRPr lang="es-ES" dirty="0"/>
          </a:p>
        </p:txBody>
      </p:sp>
    </p:spTree>
    <p:extLst>
      <p:ext uri="{BB962C8B-B14F-4D97-AF65-F5344CB8AC3E}">
        <p14:creationId xmlns:p14="http://schemas.microsoft.com/office/powerpoint/2010/main" val="33350630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Madrid.-Pérgola</a:t>
            </a:r>
            <a:r>
              <a:rPr lang="es-ES" baseline="0" dirty="0"/>
              <a:t> con vides</a:t>
            </a:r>
            <a:endParaRPr lang="es-ES" dirty="0"/>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60</a:t>
            </a:fld>
            <a:endParaRPr lang="es-ES" dirty="0"/>
          </a:p>
        </p:txBody>
      </p:sp>
    </p:spTree>
    <p:extLst>
      <p:ext uri="{BB962C8B-B14F-4D97-AF65-F5344CB8AC3E}">
        <p14:creationId xmlns:p14="http://schemas.microsoft.com/office/powerpoint/2010/main" val="10933365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Madrid</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61</a:t>
            </a:fld>
            <a:endParaRPr lang="es-ES" dirty="0"/>
          </a:p>
        </p:txBody>
      </p:sp>
    </p:spTree>
    <p:extLst>
      <p:ext uri="{BB962C8B-B14F-4D97-AF65-F5344CB8AC3E}">
        <p14:creationId xmlns:p14="http://schemas.microsoft.com/office/powerpoint/2010/main" val="25975054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Madrid</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62</a:t>
            </a:fld>
            <a:endParaRPr lang="es-ES" dirty="0"/>
          </a:p>
        </p:txBody>
      </p:sp>
    </p:spTree>
    <p:extLst>
      <p:ext uri="{BB962C8B-B14F-4D97-AF65-F5344CB8AC3E}">
        <p14:creationId xmlns:p14="http://schemas.microsoft.com/office/powerpoint/2010/main" val="2079336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Madrid</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63</a:t>
            </a:fld>
            <a:endParaRPr lang="es-ES" dirty="0"/>
          </a:p>
        </p:txBody>
      </p:sp>
    </p:spTree>
    <p:extLst>
      <p:ext uri="{BB962C8B-B14F-4D97-AF65-F5344CB8AC3E}">
        <p14:creationId xmlns:p14="http://schemas.microsoft.com/office/powerpoint/2010/main" val="8815494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Madrid</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64</a:t>
            </a:fld>
            <a:endParaRPr lang="es-ES" dirty="0"/>
          </a:p>
        </p:txBody>
      </p:sp>
    </p:spTree>
    <p:extLst>
      <p:ext uri="{BB962C8B-B14F-4D97-AF65-F5344CB8AC3E}">
        <p14:creationId xmlns:p14="http://schemas.microsoft.com/office/powerpoint/2010/main" val="30758033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67</a:t>
            </a:fld>
            <a:endParaRPr lang="es-ES" dirty="0"/>
          </a:p>
        </p:txBody>
      </p:sp>
    </p:spTree>
    <p:extLst>
      <p:ext uri="{BB962C8B-B14F-4D97-AF65-F5344CB8AC3E}">
        <p14:creationId xmlns:p14="http://schemas.microsoft.com/office/powerpoint/2010/main" val="15543539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a:t>
            </a:r>
            <a:r>
              <a:rPr lang="es-ES" baseline="0" dirty="0"/>
              <a:t> de Málaga</a:t>
            </a:r>
            <a:endParaRPr lang="es-ES" dirty="0"/>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68</a:t>
            </a:fld>
            <a:endParaRPr lang="es-ES" dirty="0"/>
          </a:p>
        </p:txBody>
      </p:sp>
    </p:spTree>
    <p:extLst>
      <p:ext uri="{BB962C8B-B14F-4D97-AF65-F5344CB8AC3E}">
        <p14:creationId xmlns:p14="http://schemas.microsoft.com/office/powerpoint/2010/main" val="36709336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a:t>
            </a:r>
            <a:r>
              <a:rPr lang="es-ES" baseline="0" dirty="0"/>
              <a:t> de Málaga</a:t>
            </a:r>
            <a:endParaRPr lang="es-ES" dirty="0"/>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69</a:t>
            </a:fld>
            <a:endParaRPr lang="es-ES" dirty="0"/>
          </a:p>
        </p:txBody>
      </p:sp>
    </p:spTree>
    <p:extLst>
      <p:ext uri="{BB962C8B-B14F-4D97-AF65-F5344CB8AC3E}">
        <p14:creationId xmlns:p14="http://schemas.microsoft.com/office/powerpoint/2010/main" val="32389645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70</a:t>
            </a:fld>
            <a:endParaRPr lang="es-ES" dirty="0"/>
          </a:p>
        </p:txBody>
      </p:sp>
    </p:spTree>
    <p:extLst>
      <p:ext uri="{BB962C8B-B14F-4D97-AF65-F5344CB8AC3E}">
        <p14:creationId xmlns:p14="http://schemas.microsoft.com/office/powerpoint/2010/main" val="13472985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71</a:t>
            </a:fld>
            <a:endParaRPr lang="es-ES" dirty="0"/>
          </a:p>
        </p:txBody>
      </p:sp>
    </p:spTree>
    <p:extLst>
      <p:ext uri="{BB962C8B-B14F-4D97-AF65-F5344CB8AC3E}">
        <p14:creationId xmlns:p14="http://schemas.microsoft.com/office/powerpoint/2010/main" val="36281348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72</a:t>
            </a:fld>
            <a:endParaRPr lang="es-ES" dirty="0"/>
          </a:p>
        </p:txBody>
      </p:sp>
    </p:spTree>
    <p:extLst>
      <p:ext uri="{BB962C8B-B14F-4D97-AF65-F5344CB8AC3E}">
        <p14:creationId xmlns:p14="http://schemas.microsoft.com/office/powerpoint/2010/main" val="38724344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Málaga.-El Biznaguero_</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73</a:t>
            </a:fld>
            <a:endParaRPr lang="es-ES" dirty="0"/>
          </a:p>
        </p:txBody>
      </p:sp>
    </p:spTree>
    <p:extLst>
      <p:ext uri="{BB962C8B-B14F-4D97-AF65-F5344CB8AC3E}">
        <p14:creationId xmlns:p14="http://schemas.microsoft.com/office/powerpoint/2010/main" val="237929672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74</a:t>
            </a:fld>
            <a:endParaRPr lang="es-ES" dirty="0"/>
          </a:p>
        </p:txBody>
      </p:sp>
    </p:spTree>
    <p:extLst>
      <p:ext uri="{BB962C8B-B14F-4D97-AF65-F5344CB8AC3E}">
        <p14:creationId xmlns:p14="http://schemas.microsoft.com/office/powerpoint/2010/main" val="29838922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75</a:t>
            </a:fld>
            <a:endParaRPr lang="es-ES" dirty="0"/>
          </a:p>
        </p:txBody>
      </p:sp>
    </p:spTree>
    <p:extLst>
      <p:ext uri="{BB962C8B-B14F-4D97-AF65-F5344CB8AC3E}">
        <p14:creationId xmlns:p14="http://schemas.microsoft.com/office/powerpoint/2010/main" val="198550695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76</a:t>
            </a:fld>
            <a:endParaRPr lang="es-ES" dirty="0"/>
          </a:p>
        </p:txBody>
      </p:sp>
    </p:spTree>
    <p:extLst>
      <p:ext uri="{BB962C8B-B14F-4D97-AF65-F5344CB8AC3E}">
        <p14:creationId xmlns:p14="http://schemas.microsoft.com/office/powerpoint/2010/main" val="376384570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77</a:t>
            </a:fld>
            <a:endParaRPr lang="es-ES" dirty="0"/>
          </a:p>
        </p:txBody>
      </p:sp>
    </p:spTree>
    <p:extLst>
      <p:ext uri="{BB962C8B-B14F-4D97-AF65-F5344CB8AC3E}">
        <p14:creationId xmlns:p14="http://schemas.microsoft.com/office/powerpoint/2010/main" val="8674127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Málaga.-Dracaena drago</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78</a:t>
            </a:fld>
            <a:endParaRPr lang="es-ES" dirty="0"/>
          </a:p>
        </p:txBody>
      </p:sp>
    </p:spTree>
    <p:extLst>
      <p:ext uri="{BB962C8B-B14F-4D97-AF65-F5344CB8AC3E}">
        <p14:creationId xmlns:p14="http://schemas.microsoft.com/office/powerpoint/2010/main" val="78941875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Málaga</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79</a:t>
            </a:fld>
            <a:endParaRPr lang="es-ES" dirty="0"/>
          </a:p>
        </p:txBody>
      </p:sp>
    </p:spTree>
    <p:extLst>
      <p:ext uri="{BB962C8B-B14F-4D97-AF65-F5344CB8AC3E}">
        <p14:creationId xmlns:p14="http://schemas.microsoft.com/office/powerpoint/2010/main" val="104927652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Histórico La Concepción</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82</a:t>
            </a:fld>
            <a:endParaRPr lang="es-ES" dirty="0"/>
          </a:p>
        </p:txBody>
      </p:sp>
    </p:spTree>
    <p:extLst>
      <p:ext uri="{BB962C8B-B14F-4D97-AF65-F5344CB8AC3E}">
        <p14:creationId xmlns:p14="http://schemas.microsoft.com/office/powerpoint/2010/main" val="30713639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Histórico La Concepción</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83</a:t>
            </a:fld>
            <a:endParaRPr lang="es-ES" dirty="0"/>
          </a:p>
        </p:txBody>
      </p:sp>
    </p:spTree>
    <p:extLst>
      <p:ext uri="{BB962C8B-B14F-4D97-AF65-F5344CB8AC3E}">
        <p14:creationId xmlns:p14="http://schemas.microsoft.com/office/powerpoint/2010/main" val="283394601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Histórico La Concepción.-Mirador</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85</a:t>
            </a:fld>
            <a:endParaRPr lang="es-ES" dirty="0"/>
          </a:p>
        </p:txBody>
      </p:sp>
    </p:spTree>
    <p:extLst>
      <p:ext uri="{BB962C8B-B14F-4D97-AF65-F5344CB8AC3E}">
        <p14:creationId xmlns:p14="http://schemas.microsoft.com/office/powerpoint/2010/main" val="96592557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Histórico La Concepción</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86</a:t>
            </a:fld>
            <a:endParaRPr lang="es-ES" dirty="0"/>
          </a:p>
        </p:txBody>
      </p:sp>
    </p:spTree>
    <p:extLst>
      <p:ext uri="{BB962C8B-B14F-4D97-AF65-F5344CB8AC3E}">
        <p14:creationId xmlns:p14="http://schemas.microsoft.com/office/powerpoint/2010/main" val="143841594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Histórico La Concepción</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87</a:t>
            </a:fld>
            <a:endParaRPr lang="es-ES" dirty="0"/>
          </a:p>
        </p:txBody>
      </p:sp>
    </p:spTree>
    <p:extLst>
      <p:ext uri="{BB962C8B-B14F-4D97-AF65-F5344CB8AC3E}">
        <p14:creationId xmlns:p14="http://schemas.microsoft.com/office/powerpoint/2010/main" val="371769356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Histórico La Concepción</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88</a:t>
            </a:fld>
            <a:endParaRPr lang="es-ES" dirty="0"/>
          </a:p>
        </p:txBody>
      </p:sp>
    </p:spTree>
    <p:extLst>
      <p:ext uri="{BB962C8B-B14F-4D97-AF65-F5344CB8AC3E}">
        <p14:creationId xmlns:p14="http://schemas.microsoft.com/office/powerpoint/2010/main" val="35913632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Histórico La Concepción</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89</a:t>
            </a:fld>
            <a:endParaRPr lang="es-ES" dirty="0"/>
          </a:p>
        </p:txBody>
      </p:sp>
    </p:spTree>
    <p:extLst>
      <p:ext uri="{BB962C8B-B14F-4D97-AF65-F5344CB8AC3E}">
        <p14:creationId xmlns:p14="http://schemas.microsoft.com/office/powerpoint/2010/main" val="93869355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Histórico La Concepción</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90</a:t>
            </a:fld>
            <a:endParaRPr lang="es-ES" dirty="0"/>
          </a:p>
        </p:txBody>
      </p:sp>
    </p:spTree>
    <p:extLst>
      <p:ext uri="{BB962C8B-B14F-4D97-AF65-F5344CB8AC3E}">
        <p14:creationId xmlns:p14="http://schemas.microsoft.com/office/powerpoint/2010/main" val="13997712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Histórico La Concepción</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91</a:t>
            </a:fld>
            <a:endParaRPr lang="es-ES" dirty="0"/>
          </a:p>
        </p:txBody>
      </p:sp>
    </p:spTree>
    <p:extLst>
      <p:ext uri="{BB962C8B-B14F-4D97-AF65-F5344CB8AC3E}">
        <p14:creationId xmlns:p14="http://schemas.microsoft.com/office/powerpoint/2010/main" val="404093723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Histórico La Concepción.-Museo Loringiano</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92</a:t>
            </a:fld>
            <a:endParaRPr lang="es-ES" dirty="0"/>
          </a:p>
        </p:txBody>
      </p:sp>
    </p:spTree>
    <p:extLst>
      <p:ext uri="{BB962C8B-B14F-4D97-AF65-F5344CB8AC3E}">
        <p14:creationId xmlns:p14="http://schemas.microsoft.com/office/powerpoint/2010/main" val="71174682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Histórico La Concepción</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93</a:t>
            </a:fld>
            <a:endParaRPr lang="es-ES" dirty="0"/>
          </a:p>
        </p:txBody>
      </p:sp>
    </p:spTree>
    <p:extLst>
      <p:ext uri="{BB962C8B-B14F-4D97-AF65-F5344CB8AC3E}">
        <p14:creationId xmlns:p14="http://schemas.microsoft.com/office/powerpoint/2010/main" val="426976226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Histórico La Concepción</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94</a:t>
            </a:fld>
            <a:endParaRPr lang="es-ES" dirty="0"/>
          </a:p>
        </p:txBody>
      </p:sp>
    </p:spTree>
    <p:extLst>
      <p:ext uri="{BB962C8B-B14F-4D97-AF65-F5344CB8AC3E}">
        <p14:creationId xmlns:p14="http://schemas.microsoft.com/office/powerpoint/2010/main" val="423698577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.-Casa de Pilatos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96</a:t>
            </a:fld>
            <a:endParaRPr lang="es-ES" dirty="0"/>
          </a:p>
        </p:txBody>
      </p:sp>
    </p:spTree>
    <p:extLst>
      <p:ext uri="{BB962C8B-B14F-4D97-AF65-F5344CB8AC3E}">
        <p14:creationId xmlns:p14="http://schemas.microsoft.com/office/powerpoint/2010/main" val="211151550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.-Casa de Pilatos</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97</a:t>
            </a:fld>
            <a:endParaRPr lang="es-ES" dirty="0"/>
          </a:p>
        </p:txBody>
      </p:sp>
    </p:spTree>
    <p:extLst>
      <p:ext uri="{BB962C8B-B14F-4D97-AF65-F5344CB8AC3E}">
        <p14:creationId xmlns:p14="http://schemas.microsoft.com/office/powerpoint/2010/main" val="403034909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.-Casa de Pilatos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98</a:t>
            </a:fld>
            <a:endParaRPr lang="es-ES" dirty="0"/>
          </a:p>
        </p:txBody>
      </p:sp>
    </p:spTree>
    <p:extLst>
      <p:ext uri="{BB962C8B-B14F-4D97-AF65-F5344CB8AC3E}">
        <p14:creationId xmlns:p14="http://schemas.microsoft.com/office/powerpoint/2010/main" val="205029353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.-Casa de Pilatos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99</a:t>
            </a:fld>
            <a:endParaRPr lang="es-ES" dirty="0"/>
          </a:p>
        </p:txBody>
      </p:sp>
    </p:spTree>
    <p:extLst>
      <p:ext uri="{BB962C8B-B14F-4D97-AF65-F5344CB8AC3E}">
        <p14:creationId xmlns:p14="http://schemas.microsoft.com/office/powerpoint/2010/main" val="221935113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.-Casa de Pilatos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100</a:t>
            </a:fld>
            <a:endParaRPr lang="es-ES" dirty="0"/>
          </a:p>
        </p:txBody>
      </p:sp>
    </p:spTree>
    <p:extLst>
      <p:ext uri="{BB962C8B-B14F-4D97-AF65-F5344CB8AC3E}">
        <p14:creationId xmlns:p14="http://schemas.microsoft.com/office/powerpoint/2010/main" val="63500258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.-Casa de Pilatos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101</a:t>
            </a:fld>
            <a:endParaRPr lang="es-ES" dirty="0"/>
          </a:p>
        </p:txBody>
      </p:sp>
    </p:spTree>
    <p:extLst>
      <p:ext uri="{BB962C8B-B14F-4D97-AF65-F5344CB8AC3E}">
        <p14:creationId xmlns:p14="http://schemas.microsoft.com/office/powerpoint/2010/main" val="9911541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.-Casa de Pilatos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102</a:t>
            </a:fld>
            <a:endParaRPr lang="es-ES" dirty="0"/>
          </a:p>
        </p:txBody>
      </p:sp>
    </p:spTree>
    <p:extLst>
      <p:ext uri="{BB962C8B-B14F-4D97-AF65-F5344CB8AC3E}">
        <p14:creationId xmlns:p14="http://schemas.microsoft.com/office/powerpoint/2010/main" val="345035784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.-Casa de Pilatos.-Apeadero</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103</a:t>
            </a:fld>
            <a:endParaRPr lang="es-ES" dirty="0"/>
          </a:p>
        </p:txBody>
      </p:sp>
    </p:spTree>
    <p:extLst>
      <p:ext uri="{BB962C8B-B14F-4D97-AF65-F5344CB8AC3E}">
        <p14:creationId xmlns:p14="http://schemas.microsoft.com/office/powerpoint/2010/main" val="69146915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.-Casa de Pilatos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104</a:t>
            </a:fld>
            <a:endParaRPr lang="es-ES" dirty="0"/>
          </a:p>
        </p:txBody>
      </p:sp>
    </p:spTree>
    <p:extLst>
      <p:ext uri="{BB962C8B-B14F-4D97-AF65-F5344CB8AC3E}">
        <p14:creationId xmlns:p14="http://schemas.microsoft.com/office/powerpoint/2010/main" val="41559538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.-Casa de Pilatos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105</a:t>
            </a:fld>
            <a:endParaRPr lang="es-ES" dirty="0"/>
          </a:p>
        </p:txBody>
      </p:sp>
    </p:spTree>
    <p:extLst>
      <p:ext uri="{BB962C8B-B14F-4D97-AF65-F5344CB8AC3E}">
        <p14:creationId xmlns:p14="http://schemas.microsoft.com/office/powerpoint/2010/main" val="81560632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.-Casa de Pilatos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106</a:t>
            </a:fld>
            <a:endParaRPr lang="es-ES" dirty="0"/>
          </a:p>
        </p:txBody>
      </p:sp>
    </p:spTree>
    <p:extLst>
      <p:ext uri="{BB962C8B-B14F-4D97-AF65-F5344CB8AC3E}">
        <p14:creationId xmlns:p14="http://schemas.microsoft.com/office/powerpoint/2010/main" val="61721997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.-Casa de Pilatos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107</a:t>
            </a:fld>
            <a:endParaRPr lang="es-ES" dirty="0"/>
          </a:p>
        </p:txBody>
      </p:sp>
    </p:spTree>
    <p:extLst>
      <p:ext uri="{BB962C8B-B14F-4D97-AF65-F5344CB8AC3E}">
        <p14:creationId xmlns:p14="http://schemas.microsoft.com/office/powerpoint/2010/main" val="327561380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.-Casa de Pilatos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108</a:t>
            </a:fld>
            <a:endParaRPr lang="es-ES" dirty="0"/>
          </a:p>
        </p:txBody>
      </p:sp>
    </p:spTree>
    <p:extLst>
      <p:ext uri="{BB962C8B-B14F-4D97-AF65-F5344CB8AC3E}">
        <p14:creationId xmlns:p14="http://schemas.microsoft.com/office/powerpoint/2010/main" val="218050707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.-Casa de Pilatos</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109</a:t>
            </a:fld>
            <a:endParaRPr lang="es-ES" dirty="0"/>
          </a:p>
        </p:txBody>
      </p:sp>
    </p:spTree>
    <p:extLst>
      <p:ext uri="{BB962C8B-B14F-4D97-AF65-F5344CB8AC3E}">
        <p14:creationId xmlns:p14="http://schemas.microsoft.com/office/powerpoint/2010/main" val="13974101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 Metropolitana y Patriarcal Iglesia Catedral de Sevilla</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111</a:t>
            </a:fld>
            <a:endParaRPr lang="es-ES" dirty="0"/>
          </a:p>
        </p:txBody>
      </p:sp>
    </p:spTree>
    <p:extLst>
      <p:ext uri="{BB962C8B-B14F-4D97-AF65-F5344CB8AC3E}">
        <p14:creationId xmlns:p14="http://schemas.microsoft.com/office/powerpoint/2010/main" val="36924715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a:t>
            </a:r>
            <a:r>
              <a:rPr lang="es-ES" baseline="0" dirty="0"/>
              <a:t> de los Naranjos de la Santa Metropolitana y Patriarcal Iglesia Catedral de Sevilla</a:t>
            </a:r>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112</a:t>
            </a:fld>
            <a:endParaRPr lang="es-ES" dirty="0"/>
          </a:p>
        </p:txBody>
      </p:sp>
    </p:spTree>
    <p:extLst>
      <p:ext uri="{BB962C8B-B14F-4D97-AF65-F5344CB8AC3E}">
        <p14:creationId xmlns:p14="http://schemas.microsoft.com/office/powerpoint/2010/main" val="45927071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 de los Naranjos de la Santa Metropolitana y Patriarcal Iglesia Catedral de Sevilla</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113</a:t>
            </a:fld>
            <a:endParaRPr lang="es-ES" dirty="0"/>
          </a:p>
        </p:txBody>
      </p:sp>
    </p:spTree>
    <p:extLst>
      <p:ext uri="{BB962C8B-B14F-4D97-AF65-F5344CB8AC3E}">
        <p14:creationId xmlns:p14="http://schemas.microsoft.com/office/powerpoint/2010/main" val="416139272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 de los Naranjos de la Santa Metropolitana y Patriarcal Iglesia Catedral de Sevilla</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114</a:t>
            </a:fld>
            <a:endParaRPr lang="es-ES" dirty="0"/>
          </a:p>
        </p:txBody>
      </p:sp>
    </p:spTree>
    <p:extLst>
      <p:ext uri="{BB962C8B-B14F-4D97-AF65-F5344CB8AC3E}">
        <p14:creationId xmlns:p14="http://schemas.microsoft.com/office/powerpoint/2010/main" val="308248499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 de los Naranjos de la Santa Metropolitana y Patriarcal Iglesia Catedral de Sevilla</a:t>
            </a:r>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115</a:t>
            </a:fld>
            <a:endParaRPr lang="es-ES" dirty="0"/>
          </a:p>
        </p:txBody>
      </p:sp>
    </p:spTree>
    <p:extLst>
      <p:ext uri="{BB962C8B-B14F-4D97-AF65-F5344CB8AC3E}">
        <p14:creationId xmlns:p14="http://schemas.microsoft.com/office/powerpoint/2010/main" val="73718306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 de los Naranjos de la Santa Metropolitana y Patriarcal Iglesia Catedral de Sevilla</a:t>
            </a:r>
          </a:p>
          <a:p>
            <a:endParaRPr lang="es-ES" dirty="0"/>
          </a:p>
        </p:txBody>
      </p:sp>
      <p:sp>
        <p:nvSpPr>
          <p:cNvPr id="4" name="3 Marcador de número de diapositiva"/>
          <p:cNvSpPr>
            <a:spLocks noGrp="1"/>
          </p:cNvSpPr>
          <p:nvPr>
            <p:ph type="sldNum" sz="quarter" idx="10"/>
          </p:nvPr>
        </p:nvSpPr>
        <p:spPr/>
        <p:txBody>
          <a:bodyPr/>
          <a:lstStyle/>
          <a:p>
            <a:fld id="{6C51D2E3-9EC9-4E0B-AD67-52B888AB0E55}" type="slidenum">
              <a:rPr lang="es-ES" smtClean="0"/>
              <a:t>116</a:t>
            </a:fld>
            <a:endParaRPr lang="es-ES" dirty="0"/>
          </a:p>
        </p:txBody>
      </p:sp>
    </p:spTree>
    <p:extLst>
      <p:ext uri="{BB962C8B-B14F-4D97-AF65-F5344CB8AC3E}">
        <p14:creationId xmlns:p14="http://schemas.microsoft.com/office/powerpoint/2010/main" val="13825328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9B8CD-342D-4579-98EC-A8FD6B7370E1}" type="datetimeFigureOut">
              <a:rPr lang="es-ES"/>
              <a:pPr/>
              <a:t>03/04/2018</a:t>
            </a:fld>
            <a:endParaRPr dirty="0"/>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dirty="0"/>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BBB5E19-F10A-4C2F-BF6F-11C513378A2E}" type="slidenum">
              <a:rPr/>
              <a:pPr/>
              <a:t>‹Nº›</a:t>
            </a:fld>
            <a:endParaRPr dirty="0"/>
          </a:p>
        </p:txBody>
      </p:sp>
    </p:spTree>
    <p:extLst>
      <p:ext uri="{BB962C8B-B14F-4D97-AF65-F5344CB8AC3E}">
        <p14:creationId xmlns:p14="http://schemas.microsoft.com/office/powerpoint/2010/main" val="907508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3656570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solidFill>
                <a:srgbClr val="B13F9A"/>
              </a:solidFill>
            </a:endParaRPr>
          </a:p>
        </p:txBody>
      </p:sp>
      <p:sp>
        <p:nvSpPr>
          <p:cNvPr id="6" name="5 Marcador de número de diapositiva"/>
          <p:cNvSpPr>
            <a:spLocks noGrp="1"/>
          </p:cNvSpPr>
          <p:nvPr>
            <p:ph type="sldNum" sz="quarter" idx="12"/>
          </p:nvPr>
        </p:nvSpPr>
        <p:spPr>
          <a:xfrm>
            <a:off x="6733952" y="6555112"/>
            <a:ext cx="588336" cy="228600"/>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828855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586294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8" name="7 Marcador de pie de página"/>
          <p:cNvSpPr>
            <a:spLocks noGrp="1"/>
          </p:cNvSpPr>
          <p:nvPr>
            <p:ph type="ftr" sz="quarter" idx="11"/>
          </p:nvPr>
        </p:nvSpPr>
        <p:spPr/>
        <p:txBody>
          <a:bodyPr/>
          <a:lstStyle/>
          <a:p>
            <a:endParaRPr lang="en-US" dirty="0">
              <a:solidFill>
                <a:srgbClr val="B13F9A"/>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972123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11"/>
          </p:nvPr>
        </p:nvSpPr>
        <p:spPr/>
        <p:txBody>
          <a:bodyPr/>
          <a:lstStyle/>
          <a:p>
            <a:endParaRPr lang="en-US" dirty="0">
              <a:solidFill>
                <a:srgbClr val="B13F9A"/>
              </a:solidFill>
            </a:endParaRPr>
          </a:p>
        </p:txBody>
      </p:sp>
      <p:sp>
        <p:nvSpPr>
          <p:cNvPr id="5" name="4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760234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n-US" dirty="0">
              <a:solidFill>
                <a:srgbClr val="B13F9A"/>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924144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580589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F4E7ED"/>
                </a:solidFill>
              </a:rPr>
              <a:pPr algn="r"/>
              <a:t>4/3/2018</a:t>
            </a:fld>
            <a:endParaRPr lang="en-US" dirty="0">
              <a:solidFill>
                <a:srgbClr val="F4E7ED"/>
              </a:solidFill>
            </a:endParaRPr>
          </a:p>
        </p:txBody>
      </p:sp>
      <p:sp>
        <p:nvSpPr>
          <p:cNvPr id="6" name="5 Marcador de pie de página"/>
          <p:cNvSpPr>
            <a:spLocks noGrp="1"/>
          </p:cNvSpPr>
          <p:nvPr>
            <p:ph type="ftr" sz="quarter" idx="11"/>
          </p:nvPr>
        </p:nvSpPr>
        <p:spPr/>
        <p:txBody>
          <a:bodyPr/>
          <a:lstStyle/>
          <a:p>
            <a:endParaRPr lang="en-US" dirty="0">
              <a:solidFill>
                <a:srgbClr val="F4E7ED"/>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F4E7ED"/>
                </a:solidFill>
              </a:rPr>
              <a:pPr algn="ctr"/>
              <a:t>‹Nº›</a:t>
            </a:fld>
            <a:endParaRPr lang="en-US" dirty="0">
              <a:solidFill>
                <a:srgbClr val="F4E7ED"/>
              </a:solidFill>
            </a:endParaRP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dirty="0"/>
              <a:t>Haga clic en el icono para agregar una imagen</a:t>
            </a:r>
            <a:endParaRPr kumimoji="0" lang="en-US" dirty="0"/>
          </a:p>
        </p:txBody>
      </p:sp>
    </p:spTree>
    <p:extLst>
      <p:ext uri="{BB962C8B-B14F-4D97-AF65-F5344CB8AC3E}">
        <p14:creationId xmlns:p14="http://schemas.microsoft.com/office/powerpoint/2010/main" val="3048922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77522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457200" y="6556248"/>
            <a:ext cx="3657600" cy="228600"/>
          </a:xfrm>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479407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a:endParaRPr lang="en-US" dirty="0">
              <a:solidFill>
                <a:srgbClr val="B13F9A"/>
              </a:solidFill>
            </a:endParaRP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a:fld id="{2BBB5E19-F10A-4C2F-BF6F-11C513378A2E}" type="slidenum">
              <a:rPr lang="en-US" smtClean="0">
                <a:solidFill>
                  <a:srgbClr val="B13F9A"/>
                </a:solidFill>
              </a:rPr>
              <a:pPr algn="ctr"/>
              <a:t>‹Nº›</a:t>
            </a:fld>
            <a:endParaRPr lang="en-US" sz="1400" b="1" dirty="0">
              <a:solidFill>
                <a:srgbClr val="FFFFFF"/>
              </a:solidFill>
            </a:endParaRPr>
          </a:p>
        </p:txBody>
      </p:sp>
    </p:spTree>
    <p:extLst>
      <p:ext uri="{BB962C8B-B14F-4D97-AF65-F5344CB8AC3E}">
        <p14:creationId xmlns:p14="http://schemas.microsoft.com/office/powerpoint/2010/main" val="127165684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50.jpg"/><Relationship Id="rId4" Type="http://schemas.openxmlformats.org/officeDocument/2006/relationships/image" Target="../media/image49.jpg"/></Relationships>
</file>

<file path=ppt/slides/_rels/slide5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 Id="rId5" Type="http://schemas.openxmlformats.org/officeDocument/2006/relationships/image" Target="../media/image79.jpg"/><Relationship Id="rId4" Type="http://schemas.openxmlformats.org/officeDocument/2006/relationships/image" Target="../media/image78.jpg"/></Relationships>
</file>

<file path=ppt/slides/_rels/slide8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83.jpg"/></Relationships>
</file>

<file path=ppt/slides/_rels/slide8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2.xml"/><Relationship Id="rId1" Type="http://schemas.openxmlformats.org/officeDocument/2006/relationships/slideLayout" Target="../slideLayouts/slideLayout7.xml"/><Relationship Id="rId5" Type="http://schemas.openxmlformats.org/officeDocument/2006/relationships/image" Target="../media/image95.jpeg"/><Relationship Id="rId4" Type="http://schemas.openxmlformats.org/officeDocument/2006/relationships/image" Target="../media/image94.jpeg"/></Relationships>
</file>

<file path=ppt/slides/_rels/slide9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image" Target="../media/image11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dirty="0"/>
              <a:t>Jardines Históricos DE ESPAÑA.-D</a:t>
            </a:r>
          </a:p>
        </p:txBody>
      </p:sp>
      <p:sp>
        <p:nvSpPr>
          <p:cNvPr id="3" name="2 Subtítulo"/>
          <p:cNvSpPr>
            <a:spLocks noGrp="1"/>
          </p:cNvSpPr>
          <p:nvPr>
            <p:ph type="subTitle" idx="1"/>
          </p:nvPr>
        </p:nvSpPr>
        <p:spPr>
          <a:xfrm>
            <a:off x="3347864" y="4653136"/>
            <a:ext cx="5265372" cy="1605304"/>
          </a:xfrm>
        </p:spPr>
        <p:txBody>
          <a:bodyPr>
            <a:normAutofit/>
          </a:bodyPr>
          <a:lstStyle/>
          <a:p>
            <a:r>
              <a:rPr lang="es-ES" dirty="0"/>
              <a:t>Selección de textos y fotografías por</a:t>
            </a:r>
          </a:p>
          <a:p>
            <a:r>
              <a:rPr lang="es-ES" dirty="0"/>
              <a:t>JOSE ELIAS BONELLS</a:t>
            </a:r>
          </a:p>
          <a:p>
            <a:r>
              <a:rPr lang="es-ES" dirty="0"/>
              <a:t> </a:t>
            </a:r>
          </a:p>
        </p:txBody>
      </p:sp>
    </p:spTree>
    <p:extLst>
      <p:ext uri="{BB962C8B-B14F-4D97-AF65-F5344CB8AC3E}">
        <p14:creationId xmlns:p14="http://schemas.microsoft.com/office/powerpoint/2010/main" val="2611175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DEL PALACIO DE LA QUINTA</a:t>
            </a:r>
          </a:p>
        </p:txBody>
      </p:sp>
      <p:sp>
        <p:nvSpPr>
          <p:cNvPr id="3" name="2 Marcador de contenido"/>
          <p:cNvSpPr>
            <a:spLocks noGrp="1"/>
          </p:cNvSpPr>
          <p:nvPr>
            <p:ph idx="1"/>
          </p:nvPr>
        </p:nvSpPr>
        <p:spPr/>
        <p:txBody>
          <a:bodyPr>
            <a:normAutofit/>
          </a:bodyPr>
          <a:lstStyle/>
          <a:p>
            <a:r>
              <a:rPr lang="es-ES" sz="2000" dirty="0"/>
              <a:t>Sobre el corredor del Manzanares y en los extensos terrenos dedicados a cazadero real, se sitúa la Quinta que el Duque del Arco, Montero Mayor de Felipe V y Alcaide de El Pardo. </a:t>
            </a:r>
          </a:p>
          <a:p>
            <a:r>
              <a:rPr lang="es-ES" sz="2000" dirty="0"/>
              <a:t>Se mandó construir hacia 1720.</a:t>
            </a:r>
          </a:p>
          <a:p>
            <a:r>
              <a:rPr lang="es-ES" sz="2000" dirty="0"/>
              <a:t> El actual jardín se compone de cuatro grandes terrazas. </a:t>
            </a:r>
          </a:p>
          <a:p>
            <a:r>
              <a:rPr lang="es-ES" sz="2000" dirty="0"/>
              <a:t>Recientes plantaciones de setos y cuadros están recuperando el esplendor de un jardín de estilo francés con reminiscencias italianas, integrado dentro de la naturaleza agreste del entorno</a:t>
            </a:r>
            <a:r>
              <a:rPr lang="es-ES" dirty="0"/>
              <a:t>.</a:t>
            </a:r>
          </a:p>
        </p:txBody>
      </p:sp>
    </p:spTree>
    <p:extLst>
      <p:ext uri="{BB962C8B-B14F-4D97-AF65-F5344CB8AC3E}">
        <p14:creationId xmlns:p14="http://schemas.microsoft.com/office/powerpoint/2010/main" val="3757628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398" t="6667" b="10625"/>
          <a:stretch/>
        </p:blipFill>
        <p:spPr>
          <a:xfrm>
            <a:off x="0" y="0"/>
            <a:ext cx="8244408" cy="6858000"/>
          </a:xfrm>
          <a:prstGeom prst="rect">
            <a:avLst/>
          </a:prstGeom>
        </p:spPr>
      </p:pic>
    </p:spTree>
    <p:extLst>
      <p:ext uri="{BB962C8B-B14F-4D97-AF65-F5344CB8AC3E}">
        <p14:creationId xmlns:p14="http://schemas.microsoft.com/office/powerpoint/2010/main" val="4085547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42845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154063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685072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306593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88085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489569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670760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801292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089857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576"/>
            <a:ext cx="4978400" cy="688657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28576"/>
            <a:ext cx="3517776" cy="6886576"/>
          </a:xfrm>
          <a:prstGeom prst="rect">
            <a:avLst/>
          </a:prstGeom>
        </p:spPr>
      </p:pic>
    </p:spTree>
    <p:extLst>
      <p:ext uri="{BB962C8B-B14F-4D97-AF65-F5344CB8AC3E}">
        <p14:creationId xmlns:p14="http://schemas.microsoft.com/office/powerpoint/2010/main" val="2751557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JUAN CARLOS I</a:t>
            </a:r>
          </a:p>
        </p:txBody>
      </p:sp>
      <p:sp>
        <p:nvSpPr>
          <p:cNvPr id="3" name="2 Marcador de contenido"/>
          <p:cNvSpPr>
            <a:spLocks noGrp="1"/>
          </p:cNvSpPr>
          <p:nvPr>
            <p:ph idx="1"/>
          </p:nvPr>
        </p:nvSpPr>
        <p:spPr/>
        <p:txBody>
          <a:bodyPr>
            <a:normAutofit fontScale="77500" lnSpcReduction="20000"/>
          </a:bodyPr>
          <a:lstStyle/>
          <a:p>
            <a:r>
              <a:rPr lang="es-ES" dirty="0"/>
              <a:t>Este Parque fue construido entre 1990 y 1992 con el objetivo de convertirlo en una pieza emblemática de la ciudad de Madrid, que en el año 1992 había sido nominada Capital Cultural. </a:t>
            </a:r>
          </a:p>
          <a:p>
            <a:r>
              <a:rPr lang="es-ES" dirty="0"/>
              <a:t>Además, este recinto cuenta con espacios de ocio, cultura y esparcimiento.</a:t>
            </a:r>
          </a:p>
          <a:p>
            <a:r>
              <a:rPr lang="es-ES" dirty="0"/>
              <a:t> Se trata de un parque suburbano de características singulares y proyectado hacia el futuro.</a:t>
            </a:r>
          </a:p>
          <a:p>
            <a:r>
              <a:rPr lang="es-ES" dirty="0"/>
              <a:t> Ocupa los terrenos de la finca "El Olivar de la Hinojosa", que en un principio dio nombre al proyecto, aunque quedó rebautizado definitivamente como Parque Juan Carlos I. Tiene 220 hectáreas de extensión, 13 kilómetros de paseos y 118.700 metros cuadrados de superficies de láminas de agua. </a:t>
            </a:r>
          </a:p>
          <a:p>
            <a:r>
              <a:rPr lang="es-ES" dirty="0"/>
              <a:t>Sus grandes extensiones de césped, los tapizados de taludes y la formación de bosquetes, aprovechando la vegetación autóctona, proporcionan calidad visual y calidad ambiental.</a:t>
            </a:r>
          </a:p>
        </p:txBody>
      </p:sp>
    </p:spTree>
    <p:extLst>
      <p:ext uri="{BB962C8B-B14F-4D97-AF65-F5344CB8AC3E}">
        <p14:creationId xmlns:p14="http://schemas.microsoft.com/office/powerpoint/2010/main" val="1841618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244408" cy="3501008"/>
          </a:xfrm>
          <a:prstGeom prst="rect">
            <a:avLst/>
          </a:prstGeom>
        </p:spPr>
      </p:pic>
    </p:spTree>
    <p:extLst>
      <p:ext uri="{BB962C8B-B14F-4D97-AF65-F5344CB8AC3E}">
        <p14:creationId xmlns:p14="http://schemas.microsoft.com/office/powerpoint/2010/main" val="1287953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424936" cy="6858000"/>
          </a:xfrm>
          <a:prstGeom prst="rect">
            <a:avLst/>
          </a:prstGeom>
        </p:spPr>
      </p:pic>
    </p:spTree>
    <p:extLst>
      <p:ext uri="{BB962C8B-B14F-4D97-AF65-F5344CB8AC3E}">
        <p14:creationId xmlns:p14="http://schemas.microsoft.com/office/powerpoint/2010/main" val="2992556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55000" cy="6858000"/>
          </a:xfrm>
          <a:prstGeom prst="rect">
            <a:avLst/>
          </a:prstGeom>
        </p:spPr>
      </p:pic>
    </p:spTree>
    <p:extLst>
      <p:ext uri="{BB962C8B-B14F-4D97-AF65-F5344CB8AC3E}">
        <p14:creationId xmlns:p14="http://schemas.microsoft.com/office/powerpoint/2010/main" val="3933828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96584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846991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607757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833402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920883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58" y="0"/>
            <a:ext cx="8151242" cy="6858000"/>
          </a:xfrm>
          <a:prstGeom prst="rect">
            <a:avLst/>
          </a:prstGeom>
        </p:spPr>
      </p:pic>
    </p:spTree>
    <p:extLst>
      <p:ext uri="{BB962C8B-B14F-4D97-AF65-F5344CB8AC3E}">
        <p14:creationId xmlns:p14="http://schemas.microsoft.com/office/powerpoint/2010/main" val="883901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674710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20062967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8244408" cy="6840141"/>
          </a:xfrm>
          <a:prstGeom prst="rect">
            <a:avLst/>
          </a:prstGeom>
        </p:spPr>
      </p:pic>
    </p:spTree>
    <p:extLst>
      <p:ext uri="{BB962C8B-B14F-4D97-AF65-F5344CB8AC3E}">
        <p14:creationId xmlns:p14="http://schemas.microsoft.com/office/powerpoint/2010/main" val="18106788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QUINTA DE LA FUENTE DEL BERRO</a:t>
            </a:r>
          </a:p>
        </p:txBody>
      </p:sp>
      <p:sp>
        <p:nvSpPr>
          <p:cNvPr id="3" name="2 Marcador de contenido"/>
          <p:cNvSpPr>
            <a:spLocks noGrp="1"/>
          </p:cNvSpPr>
          <p:nvPr>
            <p:ph idx="1"/>
          </p:nvPr>
        </p:nvSpPr>
        <p:spPr/>
        <p:txBody>
          <a:bodyPr>
            <a:normAutofit/>
          </a:bodyPr>
          <a:lstStyle/>
          <a:p>
            <a:r>
              <a:rPr lang="es-ES" sz="2000" dirty="0"/>
              <a:t>Los orígenes de estos jardines hay que buscarlos en 1631 cuando el propietario de los terrenos, el Duque de Frías, vendió a Felipe IV una extensa propiedad rica en huertas y con abundante agua de un manantial que las regaba y que se conocía por Fuente del Berro.</a:t>
            </a:r>
          </a:p>
          <a:p>
            <a:r>
              <a:rPr lang="es-ES" sz="2000" dirty="0"/>
              <a:t> En la actualidad, vegetación muy abundante, árboles, algunos ejemplares centenarios, estatuas y monumentos esparcidos por todo el jardín decoran los recorridos en los que se encuentran también quioscos, casillas y pabellones que contribuyen a mantener la fisonomía de este jardín de finales del XIX y principios del XX.</a:t>
            </a:r>
          </a:p>
        </p:txBody>
      </p:sp>
    </p:spTree>
    <p:extLst>
      <p:ext uri="{BB962C8B-B14F-4D97-AF65-F5344CB8AC3E}">
        <p14:creationId xmlns:p14="http://schemas.microsoft.com/office/powerpoint/2010/main" val="441601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489" t="5833" r="-1727" b="3958"/>
          <a:stretch/>
        </p:blipFill>
        <p:spPr>
          <a:xfrm>
            <a:off x="0" y="0"/>
            <a:ext cx="9252520" cy="6858000"/>
          </a:xfrm>
          <a:prstGeom prst="rect">
            <a:avLst/>
          </a:prstGeom>
        </p:spPr>
      </p:pic>
    </p:spTree>
    <p:extLst>
      <p:ext uri="{BB962C8B-B14F-4D97-AF65-F5344CB8AC3E}">
        <p14:creationId xmlns:p14="http://schemas.microsoft.com/office/powerpoint/2010/main" val="27708363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957391"/>
          </a:xfrm>
          <a:prstGeom prst="rect">
            <a:avLst/>
          </a:prstGeom>
        </p:spPr>
      </p:pic>
    </p:spTree>
    <p:extLst>
      <p:ext uri="{BB962C8B-B14F-4D97-AF65-F5344CB8AC3E}">
        <p14:creationId xmlns:p14="http://schemas.microsoft.com/office/powerpoint/2010/main" val="4098248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9" y="0"/>
            <a:ext cx="576675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1341" y="0"/>
            <a:ext cx="2570761" cy="6858000"/>
          </a:xfrm>
          <a:prstGeom prst="rect">
            <a:avLst/>
          </a:prstGeom>
        </p:spPr>
      </p:pic>
    </p:spTree>
    <p:extLst>
      <p:ext uri="{BB962C8B-B14F-4D97-AF65-F5344CB8AC3E}">
        <p14:creationId xmlns:p14="http://schemas.microsoft.com/office/powerpoint/2010/main" val="2816029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1366136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0336427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3316890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2938764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92420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5951486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7235638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DEL PALACIO DE CRISTAL DE LA ARGANZUELA</a:t>
            </a:r>
          </a:p>
        </p:txBody>
      </p:sp>
      <p:sp>
        <p:nvSpPr>
          <p:cNvPr id="3" name="2 Marcador de contenido"/>
          <p:cNvSpPr>
            <a:spLocks noGrp="1"/>
          </p:cNvSpPr>
          <p:nvPr>
            <p:ph idx="1"/>
          </p:nvPr>
        </p:nvSpPr>
        <p:spPr/>
        <p:txBody>
          <a:bodyPr>
            <a:normAutofit/>
          </a:bodyPr>
          <a:lstStyle/>
          <a:p>
            <a:r>
              <a:rPr lang="es-ES" sz="2000" dirty="0"/>
              <a:t>En 1992, se abren al público las instalaciones de este invernadero en las que se recogen cerca de 1.200 especies vegetales pertenecientes a 100 familias, clasificadas en cuatro ambientes: subtropical, tropical I y tropical II, cactáceas y suculentas, con raros ejemplares y una magnífica colección de orquídeas. Itinerarios perfectamente organizados y un folleto facilitan la localización de las plantas.</a:t>
            </a:r>
          </a:p>
        </p:txBody>
      </p:sp>
    </p:spTree>
    <p:extLst>
      <p:ext uri="{BB962C8B-B14F-4D97-AF65-F5344CB8AC3E}">
        <p14:creationId xmlns:p14="http://schemas.microsoft.com/office/powerpoint/2010/main" val="40006254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42058901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163834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39719860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32074679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7301855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9954484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971173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3655030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7676365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2286055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006609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REAL JARDÍN BOTÁNICO</a:t>
            </a:r>
          </a:p>
        </p:txBody>
      </p:sp>
      <p:sp>
        <p:nvSpPr>
          <p:cNvPr id="3" name="2 Marcador de contenido"/>
          <p:cNvSpPr>
            <a:spLocks noGrp="1"/>
          </p:cNvSpPr>
          <p:nvPr>
            <p:ph idx="1"/>
          </p:nvPr>
        </p:nvSpPr>
        <p:spPr/>
        <p:txBody>
          <a:bodyPr>
            <a:normAutofit fontScale="77500" lnSpcReduction="20000"/>
          </a:bodyPr>
          <a:lstStyle/>
          <a:p>
            <a:r>
              <a:rPr lang="es-ES" dirty="0"/>
              <a:t>El Real Jardín Botánico fue fundado por Fernando VI en 1755. Diseñado por los arquitectos Francisco Sabatini y Juan de Villanueva, entre sus elementos destacan la Puerta de Murillo, la del Rey y el Pabellón Villanueva. </a:t>
            </a:r>
          </a:p>
          <a:p>
            <a:r>
              <a:rPr lang="es-ES" dirty="0"/>
              <a:t>La belleza de su trazado neoclásico y su ubicación en el centro de la ciudad lo convierten en uno de los más singulares jardines botánicos de Europa.</a:t>
            </a:r>
          </a:p>
          <a:p>
            <a:r>
              <a:rPr lang="es-ES" dirty="0"/>
              <a:t>Desde sus orígenes, su función ha sido la investigación, conservación y difusión del mundo de las plantas.</a:t>
            </a:r>
          </a:p>
          <a:p>
            <a:r>
              <a:rPr lang="es-ES" dirty="0"/>
              <a:t> Entre sus colecciones, sobresalen los herbarios, los dibujos y manuscritos de su archivo, y su biblioteca. Custodia el material procedente de las expediciones científicas organizadas en los siglos XVIII y XIX a América (Mutis, Ruiz y Pavón, Malaspina, etc.), entre otras</a:t>
            </a:r>
          </a:p>
        </p:txBody>
      </p:sp>
    </p:spTree>
    <p:extLst>
      <p:ext uri="{BB962C8B-B14F-4D97-AF65-F5344CB8AC3E}">
        <p14:creationId xmlns:p14="http://schemas.microsoft.com/office/powerpoint/2010/main" val="19301796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7239000" cy="5619024"/>
          </a:xfrm>
        </p:spPr>
        <p:txBody>
          <a:bodyPr/>
          <a:lstStyle/>
          <a:p>
            <a:r>
              <a:rPr lang="es-ES" sz="2000" dirty="0"/>
              <a:t>Los parterres exhiben un valioso muestrario de plantas vivas, con más de 5.000 especies diferentes. Posee dos invernaderos: el de exhibición, con tres ambientes (tropical, húmedo y desértico); y la estufa de las Palmas, construido en el siglo XIX. También cuenta con una importante colección de bonsáis.</a:t>
            </a:r>
          </a:p>
          <a:p>
            <a:endParaRPr lang="es-ES" dirty="0"/>
          </a:p>
        </p:txBody>
      </p:sp>
    </p:spTree>
    <p:extLst>
      <p:ext uri="{BB962C8B-B14F-4D97-AF65-F5344CB8AC3E}">
        <p14:creationId xmlns:p14="http://schemas.microsoft.com/office/powerpoint/2010/main" val="41347916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05400" cy="6837387"/>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5400" y="-1"/>
            <a:ext cx="3139008" cy="3418693"/>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5400" y="3418693"/>
            <a:ext cx="3139008" cy="3418694"/>
          </a:xfrm>
          <a:prstGeom prst="rect">
            <a:avLst/>
          </a:prstGeom>
        </p:spPr>
      </p:pic>
    </p:spTree>
    <p:extLst>
      <p:ext uri="{BB962C8B-B14F-4D97-AF65-F5344CB8AC3E}">
        <p14:creationId xmlns:p14="http://schemas.microsoft.com/office/powerpoint/2010/main" val="33465676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42"/>
          <a:stretch/>
        </p:blipFill>
        <p:spPr>
          <a:xfrm>
            <a:off x="0" y="0"/>
            <a:ext cx="8172400" cy="6858000"/>
          </a:xfrm>
          <a:prstGeom prst="rect">
            <a:avLst/>
          </a:prstGeom>
        </p:spPr>
      </p:pic>
    </p:spTree>
    <p:extLst>
      <p:ext uri="{BB962C8B-B14F-4D97-AF65-F5344CB8AC3E}">
        <p14:creationId xmlns:p14="http://schemas.microsoft.com/office/powerpoint/2010/main" val="7333799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4503049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2715447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694037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8060396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4526576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324"/>
            <a:ext cx="8172400" cy="6835676"/>
          </a:xfrm>
          <a:prstGeom prst="rect">
            <a:avLst/>
          </a:prstGeom>
        </p:spPr>
      </p:pic>
    </p:spTree>
    <p:extLst>
      <p:ext uri="{BB962C8B-B14F-4D97-AF65-F5344CB8AC3E}">
        <p14:creationId xmlns:p14="http://schemas.microsoft.com/office/powerpoint/2010/main" val="24808634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28000" cy="6858000"/>
          </a:xfrm>
          <a:prstGeom prst="rect">
            <a:avLst/>
          </a:prstGeom>
        </p:spPr>
      </p:pic>
    </p:spTree>
    <p:extLst>
      <p:ext uri="{BB962C8B-B14F-4D97-AF65-F5344CB8AC3E}">
        <p14:creationId xmlns:p14="http://schemas.microsoft.com/office/powerpoint/2010/main" val="35174736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1971620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96944" cy="6858000"/>
          </a:xfrm>
          <a:prstGeom prst="rect">
            <a:avLst/>
          </a:prstGeom>
        </p:spPr>
      </p:pic>
    </p:spTree>
    <p:extLst>
      <p:ext uri="{BB962C8B-B14F-4D97-AF65-F5344CB8AC3E}">
        <p14:creationId xmlns:p14="http://schemas.microsoft.com/office/powerpoint/2010/main" val="12905809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18"/>
            <a:ext cx="8244408" cy="6786563"/>
          </a:xfrm>
          <a:prstGeom prst="rect">
            <a:avLst/>
          </a:prstGeom>
        </p:spPr>
      </p:pic>
    </p:spTree>
    <p:extLst>
      <p:ext uri="{BB962C8B-B14F-4D97-AF65-F5344CB8AC3E}">
        <p14:creationId xmlns:p14="http://schemas.microsoft.com/office/powerpoint/2010/main" val="22456574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1002651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MÁLAGA</a:t>
            </a:r>
          </a:p>
        </p:txBody>
      </p:sp>
      <p:sp>
        <p:nvSpPr>
          <p:cNvPr id="3" name="2 Marcador de contenido"/>
          <p:cNvSpPr>
            <a:spLocks noGrp="1"/>
          </p:cNvSpPr>
          <p:nvPr>
            <p:ph idx="1"/>
          </p:nvPr>
        </p:nvSpPr>
        <p:spPr/>
        <p:txBody>
          <a:bodyPr>
            <a:normAutofit/>
          </a:bodyPr>
          <a:lstStyle/>
          <a:p>
            <a:r>
              <a:rPr lang="es-ES" sz="2000" dirty="0"/>
              <a:t>El diseño de este parque es de marcado carácter paisajista, predominando los caminos curvilíneos que enmarcan y definen isletas de variadas dimensiones, de tal forma que se pierde la sensación de encontrarse en un espacio tan rígidamente rectangular. </a:t>
            </a:r>
          </a:p>
          <a:p>
            <a:r>
              <a:rPr lang="es-ES" sz="2000" dirty="0"/>
              <a:t>Dentro del trazado cabe destacar la existencia de diversos puntos que llaman nuestra atención, como los diferentes kioscos -entre ellos el de música-, las diversas fuentes - entre las que destaca, en el jardín de La Cascada, una bella fuente de factura renacentista encargada por Carlos V llamada fuente de los Cisnes o fuente de Génova- y las numerosas estatuas que pueblan el jardín, muchas de ellas dedicadas a ilustres personajes malagueños como Ferrándiz, al poeta Salvador Rueda, Narciso Díaz de Escovar, Rubén Darío o Arturo Reyes. </a:t>
            </a:r>
          </a:p>
        </p:txBody>
      </p:sp>
    </p:spTree>
    <p:extLst>
      <p:ext uri="{BB962C8B-B14F-4D97-AF65-F5344CB8AC3E}">
        <p14:creationId xmlns:p14="http://schemas.microsoft.com/office/powerpoint/2010/main" val="41719696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7239000" cy="5691032"/>
          </a:xfrm>
        </p:spPr>
        <p:txBody>
          <a:bodyPr/>
          <a:lstStyle/>
          <a:p>
            <a:r>
              <a:rPr lang="es-ES" sz="2000" dirty="0"/>
              <a:t>También existía una dedicada a Cánovas del Castillo, que posteriormente fue traslada a la avenida del mismo nombre. La vegetación existente complementa perfectamente este trazado libre y natural.</a:t>
            </a:r>
          </a:p>
          <a:p>
            <a:endParaRPr lang="es-ES" dirty="0"/>
          </a:p>
        </p:txBody>
      </p:sp>
    </p:spTree>
    <p:extLst>
      <p:ext uri="{BB962C8B-B14F-4D97-AF65-F5344CB8AC3E}">
        <p14:creationId xmlns:p14="http://schemas.microsoft.com/office/powerpoint/2010/main" val="33585655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9492448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673"/>
          <a:stretch/>
        </p:blipFill>
        <p:spPr>
          <a:xfrm>
            <a:off x="0" y="0"/>
            <a:ext cx="8316416" cy="6857999"/>
          </a:xfrm>
          <a:prstGeom prst="rect">
            <a:avLst/>
          </a:prstGeom>
        </p:spPr>
      </p:pic>
    </p:spTree>
    <p:extLst>
      <p:ext uri="{BB962C8B-B14F-4D97-AF65-F5344CB8AC3E}">
        <p14:creationId xmlns:p14="http://schemas.microsoft.com/office/powerpoint/2010/main" val="26312240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6129410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0296776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4134873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07896" cy="6858000"/>
          </a:xfrm>
          <a:prstGeom prst="rect">
            <a:avLst/>
          </a:prstGeom>
        </p:spPr>
      </p:pic>
    </p:spTree>
    <p:extLst>
      <p:ext uri="{BB962C8B-B14F-4D97-AF65-F5344CB8AC3E}">
        <p14:creationId xmlns:p14="http://schemas.microsoft.com/office/powerpoint/2010/main" val="42175897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7910964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5956126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2231832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2455728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8589498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2152316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3607738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11094" b="3037"/>
          <a:stretch/>
        </p:blipFill>
        <p:spPr>
          <a:xfrm>
            <a:off x="0" y="1"/>
            <a:ext cx="8129588" cy="6858000"/>
          </a:xfrm>
          <a:prstGeom prst="rect">
            <a:avLst/>
          </a:prstGeom>
        </p:spPr>
      </p:pic>
    </p:spTree>
    <p:extLst>
      <p:ext uri="{BB962C8B-B14F-4D97-AF65-F5344CB8AC3E}">
        <p14:creationId xmlns:p14="http://schemas.microsoft.com/office/powerpoint/2010/main" val="34247117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JARDÍN BOTÁNICO-HISTÓRICO LA CONCEPCIÓN</a:t>
            </a:r>
          </a:p>
        </p:txBody>
      </p:sp>
      <p:sp>
        <p:nvSpPr>
          <p:cNvPr id="3" name="2 Marcador de contenido"/>
          <p:cNvSpPr>
            <a:spLocks noGrp="1"/>
          </p:cNvSpPr>
          <p:nvPr>
            <p:ph idx="1"/>
          </p:nvPr>
        </p:nvSpPr>
        <p:spPr/>
        <p:txBody>
          <a:bodyPr>
            <a:normAutofit/>
          </a:bodyPr>
          <a:lstStyle/>
          <a:p>
            <a:r>
              <a:rPr lang="es-ES" sz="2000" dirty="0"/>
              <a:t>La finca de La Concepción perteneció a los marqueses de Casa Loring desde 1850 hasta 1990, año en que la adquiere el Ayuntamiento de Málaga. </a:t>
            </a:r>
          </a:p>
          <a:p>
            <a:r>
              <a:rPr lang="es-ES" sz="2000" dirty="0"/>
              <a:t>Allí sus propietarios crearon el centro de la vida social malagueña y un impresionante parque en el que aclimataron exóticas especies que traían los veleros de su flota comercial desde América, Filipinas y Australia. </a:t>
            </a:r>
          </a:p>
          <a:p>
            <a:r>
              <a:rPr lang="es-ES" sz="2000" dirty="0"/>
              <a:t>Es un jardín romántico, de caminos sinuosos, con estanques, cascadas y riachuelos, con una frondosísima vegetación semitropical y magníficos ejemplares de ficus, palmeras o unas espectaculares Araucarias. </a:t>
            </a:r>
          </a:p>
          <a:p>
            <a:r>
              <a:rPr lang="es-ES" sz="2000" dirty="0"/>
              <a:t>Hay que destacar también el Museo Loringiano, un pequeño templo de estilo dórico, y la preciosa pérgola con glicinias cercana al palacio.</a:t>
            </a:r>
          </a:p>
        </p:txBody>
      </p:sp>
    </p:spTree>
    <p:extLst>
      <p:ext uri="{BB962C8B-B14F-4D97-AF65-F5344CB8AC3E}">
        <p14:creationId xmlns:p14="http://schemas.microsoft.com/office/powerpoint/2010/main" val="5377029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3429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98" y="3429000"/>
            <a:ext cx="4669706" cy="342900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3428999"/>
            <a:ext cx="3528392" cy="3432993"/>
          </a:xfrm>
          <a:prstGeom prst="rect">
            <a:avLst/>
          </a:prstGeom>
        </p:spPr>
      </p:pic>
    </p:spTree>
    <p:extLst>
      <p:ext uri="{BB962C8B-B14F-4D97-AF65-F5344CB8AC3E}">
        <p14:creationId xmlns:p14="http://schemas.microsoft.com/office/powerpoint/2010/main" val="6960446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5096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8424936" cy="6858000"/>
          </a:xfrm>
          <a:prstGeom prst="rect">
            <a:avLst/>
          </a:prstGeom>
        </p:spPr>
      </p:pic>
    </p:spTree>
    <p:extLst>
      <p:ext uri="{BB962C8B-B14F-4D97-AF65-F5344CB8AC3E}">
        <p14:creationId xmlns:p14="http://schemas.microsoft.com/office/powerpoint/2010/main" val="33206186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1" y="0"/>
            <a:ext cx="4572000" cy="685799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3923928" cy="6858000"/>
          </a:xfrm>
          <a:prstGeom prst="rect">
            <a:avLst/>
          </a:prstGeom>
        </p:spPr>
      </p:pic>
    </p:spTree>
    <p:extLst>
      <p:ext uri="{BB962C8B-B14F-4D97-AF65-F5344CB8AC3E}">
        <p14:creationId xmlns:p14="http://schemas.microsoft.com/office/powerpoint/2010/main" val="11268133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4" y="0"/>
            <a:ext cx="8241404" cy="6858000"/>
          </a:xfrm>
          <a:prstGeom prst="rect">
            <a:avLst/>
          </a:prstGeom>
        </p:spPr>
      </p:pic>
    </p:spTree>
    <p:extLst>
      <p:ext uri="{BB962C8B-B14F-4D97-AF65-F5344CB8AC3E}">
        <p14:creationId xmlns:p14="http://schemas.microsoft.com/office/powerpoint/2010/main" val="19064720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667387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8420198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22" y="0"/>
            <a:ext cx="8080970" cy="6858000"/>
          </a:xfrm>
          <a:prstGeom prst="rect">
            <a:avLst/>
          </a:prstGeom>
        </p:spPr>
      </p:pic>
    </p:spTree>
    <p:extLst>
      <p:ext uri="{BB962C8B-B14F-4D97-AF65-F5344CB8AC3E}">
        <p14:creationId xmlns:p14="http://schemas.microsoft.com/office/powerpoint/2010/main" val="28609774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28242659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25959543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82000" cy="6858000"/>
          </a:xfrm>
          <a:prstGeom prst="rect">
            <a:avLst/>
          </a:prstGeom>
        </p:spPr>
      </p:pic>
    </p:spTree>
    <p:extLst>
      <p:ext uri="{BB962C8B-B14F-4D97-AF65-F5344CB8AC3E}">
        <p14:creationId xmlns:p14="http://schemas.microsoft.com/office/powerpoint/2010/main" val="31912093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41346212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37360255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CASA DE PILATOS</a:t>
            </a:r>
          </a:p>
        </p:txBody>
      </p:sp>
      <p:sp>
        <p:nvSpPr>
          <p:cNvPr id="3" name="2 Marcador de contenido"/>
          <p:cNvSpPr>
            <a:spLocks noGrp="1"/>
          </p:cNvSpPr>
          <p:nvPr>
            <p:ph idx="1"/>
          </p:nvPr>
        </p:nvSpPr>
        <p:spPr/>
        <p:txBody>
          <a:bodyPr>
            <a:normAutofit fontScale="77500" lnSpcReduction="20000"/>
          </a:bodyPr>
          <a:lstStyle/>
          <a:p>
            <a:r>
              <a:rPr lang="es-ES" dirty="0"/>
              <a:t>El origen del palacio data del siglo XV, aunque la mayor parte se construye en el XVI por el primer marqués de Tarifa. </a:t>
            </a:r>
          </a:p>
          <a:p>
            <a:r>
              <a:rPr lang="es-ES" dirty="0"/>
              <a:t>Más tarde, a las órdenes del virrey de Nápoles, el arquitecto Benvenuto Tortello será el responsable de crear un nuevo palacio dejando intactas las antiguas salas mudéjares. </a:t>
            </a:r>
          </a:p>
          <a:p>
            <a:r>
              <a:rPr lang="es-ES" dirty="0"/>
              <a:t>El gran patio central renacentista con fuente articula los salones y jardines que se distribuyen a ambos lados.</a:t>
            </a:r>
          </a:p>
          <a:p>
            <a:r>
              <a:rPr lang="es-ES" dirty="0"/>
              <a:t> El Jardín Grande, reformado en el siglo XIX, tiene dos galerías o loggias con triple arcada sobre columnas y hornacinas para bustos. </a:t>
            </a:r>
          </a:p>
          <a:p>
            <a:r>
              <a:rPr lang="es-ES" dirty="0"/>
              <a:t>Tienen también un estanque central y caminos bordeados por setos . El Jardín Chico, llamado "Pretorio", está dividido en cuatro espacios con diferentes niveles y alberga un gran estanque rectangular.</a:t>
            </a:r>
          </a:p>
        </p:txBody>
      </p:sp>
    </p:spTree>
    <p:extLst>
      <p:ext uri="{BB962C8B-B14F-4D97-AF65-F5344CB8AC3E}">
        <p14:creationId xmlns:p14="http://schemas.microsoft.com/office/powerpoint/2010/main" val="12932279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66"/>
            <a:ext cx="8172400" cy="343986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8999"/>
            <a:ext cx="4211960" cy="3429001"/>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11960" y="3428999"/>
            <a:ext cx="3960440" cy="3429001"/>
          </a:xfrm>
          <a:prstGeom prst="rect">
            <a:avLst/>
          </a:prstGeom>
        </p:spPr>
      </p:pic>
    </p:spTree>
    <p:extLst>
      <p:ext uri="{BB962C8B-B14F-4D97-AF65-F5344CB8AC3E}">
        <p14:creationId xmlns:p14="http://schemas.microsoft.com/office/powerpoint/2010/main" val="349397499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8092096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82745956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244408" cy="6858000"/>
          </a:xfrm>
          <a:prstGeom prst="rect">
            <a:avLst/>
          </a:prstGeom>
        </p:spPr>
      </p:pic>
    </p:spTree>
    <p:extLst>
      <p:ext uri="{BB962C8B-B14F-4D97-AF65-F5344CB8AC3E}">
        <p14:creationId xmlns:p14="http://schemas.microsoft.com/office/powerpoint/2010/main" val="22763825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14204074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29864267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8546717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537284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51708185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81440083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2" y="0"/>
            <a:ext cx="8235656" cy="6858000"/>
          </a:xfrm>
          <a:prstGeom prst="rect">
            <a:avLst/>
          </a:prstGeom>
        </p:spPr>
      </p:pic>
    </p:spTree>
    <p:extLst>
      <p:ext uri="{BB962C8B-B14F-4D97-AF65-F5344CB8AC3E}">
        <p14:creationId xmlns:p14="http://schemas.microsoft.com/office/powerpoint/2010/main" val="2048528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97906269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7256303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 b="-1730"/>
          <a:stretch/>
        </p:blipFill>
        <p:spPr>
          <a:xfrm>
            <a:off x="0" y="0"/>
            <a:ext cx="8172400" cy="6974632"/>
          </a:xfrm>
          <a:prstGeom prst="rect">
            <a:avLst/>
          </a:prstGeom>
        </p:spPr>
      </p:pic>
    </p:spTree>
    <p:extLst>
      <p:ext uri="{BB962C8B-B14F-4D97-AF65-F5344CB8AC3E}">
        <p14:creationId xmlns:p14="http://schemas.microsoft.com/office/powerpoint/2010/main" val="311380804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39000" cy="2028840"/>
          </a:xfrm>
        </p:spPr>
        <p:txBody>
          <a:bodyPr>
            <a:normAutofit fontScale="90000"/>
          </a:bodyPr>
          <a:lstStyle/>
          <a:p>
            <a:r>
              <a:rPr lang="es-ES" dirty="0"/>
              <a:t>PATIO DE LOS NARANJOS DE LA SANTA METROPOLITANA Y PATRIARCAL IGLESIA CATEDRAL DE SEVILLA</a:t>
            </a:r>
          </a:p>
        </p:txBody>
      </p:sp>
      <p:sp>
        <p:nvSpPr>
          <p:cNvPr id="3" name="2 Marcador de contenido"/>
          <p:cNvSpPr>
            <a:spLocks noGrp="1"/>
          </p:cNvSpPr>
          <p:nvPr>
            <p:ph idx="1"/>
          </p:nvPr>
        </p:nvSpPr>
        <p:spPr>
          <a:xfrm>
            <a:off x="457200" y="2564904"/>
            <a:ext cx="7239000" cy="3890832"/>
          </a:xfrm>
        </p:spPr>
        <p:txBody>
          <a:bodyPr>
            <a:normAutofit fontScale="77500" lnSpcReduction="20000"/>
          </a:bodyPr>
          <a:lstStyle/>
          <a:p>
            <a:r>
              <a:rPr lang="es-ES" dirty="0"/>
              <a:t>El jardín se ofrece como un pequeño remanso de paz en el interior de la ciudad, invitando al reposo y la oración. Se piensa que la superficie del Patio de los Naranjos es aproximadamente la ocupada por la antigua mezquita, a la que pertenecen dos de los muros exteriores.</a:t>
            </a:r>
          </a:p>
          <a:p>
            <a:r>
              <a:rPr lang="es-ES" dirty="0"/>
              <a:t> En el centro hay una gran fuente, cuyo tazón se cree que es uno de los escasos restos de la época visigótica, y en el espacio o claustro del lado oriental, llamado de la Granada, se encuentra al famoso púlpito de piedra desde el que se dice predicaron Vicente Ferrer, Francisco de Borja, Fernando de Contreras, Fray Diego, José de Cádiz, Juan de Ávila. Se le dio el nombre de Patio de los Naranjos porque, según escribió en el siglo XVI Rodrigo Caro, "hay en él naranjos de muchos siglos atrás, con algunas palmas y cipreses".</a:t>
            </a:r>
          </a:p>
        </p:txBody>
      </p:sp>
    </p:spTree>
    <p:extLst>
      <p:ext uri="{BB962C8B-B14F-4D97-AF65-F5344CB8AC3E}">
        <p14:creationId xmlns:p14="http://schemas.microsoft.com/office/powerpoint/2010/main" val="184539146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424936" cy="6858000"/>
          </a:xfrm>
          <a:prstGeom prst="rect">
            <a:avLst/>
          </a:prstGeom>
        </p:spPr>
      </p:pic>
    </p:spTree>
    <p:extLst>
      <p:ext uri="{BB962C8B-B14F-4D97-AF65-F5344CB8AC3E}">
        <p14:creationId xmlns:p14="http://schemas.microsoft.com/office/powerpoint/2010/main" val="34824756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172840515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8568952" cy="6957391"/>
          </a:xfrm>
          <a:prstGeom prst="rect">
            <a:avLst/>
          </a:prstGeom>
        </p:spPr>
      </p:pic>
    </p:spTree>
    <p:extLst>
      <p:ext uri="{BB962C8B-B14F-4D97-AF65-F5344CB8AC3E}">
        <p14:creationId xmlns:p14="http://schemas.microsoft.com/office/powerpoint/2010/main" val="296108609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80609287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262528270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957392"/>
          </a:xfrm>
          <a:prstGeom prst="rect">
            <a:avLst/>
          </a:prstGeom>
        </p:spPr>
      </p:pic>
    </p:spTree>
    <p:extLst>
      <p:ext uri="{BB962C8B-B14F-4D97-AF65-F5344CB8AC3E}">
        <p14:creationId xmlns:p14="http://schemas.microsoft.com/office/powerpoint/2010/main" val="57225689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172400" cy="3971925"/>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71925"/>
            <a:ext cx="8172400" cy="2886075"/>
          </a:xfrm>
          <a:prstGeom prst="rect">
            <a:avLst/>
          </a:prstGeom>
        </p:spPr>
      </p:pic>
    </p:spTree>
    <p:extLst>
      <p:ext uri="{BB962C8B-B14F-4D97-AF65-F5344CB8AC3E}">
        <p14:creationId xmlns:p14="http://schemas.microsoft.com/office/powerpoint/2010/main" val="33583273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110</TotalTime>
  <Words>2012</Words>
  <Application>Microsoft Office PowerPoint</Application>
  <PresentationFormat>Presentación en pantalla (4:3)</PresentationFormat>
  <Paragraphs>246</Paragraphs>
  <Slides>117</Slides>
  <Notes>101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117</vt:i4>
      </vt:variant>
    </vt:vector>
  </HeadingPairs>
  <TitlesOfParts>
    <vt:vector size="122" baseType="lpstr">
      <vt:lpstr>Calibri</vt:lpstr>
      <vt:lpstr>Trebuchet MS</vt:lpstr>
      <vt:lpstr>Wingdings</vt:lpstr>
      <vt:lpstr>Wingdings 2</vt:lpstr>
      <vt:lpstr>Opulento</vt:lpstr>
      <vt:lpstr>Jardines Históricos DE ESPAÑA.-D</vt:lpstr>
      <vt:lpstr>JARDINES DEL PALACIO DE LA QUINTA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JUAN CARLOS 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QUINTA DE LA FUENTE DEL BERRO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PALACIO DE CRISTAL DE LA ARGANZUELA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REAL JARDÍN BOTÁNICO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MÁLAGA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BOTÁNICO-HISTÓRICO LA CONCEPCIÓN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CASA DE PILATOS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PATIO DE LOS NARANJOS DE LA SANTA METROPOLITANA Y PATRIARCAL IGLESIA CATEDRAL DE SEVILLA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Historicos DE ESPAÑA.-D</dc:title>
  <dc:creator>Josep</dc:creator>
  <cp:lastModifiedBy>Usuario</cp:lastModifiedBy>
  <cp:revision>13</cp:revision>
  <dcterms:created xsi:type="dcterms:W3CDTF">2016-05-08T07:02:17Z</dcterms:created>
  <dcterms:modified xsi:type="dcterms:W3CDTF">2018-04-03T15:00:41Z</dcterms:modified>
</cp:coreProperties>
</file>