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9"/>
  </p:notesMasterIdLst>
  <p:sldIdLst>
    <p:sldId id="256" r:id="rId2"/>
    <p:sldId id="257" r:id="rId3"/>
    <p:sldId id="258" r:id="rId4"/>
    <p:sldId id="461" r:id="rId5"/>
    <p:sldId id="462" r:id="rId6"/>
    <p:sldId id="463" r:id="rId7"/>
    <p:sldId id="464" r:id="rId8"/>
    <p:sldId id="465" r:id="rId9"/>
    <p:sldId id="259" r:id="rId10"/>
    <p:sldId id="260" r:id="rId11"/>
    <p:sldId id="466" r:id="rId12"/>
    <p:sldId id="467" r:id="rId13"/>
    <p:sldId id="468" r:id="rId14"/>
    <p:sldId id="469" r:id="rId15"/>
    <p:sldId id="470" r:id="rId16"/>
    <p:sldId id="471" r:id="rId17"/>
    <p:sldId id="472" r:id="rId18"/>
    <p:sldId id="473" r:id="rId19"/>
    <p:sldId id="474" r:id="rId20"/>
    <p:sldId id="475" r:id="rId21"/>
    <p:sldId id="261" r:id="rId22"/>
    <p:sldId id="476" r:id="rId23"/>
    <p:sldId id="477" r:id="rId24"/>
    <p:sldId id="478" r:id="rId25"/>
    <p:sldId id="479" r:id="rId26"/>
    <p:sldId id="480" r:id="rId27"/>
    <p:sldId id="482" r:id="rId28"/>
    <p:sldId id="483" r:id="rId29"/>
    <p:sldId id="484" r:id="rId30"/>
    <p:sldId id="486" r:id="rId31"/>
    <p:sldId id="487" r:id="rId32"/>
    <p:sldId id="264" r:id="rId33"/>
    <p:sldId id="444" r:id="rId34"/>
    <p:sldId id="493" r:id="rId35"/>
    <p:sldId id="494" r:id="rId36"/>
    <p:sldId id="263" r:id="rId37"/>
    <p:sldId id="488" r:id="rId38"/>
    <p:sldId id="496" r:id="rId39"/>
    <p:sldId id="489" r:id="rId40"/>
    <p:sldId id="490" r:id="rId41"/>
    <p:sldId id="491" r:id="rId42"/>
    <p:sldId id="492" r:id="rId43"/>
    <p:sldId id="497" r:id="rId44"/>
    <p:sldId id="498" r:id="rId45"/>
    <p:sldId id="499" r:id="rId46"/>
    <p:sldId id="266" r:id="rId47"/>
    <p:sldId id="501" r:id="rId48"/>
    <p:sldId id="502" r:id="rId49"/>
    <p:sldId id="510" r:id="rId50"/>
    <p:sldId id="511" r:id="rId51"/>
    <p:sldId id="503" r:id="rId52"/>
    <p:sldId id="504" r:id="rId53"/>
    <p:sldId id="507" r:id="rId54"/>
    <p:sldId id="267" r:id="rId55"/>
    <p:sldId id="445" r:id="rId56"/>
    <p:sldId id="268" r:id="rId57"/>
    <p:sldId id="512" r:id="rId58"/>
    <p:sldId id="513" r:id="rId59"/>
    <p:sldId id="514" r:id="rId60"/>
    <p:sldId id="269" r:id="rId61"/>
    <p:sldId id="519" r:id="rId62"/>
    <p:sldId id="516" r:id="rId63"/>
    <p:sldId id="515" r:id="rId64"/>
    <p:sldId id="517" r:id="rId65"/>
    <p:sldId id="518" r:id="rId66"/>
    <p:sldId id="526" r:id="rId67"/>
    <p:sldId id="522" r:id="rId68"/>
    <p:sldId id="520" r:id="rId69"/>
    <p:sldId id="521" r:id="rId70"/>
    <p:sldId id="523" r:id="rId71"/>
    <p:sldId id="524" r:id="rId72"/>
    <p:sldId id="525" r:id="rId73"/>
    <p:sldId id="271" r:id="rId74"/>
    <p:sldId id="272" r:id="rId75"/>
    <p:sldId id="527" r:id="rId76"/>
    <p:sldId id="528" r:id="rId77"/>
    <p:sldId id="529" r:id="rId78"/>
    <p:sldId id="530" r:id="rId79"/>
    <p:sldId id="531" r:id="rId80"/>
    <p:sldId id="532" r:id="rId81"/>
    <p:sldId id="533" r:id="rId82"/>
    <p:sldId id="534" r:id="rId83"/>
    <p:sldId id="273" r:id="rId84"/>
    <p:sldId id="274" r:id="rId85"/>
    <p:sldId id="535" r:id="rId86"/>
    <p:sldId id="536" r:id="rId87"/>
    <p:sldId id="537" r:id="rId88"/>
    <p:sldId id="540" r:id="rId89"/>
    <p:sldId id="541" r:id="rId90"/>
    <p:sldId id="542" r:id="rId91"/>
    <p:sldId id="543" r:id="rId92"/>
    <p:sldId id="544" r:id="rId93"/>
    <p:sldId id="545" r:id="rId94"/>
    <p:sldId id="546" r:id="rId95"/>
    <p:sldId id="547" r:id="rId96"/>
    <p:sldId id="275" r:id="rId97"/>
    <p:sldId id="548" r:id="rId98"/>
    <p:sldId id="549" r:id="rId99"/>
    <p:sldId id="550" r:id="rId100"/>
    <p:sldId id="553" r:id="rId101"/>
    <p:sldId id="554" r:id="rId102"/>
    <p:sldId id="555" r:id="rId103"/>
    <p:sldId id="556" r:id="rId104"/>
    <p:sldId id="557" r:id="rId105"/>
    <p:sldId id="277" r:id="rId106"/>
    <p:sldId id="278" r:id="rId107"/>
    <p:sldId id="558" r:id="rId108"/>
    <p:sldId id="559" r:id="rId109"/>
    <p:sldId id="560" r:id="rId110"/>
    <p:sldId id="561" r:id="rId111"/>
    <p:sldId id="562" r:id="rId112"/>
    <p:sldId id="563" r:id="rId113"/>
    <p:sldId id="564" r:id="rId114"/>
    <p:sldId id="565" r:id="rId115"/>
    <p:sldId id="566" r:id="rId116"/>
    <p:sldId id="567" r:id="rId117"/>
    <p:sldId id="568"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26"/>
      </p:cViewPr>
      <p:guideLst>
        <p:guide orient="horz" pos="2160"/>
        <p:guide pos="2880"/>
      </p:guideLst>
    </p:cSldViewPr>
  </p:slideViewPr>
  <p:notesTextViewPr>
    <p:cViewPr>
      <p:scale>
        <a:sx n="1" d="1"/>
        <a:sy n="1" d="1"/>
      </p:scale>
      <p:origin x="0" y="0"/>
    </p:cViewPr>
  </p:notesTextViewPr>
  <p:sorterViewPr>
    <p:cViewPr>
      <p:scale>
        <a:sx n="100" d="100"/>
        <a:sy n="100" d="100"/>
      </p:scale>
      <p:origin x="0" y="221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8CD492-3508-4CB2-A32F-ACA34F7385F9}" type="datetimeFigureOut">
              <a:rPr lang="es-ES" smtClean="0"/>
              <a:t>04/04/2018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CBA3D4-9FED-4362-AA81-6DE8ABDA56B9}" type="slidenum">
              <a:rPr lang="es-ES" smtClean="0"/>
              <a:t>‹Nº›</a:t>
            </a:fld>
            <a:endParaRPr lang="es-ES" dirty="0"/>
          </a:p>
        </p:txBody>
      </p:sp>
    </p:spTree>
    <p:extLst>
      <p:ext uri="{BB962C8B-B14F-4D97-AF65-F5344CB8AC3E}">
        <p14:creationId xmlns:p14="http://schemas.microsoft.com/office/powerpoint/2010/main" val="327051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Estanque-casa-campo-Madrid-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a:t>
            </a:fld>
            <a:endParaRPr lang="es-ES" dirty="0"/>
          </a:p>
        </p:txBody>
      </p:sp>
    </p:spTree>
    <p:extLst>
      <p:ext uri="{BB962C8B-B14F-4D97-AF65-F5344CB8AC3E}">
        <p14:creationId xmlns:p14="http://schemas.microsoft.com/office/powerpoint/2010/main" val="697879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casa-campo-Madrid-.-Siglo</a:t>
            </a:r>
            <a:r>
              <a:rPr lang="es-ES" baseline="0" dirty="0"/>
              <a:t> XVII</a:t>
            </a:r>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a:t>
            </a:fld>
            <a:endParaRPr lang="es-ES" dirty="0"/>
          </a:p>
        </p:txBody>
      </p:sp>
    </p:spTree>
    <p:extLst>
      <p:ext uri="{BB962C8B-B14F-4D97-AF65-F5344CB8AC3E}">
        <p14:creationId xmlns:p14="http://schemas.microsoft.com/office/powerpoint/2010/main" val="4177495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casa-campo-Madrid-.-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a:t>
            </a:fld>
            <a:endParaRPr lang="es-ES" dirty="0"/>
          </a:p>
        </p:txBody>
      </p:sp>
    </p:spTree>
    <p:extLst>
      <p:ext uri="{BB962C8B-B14F-4D97-AF65-F5344CB8AC3E}">
        <p14:creationId xmlns:p14="http://schemas.microsoft.com/office/powerpoint/2010/main" val="4045376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casa-campo-Madrid-.-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a:t>
            </a:fld>
            <a:endParaRPr lang="es-ES" dirty="0"/>
          </a:p>
        </p:txBody>
      </p:sp>
    </p:spTree>
    <p:extLst>
      <p:ext uri="{BB962C8B-B14F-4D97-AF65-F5344CB8AC3E}">
        <p14:creationId xmlns:p14="http://schemas.microsoft.com/office/powerpoint/2010/main" val="3184515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casa-campo-Madrid-.-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a:t>
            </a:fld>
            <a:endParaRPr lang="es-ES" dirty="0"/>
          </a:p>
        </p:txBody>
      </p:sp>
    </p:spTree>
    <p:extLst>
      <p:ext uri="{BB962C8B-B14F-4D97-AF65-F5344CB8AC3E}">
        <p14:creationId xmlns:p14="http://schemas.microsoft.com/office/powerpoint/2010/main" val="3140492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casa-campo-Madrid-.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a:t>
            </a:fld>
            <a:endParaRPr lang="es-ES" dirty="0"/>
          </a:p>
        </p:txBody>
      </p:sp>
    </p:spTree>
    <p:extLst>
      <p:ext uri="{BB962C8B-B14F-4D97-AF65-F5344CB8AC3E}">
        <p14:creationId xmlns:p14="http://schemas.microsoft.com/office/powerpoint/2010/main" val="2166760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a:t>
            </a:fld>
            <a:endParaRPr lang="es-ES" dirty="0"/>
          </a:p>
        </p:txBody>
      </p:sp>
    </p:spTree>
    <p:extLst>
      <p:ext uri="{BB962C8B-B14F-4D97-AF65-F5344CB8AC3E}">
        <p14:creationId xmlns:p14="http://schemas.microsoft.com/office/powerpoint/2010/main" val="56910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12</a:t>
            </a:fld>
            <a:endParaRPr lang="es-ES" dirty="0"/>
          </a:p>
        </p:txBody>
      </p:sp>
    </p:spTree>
    <p:extLst>
      <p:ext uri="{BB962C8B-B14F-4D97-AF65-F5344CB8AC3E}">
        <p14:creationId xmlns:p14="http://schemas.microsoft.com/office/powerpoint/2010/main" val="2959556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13</a:t>
            </a:fld>
            <a:endParaRPr lang="es-ES" dirty="0"/>
          </a:p>
        </p:txBody>
      </p:sp>
    </p:spTree>
    <p:extLst>
      <p:ext uri="{BB962C8B-B14F-4D97-AF65-F5344CB8AC3E}">
        <p14:creationId xmlns:p14="http://schemas.microsoft.com/office/powerpoint/2010/main" val="1208204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14</a:t>
            </a:fld>
            <a:endParaRPr lang="es-ES" dirty="0"/>
          </a:p>
        </p:txBody>
      </p:sp>
    </p:spTree>
    <p:extLst>
      <p:ext uri="{BB962C8B-B14F-4D97-AF65-F5344CB8AC3E}">
        <p14:creationId xmlns:p14="http://schemas.microsoft.com/office/powerpoint/2010/main" val="1341737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15</a:t>
            </a:fld>
            <a:endParaRPr lang="es-ES" dirty="0"/>
          </a:p>
        </p:txBody>
      </p:sp>
    </p:spTree>
    <p:extLst>
      <p:ext uri="{BB962C8B-B14F-4D97-AF65-F5344CB8AC3E}">
        <p14:creationId xmlns:p14="http://schemas.microsoft.com/office/powerpoint/2010/main" val="3501870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16</a:t>
            </a:fld>
            <a:endParaRPr lang="es-ES" dirty="0"/>
          </a:p>
        </p:txBody>
      </p:sp>
    </p:spTree>
    <p:extLst>
      <p:ext uri="{BB962C8B-B14F-4D97-AF65-F5344CB8AC3E}">
        <p14:creationId xmlns:p14="http://schemas.microsoft.com/office/powerpoint/2010/main" val="2599694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17</a:t>
            </a:fld>
            <a:endParaRPr lang="es-ES" dirty="0"/>
          </a:p>
        </p:txBody>
      </p:sp>
    </p:spTree>
    <p:extLst>
      <p:ext uri="{BB962C8B-B14F-4D97-AF65-F5344CB8AC3E}">
        <p14:creationId xmlns:p14="http://schemas.microsoft.com/office/powerpoint/2010/main" val="287639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18</a:t>
            </a:fld>
            <a:endParaRPr lang="es-ES" dirty="0"/>
          </a:p>
        </p:txBody>
      </p:sp>
    </p:spTree>
    <p:extLst>
      <p:ext uri="{BB962C8B-B14F-4D97-AF65-F5344CB8AC3E}">
        <p14:creationId xmlns:p14="http://schemas.microsoft.com/office/powerpoint/2010/main" val="2293699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19</a:t>
            </a:fld>
            <a:endParaRPr lang="es-ES" dirty="0"/>
          </a:p>
        </p:txBody>
      </p:sp>
    </p:spTree>
    <p:extLst>
      <p:ext uri="{BB962C8B-B14F-4D97-AF65-F5344CB8AC3E}">
        <p14:creationId xmlns:p14="http://schemas.microsoft.com/office/powerpoint/2010/main" val="4147713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Güell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20</a:t>
            </a:fld>
            <a:endParaRPr lang="es-ES" dirty="0"/>
          </a:p>
        </p:txBody>
      </p:sp>
    </p:spTree>
    <p:extLst>
      <p:ext uri="{BB962C8B-B14F-4D97-AF65-F5344CB8AC3E}">
        <p14:creationId xmlns:p14="http://schemas.microsoft.com/office/powerpoint/2010/main" val="936194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22</a:t>
            </a:fld>
            <a:endParaRPr lang="es-ES" dirty="0"/>
          </a:p>
        </p:txBody>
      </p:sp>
    </p:spTree>
    <p:extLst>
      <p:ext uri="{BB962C8B-B14F-4D97-AF65-F5344CB8AC3E}">
        <p14:creationId xmlns:p14="http://schemas.microsoft.com/office/powerpoint/2010/main" val="3527078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23</a:t>
            </a:fld>
            <a:endParaRPr lang="es-ES" dirty="0"/>
          </a:p>
        </p:txBody>
      </p:sp>
    </p:spTree>
    <p:extLst>
      <p:ext uri="{BB962C8B-B14F-4D97-AF65-F5344CB8AC3E}">
        <p14:creationId xmlns:p14="http://schemas.microsoft.com/office/powerpoint/2010/main" val="299231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24</a:t>
            </a:fld>
            <a:endParaRPr lang="es-ES" dirty="0"/>
          </a:p>
        </p:txBody>
      </p:sp>
    </p:spTree>
    <p:extLst>
      <p:ext uri="{BB962C8B-B14F-4D97-AF65-F5344CB8AC3E}">
        <p14:creationId xmlns:p14="http://schemas.microsoft.com/office/powerpoint/2010/main" val="551389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25</a:t>
            </a:fld>
            <a:endParaRPr lang="es-ES" dirty="0"/>
          </a:p>
        </p:txBody>
      </p:sp>
    </p:spTree>
    <p:extLst>
      <p:ext uri="{BB962C8B-B14F-4D97-AF65-F5344CB8AC3E}">
        <p14:creationId xmlns:p14="http://schemas.microsoft.com/office/powerpoint/2010/main" val="3176073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26</a:t>
            </a:fld>
            <a:endParaRPr lang="es-ES" dirty="0"/>
          </a:p>
        </p:txBody>
      </p:sp>
    </p:spTree>
    <p:extLst>
      <p:ext uri="{BB962C8B-B14F-4D97-AF65-F5344CB8AC3E}">
        <p14:creationId xmlns:p14="http://schemas.microsoft.com/office/powerpoint/2010/main" val="1277300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27</a:t>
            </a:fld>
            <a:endParaRPr lang="es-ES" dirty="0"/>
          </a:p>
        </p:txBody>
      </p:sp>
    </p:spTree>
    <p:extLst>
      <p:ext uri="{BB962C8B-B14F-4D97-AF65-F5344CB8AC3E}">
        <p14:creationId xmlns:p14="http://schemas.microsoft.com/office/powerpoint/2010/main" val="197317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28</a:t>
            </a:fld>
            <a:endParaRPr lang="es-ES" dirty="0"/>
          </a:p>
        </p:txBody>
      </p:sp>
    </p:spTree>
    <p:extLst>
      <p:ext uri="{BB962C8B-B14F-4D97-AF65-F5344CB8AC3E}">
        <p14:creationId xmlns:p14="http://schemas.microsoft.com/office/powerpoint/2010/main" val="72903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29</a:t>
            </a:fld>
            <a:endParaRPr lang="es-ES" dirty="0"/>
          </a:p>
        </p:txBody>
      </p:sp>
    </p:spTree>
    <p:extLst>
      <p:ext uri="{BB962C8B-B14F-4D97-AF65-F5344CB8AC3E}">
        <p14:creationId xmlns:p14="http://schemas.microsoft.com/office/powerpoint/2010/main" val="619401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30</a:t>
            </a:fld>
            <a:endParaRPr lang="es-ES" dirty="0"/>
          </a:p>
        </p:txBody>
      </p:sp>
    </p:spTree>
    <p:extLst>
      <p:ext uri="{BB962C8B-B14F-4D97-AF65-F5344CB8AC3E}">
        <p14:creationId xmlns:p14="http://schemas.microsoft.com/office/powerpoint/2010/main" val="2619634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31</a:t>
            </a:fld>
            <a:endParaRPr lang="es-ES" dirty="0"/>
          </a:p>
        </p:txBody>
      </p:sp>
    </p:spTree>
    <p:extLst>
      <p:ext uri="{BB962C8B-B14F-4D97-AF65-F5344CB8AC3E}">
        <p14:creationId xmlns:p14="http://schemas.microsoft.com/office/powerpoint/2010/main" val="336748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34</a:t>
            </a:fld>
            <a:endParaRPr lang="es-ES" dirty="0"/>
          </a:p>
        </p:txBody>
      </p:sp>
    </p:spTree>
    <p:extLst>
      <p:ext uri="{BB962C8B-B14F-4D97-AF65-F5344CB8AC3E}">
        <p14:creationId xmlns:p14="http://schemas.microsoft.com/office/powerpoint/2010/main" val="3986156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35</a:t>
            </a:fld>
            <a:endParaRPr lang="es-ES" dirty="0"/>
          </a:p>
        </p:txBody>
      </p:sp>
    </p:spTree>
    <p:extLst>
      <p:ext uri="{BB962C8B-B14F-4D97-AF65-F5344CB8AC3E}">
        <p14:creationId xmlns:p14="http://schemas.microsoft.com/office/powerpoint/2010/main" val="2068442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37</a:t>
            </a:fld>
            <a:endParaRPr lang="es-ES" dirty="0"/>
          </a:p>
        </p:txBody>
      </p:sp>
    </p:spTree>
    <p:extLst>
      <p:ext uri="{BB962C8B-B14F-4D97-AF65-F5344CB8AC3E}">
        <p14:creationId xmlns:p14="http://schemas.microsoft.com/office/powerpoint/2010/main" val="26174510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38</a:t>
            </a:fld>
            <a:endParaRPr lang="es-ES" dirty="0"/>
          </a:p>
        </p:txBody>
      </p:sp>
    </p:spTree>
    <p:extLst>
      <p:ext uri="{BB962C8B-B14F-4D97-AF65-F5344CB8AC3E}">
        <p14:creationId xmlns:p14="http://schemas.microsoft.com/office/powerpoint/2010/main" val="1819634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39</a:t>
            </a:fld>
            <a:endParaRPr lang="es-ES" dirty="0"/>
          </a:p>
        </p:txBody>
      </p:sp>
    </p:spTree>
    <p:extLst>
      <p:ext uri="{BB962C8B-B14F-4D97-AF65-F5344CB8AC3E}">
        <p14:creationId xmlns:p14="http://schemas.microsoft.com/office/powerpoint/2010/main" val="2294078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40</a:t>
            </a:fld>
            <a:endParaRPr lang="es-ES" dirty="0"/>
          </a:p>
        </p:txBody>
      </p:sp>
    </p:spTree>
    <p:extLst>
      <p:ext uri="{BB962C8B-B14F-4D97-AF65-F5344CB8AC3E}">
        <p14:creationId xmlns:p14="http://schemas.microsoft.com/office/powerpoint/2010/main" val="45974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Parque del Oeste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41</a:t>
            </a:fld>
            <a:endParaRPr lang="es-ES" dirty="0"/>
          </a:p>
        </p:txBody>
      </p:sp>
    </p:spTree>
    <p:extLst>
      <p:ext uri="{BB962C8B-B14F-4D97-AF65-F5344CB8AC3E}">
        <p14:creationId xmlns:p14="http://schemas.microsoft.com/office/powerpoint/2010/main" val="30023923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42</a:t>
            </a:fld>
            <a:endParaRPr lang="es-ES" dirty="0"/>
          </a:p>
        </p:txBody>
      </p:sp>
    </p:spTree>
    <p:extLst>
      <p:ext uri="{BB962C8B-B14F-4D97-AF65-F5344CB8AC3E}">
        <p14:creationId xmlns:p14="http://schemas.microsoft.com/office/powerpoint/2010/main" val="1818841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43</a:t>
            </a:fld>
            <a:endParaRPr lang="es-ES" dirty="0"/>
          </a:p>
        </p:txBody>
      </p:sp>
    </p:spTree>
    <p:extLst>
      <p:ext uri="{BB962C8B-B14F-4D97-AF65-F5344CB8AC3E}">
        <p14:creationId xmlns:p14="http://schemas.microsoft.com/office/powerpoint/2010/main" val="3820735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Piedra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45</a:t>
            </a:fld>
            <a:endParaRPr lang="es-ES" dirty="0"/>
          </a:p>
        </p:txBody>
      </p:sp>
    </p:spTree>
    <p:extLst>
      <p:ext uri="{BB962C8B-B14F-4D97-AF65-F5344CB8AC3E}">
        <p14:creationId xmlns:p14="http://schemas.microsoft.com/office/powerpoint/2010/main" val="1330150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del Espolón</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46</a:t>
            </a:fld>
            <a:endParaRPr lang="es-ES" dirty="0"/>
          </a:p>
        </p:txBody>
      </p:sp>
    </p:spTree>
    <p:extLst>
      <p:ext uri="{BB962C8B-B14F-4D97-AF65-F5344CB8AC3E}">
        <p14:creationId xmlns:p14="http://schemas.microsoft.com/office/powerpoint/2010/main" val="105118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47</a:t>
            </a:fld>
            <a:endParaRPr lang="es-ES" dirty="0"/>
          </a:p>
        </p:txBody>
      </p:sp>
    </p:spTree>
    <p:extLst>
      <p:ext uri="{BB962C8B-B14F-4D97-AF65-F5344CB8AC3E}">
        <p14:creationId xmlns:p14="http://schemas.microsoft.com/office/powerpoint/2010/main" val="4146476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48</a:t>
            </a:fld>
            <a:endParaRPr lang="es-ES" dirty="0"/>
          </a:p>
        </p:txBody>
      </p:sp>
    </p:spTree>
    <p:extLst>
      <p:ext uri="{BB962C8B-B14F-4D97-AF65-F5344CB8AC3E}">
        <p14:creationId xmlns:p14="http://schemas.microsoft.com/office/powerpoint/2010/main" val="27625599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49</a:t>
            </a:fld>
            <a:endParaRPr lang="es-ES" dirty="0"/>
          </a:p>
        </p:txBody>
      </p:sp>
    </p:spTree>
    <p:extLst>
      <p:ext uri="{BB962C8B-B14F-4D97-AF65-F5344CB8AC3E}">
        <p14:creationId xmlns:p14="http://schemas.microsoft.com/office/powerpoint/2010/main" val="30110710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50</a:t>
            </a:fld>
            <a:endParaRPr lang="es-ES" dirty="0"/>
          </a:p>
        </p:txBody>
      </p:sp>
    </p:spTree>
    <p:extLst>
      <p:ext uri="{BB962C8B-B14F-4D97-AF65-F5344CB8AC3E}">
        <p14:creationId xmlns:p14="http://schemas.microsoft.com/office/powerpoint/2010/main" val="19455802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51</a:t>
            </a:fld>
            <a:endParaRPr lang="es-ES" dirty="0"/>
          </a:p>
        </p:txBody>
      </p:sp>
    </p:spTree>
    <p:extLst>
      <p:ext uri="{BB962C8B-B14F-4D97-AF65-F5344CB8AC3E}">
        <p14:creationId xmlns:p14="http://schemas.microsoft.com/office/powerpoint/2010/main" val="3743706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52</a:t>
            </a:fld>
            <a:endParaRPr lang="es-ES" dirty="0"/>
          </a:p>
        </p:txBody>
      </p:sp>
    </p:spTree>
    <p:extLst>
      <p:ext uri="{BB962C8B-B14F-4D97-AF65-F5344CB8AC3E}">
        <p14:creationId xmlns:p14="http://schemas.microsoft.com/office/powerpoint/2010/main" val="22232444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Espolón</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53</a:t>
            </a:fld>
            <a:endParaRPr lang="es-ES" dirty="0"/>
          </a:p>
        </p:txBody>
      </p:sp>
    </p:spTree>
    <p:extLst>
      <p:ext uri="{BB962C8B-B14F-4D97-AF65-F5344CB8AC3E}">
        <p14:creationId xmlns:p14="http://schemas.microsoft.com/office/powerpoint/2010/main" val="38969155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 .-Jardin del Rey</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56</a:t>
            </a:fld>
            <a:endParaRPr lang="es-ES" dirty="0"/>
          </a:p>
        </p:txBody>
      </p:sp>
    </p:spTree>
    <p:extLst>
      <p:ext uri="{BB962C8B-B14F-4D97-AF65-F5344CB8AC3E}">
        <p14:creationId xmlns:p14="http://schemas.microsoft.com/office/powerpoint/2010/main" val="5129106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 .-Jardin del Rey</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57</a:t>
            </a:fld>
            <a:endParaRPr lang="es-ES" dirty="0"/>
          </a:p>
        </p:txBody>
      </p:sp>
    </p:spTree>
    <p:extLst>
      <p:ext uri="{BB962C8B-B14F-4D97-AF65-F5344CB8AC3E}">
        <p14:creationId xmlns:p14="http://schemas.microsoft.com/office/powerpoint/2010/main" val="30590825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 .-Jardin del Rey</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58</a:t>
            </a:fld>
            <a:endParaRPr lang="es-ES" dirty="0"/>
          </a:p>
        </p:txBody>
      </p:sp>
    </p:spTree>
    <p:extLst>
      <p:ext uri="{BB962C8B-B14F-4D97-AF65-F5344CB8AC3E}">
        <p14:creationId xmlns:p14="http://schemas.microsoft.com/office/powerpoint/2010/main" val="30701291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 .-Jardin del Rey</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59</a:t>
            </a:fld>
            <a:endParaRPr lang="es-ES" dirty="0"/>
          </a:p>
        </p:txBody>
      </p:sp>
    </p:spTree>
    <p:extLst>
      <p:ext uri="{BB962C8B-B14F-4D97-AF65-F5344CB8AC3E}">
        <p14:creationId xmlns:p14="http://schemas.microsoft.com/office/powerpoint/2010/main" val="19263365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61</a:t>
            </a:fld>
            <a:endParaRPr lang="es-ES" dirty="0"/>
          </a:p>
        </p:txBody>
      </p:sp>
    </p:spTree>
    <p:extLst>
      <p:ext uri="{BB962C8B-B14F-4D97-AF65-F5344CB8AC3E}">
        <p14:creationId xmlns:p14="http://schemas.microsoft.com/office/powerpoint/2010/main" val="41162441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62</a:t>
            </a:fld>
            <a:endParaRPr lang="es-ES" dirty="0"/>
          </a:p>
        </p:txBody>
      </p:sp>
    </p:spTree>
    <p:extLst>
      <p:ext uri="{BB962C8B-B14F-4D97-AF65-F5344CB8AC3E}">
        <p14:creationId xmlns:p14="http://schemas.microsoft.com/office/powerpoint/2010/main" val="4628546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63</a:t>
            </a:fld>
            <a:endParaRPr lang="es-ES" dirty="0"/>
          </a:p>
        </p:txBody>
      </p:sp>
    </p:spTree>
    <p:extLst>
      <p:ext uri="{BB962C8B-B14F-4D97-AF65-F5344CB8AC3E}">
        <p14:creationId xmlns:p14="http://schemas.microsoft.com/office/powerpoint/2010/main" val="25071631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64</a:t>
            </a:fld>
            <a:endParaRPr lang="es-ES" dirty="0"/>
          </a:p>
        </p:txBody>
      </p:sp>
    </p:spTree>
    <p:extLst>
      <p:ext uri="{BB962C8B-B14F-4D97-AF65-F5344CB8AC3E}">
        <p14:creationId xmlns:p14="http://schemas.microsoft.com/office/powerpoint/2010/main" val="31814943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Príncipe.-Kioscos Chinescos</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65</a:t>
            </a:fld>
            <a:endParaRPr lang="es-ES" dirty="0"/>
          </a:p>
        </p:txBody>
      </p:sp>
    </p:spTree>
    <p:extLst>
      <p:ext uri="{BB962C8B-B14F-4D97-AF65-F5344CB8AC3E}">
        <p14:creationId xmlns:p14="http://schemas.microsoft.com/office/powerpoint/2010/main" val="24782046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a:t>
            </a:r>
            <a:r>
              <a:rPr lang="es-ES" baseline="0" dirty="0"/>
              <a:t> del </a:t>
            </a:r>
            <a:r>
              <a:rPr lang="es-ES" dirty="0"/>
              <a:t>Príncipe.-Pabellones</a:t>
            </a:r>
            <a:r>
              <a:rPr lang="es-ES" baseline="0" dirty="0"/>
              <a:t> chinescos</a:t>
            </a:r>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66</a:t>
            </a:fld>
            <a:endParaRPr lang="es-ES" dirty="0"/>
          </a:p>
        </p:txBody>
      </p:sp>
    </p:spTree>
    <p:extLst>
      <p:ext uri="{BB962C8B-B14F-4D97-AF65-F5344CB8AC3E}">
        <p14:creationId xmlns:p14="http://schemas.microsoft.com/office/powerpoint/2010/main" val="17856665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Aranjuez.-_Jardin del Príncipe.-Pabellones</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67</a:t>
            </a:fld>
            <a:endParaRPr lang="es-ES" dirty="0"/>
          </a:p>
        </p:txBody>
      </p:sp>
    </p:spTree>
    <p:extLst>
      <p:ext uri="{BB962C8B-B14F-4D97-AF65-F5344CB8AC3E}">
        <p14:creationId xmlns:p14="http://schemas.microsoft.com/office/powerpoint/2010/main" val="32718089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Príncipe.-Pabellones del Embarcadero</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68</a:t>
            </a:fld>
            <a:endParaRPr lang="es-ES" dirty="0"/>
          </a:p>
        </p:txBody>
      </p:sp>
    </p:spTree>
    <p:extLst>
      <p:ext uri="{BB962C8B-B14F-4D97-AF65-F5344CB8AC3E}">
        <p14:creationId xmlns:p14="http://schemas.microsoft.com/office/powerpoint/2010/main" val="23680953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Príncipe.-Pasarela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69</a:t>
            </a:fld>
            <a:endParaRPr lang="es-ES" dirty="0"/>
          </a:p>
        </p:txBody>
      </p:sp>
    </p:spTree>
    <p:extLst>
      <p:ext uri="{BB962C8B-B14F-4D97-AF65-F5344CB8AC3E}">
        <p14:creationId xmlns:p14="http://schemas.microsoft.com/office/powerpoint/2010/main" val="28029817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Aranjuez.-_Jardin del Príncipe.-Pabellones Embarcadero</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70</a:t>
            </a:fld>
            <a:endParaRPr lang="es-ES" dirty="0"/>
          </a:p>
        </p:txBody>
      </p:sp>
    </p:spTree>
    <p:extLst>
      <p:ext uri="{BB962C8B-B14F-4D97-AF65-F5344CB8AC3E}">
        <p14:creationId xmlns:p14="http://schemas.microsoft.com/office/powerpoint/2010/main" val="18245182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Aranjuez_.-Jardin del</a:t>
            </a:r>
            <a:r>
              <a:rPr lang="es-ES" baseline="0" dirty="0"/>
              <a:t> </a:t>
            </a:r>
            <a:r>
              <a:rPr lang="es-ES" dirty="0"/>
              <a:t>Príncipe.-Sauce</a:t>
            </a:r>
            <a:r>
              <a:rPr lang="es-ES" baseline="0" dirty="0"/>
              <a:t> llorón</a:t>
            </a:r>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71</a:t>
            </a:fld>
            <a:endParaRPr lang="es-ES" dirty="0"/>
          </a:p>
        </p:txBody>
      </p:sp>
    </p:spTree>
    <p:extLst>
      <p:ext uri="{BB962C8B-B14F-4D97-AF65-F5344CB8AC3E}">
        <p14:creationId xmlns:p14="http://schemas.microsoft.com/office/powerpoint/2010/main" val="3766089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Aranjuez.-Jardin del Príncipe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72</a:t>
            </a:fld>
            <a:endParaRPr lang="es-ES" dirty="0"/>
          </a:p>
        </p:txBody>
      </p:sp>
    </p:spTree>
    <p:extLst>
      <p:ext uri="{BB962C8B-B14F-4D97-AF65-F5344CB8AC3E}">
        <p14:creationId xmlns:p14="http://schemas.microsoft.com/office/powerpoint/2010/main" val="19716573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74</a:t>
            </a:fld>
            <a:endParaRPr lang="es-ES" dirty="0"/>
          </a:p>
        </p:txBody>
      </p:sp>
    </p:spTree>
    <p:extLst>
      <p:ext uri="{BB962C8B-B14F-4D97-AF65-F5344CB8AC3E}">
        <p14:creationId xmlns:p14="http://schemas.microsoft.com/office/powerpoint/2010/main" val="26230825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75</a:t>
            </a:fld>
            <a:endParaRPr lang="es-ES" dirty="0"/>
          </a:p>
        </p:txBody>
      </p:sp>
    </p:spTree>
    <p:extLst>
      <p:ext uri="{BB962C8B-B14F-4D97-AF65-F5344CB8AC3E}">
        <p14:creationId xmlns:p14="http://schemas.microsoft.com/office/powerpoint/2010/main" val="11232425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76</a:t>
            </a:fld>
            <a:endParaRPr lang="es-ES" dirty="0"/>
          </a:p>
        </p:txBody>
      </p:sp>
    </p:spTree>
    <p:extLst>
      <p:ext uri="{BB962C8B-B14F-4D97-AF65-F5344CB8AC3E}">
        <p14:creationId xmlns:p14="http://schemas.microsoft.com/office/powerpoint/2010/main" val="19410750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77</a:t>
            </a:fld>
            <a:endParaRPr lang="es-ES" dirty="0"/>
          </a:p>
        </p:txBody>
      </p:sp>
    </p:spTree>
    <p:extLst>
      <p:ext uri="{BB962C8B-B14F-4D97-AF65-F5344CB8AC3E}">
        <p14:creationId xmlns:p14="http://schemas.microsoft.com/office/powerpoint/2010/main" val="7002554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78</a:t>
            </a:fld>
            <a:endParaRPr lang="es-ES" dirty="0"/>
          </a:p>
        </p:txBody>
      </p:sp>
    </p:spTree>
    <p:extLst>
      <p:ext uri="{BB962C8B-B14F-4D97-AF65-F5344CB8AC3E}">
        <p14:creationId xmlns:p14="http://schemas.microsoft.com/office/powerpoint/2010/main" val="5475967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79</a:t>
            </a:fld>
            <a:endParaRPr lang="es-ES" dirty="0"/>
          </a:p>
        </p:txBody>
      </p:sp>
    </p:spTree>
    <p:extLst>
      <p:ext uri="{BB962C8B-B14F-4D97-AF65-F5344CB8AC3E}">
        <p14:creationId xmlns:p14="http://schemas.microsoft.com/office/powerpoint/2010/main" val="35698604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80</a:t>
            </a:fld>
            <a:endParaRPr lang="es-ES" dirty="0"/>
          </a:p>
        </p:txBody>
      </p:sp>
    </p:spTree>
    <p:extLst>
      <p:ext uri="{BB962C8B-B14F-4D97-AF65-F5344CB8AC3E}">
        <p14:creationId xmlns:p14="http://schemas.microsoft.com/office/powerpoint/2010/main" val="35645957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81</a:t>
            </a:fld>
            <a:endParaRPr lang="es-ES" dirty="0"/>
          </a:p>
        </p:txBody>
      </p:sp>
    </p:spTree>
    <p:extLst>
      <p:ext uri="{BB962C8B-B14F-4D97-AF65-F5344CB8AC3E}">
        <p14:creationId xmlns:p14="http://schemas.microsoft.com/office/powerpoint/2010/main" val="3890808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82</a:t>
            </a:fld>
            <a:endParaRPr lang="es-ES" dirty="0"/>
          </a:p>
        </p:txBody>
      </p:sp>
    </p:spTree>
    <p:extLst>
      <p:ext uri="{BB962C8B-B14F-4D97-AF65-F5344CB8AC3E}">
        <p14:creationId xmlns:p14="http://schemas.microsoft.com/office/powerpoint/2010/main" val="6923664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84</a:t>
            </a:fld>
            <a:endParaRPr lang="es-ES" dirty="0"/>
          </a:p>
        </p:txBody>
      </p:sp>
    </p:spTree>
    <p:extLst>
      <p:ext uri="{BB962C8B-B14F-4D97-AF65-F5344CB8AC3E}">
        <p14:creationId xmlns:p14="http://schemas.microsoft.com/office/powerpoint/2010/main" val="31811717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85</a:t>
            </a:fld>
            <a:endParaRPr lang="es-ES" dirty="0"/>
          </a:p>
        </p:txBody>
      </p:sp>
    </p:spTree>
    <p:extLst>
      <p:ext uri="{BB962C8B-B14F-4D97-AF65-F5344CB8AC3E}">
        <p14:creationId xmlns:p14="http://schemas.microsoft.com/office/powerpoint/2010/main" val="16793099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86</a:t>
            </a:fld>
            <a:endParaRPr lang="es-ES" dirty="0"/>
          </a:p>
        </p:txBody>
      </p:sp>
    </p:spTree>
    <p:extLst>
      <p:ext uri="{BB962C8B-B14F-4D97-AF65-F5344CB8AC3E}">
        <p14:creationId xmlns:p14="http://schemas.microsoft.com/office/powerpoint/2010/main" val="33612069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87</a:t>
            </a:fld>
            <a:endParaRPr lang="es-ES" dirty="0"/>
          </a:p>
        </p:txBody>
      </p:sp>
    </p:spTree>
    <p:extLst>
      <p:ext uri="{BB962C8B-B14F-4D97-AF65-F5344CB8AC3E}">
        <p14:creationId xmlns:p14="http://schemas.microsoft.com/office/powerpoint/2010/main" val="38527029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Capricho.-Templo de Baco.-Madrid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88</a:t>
            </a:fld>
            <a:endParaRPr lang="es-ES" dirty="0"/>
          </a:p>
        </p:txBody>
      </p:sp>
    </p:spTree>
    <p:extLst>
      <p:ext uri="{BB962C8B-B14F-4D97-AF65-F5344CB8AC3E}">
        <p14:creationId xmlns:p14="http://schemas.microsoft.com/office/powerpoint/2010/main" val="10474772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89</a:t>
            </a:fld>
            <a:endParaRPr lang="es-ES" dirty="0"/>
          </a:p>
        </p:txBody>
      </p:sp>
    </p:spTree>
    <p:extLst>
      <p:ext uri="{BB962C8B-B14F-4D97-AF65-F5344CB8AC3E}">
        <p14:creationId xmlns:p14="http://schemas.microsoft.com/office/powerpoint/2010/main" val="39051696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90</a:t>
            </a:fld>
            <a:endParaRPr lang="es-ES" dirty="0"/>
          </a:p>
        </p:txBody>
      </p:sp>
    </p:spTree>
    <p:extLst>
      <p:ext uri="{BB962C8B-B14F-4D97-AF65-F5344CB8AC3E}">
        <p14:creationId xmlns:p14="http://schemas.microsoft.com/office/powerpoint/2010/main" val="4682890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91</a:t>
            </a:fld>
            <a:endParaRPr lang="es-ES" dirty="0"/>
          </a:p>
        </p:txBody>
      </p:sp>
    </p:spTree>
    <p:extLst>
      <p:ext uri="{BB962C8B-B14F-4D97-AF65-F5344CB8AC3E}">
        <p14:creationId xmlns:p14="http://schemas.microsoft.com/office/powerpoint/2010/main" val="30171758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92</a:t>
            </a:fld>
            <a:endParaRPr lang="es-ES" dirty="0"/>
          </a:p>
        </p:txBody>
      </p:sp>
    </p:spTree>
    <p:extLst>
      <p:ext uri="{BB962C8B-B14F-4D97-AF65-F5344CB8AC3E}">
        <p14:creationId xmlns:p14="http://schemas.microsoft.com/office/powerpoint/2010/main" val="6116417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93</a:t>
            </a:fld>
            <a:endParaRPr lang="es-ES" dirty="0"/>
          </a:p>
        </p:txBody>
      </p:sp>
    </p:spTree>
    <p:extLst>
      <p:ext uri="{BB962C8B-B14F-4D97-AF65-F5344CB8AC3E}">
        <p14:creationId xmlns:p14="http://schemas.microsoft.com/office/powerpoint/2010/main" val="16810816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94</a:t>
            </a:fld>
            <a:endParaRPr lang="es-ES" dirty="0"/>
          </a:p>
        </p:txBody>
      </p:sp>
    </p:spTree>
    <p:extLst>
      <p:ext uri="{BB962C8B-B14F-4D97-AF65-F5344CB8AC3E}">
        <p14:creationId xmlns:p14="http://schemas.microsoft.com/office/powerpoint/2010/main" val="39120906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El Capricho.-Ria.-Madrid</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95</a:t>
            </a:fld>
            <a:endParaRPr lang="es-ES" dirty="0"/>
          </a:p>
        </p:txBody>
      </p:sp>
    </p:spTree>
    <p:extLst>
      <p:ext uri="{BB962C8B-B14F-4D97-AF65-F5344CB8AC3E}">
        <p14:creationId xmlns:p14="http://schemas.microsoft.com/office/powerpoint/2010/main" val="11108888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a:t>
            </a:r>
            <a:r>
              <a:rPr lang="es-ES" baseline="0" dirty="0"/>
              <a:t> del Escorial.-Casita del Príncipe</a:t>
            </a:r>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97</a:t>
            </a:fld>
            <a:endParaRPr lang="es-ES" dirty="0"/>
          </a:p>
        </p:txBody>
      </p:sp>
    </p:spTree>
    <p:extLst>
      <p:ext uri="{BB962C8B-B14F-4D97-AF65-F5344CB8AC3E}">
        <p14:creationId xmlns:p14="http://schemas.microsoft.com/office/powerpoint/2010/main" val="40504959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98</a:t>
            </a:fld>
            <a:endParaRPr lang="es-ES" dirty="0"/>
          </a:p>
        </p:txBody>
      </p:sp>
    </p:spTree>
    <p:extLst>
      <p:ext uri="{BB962C8B-B14F-4D97-AF65-F5344CB8AC3E}">
        <p14:creationId xmlns:p14="http://schemas.microsoft.com/office/powerpoint/2010/main" val="30761461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99</a:t>
            </a:fld>
            <a:endParaRPr lang="es-ES" dirty="0"/>
          </a:p>
        </p:txBody>
      </p:sp>
    </p:spTree>
    <p:extLst>
      <p:ext uri="{BB962C8B-B14F-4D97-AF65-F5344CB8AC3E}">
        <p14:creationId xmlns:p14="http://schemas.microsoft.com/office/powerpoint/2010/main" val="39569360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100</a:t>
            </a:fld>
            <a:endParaRPr lang="es-ES" dirty="0"/>
          </a:p>
        </p:txBody>
      </p:sp>
    </p:spTree>
    <p:extLst>
      <p:ext uri="{BB962C8B-B14F-4D97-AF65-F5344CB8AC3E}">
        <p14:creationId xmlns:p14="http://schemas.microsoft.com/office/powerpoint/2010/main" val="32310197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101</a:t>
            </a:fld>
            <a:endParaRPr lang="es-ES" dirty="0"/>
          </a:p>
        </p:txBody>
      </p:sp>
    </p:spTree>
    <p:extLst>
      <p:ext uri="{BB962C8B-B14F-4D97-AF65-F5344CB8AC3E}">
        <p14:creationId xmlns:p14="http://schemas.microsoft.com/office/powerpoint/2010/main" val="23637815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102</a:t>
            </a:fld>
            <a:endParaRPr lang="es-ES" dirty="0"/>
          </a:p>
        </p:txBody>
      </p:sp>
    </p:spTree>
    <p:extLst>
      <p:ext uri="{BB962C8B-B14F-4D97-AF65-F5344CB8AC3E}">
        <p14:creationId xmlns:p14="http://schemas.microsoft.com/office/powerpoint/2010/main" val="11867265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103</a:t>
            </a:fld>
            <a:endParaRPr lang="es-ES" dirty="0"/>
          </a:p>
        </p:txBody>
      </p:sp>
    </p:spTree>
    <p:extLst>
      <p:ext uri="{BB962C8B-B14F-4D97-AF65-F5344CB8AC3E}">
        <p14:creationId xmlns:p14="http://schemas.microsoft.com/office/powerpoint/2010/main" val="35496155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del Escorial.-Casita del Príncipe</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104</a:t>
            </a:fld>
            <a:endParaRPr lang="es-ES" dirty="0"/>
          </a:p>
        </p:txBody>
      </p:sp>
    </p:spTree>
    <p:extLst>
      <p:ext uri="{BB962C8B-B14F-4D97-AF65-F5344CB8AC3E}">
        <p14:creationId xmlns:p14="http://schemas.microsoft.com/office/powerpoint/2010/main" val="32915556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106</a:t>
            </a:fld>
            <a:endParaRPr lang="es-ES" dirty="0"/>
          </a:p>
        </p:txBody>
      </p:sp>
    </p:spTree>
    <p:extLst>
      <p:ext uri="{BB962C8B-B14F-4D97-AF65-F5344CB8AC3E}">
        <p14:creationId xmlns:p14="http://schemas.microsoft.com/office/powerpoint/2010/main" val="399537709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107</a:t>
            </a:fld>
            <a:endParaRPr lang="es-ES" dirty="0"/>
          </a:p>
        </p:txBody>
      </p:sp>
    </p:spTree>
    <p:extLst>
      <p:ext uri="{BB962C8B-B14F-4D97-AF65-F5344CB8AC3E}">
        <p14:creationId xmlns:p14="http://schemas.microsoft.com/office/powerpoint/2010/main" val="11952276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108</a:t>
            </a:fld>
            <a:endParaRPr lang="es-ES" dirty="0"/>
          </a:p>
        </p:txBody>
      </p:sp>
    </p:spTree>
    <p:extLst>
      <p:ext uri="{BB962C8B-B14F-4D97-AF65-F5344CB8AC3E}">
        <p14:creationId xmlns:p14="http://schemas.microsoft.com/office/powerpoint/2010/main" val="42398717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109</a:t>
            </a:fld>
            <a:endParaRPr lang="es-ES" dirty="0"/>
          </a:p>
        </p:txBody>
      </p:sp>
    </p:spTree>
    <p:extLst>
      <p:ext uri="{BB962C8B-B14F-4D97-AF65-F5344CB8AC3E}">
        <p14:creationId xmlns:p14="http://schemas.microsoft.com/office/powerpoint/2010/main" val="21324812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110</a:t>
            </a:fld>
            <a:endParaRPr lang="es-ES" dirty="0"/>
          </a:p>
        </p:txBody>
      </p:sp>
    </p:spTree>
    <p:extLst>
      <p:ext uri="{BB962C8B-B14F-4D97-AF65-F5344CB8AC3E}">
        <p14:creationId xmlns:p14="http://schemas.microsoft.com/office/powerpoint/2010/main" val="24217653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111</a:t>
            </a:fld>
            <a:endParaRPr lang="es-ES" dirty="0"/>
          </a:p>
        </p:txBody>
      </p:sp>
    </p:spTree>
    <p:extLst>
      <p:ext uri="{BB962C8B-B14F-4D97-AF65-F5344CB8AC3E}">
        <p14:creationId xmlns:p14="http://schemas.microsoft.com/office/powerpoint/2010/main" val="35576399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112</a:t>
            </a:fld>
            <a:endParaRPr lang="es-ES" dirty="0"/>
          </a:p>
        </p:txBody>
      </p:sp>
    </p:spTree>
    <p:extLst>
      <p:ext uri="{BB962C8B-B14F-4D97-AF65-F5344CB8AC3E}">
        <p14:creationId xmlns:p14="http://schemas.microsoft.com/office/powerpoint/2010/main" val="12073635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113</a:t>
            </a:fld>
            <a:endParaRPr lang="es-ES" dirty="0"/>
          </a:p>
        </p:txBody>
      </p:sp>
    </p:spTree>
    <p:extLst>
      <p:ext uri="{BB962C8B-B14F-4D97-AF65-F5344CB8AC3E}">
        <p14:creationId xmlns:p14="http://schemas.microsoft.com/office/powerpoint/2010/main" val="17738811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114</a:t>
            </a:fld>
            <a:endParaRPr lang="es-ES" dirty="0"/>
          </a:p>
        </p:txBody>
      </p:sp>
    </p:spTree>
    <p:extLst>
      <p:ext uri="{BB962C8B-B14F-4D97-AF65-F5344CB8AC3E}">
        <p14:creationId xmlns:p14="http://schemas.microsoft.com/office/powerpoint/2010/main" val="15191787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115</a:t>
            </a:fld>
            <a:endParaRPr lang="es-ES" dirty="0"/>
          </a:p>
        </p:txBody>
      </p:sp>
    </p:spTree>
    <p:extLst>
      <p:ext uri="{BB962C8B-B14F-4D97-AF65-F5344CB8AC3E}">
        <p14:creationId xmlns:p14="http://schemas.microsoft.com/office/powerpoint/2010/main" val="30084012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116</a:t>
            </a:fld>
            <a:endParaRPr lang="es-ES" dirty="0"/>
          </a:p>
        </p:txBody>
      </p:sp>
    </p:spTree>
    <p:extLst>
      <p:ext uri="{BB962C8B-B14F-4D97-AF65-F5344CB8AC3E}">
        <p14:creationId xmlns:p14="http://schemas.microsoft.com/office/powerpoint/2010/main" val="23535658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Alfabia en Mallorca</a:t>
            </a:r>
          </a:p>
          <a:p>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t>117</a:t>
            </a:fld>
            <a:endParaRPr lang="es-ES" dirty="0"/>
          </a:p>
        </p:txBody>
      </p:sp>
    </p:spTree>
    <p:extLst>
      <p:ext uri="{BB962C8B-B14F-4D97-AF65-F5344CB8AC3E}">
        <p14:creationId xmlns:p14="http://schemas.microsoft.com/office/powerpoint/2010/main" val="15529465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dirty="0"/>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eaLnBrk="1" latinLnBrk="0" hangingPunct="1"/>
            <a:fld id="{E6F9B8CD-342D-4579-98EC-A8FD6B7370E1}" type="datetimeFigureOut">
              <a:rPr lang="en-US" smtClean="0"/>
              <a:pPr eaLnBrk="1" latinLnBrk="0" hangingPunct="1"/>
              <a:t>4/4/2018</a:t>
            </a:fld>
            <a:endParaRPr lang="en-US"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kumimoji="0" lang="en-US"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4/4/2018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eaLnBrk="1" latinLnBrk="0" hangingPunct="1"/>
            <a:fld id="{E6F9B8CD-342D-4579-98EC-A8FD6B7370E1}" type="datetimeFigureOut">
              <a:rPr lang="en-US" smtClean="0"/>
              <a:pPr eaLnBrk="1" latinLnBrk="0" hangingPunct="1"/>
              <a:t>4/4/2018</a:t>
            </a:fld>
            <a:endParaRPr lang="en-US" dirty="0"/>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kumimoji="0" lang="en-US" dirty="0"/>
          </a:p>
        </p:txBody>
      </p:sp>
      <p:sp>
        <p:nvSpPr>
          <p:cNvPr id="6" name="5 Marcador de número de diapositiva"/>
          <p:cNvSpPr>
            <a:spLocks noGrp="1"/>
          </p:cNvSpPr>
          <p:nvPr>
            <p:ph type="sldNum" sz="quarter" idx="12"/>
          </p:nvPr>
        </p:nvSpPr>
        <p:spPr>
          <a:xfrm>
            <a:off x="6733952" y="6555112"/>
            <a:ext cx="588336" cy="228600"/>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4/4/2018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4/4/2018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4/4/2018</a:t>
            </a:fld>
            <a:endParaRPr lang="en-US" dirty="0"/>
          </a:p>
        </p:txBody>
      </p:sp>
      <p:sp>
        <p:nvSpPr>
          <p:cNvPr id="4" name="3 Marcador de pie de página"/>
          <p:cNvSpPr>
            <a:spLocks noGrp="1"/>
          </p:cNvSpPr>
          <p:nvPr>
            <p:ph type="ftr" sz="quarter" idx="11"/>
          </p:nvPr>
        </p:nvSpPr>
        <p:spPr/>
        <p:txBody>
          <a:bodyPr/>
          <a:lstStyle/>
          <a:p>
            <a:endParaRPr kumimoji="0" lang="en-US" dirty="0"/>
          </a:p>
        </p:txBody>
      </p:sp>
      <p:sp>
        <p:nvSpPr>
          <p:cNvPr id="5" name="4 Marcador de número de diapositiva"/>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pPr eaLnBrk="1" latinLnBrk="0" hangingPunct="1"/>
            <a:fld id="{E6F9B8CD-342D-4579-98EC-A8FD6B7370E1}" type="datetimeFigureOut">
              <a:rPr lang="en-US" smtClean="0"/>
              <a:pPr eaLnBrk="1" latinLnBrk="0" hangingPunct="1"/>
              <a:t>4/4/2018</a:t>
            </a:fld>
            <a:endParaRPr lang="en-US" dirty="0"/>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4/4/2018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4/4/2018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4/4/2018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pPr eaLnBrk="1" latinLnBrk="0" hangingPunct="1"/>
            <a:fld id="{E6F9B8CD-342D-4579-98EC-A8FD6B7370E1}" type="datetimeFigureOut">
              <a:rPr lang="en-US" smtClean="0"/>
              <a:pPr eaLnBrk="1" latinLnBrk="0" hangingPunct="1"/>
              <a:t>4/4/2018</a:t>
            </a:fld>
            <a:endParaRPr lang="en-US" dirty="0"/>
          </a:p>
        </p:txBody>
      </p:sp>
      <p:sp>
        <p:nvSpPr>
          <p:cNvPr id="5" name="4 Marcador de pie de página"/>
          <p:cNvSpPr>
            <a:spLocks noGrp="1"/>
          </p:cNvSpPr>
          <p:nvPr>
            <p:ph type="ftr" sz="quarter" idx="11"/>
          </p:nvPr>
        </p:nvSpPr>
        <p:spPr>
          <a:xfrm>
            <a:off x="457200" y="6556248"/>
            <a:ext cx="3657600" cy="228600"/>
          </a:xfrm>
        </p:spPr>
        <p:txBody>
          <a:bodyPr/>
          <a:lstStyle/>
          <a:p>
            <a:endParaRPr kumimoji="0" lang="en-US" dirty="0"/>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eaLnBrk="1" latinLnBrk="0" hangingPunct="1"/>
            <a:fld id="{E6F9B8CD-342D-4579-98EC-A8FD6B7370E1}" type="datetimeFigureOut">
              <a:rPr lang="en-US" smtClean="0"/>
              <a:pPr algn="r" eaLnBrk="1" latinLnBrk="0" hangingPunct="1"/>
              <a:t>4/4/2018</a:t>
            </a:fld>
            <a:endParaRPr lang="en-US" dirty="0">
              <a:solidFill>
                <a:schemeClr val="tx2"/>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eaLnBrk="1" latinLnBrk="0" hangingPunct="1"/>
            <a:endParaRPr kumimoji="0" lang="en-US" dirty="0">
              <a:solidFill>
                <a:schemeClr val="tx2"/>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9.jpg"/></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11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340366" y="538902"/>
            <a:ext cx="5105400" cy="2868168"/>
          </a:xfrm>
        </p:spPr>
        <p:txBody>
          <a:bodyPr>
            <a:normAutofit/>
          </a:bodyPr>
          <a:lstStyle/>
          <a:p>
            <a:r>
              <a:rPr lang="es-ES" dirty="0"/>
              <a:t>Jardines Históricos DE ESPAÑA.-</a:t>
            </a:r>
          </a:p>
        </p:txBody>
      </p:sp>
      <p:sp>
        <p:nvSpPr>
          <p:cNvPr id="3" name="2 Subtítulo"/>
          <p:cNvSpPr>
            <a:spLocks noGrp="1"/>
          </p:cNvSpPr>
          <p:nvPr>
            <p:ph type="subTitle" idx="1"/>
          </p:nvPr>
        </p:nvSpPr>
        <p:spPr>
          <a:xfrm>
            <a:off x="3347864" y="4869160"/>
            <a:ext cx="5265372" cy="1389280"/>
          </a:xfrm>
        </p:spPr>
        <p:txBody>
          <a:bodyPr>
            <a:normAutofit/>
          </a:bodyPr>
          <a:lstStyle/>
          <a:p>
            <a:r>
              <a:rPr lang="es-ES" dirty="0"/>
              <a:t>Selección de textos y fotografías por</a:t>
            </a:r>
          </a:p>
          <a:p>
            <a:r>
              <a:rPr lang="es-ES" dirty="0"/>
              <a:t>JOSE ELIAS BONELLS</a:t>
            </a:r>
          </a:p>
          <a:p>
            <a:endParaRPr lang="it-IT" dirty="0"/>
          </a:p>
          <a:p>
            <a:endParaRPr lang="es-ES" dirty="0"/>
          </a:p>
        </p:txBody>
      </p:sp>
    </p:spTree>
    <p:extLst>
      <p:ext uri="{BB962C8B-B14F-4D97-AF65-F5344CB8AC3E}">
        <p14:creationId xmlns:p14="http://schemas.microsoft.com/office/powerpoint/2010/main" val="937186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Estanque </a:t>
            </a:r>
            <a:r>
              <a:rPr lang="es-ES"/>
              <a:t>casa campo Madrid </a:t>
            </a:r>
            <a:endParaRPr lang="es-ES" dirty="0"/>
          </a:p>
        </p:txBody>
      </p:sp>
      <p:sp>
        <p:nvSpPr>
          <p:cNvPr id="3" name="2 Marcador de contenido"/>
          <p:cNvSpPr>
            <a:spLocks noGrp="1"/>
          </p:cNvSpPr>
          <p:nvPr>
            <p:ph idx="1"/>
          </p:nvPr>
        </p:nvSpPr>
        <p:spPr>
          <a:xfrm>
            <a:off x="1043492" y="2323652"/>
            <a:ext cx="6777317" cy="3913660"/>
          </a:xfrm>
        </p:spPr>
        <p:txBody>
          <a:bodyPr>
            <a:normAutofit fontScale="77500" lnSpcReduction="20000"/>
          </a:bodyPr>
          <a:lstStyle/>
          <a:p>
            <a:r>
              <a:rPr lang="es-ES" dirty="0"/>
              <a:t>Es una enorme extensión verde -1.722 hectáreas- situada a las puertas de Madrid. Felipe II adquirió hacia 1560 ó 1561 las propiedades -casa-palacio y tierras- situadas frente a la cornisa sobre el río Manzanares que pertenecían a la nobiliaria familia de los Vargas. Posteriormente las reconvirtió en una villa renacentista sin pretensiones de representatividad pero, acorde con su sensibilidad, enmarcada por bellos jardines. Descripciones documentadas y restos de construcciones permiten recrear un conjunto que identifica su carácter manierista a través de sus elementos clásicos: grutas, laberintos, burlas de agua, etc., situados en un auténtico vergel rodeado de densos arbolados que fueron plantados en aquel tiempo.</a:t>
            </a:r>
          </a:p>
          <a:p>
            <a:pPr marL="68580" indent="0">
              <a:buNone/>
            </a:pPr>
            <a:endParaRPr lang="es-ES" dirty="0"/>
          </a:p>
        </p:txBody>
      </p:sp>
    </p:spTree>
    <p:extLst>
      <p:ext uri="{BB962C8B-B14F-4D97-AF65-F5344CB8AC3E}">
        <p14:creationId xmlns:p14="http://schemas.microsoft.com/office/powerpoint/2010/main" val="170486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6594"/>
            <a:ext cx="8352928" cy="6841406"/>
          </a:xfrm>
          <a:prstGeom prst="rect">
            <a:avLst/>
          </a:prstGeom>
        </p:spPr>
      </p:pic>
    </p:spTree>
    <p:extLst>
      <p:ext uri="{BB962C8B-B14F-4D97-AF65-F5344CB8AC3E}">
        <p14:creationId xmlns:p14="http://schemas.microsoft.com/office/powerpoint/2010/main" val="1680521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71" y="1"/>
            <a:ext cx="8244408" cy="6858000"/>
          </a:xfrm>
          <a:prstGeom prst="rect">
            <a:avLst/>
          </a:prstGeom>
        </p:spPr>
      </p:pic>
    </p:spTree>
    <p:extLst>
      <p:ext uri="{BB962C8B-B14F-4D97-AF65-F5344CB8AC3E}">
        <p14:creationId xmlns:p14="http://schemas.microsoft.com/office/powerpoint/2010/main" val="3922961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17284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73391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84074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8172400" cy="3429000"/>
          </a:xfrm>
          <a:prstGeom prst="rect">
            <a:avLst/>
          </a:prstGeom>
        </p:spPr>
      </p:pic>
    </p:spTree>
    <p:extLst>
      <p:ext uri="{BB962C8B-B14F-4D97-AF65-F5344CB8AC3E}">
        <p14:creationId xmlns:p14="http://schemas.microsoft.com/office/powerpoint/2010/main" val="5069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GÚELL</a:t>
            </a:r>
          </a:p>
        </p:txBody>
      </p:sp>
      <p:sp>
        <p:nvSpPr>
          <p:cNvPr id="3" name="2 Marcador de contenido"/>
          <p:cNvSpPr>
            <a:spLocks noGrp="1"/>
          </p:cNvSpPr>
          <p:nvPr>
            <p:ph idx="1"/>
          </p:nvPr>
        </p:nvSpPr>
        <p:spPr/>
        <p:txBody>
          <a:bodyPr>
            <a:noAutofit/>
          </a:bodyPr>
          <a:lstStyle/>
          <a:p>
            <a:r>
              <a:rPr lang="es-ES" sz="2000" dirty="0"/>
              <a:t>Está declarado, junto a otras seis obras de Antoni Gaudí, Patrimonio Mundial por la UNESCO. </a:t>
            </a:r>
          </a:p>
          <a:p>
            <a:r>
              <a:rPr lang="es-ES" sz="2000" dirty="0"/>
              <a:t>Fue concebido como una ciudad residencial, inspirada en las ciudades jardín inglesas, aunque finalmente no se construyeron las casas y se quedó en parque público.</a:t>
            </a:r>
          </a:p>
          <a:p>
            <a:r>
              <a:rPr lang="es-ES" sz="2000" dirty="0"/>
              <a:t>Es considerada una de las obras más importantes del modernismo en el mundo, reflejo de la plenitud artística de Gaudí quien desplegó todo su genio arquitectónico poniendo en práctica muchas de sus innovadoras soluciones estructurales . Se construyó en la Montaña Pelada, unos terrenos cóncavos que parecen un anfiteatro con vistas a Barcelona y el mar. De la urbanización inicialmente prevista sólo se construyeron dos viviendas, una de ellas es la actual Casa Museo Gaudí y la otra la casa Trias. </a:t>
            </a:r>
          </a:p>
        </p:txBody>
      </p:sp>
    </p:spTree>
    <p:extLst>
      <p:ext uri="{BB962C8B-B14F-4D97-AF65-F5344CB8AC3E}">
        <p14:creationId xmlns:p14="http://schemas.microsoft.com/office/powerpoint/2010/main" val="294753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63" y="0"/>
            <a:ext cx="8186663" cy="3027869"/>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16" y="3009538"/>
            <a:ext cx="5319399" cy="3862154"/>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2999838"/>
            <a:ext cx="4176464" cy="3858161"/>
          </a:xfrm>
          <a:prstGeom prst="rect">
            <a:avLst/>
          </a:prstGeom>
        </p:spPr>
      </p:pic>
    </p:spTree>
    <p:extLst>
      <p:ext uri="{BB962C8B-B14F-4D97-AF65-F5344CB8AC3E}">
        <p14:creationId xmlns:p14="http://schemas.microsoft.com/office/powerpoint/2010/main" val="333240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33950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17869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4055610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91637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75895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84840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23653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56190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75076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8352928" cy="6957392"/>
          </a:xfrm>
          <a:prstGeom prst="rect">
            <a:avLst/>
          </a:prstGeom>
        </p:spPr>
      </p:pic>
    </p:spTree>
    <p:extLst>
      <p:ext uri="{BB962C8B-B14F-4D97-AF65-F5344CB8AC3E}">
        <p14:creationId xmlns:p14="http://schemas.microsoft.com/office/powerpoint/2010/main" val="3150963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Rosaleda Parque del Oeste</a:t>
            </a:r>
          </a:p>
        </p:txBody>
      </p:sp>
      <p:sp>
        <p:nvSpPr>
          <p:cNvPr id="3" name="2 Marcador de contenido"/>
          <p:cNvSpPr>
            <a:spLocks noGrp="1"/>
          </p:cNvSpPr>
          <p:nvPr>
            <p:ph idx="1"/>
          </p:nvPr>
        </p:nvSpPr>
        <p:spPr/>
        <p:txBody>
          <a:bodyPr>
            <a:normAutofit lnSpcReduction="10000"/>
          </a:bodyPr>
          <a:lstStyle/>
          <a:p>
            <a:r>
              <a:rPr lang="es-ES" sz="2200" dirty="0"/>
              <a:t>Es en esta zona donde se despliega un conjunto abundante de alamedas y caminos, sinuosos y ondulados, muy paisajistas. La Rosaleda se construyó y plantó en 1956, en una zona de suave relieve llamada La Llana, ocupando 18.000 metros cuadrados. Su estilo es clasicista y desde el primer momento tuvo una gran acogida al convocarse anualmente un concurso internacional de Rosas Nuevas, al que se presentan cerca de 70 variedades de rosales a los que se exige que no hayan sido comercializados todavía. </a:t>
            </a:r>
          </a:p>
          <a:p>
            <a:r>
              <a:rPr lang="es-ES" sz="2200" dirty="0"/>
              <a:t>Desde 1991 la Asociación Española de la Rosa organiza una votación para que sean los propios madrileños los que escojan democráticamente la rosa más bella</a:t>
            </a:r>
            <a:r>
              <a:rPr lang="es-ES" dirty="0"/>
              <a:t>.</a:t>
            </a:r>
          </a:p>
        </p:txBody>
      </p:sp>
    </p:spTree>
    <p:extLst>
      <p:ext uri="{BB962C8B-B14F-4D97-AF65-F5344CB8AC3E}">
        <p14:creationId xmlns:p14="http://schemas.microsoft.com/office/powerpoint/2010/main" val="1906945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44507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56596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399" cy="6857999"/>
          </a:xfrm>
          <a:prstGeom prst="rect">
            <a:avLst/>
          </a:prstGeom>
        </p:spPr>
      </p:pic>
    </p:spTree>
    <p:extLst>
      <p:ext uri="{BB962C8B-B14F-4D97-AF65-F5344CB8AC3E}">
        <p14:creationId xmlns:p14="http://schemas.microsoft.com/office/powerpoint/2010/main" val="2433966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399" cy="6857999"/>
          </a:xfrm>
          <a:prstGeom prst="rect">
            <a:avLst/>
          </a:prstGeom>
        </p:spPr>
      </p:pic>
    </p:spTree>
    <p:extLst>
      <p:ext uri="{BB962C8B-B14F-4D97-AF65-F5344CB8AC3E}">
        <p14:creationId xmlns:p14="http://schemas.microsoft.com/office/powerpoint/2010/main" val="3366927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399" cy="6857999"/>
          </a:xfrm>
          <a:prstGeom prst="rect">
            <a:avLst/>
          </a:prstGeom>
        </p:spPr>
      </p:pic>
    </p:spTree>
    <p:extLst>
      <p:ext uri="{BB962C8B-B14F-4D97-AF65-F5344CB8AC3E}">
        <p14:creationId xmlns:p14="http://schemas.microsoft.com/office/powerpoint/2010/main" val="1678429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49961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682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7" cy="6857999"/>
          </a:xfrm>
          <a:prstGeom prst="rect">
            <a:avLst/>
          </a:prstGeom>
        </p:spPr>
      </p:pic>
    </p:spTree>
    <p:extLst>
      <p:ext uri="{BB962C8B-B14F-4D97-AF65-F5344CB8AC3E}">
        <p14:creationId xmlns:p14="http://schemas.microsoft.com/office/powerpoint/2010/main" val="440818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5" cy="6857999"/>
          </a:xfrm>
          <a:prstGeom prst="rect">
            <a:avLst/>
          </a:prstGeom>
        </p:spPr>
      </p:pic>
    </p:spTree>
    <p:extLst>
      <p:ext uri="{BB962C8B-B14F-4D97-AF65-F5344CB8AC3E}">
        <p14:creationId xmlns:p14="http://schemas.microsoft.com/office/powerpoint/2010/main" val="1080730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513074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0738" y="1844824"/>
            <a:ext cx="7704856" cy="4401205"/>
          </a:xfrm>
          <a:prstGeom prst="rect">
            <a:avLst/>
          </a:prstGeom>
        </p:spPr>
        <p:txBody>
          <a:bodyPr wrap="square">
            <a:spAutoFit/>
          </a:bodyPr>
          <a:lstStyle/>
          <a:p>
            <a:r>
              <a:rPr lang="es-ES" sz="2000" dirty="0"/>
              <a:t>El Monasterio de Piedra se encuentra en una de las zonas más desérticas de Aragón. Su origen se remonta al año 1194, cuando Alonso II, el Casto y su esposa doña Sancha donaron un antiguo castillo árabe a los monjes de Poblet para construir un monasterio y consolidar la fe cristiana en la zona. </a:t>
            </a:r>
          </a:p>
          <a:p>
            <a:r>
              <a:rPr lang="es-ES" sz="2000" dirty="0"/>
              <a:t>En 1840 Pablo Muntadas Campeny compra el monasterio, manteniendo la actividad agrícola y ganadera que se llevaba a cabo. Su hijo, Juan Federico Muntadas, dará forma al parque realizando transformaciones, abriendo caminos y paseos, y efectuando plantaciones.</a:t>
            </a:r>
          </a:p>
          <a:p>
            <a:r>
              <a:rPr lang="es-ES" sz="2000" dirty="0"/>
              <a:t> En 1860, tras descubrir la gruta Iris, se hizo accesible al público. En 1867 se creó el primer centro de piscicultura de España, naturalizando en las aguas del río Piedra la trucha común y el cangrejo ibérico. </a:t>
            </a:r>
          </a:p>
        </p:txBody>
      </p:sp>
      <p:sp>
        <p:nvSpPr>
          <p:cNvPr id="3" name="2 Título"/>
          <p:cNvSpPr>
            <a:spLocks noGrp="1"/>
          </p:cNvSpPr>
          <p:nvPr>
            <p:ph type="title"/>
          </p:nvPr>
        </p:nvSpPr>
        <p:spPr>
          <a:xfrm>
            <a:off x="457200" y="320040"/>
            <a:ext cx="7239000" cy="1092736"/>
          </a:xfrm>
        </p:spPr>
        <p:txBody>
          <a:bodyPr/>
          <a:lstStyle/>
          <a:p>
            <a:r>
              <a:rPr lang="es-ES" dirty="0"/>
              <a:t>Monasterio de Piedra</a:t>
            </a:r>
          </a:p>
        </p:txBody>
      </p:sp>
    </p:spTree>
    <p:extLst>
      <p:ext uri="{BB962C8B-B14F-4D97-AF65-F5344CB8AC3E}">
        <p14:creationId xmlns:p14="http://schemas.microsoft.com/office/powerpoint/2010/main" val="3517270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239000" cy="5691032"/>
          </a:xfrm>
        </p:spPr>
        <p:txBody>
          <a:bodyPr/>
          <a:lstStyle/>
          <a:p>
            <a:r>
              <a:rPr lang="es-ES" sz="2000" dirty="0"/>
              <a:t>Este centro sigue surtiendo en la actualidad a los ríos aragoneses de especies para su repoblación. El resultado de estas actividades es el jardín que hoy conocemos, que en 1940 fue declarado Paraje Pintoresco Nacional</a:t>
            </a:r>
            <a:r>
              <a:rPr lang="es-ES" dirty="0"/>
              <a:t>.</a:t>
            </a:r>
          </a:p>
          <a:p>
            <a:endParaRPr lang="es-ES" dirty="0"/>
          </a:p>
        </p:txBody>
      </p:sp>
    </p:spTree>
    <p:extLst>
      <p:ext uri="{BB962C8B-B14F-4D97-AF65-F5344CB8AC3E}">
        <p14:creationId xmlns:p14="http://schemas.microsoft.com/office/powerpoint/2010/main" val="1595837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320952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65263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3" y="0"/>
            <a:ext cx="8280920" cy="6858000"/>
          </a:xfrm>
          <a:prstGeom prst="rect">
            <a:avLst/>
          </a:prstGeom>
        </p:spPr>
      </p:pic>
    </p:spTree>
    <p:extLst>
      <p:ext uri="{BB962C8B-B14F-4D97-AF65-F5344CB8AC3E}">
        <p14:creationId xmlns:p14="http://schemas.microsoft.com/office/powerpoint/2010/main" val="4028945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79492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33346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09232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88424" cy="6858000"/>
          </a:xfrm>
          <a:prstGeom prst="rect">
            <a:avLst/>
          </a:prstGeom>
        </p:spPr>
      </p:pic>
    </p:spTree>
    <p:extLst>
      <p:ext uri="{BB962C8B-B14F-4D97-AF65-F5344CB8AC3E}">
        <p14:creationId xmlns:p14="http://schemas.microsoft.com/office/powerpoint/2010/main" val="1236464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372499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25592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598480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169395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11141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Paseo del espolón</a:t>
            </a:r>
          </a:p>
        </p:txBody>
      </p:sp>
      <p:sp>
        <p:nvSpPr>
          <p:cNvPr id="3" name="2 Marcador de contenido"/>
          <p:cNvSpPr>
            <a:spLocks noGrp="1"/>
          </p:cNvSpPr>
          <p:nvPr>
            <p:ph idx="1"/>
          </p:nvPr>
        </p:nvSpPr>
        <p:spPr>
          <a:xfrm>
            <a:off x="323528" y="1988239"/>
            <a:ext cx="7300664" cy="4846320"/>
          </a:xfrm>
        </p:spPr>
        <p:txBody>
          <a:bodyPr>
            <a:normAutofit/>
          </a:bodyPr>
          <a:lstStyle/>
          <a:p>
            <a:r>
              <a:rPr lang="es-ES" sz="2000" dirty="0"/>
              <a:t>La historia del burgalés Paseo del Espolón es muy similar a la de cualquiera de los paseos principales de cualquiera de las ciudades españolas. </a:t>
            </a:r>
          </a:p>
          <a:p>
            <a:r>
              <a:rPr lang="es-ES" sz="2000" dirty="0"/>
              <a:t>Su trazado ha seguido los vaivenes de las modas imperantes y de los diversos estilos de jardinería. </a:t>
            </a:r>
          </a:p>
          <a:p>
            <a:r>
              <a:rPr lang="es-ES" sz="2000" dirty="0"/>
              <a:t>Sin embargo el Espolón ha sabido mantener su integridad y convertirse en el más representativo de los jardines de la ciudad y en prototipo de numerosos paseos de multitud de ciudades castellanas.</a:t>
            </a:r>
          </a:p>
          <a:p>
            <a:r>
              <a:rPr lang="es-ES" sz="2000" dirty="0"/>
              <a:t> Se encuentra en el centro de la urbe, entre los puentes de San Pablo y Santa María, a orillas del río Arlanzón.</a:t>
            </a:r>
          </a:p>
        </p:txBody>
      </p:sp>
    </p:spTree>
    <p:extLst>
      <p:ext uri="{BB962C8B-B14F-4D97-AF65-F5344CB8AC3E}">
        <p14:creationId xmlns:p14="http://schemas.microsoft.com/office/powerpoint/2010/main" val="3755619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229581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684237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8496944" cy="6858000"/>
          </a:xfrm>
          <a:prstGeom prst="rect">
            <a:avLst/>
          </a:prstGeom>
        </p:spPr>
      </p:pic>
    </p:spTree>
    <p:extLst>
      <p:ext uri="{BB962C8B-B14F-4D97-AF65-F5344CB8AC3E}">
        <p14:creationId xmlns:p14="http://schemas.microsoft.com/office/powerpoint/2010/main" val="12802421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416079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429428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22012339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0584715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Aranjuez.-Jardin del Rey</a:t>
            </a:r>
          </a:p>
        </p:txBody>
      </p:sp>
      <p:sp>
        <p:nvSpPr>
          <p:cNvPr id="3" name="2 Marcador de contenido"/>
          <p:cNvSpPr>
            <a:spLocks noGrp="1"/>
          </p:cNvSpPr>
          <p:nvPr>
            <p:ph idx="1"/>
          </p:nvPr>
        </p:nvSpPr>
        <p:spPr/>
        <p:txBody>
          <a:bodyPr>
            <a:normAutofit fontScale="77500" lnSpcReduction="20000"/>
          </a:bodyPr>
          <a:lstStyle/>
          <a:p>
            <a:r>
              <a:rPr lang="es-ES" dirty="0"/>
              <a:t>El Palacio Real de Aranjuez contemplaba, adosado a su fábrica, la realización de dos jardines: uno orientado hacia el norte -jardín de la Reina-, y otro hacia el sur -jardín del Rey-. </a:t>
            </a:r>
          </a:p>
          <a:p>
            <a:r>
              <a:rPr lang="es-ES" dirty="0"/>
              <a:t>Este último fue el único que se llevó finalmente a cabo en época de Felipe II. Fue articulado como un pequeño "jardín secreto" que pudiera ser contemplado preferentemente desde las ventanas de la habitación del rey en el primer piso, o incluso desde la galería situada en la planta baja, que más tarde fue cegada. </a:t>
            </a:r>
          </a:p>
          <a:p>
            <a:r>
              <a:rPr lang="es-ES" dirty="0"/>
              <a:t>El jardín se compone de cuatro cuadros centrales que se desdoblan a ambos lados en otros dos compartimentos. Todo ellos están formados por diversos diseños de boj, que corresponden a una adaptación de modelos clásicos renacentistas realizada en la restauración que tuvo lugar en los años 80. </a:t>
            </a:r>
          </a:p>
        </p:txBody>
      </p:sp>
    </p:spTree>
    <p:extLst>
      <p:ext uri="{BB962C8B-B14F-4D97-AF65-F5344CB8AC3E}">
        <p14:creationId xmlns:p14="http://schemas.microsoft.com/office/powerpoint/2010/main" val="17152646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239000" cy="5691032"/>
          </a:xfrm>
        </p:spPr>
        <p:txBody>
          <a:bodyPr/>
          <a:lstStyle/>
          <a:p>
            <a:r>
              <a:rPr lang="es-ES" sz="2000" dirty="0"/>
              <a:t>Entre las líneas de boj se acomodan, según las estaciones, diferentes plantas tales como fucsias, rosales miniatura, etc. que aportan una nota de color, además de pequeños naranjos en maceta que en el invierno se resguardan en los invernaderos del Jardín de la Isla</a:t>
            </a:r>
            <a:r>
              <a:rPr lang="es-ES" dirty="0"/>
              <a:t>.</a:t>
            </a:r>
          </a:p>
          <a:p>
            <a:endParaRPr lang="es-ES" dirty="0"/>
          </a:p>
        </p:txBody>
      </p:sp>
    </p:spTree>
    <p:extLst>
      <p:ext uri="{BB962C8B-B14F-4D97-AF65-F5344CB8AC3E}">
        <p14:creationId xmlns:p14="http://schemas.microsoft.com/office/powerpoint/2010/main" val="3994856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88424" cy="6858000"/>
          </a:xfrm>
          <a:prstGeom prst="rect">
            <a:avLst/>
          </a:prstGeom>
        </p:spPr>
      </p:pic>
    </p:spTree>
    <p:extLst>
      <p:ext uri="{BB962C8B-B14F-4D97-AF65-F5344CB8AC3E}">
        <p14:creationId xmlns:p14="http://schemas.microsoft.com/office/powerpoint/2010/main" val="2381253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8244408" cy="6858000"/>
          </a:xfrm>
          <a:prstGeom prst="rect">
            <a:avLst/>
          </a:prstGeom>
        </p:spPr>
      </p:pic>
    </p:spTree>
    <p:extLst>
      <p:ext uri="{BB962C8B-B14F-4D97-AF65-F5344CB8AC3E}">
        <p14:creationId xmlns:p14="http://schemas.microsoft.com/office/powerpoint/2010/main" val="2005734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669597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575293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del Príncipe</a:t>
            </a:r>
          </a:p>
        </p:txBody>
      </p:sp>
      <p:sp>
        <p:nvSpPr>
          <p:cNvPr id="3" name="2 Marcador de contenido"/>
          <p:cNvSpPr>
            <a:spLocks noGrp="1"/>
          </p:cNvSpPr>
          <p:nvPr>
            <p:ph idx="1"/>
          </p:nvPr>
        </p:nvSpPr>
        <p:spPr/>
        <p:txBody>
          <a:bodyPr>
            <a:normAutofit/>
          </a:bodyPr>
          <a:lstStyle/>
          <a:p>
            <a:r>
              <a:rPr lang="es-ES" sz="2000" dirty="0"/>
              <a:t>Está situado al norte del Palacio Real de Aranjuez. Fue mandado construir por el rey Felipe II.</a:t>
            </a:r>
          </a:p>
          <a:p>
            <a:r>
              <a:rPr lang="es-ES" sz="2000" dirty="0"/>
              <a:t> El jardín es una muestra única de los jardines renacentistas españoles.</a:t>
            </a:r>
          </a:p>
          <a:p>
            <a:r>
              <a:rPr lang="es-ES" sz="2000" dirty="0"/>
              <a:t> Se dispone a lo largo de un eje longitudinal en el que se van alternando diversas plazas: la de Hércules, Apolo, las Arpías, Baco, etc. </a:t>
            </a:r>
          </a:p>
          <a:p>
            <a:r>
              <a:rPr lang="es-ES" sz="2000" dirty="0"/>
              <a:t>Todas ellas se encuentran rodeadas de unos jardines estrictamente formales compuestos por setos de boj.</a:t>
            </a:r>
          </a:p>
          <a:p>
            <a:r>
              <a:rPr lang="es-ES" sz="2000" dirty="0"/>
              <a:t> Su estructura, unida al enclave en que se encuentra, hacen de este lugar una visita obligada para cualquier amante de los jardines</a:t>
            </a:r>
            <a:r>
              <a:rPr lang="es-ES" dirty="0"/>
              <a:t>.</a:t>
            </a:r>
          </a:p>
        </p:txBody>
      </p:sp>
    </p:spTree>
    <p:extLst>
      <p:ext uri="{BB962C8B-B14F-4D97-AF65-F5344CB8AC3E}">
        <p14:creationId xmlns:p14="http://schemas.microsoft.com/office/powerpoint/2010/main" val="33897073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709379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096960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6401040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13834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001310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404087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7" cy="6858000"/>
          </a:xfrm>
          <a:prstGeom prst="rect">
            <a:avLst/>
          </a:prstGeom>
        </p:spPr>
      </p:pic>
    </p:spTree>
    <p:extLst>
      <p:ext uri="{BB962C8B-B14F-4D97-AF65-F5344CB8AC3E}">
        <p14:creationId xmlns:p14="http://schemas.microsoft.com/office/powerpoint/2010/main" val="21614551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1802399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150006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475407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427046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5" cy="6858000"/>
          </a:xfrm>
          <a:prstGeom prst="rect">
            <a:avLst/>
          </a:prstGeom>
        </p:spPr>
      </p:pic>
    </p:spTree>
    <p:extLst>
      <p:ext uri="{BB962C8B-B14F-4D97-AF65-F5344CB8AC3E}">
        <p14:creationId xmlns:p14="http://schemas.microsoft.com/office/powerpoint/2010/main" val="4376293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MONASTERIO DE SAN LORENZO DE EL ESCORIAL</a:t>
            </a:r>
          </a:p>
        </p:txBody>
      </p:sp>
      <p:sp>
        <p:nvSpPr>
          <p:cNvPr id="3" name="2 Marcador de contenido"/>
          <p:cNvSpPr>
            <a:spLocks noGrp="1"/>
          </p:cNvSpPr>
          <p:nvPr>
            <p:ph idx="1"/>
          </p:nvPr>
        </p:nvSpPr>
        <p:spPr/>
        <p:txBody>
          <a:bodyPr>
            <a:normAutofit fontScale="77500" lnSpcReduction="20000"/>
          </a:bodyPr>
          <a:lstStyle/>
          <a:p>
            <a:r>
              <a:rPr lang="es-ES" dirty="0"/>
              <a:t>Los jardines se extienden por el claustro principal del monasterio, o Patio de los Evangelistas, así como por las lonjas sur y este. </a:t>
            </a:r>
          </a:p>
          <a:p>
            <a:r>
              <a:rPr lang="es-ES" dirty="0"/>
              <a:t>Su situación les hace estar protegidos y gozar de las mejores horas de sol, convirtiéndolos en un lugar idóneo para dar un agradable paseo aún en pleno invierno. Felipe II, gran amante de los jardines, se ocupó personalmente de ellos trayendo jardineros especializados, de tal forma que, los cuadros de setos de boj plantados en su interior con abundantes flores de vivos colores parecían "alfombras finas traídas de Damasco". </a:t>
            </a:r>
          </a:p>
          <a:p>
            <a:r>
              <a:rPr lang="es-ES" dirty="0"/>
              <a:t>Hoy en día estos mismos cuadros sin flores entretejen dibujos con sus setos. </a:t>
            </a:r>
          </a:p>
          <a:p>
            <a:r>
              <a:rPr lang="es-ES" dirty="0"/>
              <a:t>Podrá disfrutar de este paraje incomparable en los diferentes jardines que rodean el monasterio: el privado del Rey, el de los Frailes y el de los Convalecientes.</a:t>
            </a:r>
          </a:p>
          <a:p>
            <a:endParaRPr lang="es-ES" dirty="0"/>
          </a:p>
          <a:p>
            <a:endParaRPr lang="es-ES" dirty="0"/>
          </a:p>
        </p:txBody>
      </p:sp>
    </p:spTree>
    <p:extLst>
      <p:ext uri="{BB962C8B-B14F-4D97-AF65-F5344CB8AC3E}">
        <p14:creationId xmlns:p14="http://schemas.microsoft.com/office/powerpoint/2010/main" val="28761243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1" y="24581"/>
            <a:ext cx="8142659" cy="3240360"/>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t="33743"/>
          <a:stretch/>
        </p:blipFill>
        <p:spPr>
          <a:xfrm>
            <a:off x="0" y="3264940"/>
            <a:ext cx="8172400" cy="3593059"/>
          </a:xfrm>
          <a:prstGeom prst="rect">
            <a:avLst/>
          </a:prstGeom>
        </p:spPr>
      </p:pic>
    </p:spTree>
    <p:extLst>
      <p:ext uri="{BB962C8B-B14F-4D97-AF65-F5344CB8AC3E}">
        <p14:creationId xmlns:p14="http://schemas.microsoft.com/office/powerpoint/2010/main" val="19581849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50"/>
          <a:stretch/>
        </p:blipFill>
        <p:spPr>
          <a:xfrm>
            <a:off x="0" y="0"/>
            <a:ext cx="8172400" cy="6858000"/>
          </a:xfrm>
          <a:prstGeom prst="rect">
            <a:avLst/>
          </a:prstGeom>
        </p:spPr>
      </p:pic>
    </p:spTree>
    <p:extLst>
      <p:ext uri="{BB962C8B-B14F-4D97-AF65-F5344CB8AC3E}">
        <p14:creationId xmlns:p14="http://schemas.microsoft.com/office/powerpoint/2010/main" val="38081604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625" b="12293"/>
          <a:stretch/>
        </p:blipFill>
        <p:spPr>
          <a:xfrm>
            <a:off x="1" y="0"/>
            <a:ext cx="8172450" cy="6957392"/>
          </a:xfrm>
          <a:prstGeom prst="rect">
            <a:avLst/>
          </a:prstGeom>
        </p:spPr>
      </p:pic>
    </p:spTree>
    <p:extLst>
      <p:ext uri="{BB962C8B-B14F-4D97-AF65-F5344CB8AC3E}">
        <p14:creationId xmlns:p14="http://schemas.microsoft.com/office/powerpoint/2010/main" val="8016648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0980802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129754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0781"/>
          <a:stretch/>
        </p:blipFill>
        <p:spPr>
          <a:xfrm>
            <a:off x="0" y="0"/>
            <a:ext cx="8158163" cy="6858000"/>
          </a:xfrm>
          <a:prstGeom prst="rect">
            <a:avLst/>
          </a:prstGeom>
        </p:spPr>
      </p:pic>
    </p:spTree>
    <p:extLst>
      <p:ext uri="{BB962C8B-B14F-4D97-AF65-F5344CB8AC3E}">
        <p14:creationId xmlns:p14="http://schemas.microsoft.com/office/powerpoint/2010/main" val="26538178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399" cy="6858000"/>
          </a:xfrm>
          <a:prstGeom prst="rect">
            <a:avLst/>
          </a:prstGeom>
        </p:spPr>
      </p:pic>
    </p:spTree>
    <p:extLst>
      <p:ext uri="{BB962C8B-B14F-4D97-AF65-F5344CB8AC3E}">
        <p14:creationId xmlns:p14="http://schemas.microsoft.com/office/powerpoint/2010/main" val="181073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309841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05"/>
          <a:stretch/>
        </p:blipFill>
        <p:spPr>
          <a:xfrm>
            <a:off x="0" y="2120"/>
            <a:ext cx="9144000" cy="6855879"/>
          </a:xfrm>
          <a:prstGeom prst="rect">
            <a:avLst/>
          </a:prstGeom>
        </p:spPr>
      </p:pic>
    </p:spTree>
    <p:extLst>
      <p:ext uri="{BB962C8B-B14F-4D97-AF65-F5344CB8AC3E}">
        <p14:creationId xmlns:p14="http://schemas.microsoft.com/office/powerpoint/2010/main" val="29907583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EL CAPRICHO.- ALAMEDA DE OSUNA</a:t>
            </a:r>
          </a:p>
        </p:txBody>
      </p:sp>
      <p:sp>
        <p:nvSpPr>
          <p:cNvPr id="3" name="2 Marcador de contenido"/>
          <p:cNvSpPr>
            <a:spLocks noGrp="1"/>
          </p:cNvSpPr>
          <p:nvPr>
            <p:ph idx="1"/>
          </p:nvPr>
        </p:nvSpPr>
        <p:spPr/>
        <p:txBody>
          <a:bodyPr>
            <a:normAutofit fontScale="77500" lnSpcReduction="20000"/>
          </a:bodyPr>
          <a:lstStyle/>
          <a:p>
            <a:r>
              <a:rPr lang="es-ES" dirty="0"/>
              <a:t>Fue creado a finales del siglo XVIII por la condesa-duquesa de Benavente. </a:t>
            </a:r>
          </a:p>
          <a:p>
            <a:r>
              <a:rPr lang="es-ES" dirty="0"/>
              <a:t>Este parque es uno de los ejemplares más sobresalientes y singulares de jardín paisajista español. Su escenario, lleno de romanticismo, sintetiza influencias italianas y francesas. </a:t>
            </a:r>
          </a:p>
          <a:p>
            <a:r>
              <a:rPr lang="es-ES" dirty="0"/>
              <a:t>Podrá admirar una deliciosa ría "serpentine" con lago e isla, el embarcadero o "casa de cañas", el templete de Baco, la "casa de la vieja", el fortín, la ermita, o el "abejero", sorprendente pabellón hecho sólo para contemplar la actividad de las abejas. </a:t>
            </a:r>
          </a:p>
          <a:p>
            <a:r>
              <a:rPr lang="es-ES" dirty="0"/>
              <a:t>El palacete, delicada obra de Antonio y Martín López Aguado, albergó en su día numerosos cuadros de Goya. La visita es particularmente aconsejable en primavera, cuando el paseo se realiza entre el perfume de los bosquetes de lilas y las cascadas de rosas.</a:t>
            </a:r>
          </a:p>
        </p:txBody>
      </p:sp>
    </p:spTree>
    <p:extLst>
      <p:ext uri="{BB962C8B-B14F-4D97-AF65-F5344CB8AC3E}">
        <p14:creationId xmlns:p14="http://schemas.microsoft.com/office/powerpoint/2010/main" val="8036753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36904"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8136904" cy="3429000"/>
          </a:xfrm>
          <a:prstGeom prst="rect">
            <a:avLst/>
          </a:prstGeom>
        </p:spPr>
      </p:pic>
    </p:spTree>
    <p:extLst>
      <p:ext uri="{BB962C8B-B14F-4D97-AF65-F5344CB8AC3E}">
        <p14:creationId xmlns:p14="http://schemas.microsoft.com/office/powerpoint/2010/main" val="30850896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24370789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364232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908014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40684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274948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784130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8496944" cy="6929437"/>
          </a:xfrm>
          <a:prstGeom prst="rect">
            <a:avLst/>
          </a:prstGeom>
        </p:spPr>
      </p:pic>
    </p:spTree>
    <p:extLst>
      <p:ext uri="{BB962C8B-B14F-4D97-AF65-F5344CB8AC3E}">
        <p14:creationId xmlns:p14="http://schemas.microsoft.com/office/powerpoint/2010/main" val="11188045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866428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741355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8244408" cy="6858000"/>
          </a:xfrm>
          <a:prstGeom prst="rect">
            <a:avLst/>
          </a:prstGeom>
        </p:spPr>
      </p:pic>
    </p:spTree>
    <p:extLst>
      <p:ext uri="{BB962C8B-B14F-4D97-AF65-F5344CB8AC3E}">
        <p14:creationId xmlns:p14="http://schemas.microsoft.com/office/powerpoint/2010/main" val="6565893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 y="0"/>
            <a:ext cx="8247831" cy="6858000"/>
          </a:xfrm>
          <a:prstGeom prst="rect">
            <a:avLst/>
          </a:prstGeom>
        </p:spPr>
      </p:pic>
    </p:spTree>
    <p:extLst>
      <p:ext uri="{BB962C8B-B14F-4D97-AF65-F5344CB8AC3E}">
        <p14:creationId xmlns:p14="http://schemas.microsoft.com/office/powerpoint/2010/main" val="11670484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Y JARDÍN DE LA CASITA DEL PRÍNCIPE</a:t>
            </a:r>
          </a:p>
        </p:txBody>
      </p:sp>
      <p:sp>
        <p:nvSpPr>
          <p:cNvPr id="3" name="2 Marcador de contenido"/>
          <p:cNvSpPr>
            <a:spLocks noGrp="1"/>
          </p:cNvSpPr>
          <p:nvPr>
            <p:ph idx="1"/>
          </p:nvPr>
        </p:nvSpPr>
        <p:spPr/>
        <p:txBody>
          <a:bodyPr>
            <a:normAutofit/>
          </a:bodyPr>
          <a:lstStyle/>
          <a:p>
            <a:r>
              <a:rPr lang="es-ES" sz="2000" dirty="0"/>
              <a:t>Esta joyas de la arquitectura española data del año 1774. Fue construido por el arquitecto Juan de Villanueva para el Príncipe de Asturias, futuro Carlos IV. </a:t>
            </a:r>
          </a:p>
          <a:p>
            <a:r>
              <a:rPr lang="es-ES" sz="2000" dirty="0"/>
              <a:t>Los jardines tienen un trazado depurado y elegante. </a:t>
            </a:r>
          </a:p>
          <a:p>
            <a:r>
              <a:rPr lang="es-ES" sz="2000" dirty="0"/>
              <a:t>Están divididos en dos.</a:t>
            </a:r>
          </a:p>
          <a:p>
            <a:r>
              <a:rPr lang="es-ES" sz="2000" dirty="0"/>
              <a:t> Uno de ellos se distribuye en cuatro partes y se abre hacia la fachada posterior. Está formado por cuadrados de setos de boj, arcos de cipreses y una pequeña cascada. </a:t>
            </a:r>
          </a:p>
          <a:p>
            <a:r>
              <a:rPr lang="es-ES" sz="2000" dirty="0"/>
              <a:t>Los muros de cerramiento están cubiertos con rosales, algunas coníferas y sequoias de gran porte, que vienen a completar las plantaciones</a:t>
            </a:r>
            <a:r>
              <a:rPr lang="es-ES" dirty="0"/>
              <a:t>.</a:t>
            </a:r>
          </a:p>
        </p:txBody>
      </p:sp>
    </p:spTree>
    <p:extLst>
      <p:ext uri="{BB962C8B-B14F-4D97-AF65-F5344CB8AC3E}">
        <p14:creationId xmlns:p14="http://schemas.microsoft.com/office/powerpoint/2010/main" val="24365061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178408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877422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20591262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3698829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24936" cy="6858000"/>
          </a:xfrm>
          <a:prstGeom prst="rect">
            <a:avLst/>
          </a:prstGeom>
        </p:spPr>
      </p:pic>
    </p:spTree>
    <p:extLst>
      <p:ext uri="{BB962C8B-B14F-4D97-AF65-F5344CB8AC3E}">
        <p14:creationId xmlns:p14="http://schemas.microsoft.com/office/powerpoint/2010/main" val="33439943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401444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28"/>
            <a:ext cx="8172400" cy="6858000"/>
          </a:xfrm>
          <a:prstGeom prst="rect">
            <a:avLst/>
          </a:prstGeom>
        </p:spPr>
      </p:pic>
    </p:spTree>
    <p:extLst>
      <p:ext uri="{BB962C8B-B14F-4D97-AF65-F5344CB8AC3E}">
        <p14:creationId xmlns:p14="http://schemas.microsoft.com/office/powerpoint/2010/main" val="13710417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37562189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ALFABIA EN BUNYOLA</a:t>
            </a:r>
          </a:p>
        </p:txBody>
      </p:sp>
      <p:sp>
        <p:nvSpPr>
          <p:cNvPr id="3" name="2 Marcador de contenido"/>
          <p:cNvSpPr>
            <a:spLocks noGrp="1"/>
          </p:cNvSpPr>
          <p:nvPr>
            <p:ph idx="1"/>
          </p:nvPr>
        </p:nvSpPr>
        <p:spPr/>
        <p:txBody>
          <a:bodyPr>
            <a:normAutofit/>
          </a:bodyPr>
          <a:lstStyle/>
          <a:p>
            <a:r>
              <a:rPr lang="es-ES" sz="2000" dirty="0"/>
              <a:t>La sierra de Alfabia surte de agua a estos curiosos jardines que poseen una serie de elementos renacentistas y barrocos de extraordinaria belleza.</a:t>
            </a:r>
          </a:p>
          <a:p>
            <a:r>
              <a:rPr lang="es-ES" sz="2000" dirty="0"/>
              <a:t> Ejemplo de ello es el aljibe cubierto por una bóveda de medio cañón desde el que se puede contemplar este amplio espacio ajardinado, o la gran pérgola con burlas de agua al más puro estilo renacentista que conduce a la huerta de naranjos. </a:t>
            </a:r>
          </a:p>
          <a:p>
            <a:r>
              <a:rPr lang="es-ES" sz="2000" dirty="0"/>
              <a:t>También cuenta con una parte de diseño más naturalista, creada en el siglo XIX, que incorpora un pequeño lago con su vegetación palustre</a:t>
            </a:r>
            <a:r>
              <a:rPr lang="es-ES" dirty="0"/>
              <a:t>.</a:t>
            </a:r>
          </a:p>
        </p:txBody>
      </p:sp>
    </p:spTree>
    <p:extLst>
      <p:ext uri="{BB962C8B-B14F-4D97-AF65-F5344CB8AC3E}">
        <p14:creationId xmlns:p14="http://schemas.microsoft.com/office/powerpoint/2010/main" val="1612239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5016500" cy="3356992"/>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t="15282" r="2756"/>
          <a:stretch/>
        </p:blipFill>
        <p:spPr>
          <a:xfrm>
            <a:off x="4644008" y="3501008"/>
            <a:ext cx="3528392" cy="3356992"/>
          </a:xfrm>
          <a:prstGeom prst="rect">
            <a:avLst/>
          </a:prstGeom>
        </p:spPr>
      </p:pic>
    </p:spTree>
    <p:extLst>
      <p:ext uri="{BB962C8B-B14F-4D97-AF65-F5344CB8AC3E}">
        <p14:creationId xmlns:p14="http://schemas.microsoft.com/office/powerpoint/2010/main" val="30794543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299"/>
          <a:stretch/>
        </p:blipFill>
        <p:spPr>
          <a:xfrm>
            <a:off x="0" y="0"/>
            <a:ext cx="8172400" cy="6858000"/>
          </a:xfrm>
          <a:prstGeom prst="rect">
            <a:avLst/>
          </a:prstGeom>
        </p:spPr>
      </p:pic>
    </p:spTree>
    <p:extLst>
      <p:ext uri="{BB962C8B-B14F-4D97-AF65-F5344CB8AC3E}">
        <p14:creationId xmlns:p14="http://schemas.microsoft.com/office/powerpoint/2010/main" val="31463124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4720"/>
          <a:stretch/>
        </p:blipFill>
        <p:spPr>
          <a:xfrm>
            <a:off x="0" y="0"/>
            <a:ext cx="8172400" cy="6858000"/>
          </a:xfrm>
          <a:prstGeom prst="rect">
            <a:avLst/>
          </a:prstGeom>
        </p:spPr>
      </p:pic>
    </p:spTree>
    <p:extLst>
      <p:ext uri="{BB962C8B-B14F-4D97-AF65-F5344CB8AC3E}">
        <p14:creationId xmlns:p14="http://schemas.microsoft.com/office/powerpoint/2010/main" val="12853287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493"/>
          <a:stretch/>
        </p:blipFill>
        <p:spPr>
          <a:xfrm>
            <a:off x="0" y="0"/>
            <a:ext cx="8316416" cy="6858000"/>
          </a:xfrm>
          <a:prstGeom prst="rect">
            <a:avLst/>
          </a:prstGeom>
        </p:spPr>
      </p:pic>
    </p:spTree>
    <p:extLst>
      <p:ext uri="{BB962C8B-B14F-4D97-AF65-F5344CB8AC3E}">
        <p14:creationId xmlns:p14="http://schemas.microsoft.com/office/powerpoint/2010/main" val="30534352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8568952" cy="6858000"/>
          </a:xfrm>
          <a:prstGeom prst="rect">
            <a:avLst/>
          </a:prstGeom>
        </p:spPr>
      </p:pic>
    </p:spTree>
    <p:extLst>
      <p:ext uri="{BB962C8B-B14F-4D97-AF65-F5344CB8AC3E}">
        <p14:creationId xmlns:p14="http://schemas.microsoft.com/office/powerpoint/2010/main" val="35250023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726"/>
          <a:stretch/>
        </p:blipFill>
        <p:spPr>
          <a:xfrm>
            <a:off x="0" y="0"/>
            <a:ext cx="8172399" cy="6858000"/>
          </a:xfrm>
          <a:prstGeom prst="rect">
            <a:avLst/>
          </a:prstGeom>
        </p:spPr>
      </p:pic>
    </p:spTree>
    <p:extLst>
      <p:ext uri="{BB962C8B-B14F-4D97-AF65-F5344CB8AC3E}">
        <p14:creationId xmlns:p14="http://schemas.microsoft.com/office/powerpoint/2010/main" val="510268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399035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240150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446"/>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20017"/>
            <a:ext cx="3919364" cy="6858000"/>
          </a:xfrm>
          <a:prstGeom prst="rect">
            <a:avLst/>
          </a:prstGeom>
        </p:spPr>
      </p:pic>
    </p:spTree>
    <p:extLst>
      <p:ext uri="{BB962C8B-B14F-4D97-AF65-F5344CB8AC3E}">
        <p14:creationId xmlns:p14="http://schemas.microsoft.com/office/powerpoint/2010/main" val="27298203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496158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1196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9128"/>
            <a:ext cx="3964699" cy="6858000"/>
          </a:xfrm>
          <a:prstGeom prst="rect">
            <a:avLst/>
          </a:prstGeom>
        </p:spPr>
      </p:pic>
    </p:spTree>
    <p:extLst>
      <p:ext uri="{BB962C8B-B14F-4D97-AF65-F5344CB8AC3E}">
        <p14:creationId xmlns:p14="http://schemas.microsoft.com/office/powerpoint/2010/main" val="40267847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27322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853</TotalTime>
  <Words>2078</Words>
  <Application>Microsoft Office PowerPoint</Application>
  <PresentationFormat>Presentación en pantalla (4:3)</PresentationFormat>
  <Paragraphs>255</Paragraphs>
  <Slides>117</Slides>
  <Notes>101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117</vt:i4>
      </vt:variant>
    </vt:vector>
  </HeadingPairs>
  <TitlesOfParts>
    <vt:vector size="122" baseType="lpstr">
      <vt:lpstr>Calibri</vt:lpstr>
      <vt:lpstr>Trebuchet MS</vt:lpstr>
      <vt:lpstr>Wingdings</vt:lpstr>
      <vt:lpstr>Wingdings 2</vt:lpstr>
      <vt:lpstr>Opulento</vt:lpstr>
      <vt:lpstr>Jardines Históricos DE ESPAÑA.-</vt:lpstr>
      <vt:lpstr>Estanque casa campo Madrid </vt:lpstr>
      <vt:lpstr>Presentación de PowerPoint</vt:lpstr>
      <vt:lpstr>Presentación de PowerPoint</vt:lpstr>
      <vt:lpstr>Presentación de PowerPoint</vt:lpstr>
      <vt:lpstr>Presentación de PowerPoint</vt:lpstr>
      <vt:lpstr>Presentación de PowerPoint</vt:lpstr>
      <vt:lpstr>Presentación de PowerPoint</vt:lpstr>
      <vt:lpstr>Parque GÚELL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Rosaleda Parque del Oeste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Monasterio de Piedra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Paseo del espolón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Aranjuez.-Jardin del Rey</vt:lpstr>
      <vt:lpstr>Presentación de PowerPoint</vt:lpstr>
      <vt:lpstr>Presentación de PowerPoint</vt:lpstr>
      <vt:lpstr>Presentación de PowerPoint</vt:lpstr>
      <vt:lpstr>Presentación de PowerPoint</vt:lpstr>
      <vt:lpstr>Presentación de PowerPoint</vt:lpstr>
      <vt:lpstr>Jardin del Príncipe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MONASTERIO DE SAN LORENZO DE EL ESCORIAL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EL CAPRICHO.- ALAMEDA DE OSUNA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Y JARDÍN DE LA CASITA DEL PRÍNCIPE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ALFABIA EN BUNYOLA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58</cp:revision>
  <dcterms:created xsi:type="dcterms:W3CDTF">2016-05-03T16:26:48Z</dcterms:created>
  <dcterms:modified xsi:type="dcterms:W3CDTF">2018-04-04T05:36:43Z</dcterms:modified>
</cp:coreProperties>
</file>