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3"/>
  </p:notesMasterIdLst>
  <p:sldIdLst>
    <p:sldId id="313" r:id="rId2"/>
    <p:sldId id="257" r:id="rId3"/>
    <p:sldId id="314" r:id="rId4"/>
    <p:sldId id="315" r:id="rId5"/>
    <p:sldId id="316" r:id="rId6"/>
    <p:sldId id="317" r:id="rId7"/>
    <p:sldId id="318" r:id="rId8"/>
    <p:sldId id="319" r:id="rId9"/>
    <p:sldId id="259" r:id="rId10"/>
    <p:sldId id="260" r:id="rId11"/>
    <p:sldId id="321" r:id="rId12"/>
    <p:sldId id="261" r:id="rId13"/>
    <p:sldId id="320"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262" r:id="rId27"/>
    <p:sldId id="263" r:id="rId28"/>
    <p:sldId id="345" r:id="rId29"/>
    <p:sldId id="344" r:id="rId30"/>
    <p:sldId id="334" r:id="rId31"/>
    <p:sldId id="336" r:id="rId32"/>
    <p:sldId id="341" r:id="rId33"/>
    <p:sldId id="343" r:id="rId34"/>
    <p:sldId id="335" r:id="rId35"/>
    <p:sldId id="337" r:id="rId36"/>
    <p:sldId id="338" r:id="rId37"/>
    <p:sldId id="339" r:id="rId38"/>
    <p:sldId id="340" r:id="rId39"/>
    <p:sldId id="342" r:id="rId40"/>
    <p:sldId id="346" r:id="rId41"/>
    <p:sldId id="265" r:id="rId42"/>
    <p:sldId id="354" r:id="rId43"/>
    <p:sldId id="266" r:id="rId44"/>
    <p:sldId id="347" r:id="rId45"/>
    <p:sldId id="358" r:id="rId46"/>
    <p:sldId id="348" r:id="rId47"/>
    <p:sldId id="349" r:id="rId48"/>
    <p:sldId id="350" r:id="rId49"/>
    <p:sldId id="351" r:id="rId50"/>
    <p:sldId id="357" r:id="rId51"/>
    <p:sldId id="353" r:id="rId52"/>
    <p:sldId id="352" r:id="rId53"/>
    <p:sldId id="356" r:id="rId54"/>
    <p:sldId id="359" r:id="rId55"/>
    <p:sldId id="267" r:id="rId56"/>
    <p:sldId id="268" r:id="rId57"/>
    <p:sldId id="362" r:id="rId58"/>
    <p:sldId id="366" r:id="rId59"/>
    <p:sldId id="367" r:id="rId60"/>
    <p:sldId id="368" r:id="rId61"/>
    <p:sldId id="360" r:id="rId62"/>
    <p:sldId id="361" r:id="rId63"/>
    <p:sldId id="363" r:id="rId64"/>
    <p:sldId id="364" r:id="rId65"/>
    <p:sldId id="369" r:id="rId66"/>
    <p:sldId id="370" r:id="rId67"/>
    <p:sldId id="371" r:id="rId68"/>
    <p:sldId id="269" r:id="rId69"/>
    <p:sldId id="270" r:id="rId70"/>
    <p:sldId id="372" r:id="rId71"/>
    <p:sldId id="373" r:id="rId72"/>
    <p:sldId id="374" r:id="rId73"/>
    <p:sldId id="375" r:id="rId74"/>
    <p:sldId id="380" r:id="rId75"/>
    <p:sldId id="376" r:id="rId76"/>
    <p:sldId id="379" r:id="rId77"/>
    <p:sldId id="382" r:id="rId78"/>
    <p:sldId id="377" r:id="rId79"/>
    <p:sldId id="378" r:id="rId80"/>
    <p:sldId id="383" r:id="rId81"/>
    <p:sldId id="384" r:id="rId82"/>
    <p:sldId id="271" r:id="rId83"/>
    <p:sldId id="272" r:id="rId84"/>
    <p:sldId id="385" r:id="rId85"/>
    <p:sldId id="386" r:id="rId86"/>
    <p:sldId id="387" r:id="rId87"/>
    <p:sldId id="388" r:id="rId88"/>
    <p:sldId id="389" r:id="rId89"/>
    <p:sldId id="390" r:id="rId90"/>
    <p:sldId id="391" r:id="rId91"/>
    <p:sldId id="392" r:id="rId92"/>
    <p:sldId id="273" r:id="rId93"/>
    <p:sldId id="274" r:id="rId94"/>
    <p:sldId id="393" r:id="rId95"/>
    <p:sldId id="394" r:id="rId96"/>
    <p:sldId id="395" r:id="rId97"/>
    <p:sldId id="396" r:id="rId98"/>
    <p:sldId id="397" r:id="rId99"/>
    <p:sldId id="398" r:id="rId100"/>
    <p:sldId id="399" r:id="rId101"/>
    <p:sldId id="400" r:id="rId102"/>
    <p:sldId id="401" r:id="rId103"/>
    <p:sldId id="402" r:id="rId104"/>
    <p:sldId id="403" r:id="rId105"/>
    <p:sldId id="404" r:id="rId106"/>
    <p:sldId id="275" r:id="rId107"/>
    <p:sldId id="418" r:id="rId108"/>
    <p:sldId id="415" r:id="rId109"/>
    <p:sldId id="405" r:id="rId110"/>
    <p:sldId id="414" r:id="rId111"/>
    <p:sldId id="417" r:id="rId112"/>
    <p:sldId id="416" r:id="rId113"/>
    <p:sldId id="276" r:id="rId114"/>
    <p:sldId id="406" r:id="rId115"/>
    <p:sldId id="407" r:id="rId116"/>
    <p:sldId id="408" r:id="rId117"/>
    <p:sldId id="409" r:id="rId118"/>
    <p:sldId id="410" r:id="rId119"/>
    <p:sldId id="412" r:id="rId120"/>
    <p:sldId id="413" r:id="rId121"/>
    <p:sldId id="419"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94660"/>
  </p:normalViewPr>
  <p:slideViewPr>
    <p:cSldViewPr>
      <p:cViewPr varScale="1">
        <p:scale>
          <a:sx n="111" d="100"/>
          <a:sy n="111" d="100"/>
        </p:scale>
        <p:origin x="152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6D58F0-AD94-4812-B100-4147ED6660E6}"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8770B2-C67B-421C-934B-67EACDF5EE6F}" type="slidenum">
              <a:rPr lang="es-ES" smtClean="0"/>
              <a:t>‹Nº›</a:t>
            </a:fld>
            <a:endParaRPr lang="es-ES" dirty="0"/>
          </a:p>
        </p:txBody>
      </p:sp>
    </p:spTree>
    <p:extLst>
      <p:ext uri="{BB962C8B-B14F-4D97-AF65-F5344CB8AC3E}">
        <p14:creationId xmlns:p14="http://schemas.microsoft.com/office/powerpoint/2010/main" val="4004220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del Marqués de Santa Cruz (Valladolid)</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3</a:t>
            </a:fld>
            <a:endParaRPr lang="es-ES" dirty="0"/>
          </a:p>
        </p:txBody>
      </p:sp>
    </p:spTree>
    <p:extLst>
      <p:ext uri="{BB962C8B-B14F-4D97-AF65-F5344CB8AC3E}">
        <p14:creationId xmlns:p14="http://schemas.microsoft.com/office/powerpoint/2010/main" val="2731503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del Marqués de Santa Cruz (Valladolid)</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4</a:t>
            </a:fld>
            <a:endParaRPr lang="es-ES" dirty="0"/>
          </a:p>
        </p:txBody>
      </p:sp>
    </p:spTree>
    <p:extLst>
      <p:ext uri="{BB962C8B-B14F-4D97-AF65-F5344CB8AC3E}">
        <p14:creationId xmlns:p14="http://schemas.microsoft.com/office/powerpoint/2010/main" val="549722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del Marqués de Santa Cruz (Valladolid)</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5</a:t>
            </a:fld>
            <a:endParaRPr lang="es-ES" dirty="0"/>
          </a:p>
        </p:txBody>
      </p:sp>
    </p:spTree>
    <p:extLst>
      <p:ext uri="{BB962C8B-B14F-4D97-AF65-F5344CB8AC3E}">
        <p14:creationId xmlns:p14="http://schemas.microsoft.com/office/powerpoint/2010/main" val="765182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del Marqués de Santa Cruz (Valladolid)</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6</a:t>
            </a:fld>
            <a:endParaRPr lang="es-ES" dirty="0"/>
          </a:p>
        </p:txBody>
      </p:sp>
    </p:spTree>
    <p:extLst>
      <p:ext uri="{BB962C8B-B14F-4D97-AF65-F5344CB8AC3E}">
        <p14:creationId xmlns:p14="http://schemas.microsoft.com/office/powerpoint/2010/main" val="2389422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del Marqués de Santa Cruz (Valladolid)</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7</a:t>
            </a:fld>
            <a:endParaRPr lang="es-ES" dirty="0"/>
          </a:p>
        </p:txBody>
      </p:sp>
    </p:spTree>
    <p:extLst>
      <p:ext uri="{BB962C8B-B14F-4D97-AF65-F5344CB8AC3E}">
        <p14:creationId xmlns:p14="http://schemas.microsoft.com/office/powerpoint/2010/main" val="3569911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del Marqués de Santa Cruz (Valladolid)</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8</a:t>
            </a:fld>
            <a:endParaRPr lang="es-ES" dirty="0"/>
          </a:p>
        </p:txBody>
      </p:sp>
    </p:spTree>
    <p:extLst>
      <p:ext uri="{BB962C8B-B14F-4D97-AF65-F5344CB8AC3E}">
        <p14:creationId xmlns:p14="http://schemas.microsoft.com/office/powerpoint/2010/main" val="219765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a:t>
            </a:r>
            <a:r>
              <a:rPr lang="es-ES" baseline="0" dirty="0"/>
              <a:t> Botánico</a:t>
            </a:r>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11</a:t>
            </a:fld>
            <a:endParaRPr lang="es-ES" dirty="0"/>
          </a:p>
        </p:txBody>
      </p:sp>
    </p:spTree>
    <p:extLst>
      <p:ext uri="{BB962C8B-B14F-4D97-AF65-F5344CB8AC3E}">
        <p14:creationId xmlns:p14="http://schemas.microsoft.com/office/powerpoint/2010/main" val="3785088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 Botánico</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12</a:t>
            </a:fld>
            <a:endParaRPr lang="es-ES" dirty="0"/>
          </a:p>
        </p:txBody>
      </p:sp>
    </p:spTree>
    <p:extLst>
      <p:ext uri="{BB962C8B-B14F-4D97-AF65-F5344CB8AC3E}">
        <p14:creationId xmlns:p14="http://schemas.microsoft.com/office/powerpoint/2010/main" val="2211953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 Botánico</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13</a:t>
            </a:fld>
            <a:endParaRPr lang="es-ES" dirty="0"/>
          </a:p>
        </p:txBody>
      </p:sp>
    </p:spTree>
    <p:extLst>
      <p:ext uri="{BB962C8B-B14F-4D97-AF65-F5344CB8AC3E}">
        <p14:creationId xmlns:p14="http://schemas.microsoft.com/office/powerpoint/2010/main" val="19579388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 Botánico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14</a:t>
            </a:fld>
            <a:endParaRPr lang="es-ES" dirty="0"/>
          </a:p>
        </p:txBody>
      </p:sp>
    </p:spTree>
    <p:extLst>
      <p:ext uri="{BB962C8B-B14F-4D97-AF65-F5344CB8AC3E}">
        <p14:creationId xmlns:p14="http://schemas.microsoft.com/office/powerpoint/2010/main" val="904394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 Botánico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15</a:t>
            </a:fld>
            <a:endParaRPr lang="es-ES" dirty="0"/>
          </a:p>
        </p:txBody>
      </p:sp>
    </p:spTree>
    <p:extLst>
      <p:ext uri="{BB962C8B-B14F-4D97-AF65-F5344CB8AC3E}">
        <p14:creationId xmlns:p14="http://schemas.microsoft.com/office/powerpoint/2010/main" val="3243259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 Botánico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16</a:t>
            </a:fld>
            <a:endParaRPr lang="es-ES" dirty="0"/>
          </a:p>
        </p:txBody>
      </p:sp>
    </p:spTree>
    <p:extLst>
      <p:ext uri="{BB962C8B-B14F-4D97-AF65-F5344CB8AC3E}">
        <p14:creationId xmlns:p14="http://schemas.microsoft.com/office/powerpoint/2010/main" val="626391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 Botánico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17</a:t>
            </a:fld>
            <a:endParaRPr lang="es-ES" dirty="0"/>
          </a:p>
        </p:txBody>
      </p:sp>
    </p:spTree>
    <p:extLst>
      <p:ext uri="{BB962C8B-B14F-4D97-AF65-F5344CB8AC3E}">
        <p14:creationId xmlns:p14="http://schemas.microsoft.com/office/powerpoint/2010/main" val="26057547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 Botánico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18</a:t>
            </a:fld>
            <a:endParaRPr lang="es-ES" dirty="0"/>
          </a:p>
        </p:txBody>
      </p:sp>
    </p:spTree>
    <p:extLst>
      <p:ext uri="{BB962C8B-B14F-4D97-AF65-F5344CB8AC3E}">
        <p14:creationId xmlns:p14="http://schemas.microsoft.com/office/powerpoint/2010/main" val="3319655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 Botánico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19</a:t>
            </a:fld>
            <a:endParaRPr lang="es-ES" dirty="0"/>
          </a:p>
        </p:txBody>
      </p:sp>
    </p:spTree>
    <p:extLst>
      <p:ext uri="{BB962C8B-B14F-4D97-AF65-F5344CB8AC3E}">
        <p14:creationId xmlns:p14="http://schemas.microsoft.com/office/powerpoint/2010/main" val="749530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 Botánico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20</a:t>
            </a:fld>
            <a:endParaRPr lang="es-ES" dirty="0"/>
          </a:p>
        </p:txBody>
      </p:sp>
    </p:spTree>
    <p:extLst>
      <p:ext uri="{BB962C8B-B14F-4D97-AF65-F5344CB8AC3E}">
        <p14:creationId xmlns:p14="http://schemas.microsoft.com/office/powerpoint/2010/main" val="2182873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 Botánico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21</a:t>
            </a:fld>
            <a:endParaRPr lang="es-ES" dirty="0"/>
          </a:p>
        </p:txBody>
      </p:sp>
    </p:spTree>
    <p:extLst>
      <p:ext uri="{BB962C8B-B14F-4D97-AF65-F5344CB8AC3E}">
        <p14:creationId xmlns:p14="http://schemas.microsoft.com/office/powerpoint/2010/main" val="3374704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 Botánico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22</a:t>
            </a:fld>
            <a:endParaRPr lang="es-ES" dirty="0"/>
          </a:p>
        </p:txBody>
      </p:sp>
    </p:spTree>
    <p:extLst>
      <p:ext uri="{BB962C8B-B14F-4D97-AF65-F5344CB8AC3E}">
        <p14:creationId xmlns:p14="http://schemas.microsoft.com/office/powerpoint/2010/main" val="29597703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 Botánico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23</a:t>
            </a:fld>
            <a:endParaRPr lang="es-ES" dirty="0"/>
          </a:p>
        </p:txBody>
      </p:sp>
    </p:spTree>
    <p:extLst>
      <p:ext uri="{BB962C8B-B14F-4D97-AF65-F5344CB8AC3E}">
        <p14:creationId xmlns:p14="http://schemas.microsoft.com/office/powerpoint/2010/main" val="2608520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 Botánico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24</a:t>
            </a:fld>
            <a:endParaRPr lang="es-ES" dirty="0"/>
          </a:p>
        </p:txBody>
      </p:sp>
    </p:spTree>
    <p:extLst>
      <p:ext uri="{BB962C8B-B14F-4D97-AF65-F5344CB8AC3E}">
        <p14:creationId xmlns:p14="http://schemas.microsoft.com/office/powerpoint/2010/main" val="1639962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 Botánico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25</a:t>
            </a:fld>
            <a:endParaRPr lang="es-ES" dirty="0"/>
          </a:p>
        </p:txBody>
      </p:sp>
    </p:spTree>
    <p:extLst>
      <p:ext uri="{BB962C8B-B14F-4D97-AF65-F5344CB8AC3E}">
        <p14:creationId xmlns:p14="http://schemas.microsoft.com/office/powerpoint/2010/main" val="17822227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Córdoba.-Alcázar de los Reyes Cristianos.-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28</a:t>
            </a:fld>
            <a:endParaRPr lang="es-ES" dirty="0"/>
          </a:p>
        </p:txBody>
      </p:sp>
    </p:spTree>
    <p:extLst>
      <p:ext uri="{BB962C8B-B14F-4D97-AF65-F5344CB8AC3E}">
        <p14:creationId xmlns:p14="http://schemas.microsoft.com/office/powerpoint/2010/main" val="17401302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Córdoba.-Alcázar de los Reyes Cristianos.-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29</a:t>
            </a:fld>
            <a:endParaRPr lang="es-ES" dirty="0"/>
          </a:p>
        </p:txBody>
      </p:sp>
    </p:spTree>
    <p:extLst>
      <p:ext uri="{BB962C8B-B14F-4D97-AF65-F5344CB8AC3E}">
        <p14:creationId xmlns:p14="http://schemas.microsoft.com/office/powerpoint/2010/main" val="18073107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Córdoba.-Alcázar de los Reyes Cristianos.-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30</a:t>
            </a:fld>
            <a:endParaRPr lang="es-ES" dirty="0"/>
          </a:p>
        </p:txBody>
      </p:sp>
    </p:spTree>
    <p:extLst>
      <p:ext uri="{BB962C8B-B14F-4D97-AF65-F5344CB8AC3E}">
        <p14:creationId xmlns:p14="http://schemas.microsoft.com/office/powerpoint/2010/main" val="26248501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Córdoba.-Alcázar de los Reyes Cristianos.-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31</a:t>
            </a:fld>
            <a:endParaRPr lang="es-ES" dirty="0"/>
          </a:p>
        </p:txBody>
      </p:sp>
    </p:spTree>
    <p:extLst>
      <p:ext uri="{BB962C8B-B14F-4D97-AF65-F5344CB8AC3E}">
        <p14:creationId xmlns:p14="http://schemas.microsoft.com/office/powerpoint/2010/main" val="32401480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Córdoba.-Alcázar de los Reyes Cristianos.-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32</a:t>
            </a:fld>
            <a:endParaRPr lang="es-ES" dirty="0"/>
          </a:p>
        </p:txBody>
      </p:sp>
    </p:spTree>
    <p:extLst>
      <p:ext uri="{BB962C8B-B14F-4D97-AF65-F5344CB8AC3E}">
        <p14:creationId xmlns:p14="http://schemas.microsoft.com/office/powerpoint/2010/main" val="20798913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Córdoba.-Alcázar de los Reyes Cristianos.-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33</a:t>
            </a:fld>
            <a:endParaRPr lang="es-ES" dirty="0"/>
          </a:p>
        </p:txBody>
      </p:sp>
    </p:spTree>
    <p:extLst>
      <p:ext uri="{BB962C8B-B14F-4D97-AF65-F5344CB8AC3E}">
        <p14:creationId xmlns:p14="http://schemas.microsoft.com/office/powerpoint/2010/main" val="35043783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Córdoba.-Alcázar de los Reyes Cristianos.-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34</a:t>
            </a:fld>
            <a:endParaRPr lang="es-ES" dirty="0"/>
          </a:p>
        </p:txBody>
      </p:sp>
    </p:spTree>
    <p:extLst>
      <p:ext uri="{BB962C8B-B14F-4D97-AF65-F5344CB8AC3E}">
        <p14:creationId xmlns:p14="http://schemas.microsoft.com/office/powerpoint/2010/main" val="31261210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Córdoba.-Alcázar de los Reyes Cristianos.-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35</a:t>
            </a:fld>
            <a:endParaRPr lang="es-ES" dirty="0"/>
          </a:p>
        </p:txBody>
      </p:sp>
    </p:spTree>
    <p:extLst>
      <p:ext uri="{BB962C8B-B14F-4D97-AF65-F5344CB8AC3E}">
        <p14:creationId xmlns:p14="http://schemas.microsoft.com/office/powerpoint/2010/main" val="28330325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Córdoba.-Alcázar de los Reyes Cristianos.-</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36</a:t>
            </a:fld>
            <a:endParaRPr lang="es-ES" dirty="0"/>
          </a:p>
        </p:txBody>
      </p:sp>
    </p:spTree>
    <p:extLst>
      <p:ext uri="{BB962C8B-B14F-4D97-AF65-F5344CB8AC3E}">
        <p14:creationId xmlns:p14="http://schemas.microsoft.com/office/powerpoint/2010/main" val="34584369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Córdoba.-Alcázar de los Reyes Cristianos.-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37</a:t>
            </a:fld>
            <a:endParaRPr lang="es-ES" dirty="0"/>
          </a:p>
        </p:txBody>
      </p:sp>
    </p:spTree>
    <p:extLst>
      <p:ext uri="{BB962C8B-B14F-4D97-AF65-F5344CB8AC3E}">
        <p14:creationId xmlns:p14="http://schemas.microsoft.com/office/powerpoint/2010/main" val="14058259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Córdoba.-Alcázar de los Reyes Cristianos.-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38</a:t>
            </a:fld>
            <a:endParaRPr lang="es-ES" dirty="0"/>
          </a:p>
        </p:txBody>
      </p:sp>
    </p:spTree>
    <p:extLst>
      <p:ext uri="{BB962C8B-B14F-4D97-AF65-F5344CB8AC3E}">
        <p14:creationId xmlns:p14="http://schemas.microsoft.com/office/powerpoint/2010/main" val="33970659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Córdoba.-Alcázar de los Reyes Cristianos.-</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39</a:t>
            </a:fld>
            <a:endParaRPr lang="es-ES" dirty="0"/>
          </a:p>
        </p:txBody>
      </p:sp>
    </p:spTree>
    <p:extLst>
      <p:ext uri="{BB962C8B-B14F-4D97-AF65-F5344CB8AC3E}">
        <p14:creationId xmlns:p14="http://schemas.microsoft.com/office/powerpoint/2010/main" val="28640611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Córdoba.-Alcázar de los Reyes Cristianos.-</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40</a:t>
            </a:fld>
            <a:endParaRPr lang="es-ES" dirty="0"/>
          </a:p>
        </p:txBody>
      </p:sp>
    </p:spTree>
    <p:extLst>
      <p:ext uri="{BB962C8B-B14F-4D97-AF65-F5344CB8AC3E}">
        <p14:creationId xmlns:p14="http://schemas.microsoft.com/office/powerpoint/2010/main" val="33922347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Córdoba.-Jardines de Moratalla.-</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42</a:t>
            </a:fld>
            <a:endParaRPr lang="es-ES" dirty="0"/>
          </a:p>
        </p:txBody>
      </p:sp>
    </p:spTree>
    <p:extLst>
      <p:ext uri="{BB962C8B-B14F-4D97-AF65-F5344CB8AC3E}">
        <p14:creationId xmlns:p14="http://schemas.microsoft.com/office/powerpoint/2010/main" val="3579558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Córdoba.-Jardines de Moratalla.-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43</a:t>
            </a:fld>
            <a:endParaRPr lang="es-ES" dirty="0"/>
          </a:p>
        </p:txBody>
      </p:sp>
    </p:spTree>
    <p:extLst>
      <p:ext uri="{BB962C8B-B14F-4D97-AF65-F5344CB8AC3E}">
        <p14:creationId xmlns:p14="http://schemas.microsoft.com/office/powerpoint/2010/main" val="32352008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Córdoba.-Jardines de Moratalla.-</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44</a:t>
            </a:fld>
            <a:endParaRPr lang="es-ES" dirty="0"/>
          </a:p>
        </p:txBody>
      </p:sp>
    </p:spTree>
    <p:extLst>
      <p:ext uri="{BB962C8B-B14F-4D97-AF65-F5344CB8AC3E}">
        <p14:creationId xmlns:p14="http://schemas.microsoft.com/office/powerpoint/2010/main" val="23910528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Córdoba.-Jardines de Moratalla.-</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45</a:t>
            </a:fld>
            <a:endParaRPr lang="es-ES" dirty="0"/>
          </a:p>
        </p:txBody>
      </p:sp>
    </p:spTree>
    <p:extLst>
      <p:ext uri="{BB962C8B-B14F-4D97-AF65-F5344CB8AC3E}">
        <p14:creationId xmlns:p14="http://schemas.microsoft.com/office/powerpoint/2010/main" val="5596493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-Córdoba.-Jardines de Moratalla.-</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46</a:t>
            </a:fld>
            <a:endParaRPr lang="es-ES" dirty="0"/>
          </a:p>
        </p:txBody>
      </p:sp>
    </p:spTree>
    <p:extLst>
      <p:ext uri="{BB962C8B-B14F-4D97-AF65-F5344CB8AC3E}">
        <p14:creationId xmlns:p14="http://schemas.microsoft.com/office/powerpoint/2010/main" val="22483804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Córdoba.-Jardines de Moratalla.-</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47</a:t>
            </a:fld>
            <a:endParaRPr lang="es-ES" dirty="0"/>
          </a:p>
        </p:txBody>
      </p:sp>
    </p:spTree>
    <p:extLst>
      <p:ext uri="{BB962C8B-B14F-4D97-AF65-F5344CB8AC3E}">
        <p14:creationId xmlns:p14="http://schemas.microsoft.com/office/powerpoint/2010/main" val="16858072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Córdoba.-Jardines de Moratalla.-</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48</a:t>
            </a:fld>
            <a:endParaRPr lang="es-ES" dirty="0"/>
          </a:p>
        </p:txBody>
      </p:sp>
    </p:spTree>
    <p:extLst>
      <p:ext uri="{BB962C8B-B14F-4D97-AF65-F5344CB8AC3E}">
        <p14:creationId xmlns:p14="http://schemas.microsoft.com/office/powerpoint/2010/main" val="16444102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Córdoba.-Jardines de Moratalla.-</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49</a:t>
            </a:fld>
            <a:endParaRPr lang="es-ES" dirty="0"/>
          </a:p>
        </p:txBody>
      </p:sp>
    </p:spTree>
    <p:extLst>
      <p:ext uri="{BB962C8B-B14F-4D97-AF65-F5344CB8AC3E}">
        <p14:creationId xmlns:p14="http://schemas.microsoft.com/office/powerpoint/2010/main" val="11953616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Córdoba.-Jardines de Moratalla.-</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50</a:t>
            </a:fld>
            <a:endParaRPr lang="es-ES" dirty="0"/>
          </a:p>
        </p:txBody>
      </p:sp>
    </p:spTree>
    <p:extLst>
      <p:ext uri="{BB962C8B-B14F-4D97-AF65-F5344CB8AC3E}">
        <p14:creationId xmlns:p14="http://schemas.microsoft.com/office/powerpoint/2010/main" val="3896576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Córdoba.-Jardines de Moratalla.-</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51</a:t>
            </a:fld>
            <a:endParaRPr lang="es-ES" dirty="0"/>
          </a:p>
        </p:txBody>
      </p:sp>
    </p:spTree>
    <p:extLst>
      <p:ext uri="{BB962C8B-B14F-4D97-AF65-F5344CB8AC3E}">
        <p14:creationId xmlns:p14="http://schemas.microsoft.com/office/powerpoint/2010/main" val="11163587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Córdoba.-Jardines de Moratalla.-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52</a:t>
            </a:fld>
            <a:endParaRPr lang="es-ES" dirty="0"/>
          </a:p>
        </p:txBody>
      </p:sp>
    </p:spTree>
    <p:extLst>
      <p:ext uri="{BB962C8B-B14F-4D97-AF65-F5344CB8AC3E}">
        <p14:creationId xmlns:p14="http://schemas.microsoft.com/office/powerpoint/2010/main" val="15741614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Córdoba.-Jardines de Moratalla.-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53</a:t>
            </a:fld>
            <a:endParaRPr lang="es-ES" dirty="0"/>
          </a:p>
        </p:txBody>
      </p:sp>
    </p:spTree>
    <p:extLst>
      <p:ext uri="{BB962C8B-B14F-4D97-AF65-F5344CB8AC3E}">
        <p14:creationId xmlns:p14="http://schemas.microsoft.com/office/powerpoint/2010/main" val="25753364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Córdoba.-Jardines de Moratalla.-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54</a:t>
            </a:fld>
            <a:endParaRPr lang="es-ES" dirty="0"/>
          </a:p>
        </p:txBody>
      </p:sp>
    </p:spTree>
    <p:extLst>
      <p:ext uri="{BB962C8B-B14F-4D97-AF65-F5344CB8AC3E}">
        <p14:creationId xmlns:p14="http://schemas.microsoft.com/office/powerpoint/2010/main" val="4799986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 de la Mezquita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56</a:t>
            </a:fld>
            <a:endParaRPr lang="es-ES" dirty="0"/>
          </a:p>
        </p:txBody>
      </p:sp>
    </p:spTree>
    <p:extLst>
      <p:ext uri="{BB962C8B-B14F-4D97-AF65-F5344CB8AC3E}">
        <p14:creationId xmlns:p14="http://schemas.microsoft.com/office/powerpoint/2010/main" val="29937717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 de la Mezquita.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57</a:t>
            </a:fld>
            <a:endParaRPr lang="es-ES" dirty="0"/>
          </a:p>
        </p:txBody>
      </p:sp>
    </p:spTree>
    <p:extLst>
      <p:ext uri="{BB962C8B-B14F-4D97-AF65-F5344CB8AC3E}">
        <p14:creationId xmlns:p14="http://schemas.microsoft.com/office/powerpoint/2010/main" val="31178506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 de la Mezquita.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58</a:t>
            </a:fld>
            <a:endParaRPr lang="es-ES" dirty="0"/>
          </a:p>
        </p:txBody>
      </p:sp>
    </p:spTree>
    <p:extLst>
      <p:ext uri="{BB962C8B-B14F-4D97-AF65-F5344CB8AC3E}">
        <p14:creationId xmlns:p14="http://schemas.microsoft.com/office/powerpoint/2010/main" val="9105558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 de la Mezquita.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59</a:t>
            </a:fld>
            <a:endParaRPr lang="es-ES" dirty="0"/>
          </a:p>
        </p:txBody>
      </p:sp>
    </p:spTree>
    <p:extLst>
      <p:ext uri="{BB962C8B-B14F-4D97-AF65-F5344CB8AC3E}">
        <p14:creationId xmlns:p14="http://schemas.microsoft.com/office/powerpoint/2010/main" val="12864659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 de la Mezquita.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60</a:t>
            </a:fld>
            <a:endParaRPr lang="es-ES" dirty="0"/>
          </a:p>
        </p:txBody>
      </p:sp>
    </p:spTree>
    <p:extLst>
      <p:ext uri="{BB962C8B-B14F-4D97-AF65-F5344CB8AC3E}">
        <p14:creationId xmlns:p14="http://schemas.microsoft.com/office/powerpoint/2010/main" val="40247856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 de la Mezquita.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61</a:t>
            </a:fld>
            <a:endParaRPr lang="es-ES" dirty="0"/>
          </a:p>
        </p:txBody>
      </p:sp>
    </p:spTree>
    <p:extLst>
      <p:ext uri="{BB962C8B-B14F-4D97-AF65-F5344CB8AC3E}">
        <p14:creationId xmlns:p14="http://schemas.microsoft.com/office/powerpoint/2010/main" val="7330954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 de la Mezquita.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62</a:t>
            </a:fld>
            <a:endParaRPr lang="es-ES" dirty="0"/>
          </a:p>
        </p:txBody>
      </p:sp>
    </p:spTree>
    <p:extLst>
      <p:ext uri="{BB962C8B-B14F-4D97-AF65-F5344CB8AC3E}">
        <p14:creationId xmlns:p14="http://schemas.microsoft.com/office/powerpoint/2010/main" val="29367794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 de la Mezquita.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63</a:t>
            </a:fld>
            <a:endParaRPr lang="es-ES" dirty="0"/>
          </a:p>
        </p:txBody>
      </p:sp>
    </p:spTree>
    <p:extLst>
      <p:ext uri="{BB962C8B-B14F-4D97-AF65-F5344CB8AC3E}">
        <p14:creationId xmlns:p14="http://schemas.microsoft.com/office/powerpoint/2010/main" val="2675305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 de la Mezquita.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64</a:t>
            </a:fld>
            <a:endParaRPr lang="es-ES" dirty="0"/>
          </a:p>
        </p:txBody>
      </p:sp>
    </p:spTree>
    <p:extLst>
      <p:ext uri="{BB962C8B-B14F-4D97-AF65-F5344CB8AC3E}">
        <p14:creationId xmlns:p14="http://schemas.microsoft.com/office/powerpoint/2010/main" val="18442589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 de la Mezquita.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65</a:t>
            </a:fld>
            <a:endParaRPr lang="es-ES" dirty="0"/>
          </a:p>
        </p:txBody>
      </p:sp>
    </p:spTree>
    <p:extLst>
      <p:ext uri="{BB962C8B-B14F-4D97-AF65-F5344CB8AC3E}">
        <p14:creationId xmlns:p14="http://schemas.microsoft.com/office/powerpoint/2010/main" val="30953837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 de la Mezquita.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66</a:t>
            </a:fld>
            <a:endParaRPr lang="es-ES" dirty="0"/>
          </a:p>
        </p:txBody>
      </p:sp>
    </p:spTree>
    <p:extLst>
      <p:ext uri="{BB962C8B-B14F-4D97-AF65-F5344CB8AC3E}">
        <p14:creationId xmlns:p14="http://schemas.microsoft.com/office/powerpoint/2010/main" val="2773989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 de la Mezquita.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67</a:t>
            </a:fld>
            <a:endParaRPr lang="es-ES" dirty="0"/>
          </a:p>
        </p:txBody>
      </p:sp>
    </p:spTree>
    <p:extLst>
      <p:ext uri="{BB962C8B-B14F-4D97-AF65-F5344CB8AC3E}">
        <p14:creationId xmlns:p14="http://schemas.microsoft.com/office/powerpoint/2010/main" val="13832121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Córdoba.-Patios del Palacio de Viana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69</a:t>
            </a:fld>
            <a:endParaRPr lang="es-ES" dirty="0"/>
          </a:p>
        </p:txBody>
      </p:sp>
    </p:spTree>
    <p:extLst>
      <p:ext uri="{BB962C8B-B14F-4D97-AF65-F5344CB8AC3E}">
        <p14:creationId xmlns:p14="http://schemas.microsoft.com/office/powerpoint/2010/main" val="583734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Córdoba.-Patios del Palacio de Viana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70</a:t>
            </a:fld>
            <a:endParaRPr lang="es-ES" dirty="0"/>
          </a:p>
        </p:txBody>
      </p:sp>
    </p:spTree>
    <p:extLst>
      <p:ext uri="{BB962C8B-B14F-4D97-AF65-F5344CB8AC3E}">
        <p14:creationId xmlns:p14="http://schemas.microsoft.com/office/powerpoint/2010/main" val="26593453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Córdoba.-Patios del Palacio de Viana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71</a:t>
            </a:fld>
            <a:endParaRPr lang="es-ES" dirty="0"/>
          </a:p>
        </p:txBody>
      </p:sp>
    </p:spTree>
    <p:extLst>
      <p:ext uri="{BB962C8B-B14F-4D97-AF65-F5344CB8AC3E}">
        <p14:creationId xmlns:p14="http://schemas.microsoft.com/office/powerpoint/2010/main" val="5709981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Córdoba.-Patios del Palacio de Viana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72</a:t>
            </a:fld>
            <a:endParaRPr lang="es-ES" dirty="0"/>
          </a:p>
        </p:txBody>
      </p:sp>
    </p:spTree>
    <p:extLst>
      <p:ext uri="{BB962C8B-B14F-4D97-AF65-F5344CB8AC3E}">
        <p14:creationId xmlns:p14="http://schemas.microsoft.com/office/powerpoint/2010/main" val="42228547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Córdoba.-Patios del Palacio de Viana</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73</a:t>
            </a:fld>
            <a:endParaRPr lang="es-ES" dirty="0"/>
          </a:p>
        </p:txBody>
      </p:sp>
    </p:spTree>
    <p:extLst>
      <p:ext uri="{BB962C8B-B14F-4D97-AF65-F5344CB8AC3E}">
        <p14:creationId xmlns:p14="http://schemas.microsoft.com/office/powerpoint/2010/main" val="33725248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Córdoba.-Patios del Palacio de Viana</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74</a:t>
            </a:fld>
            <a:endParaRPr lang="es-ES" dirty="0"/>
          </a:p>
        </p:txBody>
      </p:sp>
    </p:spTree>
    <p:extLst>
      <p:ext uri="{BB962C8B-B14F-4D97-AF65-F5344CB8AC3E}">
        <p14:creationId xmlns:p14="http://schemas.microsoft.com/office/powerpoint/2010/main" val="378882463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Córdoba.-Patios del Palacio de Viana.-Patio de la Madama</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75</a:t>
            </a:fld>
            <a:endParaRPr lang="es-ES" dirty="0"/>
          </a:p>
        </p:txBody>
      </p:sp>
    </p:spTree>
    <p:extLst>
      <p:ext uri="{BB962C8B-B14F-4D97-AF65-F5344CB8AC3E}">
        <p14:creationId xmlns:p14="http://schemas.microsoft.com/office/powerpoint/2010/main" val="232451336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Córdoba.-Patios del Palacio de Viana</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76</a:t>
            </a:fld>
            <a:endParaRPr lang="es-ES" dirty="0"/>
          </a:p>
        </p:txBody>
      </p:sp>
    </p:spTree>
    <p:extLst>
      <p:ext uri="{BB962C8B-B14F-4D97-AF65-F5344CB8AC3E}">
        <p14:creationId xmlns:p14="http://schemas.microsoft.com/office/powerpoint/2010/main" val="920772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Córdoba.-Patios del Palacio de Viana</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77</a:t>
            </a:fld>
            <a:endParaRPr lang="es-ES" dirty="0"/>
          </a:p>
        </p:txBody>
      </p:sp>
    </p:spTree>
    <p:extLst>
      <p:ext uri="{BB962C8B-B14F-4D97-AF65-F5344CB8AC3E}">
        <p14:creationId xmlns:p14="http://schemas.microsoft.com/office/powerpoint/2010/main" val="20238197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Córdoba.-Patios del Palacio de Viana.-Patio de la Madama y Patio delas Columnas</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78</a:t>
            </a:fld>
            <a:endParaRPr lang="es-ES" dirty="0"/>
          </a:p>
        </p:txBody>
      </p:sp>
    </p:spTree>
    <p:extLst>
      <p:ext uri="{BB962C8B-B14F-4D97-AF65-F5344CB8AC3E}">
        <p14:creationId xmlns:p14="http://schemas.microsoft.com/office/powerpoint/2010/main" val="1084657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Córdoba.-Patios del Palacio de Viana.-Patio de las Columnas</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79</a:t>
            </a:fld>
            <a:endParaRPr lang="es-ES" dirty="0"/>
          </a:p>
        </p:txBody>
      </p:sp>
    </p:spTree>
    <p:extLst>
      <p:ext uri="{BB962C8B-B14F-4D97-AF65-F5344CB8AC3E}">
        <p14:creationId xmlns:p14="http://schemas.microsoft.com/office/powerpoint/2010/main" val="29230643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Córdoba.-Patios del Palacio de Viana.-Patio de las Columnas</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80</a:t>
            </a:fld>
            <a:endParaRPr lang="es-ES" dirty="0"/>
          </a:p>
        </p:txBody>
      </p:sp>
    </p:spTree>
    <p:extLst>
      <p:ext uri="{BB962C8B-B14F-4D97-AF65-F5344CB8AC3E}">
        <p14:creationId xmlns:p14="http://schemas.microsoft.com/office/powerpoint/2010/main" val="84868240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Córdoba.-Patios del Palacio de Viana.-Patio de la Capilla</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81</a:t>
            </a:fld>
            <a:endParaRPr lang="es-ES" dirty="0"/>
          </a:p>
        </p:txBody>
      </p:sp>
    </p:spTree>
    <p:extLst>
      <p:ext uri="{BB962C8B-B14F-4D97-AF65-F5344CB8AC3E}">
        <p14:creationId xmlns:p14="http://schemas.microsoft.com/office/powerpoint/2010/main" val="11880848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83</a:t>
            </a:fld>
            <a:endParaRPr lang="es-ES" dirty="0"/>
          </a:p>
        </p:txBody>
      </p:sp>
    </p:spTree>
    <p:extLst>
      <p:ext uri="{BB962C8B-B14F-4D97-AF65-F5344CB8AC3E}">
        <p14:creationId xmlns:p14="http://schemas.microsoft.com/office/powerpoint/2010/main" val="168289505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a:t>
            </a:r>
            <a:r>
              <a:rPr lang="es-ES" baseline="0" dirty="0"/>
              <a:t> de </a:t>
            </a:r>
            <a:r>
              <a:rPr lang="es-ES" dirty="0"/>
              <a:t> San Lorenzo de Trasouto.-</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85</a:t>
            </a:fld>
            <a:endParaRPr lang="es-ES" dirty="0"/>
          </a:p>
        </p:txBody>
      </p:sp>
    </p:spTree>
    <p:extLst>
      <p:ext uri="{BB962C8B-B14F-4D97-AF65-F5344CB8AC3E}">
        <p14:creationId xmlns:p14="http://schemas.microsoft.com/office/powerpoint/2010/main" val="41373859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86</a:t>
            </a:fld>
            <a:endParaRPr lang="es-ES" dirty="0"/>
          </a:p>
        </p:txBody>
      </p:sp>
    </p:spTree>
    <p:extLst>
      <p:ext uri="{BB962C8B-B14F-4D97-AF65-F5344CB8AC3E}">
        <p14:creationId xmlns:p14="http://schemas.microsoft.com/office/powerpoint/2010/main" val="871940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87</a:t>
            </a:fld>
            <a:endParaRPr lang="es-ES" dirty="0"/>
          </a:p>
        </p:txBody>
      </p:sp>
    </p:spTree>
    <p:extLst>
      <p:ext uri="{BB962C8B-B14F-4D97-AF65-F5344CB8AC3E}">
        <p14:creationId xmlns:p14="http://schemas.microsoft.com/office/powerpoint/2010/main" val="122920816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Trasouto.-Laberinto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88</a:t>
            </a:fld>
            <a:endParaRPr lang="es-ES" dirty="0"/>
          </a:p>
        </p:txBody>
      </p:sp>
    </p:spTree>
    <p:extLst>
      <p:ext uri="{BB962C8B-B14F-4D97-AF65-F5344CB8AC3E}">
        <p14:creationId xmlns:p14="http://schemas.microsoft.com/office/powerpoint/2010/main" val="186065465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89</a:t>
            </a:fld>
            <a:endParaRPr lang="es-ES" dirty="0"/>
          </a:p>
        </p:txBody>
      </p:sp>
    </p:spTree>
    <p:extLst>
      <p:ext uri="{BB962C8B-B14F-4D97-AF65-F5344CB8AC3E}">
        <p14:creationId xmlns:p14="http://schemas.microsoft.com/office/powerpoint/2010/main" val="310544787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90</a:t>
            </a:fld>
            <a:endParaRPr lang="es-ES" dirty="0"/>
          </a:p>
        </p:txBody>
      </p:sp>
    </p:spTree>
    <p:extLst>
      <p:ext uri="{BB962C8B-B14F-4D97-AF65-F5344CB8AC3E}">
        <p14:creationId xmlns:p14="http://schemas.microsoft.com/office/powerpoint/2010/main" val="224865512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91</a:t>
            </a:fld>
            <a:endParaRPr lang="es-ES" dirty="0"/>
          </a:p>
        </p:txBody>
      </p:sp>
    </p:spTree>
    <p:extLst>
      <p:ext uri="{BB962C8B-B14F-4D97-AF65-F5344CB8AC3E}">
        <p14:creationId xmlns:p14="http://schemas.microsoft.com/office/powerpoint/2010/main" val="41572250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Mariñan</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94</a:t>
            </a:fld>
            <a:endParaRPr lang="es-ES" dirty="0"/>
          </a:p>
        </p:txBody>
      </p:sp>
    </p:spTree>
    <p:extLst>
      <p:ext uri="{BB962C8B-B14F-4D97-AF65-F5344CB8AC3E}">
        <p14:creationId xmlns:p14="http://schemas.microsoft.com/office/powerpoint/2010/main" val="132146074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Mariñan</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95</a:t>
            </a:fld>
            <a:endParaRPr lang="es-ES" dirty="0"/>
          </a:p>
        </p:txBody>
      </p:sp>
    </p:spTree>
    <p:extLst>
      <p:ext uri="{BB962C8B-B14F-4D97-AF65-F5344CB8AC3E}">
        <p14:creationId xmlns:p14="http://schemas.microsoft.com/office/powerpoint/2010/main" val="6689639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Mariñan</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96</a:t>
            </a:fld>
            <a:endParaRPr lang="es-ES" dirty="0"/>
          </a:p>
        </p:txBody>
      </p:sp>
    </p:spTree>
    <p:extLst>
      <p:ext uri="{BB962C8B-B14F-4D97-AF65-F5344CB8AC3E}">
        <p14:creationId xmlns:p14="http://schemas.microsoft.com/office/powerpoint/2010/main" val="34298069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Mariñan</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97</a:t>
            </a:fld>
            <a:endParaRPr lang="es-ES" dirty="0"/>
          </a:p>
        </p:txBody>
      </p:sp>
    </p:spTree>
    <p:extLst>
      <p:ext uri="{BB962C8B-B14F-4D97-AF65-F5344CB8AC3E}">
        <p14:creationId xmlns:p14="http://schemas.microsoft.com/office/powerpoint/2010/main" val="117632850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Mariñan</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98</a:t>
            </a:fld>
            <a:endParaRPr lang="es-ES" dirty="0"/>
          </a:p>
        </p:txBody>
      </p:sp>
    </p:spTree>
    <p:extLst>
      <p:ext uri="{BB962C8B-B14F-4D97-AF65-F5344CB8AC3E}">
        <p14:creationId xmlns:p14="http://schemas.microsoft.com/office/powerpoint/2010/main" val="275806081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Mariñan</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99</a:t>
            </a:fld>
            <a:endParaRPr lang="es-ES" dirty="0"/>
          </a:p>
        </p:txBody>
      </p:sp>
    </p:spTree>
    <p:extLst>
      <p:ext uri="{BB962C8B-B14F-4D97-AF65-F5344CB8AC3E}">
        <p14:creationId xmlns:p14="http://schemas.microsoft.com/office/powerpoint/2010/main" val="1553765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Mariñan</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100</a:t>
            </a:fld>
            <a:endParaRPr lang="es-ES" dirty="0"/>
          </a:p>
        </p:txBody>
      </p:sp>
    </p:spTree>
    <p:extLst>
      <p:ext uri="{BB962C8B-B14F-4D97-AF65-F5344CB8AC3E}">
        <p14:creationId xmlns:p14="http://schemas.microsoft.com/office/powerpoint/2010/main" val="13439400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Mariñan</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101</a:t>
            </a:fld>
            <a:endParaRPr lang="es-ES" dirty="0"/>
          </a:p>
        </p:txBody>
      </p:sp>
    </p:spTree>
    <p:extLst>
      <p:ext uri="{BB962C8B-B14F-4D97-AF65-F5344CB8AC3E}">
        <p14:creationId xmlns:p14="http://schemas.microsoft.com/office/powerpoint/2010/main" val="357738772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Mariñan</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102</a:t>
            </a:fld>
            <a:endParaRPr lang="es-ES" dirty="0"/>
          </a:p>
        </p:txBody>
      </p:sp>
    </p:spTree>
    <p:extLst>
      <p:ext uri="{BB962C8B-B14F-4D97-AF65-F5344CB8AC3E}">
        <p14:creationId xmlns:p14="http://schemas.microsoft.com/office/powerpoint/2010/main" val="18582013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Mariñan</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103</a:t>
            </a:fld>
            <a:endParaRPr lang="es-ES" dirty="0"/>
          </a:p>
        </p:txBody>
      </p:sp>
    </p:spTree>
    <p:extLst>
      <p:ext uri="{BB962C8B-B14F-4D97-AF65-F5344CB8AC3E}">
        <p14:creationId xmlns:p14="http://schemas.microsoft.com/office/powerpoint/2010/main" val="310700151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Mariñan</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104</a:t>
            </a:fld>
            <a:endParaRPr lang="es-ES" dirty="0"/>
          </a:p>
        </p:txBody>
      </p:sp>
    </p:spTree>
    <p:extLst>
      <p:ext uri="{BB962C8B-B14F-4D97-AF65-F5344CB8AC3E}">
        <p14:creationId xmlns:p14="http://schemas.microsoft.com/office/powerpoint/2010/main" val="54053960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Mariñan.-Camelias</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105</a:t>
            </a:fld>
            <a:endParaRPr lang="es-ES" dirty="0"/>
          </a:p>
        </p:txBody>
      </p:sp>
    </p:spTree>
    <p:extLst>
      <p:ext uri="{BB962C8B-B14F-4D97-AF65-F5344CB8AC3E}">
        <p14:creationId xmlns:p14="http://schemas.microsoft.com/office/powerpoint/2010/main" val="8295466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Cap Roig.-Calella de Palafrugell</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107</a:t>
            </a:fld>
            <a:endParaRPr lang="es-ES" dirty="0"/>
          </a:p>
        </p:txBody>
      </p:sp>
    </p:spTree>
    <p:extLst>
      <p:ext uri="{BB962C8B-B14F-4D97-AF65-F5344CB8AC3E}">
        <p14:creationId xmlns:p14="http://schemas.microsoft.com/office/powerpoint/2010/main" val="324335473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Cap Roig.-Calella de Palafrugell</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108</a:t>
            </a:fld>
            <a:endParaRPr lang="es-ES" dirty="0"/>
          </a:p>
        </p:txBody>
      </p:sp>
    </p:spTree>
    <p:extLst>
      <p:ext uri="{BB962C8B-B14F-4D97-AF65-F5344CB8AC3E}">
        <p14:creationId xmlns:p14="http://schemas.microsoft.com/office/powerpoint/2010/main" val="196117680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Cap Roig.-Calella de Palafrugell</a:t>
            </a:r>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109</a:t>
            </a:fld>
            <a:endParaRPr lang="es-ES" dirty="0"/>
          </a:p>
        </p:txBody>
      </p:sp>
    </p:spTree>
    <p:extLst>
      <p:ext uri="{BB962C8B-B14F-4D97-AF65-F5344CB8AC3E}">
        <p14:creationId xmlns:p14="http://schemas.microsoft.com/office/powerpoint/2010/main" val="106858360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Cap Roig.-Calella de Palafrugell</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110</a:t>
            </a:fld>
            <a:endParaRPr lang="es-ES" dirty="0"/>
          </a:p>
        </p:txBody>
      </p:sp>
    </p:spTree>
    <p:extLst>
      <p:ext uri="{BB962C8B-B14F-4D97-AF65-F5344CB8AC3E}">
        <p14:creationId xmlns:p14="http://schemas.microsoft.com/office/powerpoint/2010/main" val="238759937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Cap Roig.-Calella de Palafrugell</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111</a:t>
            </a:fld>
            <a:endParaRPr lang="es-ES" dirty="0"/>
          </a:p>
        </p:txBody>
      </p:sp>
    </p:spTree>
    <p:extLst>
      <p:ext uri="{BB962C8B-B14F-4D97-AF65-F5344CB8AC3E}">
        <p14:creationId xmlns:p14="http://schemas.microsoft.com/office/powerpoint/2010/main" val="374801119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Cap Roig.-Calella de Palafrugell</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112</a:t>
            </a:fld>
            <a:endParaRPr lang="es-ES" dirty="0"/>
          </a:p>
        </p:txBody>
      </p:sp>
    </p:spTree>
    <p:extLst>
      <p:ext uri="{BB962C8B-B14F-4D97-AF65-F5344CB8AC3E}">
        <p14:creationId xmlns:p14="http://schemas.microsoft.com/office/powerpoint/2010/main" val="404101276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Cap Roig.-Calella de Palafrugell</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113</a:t>
            </a:fld>
            <a:endParaRPr lang="es-ES" dirty="0"/>
          </a:p>
        </p:txBody>
      </p:sp>
    </p:spTree>
    <p:extLst>
      <p:ext uri="{BB962C8B-B14F-4D97-AF65-F5344CB8AC3E}">
        <p14:creationId xmlns:p14="http://schemas.microsoft.com/office/powerpoint/2010/main" val="385621573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Cap Roig.-Calella de Palafrugell.-Jardin de cactus</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114</a:t>
            </a:fld>
            <a:endParaRPr lang="es-ES" dirty="0"/>
          </a:p>
        </p:txBody>
      </p:sp>
    </p:spTree>
    <p:extLst>
      <p:ext uri="{BB962C8B-B14F-4D97-AF65-F5344CB8AC3E}">
        <p14:creationId xmlns:p14="http://schemas.microsoft.com/office/powerpoint/2010/main" val="400571071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Cap Roig.-Calella de Palafrugell</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115</a:t>
            </a:fld>
            <a:endParaRPr lang="es-ES" dirty="0"/>
          </a:p>
        </p:txBody>
      </p:sp>
    </p:spTree>
    <p:extLst>
      <p:ext uri="{BB962C8B-B14F-4D97-AF65-F5344CB8AC3E}">
        <p14:creationId xmlns:p14="http://schemas.microsoft.com/office/powerpoint/2010/main" val="38433488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Cap Roig.-Calella de Palafrugell</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116</a:t>
            </a:fld>
            <a:endParaRPr lang="es-ES" dirty="0"/>
          </a:p>
        </p:txBody>
      </p:sp>
    </p:spTree>
    <p:extLst>
      <p:ext uri="{BB962C8B-B14F-4D97-AF65-F5344CB8AC3E}">
        <p14:creationId xmlns:p14="http://schemas.microsoft.com/office/powerpoint/2010/main" val="205671615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Cap Roig.-Calella de Palafrugell</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117</a:t>
            </a:fld>
            <a:endParaRPr lang="es-ES" dirty="0"/>
          </a:p>
        </p:txBody>
      </p:sp>
    </p:spTree>
    <p:extLst>
      <p:ext uri="{BB962C8B-B14F-4D97-AF65-F5344CB8AC3E}">
        <p14:creationId xmlns:p14="http://schemas.microsoft.com/office/powerpoint/2010/main" val="346998687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Cap Roig.-Calella de Palafrugell</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118</a:t>
            </a:fld>
            <a:endParaRPr lang="es-ES" dirty="0"/>
          </a:p>
        </p:txBody>
      </p:sp>
    </p:spTree>
    <p:extLst>
      <p:ext uri="{BB962C8B-B14F-4D97-AF65-F5344CB8AC3E}">
        <p14:creationId xmlns:p14="http://schemas.microsoft.com/office/powerpoint/2010/main" val="301422031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Cap Roig.-Calella de Palafrugell</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119</a:t>
            </a:fld>
            <a:endParaRPr lang="es-ES" dirty="0"/>
          </a:p>
        </p:txBody>
      </p:sp>
    </p:spTree>
    <p:extLst>
      <p:ext uri="{BB962C8B-B14F-4D97-AF65-F5344CB8AC3E}">
        <p14:creationId xmlns:p14="http://schemas.microsoft.com/office/powerpoint/2010/main" val="214195168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Cap Roig.-Calella de Palafrugell</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120</a:t>
            </a:fld>
            <a:endParaRPr lang="es-ES" dirty="0"/>
          </a:p>
        </p:txBody>
      </p:sp>
    </p:spTree>
    <p:extLst>
      <p:ext uri="{BB962C8B-B14F-4D97-AF65-F5344CB8AC3E}">
        <p14:creationId xmlns:p14="http://schemas.microsoft.com/office/powerpoint/2010/main" val="183475858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Cap Roig.-Calella de Palafrugell</a:t>
            </a:r>
          </a:p>
          <a:p>
            <a:endParaRPr lang="es-ES" dirty="0"/>
          </a:p>
        </p:txBody>
      </p:sp>
      <p:sp>
        <p:nvSpPr>
          <p:cNvPr id="4" name="3 Marcador de número de diapositiva"/>
          <p:cNvSpPr>
            <a:spLocks noGrp="1"/>
          </p:cNvSpPr>
          <p:nvPr>
            <p:ph type="sldNum" sz="quarter" idx="10"/>
          </p:nvPr>
        </p:nvSpPr>
        <p:spPr/>
        <p:txBody>
          <a:bodyPr/>
          <a:lstStyle/>
          <a:p>
            <a:fld id="{088770B2-C67B-421C-934B-67EACDF5EE6F}" type="slidenum">
              <a:rPr lang="es-ES" smtClean="0"/>
              <a:t>121</a:t>
            </a:fld>
            <a:endParaRPr lang="es-ES" dirty="0"/>
          </a:p>
        </p:txBody>
      </p:sp>
    </p:spTree>
    <p:extLst>
      <p:ext uri="{BB962C8B-B14F-4D97-AF65-F5344CB8AC3E}">
        <p14:creationId xmlns:p14="http://schemas.microsoft.com/office/powerpoint/2010/main" val="12968127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6F9B8CD-342D-4579-98EC-A8FD6B7370E1}" type="datetimeFigureOut">
              <a:rPr lang="es-ES"/>
              <a:pPr/>
              <a:t>03/04/2018</a:t>
            </a:fld>
            <a:endParaRPr dirty="0"/>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dirty="0"/>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BBB5E19-F10A-4C2F-BF6F-11C513378A2E}" type="slidenum">
              <a:rPr/>
              <a:pPr/>
              <a:t>‹Nº›</a:t>
            </a:fld>
            <a:endParaRPr dirty="0"/>
          </a:p>
        </p:txBody>
      </p:sp>
    </p:spTree>
    <p:extLst>
      <p:ext uri="{BB962C8B-B14F-4D97-AF65-F5344CB8AC3E}">
        <p14:creationId xmlns:p14="http://schemas.microsoft.com/office/powerpoint/2010/main" val="2937543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63430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solidFill>
                <a:srgbClr val="B13F9A"/>
              </a:solidFill>
            </a:endParaRPr>
          </a:p>
        </p:txBody>
      </p:sp>
      <p:sp>
        <p:nvSpPr>
          <p:cNvPr id="6" name="5 Marcador de número de diapositiva"/>
          <p:cNvSpPr>
            <a:spLocks noGrp="1"/>
          </p:cNvSpPr>
          <p:nvPr>
            <p:ph type="sldNum" sz="quarter" idx="12"/>
          </p:nvPr>
        </p:nvSpPr>
        <p:spPr>
          <a:xfrm>
            <a:off x="6733952" y="6555112"/>
            <a:ext cx="588336" cy="228600"/>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752895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938811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8" name="7 Marcador de pie de página"/>
          <p:cNvSpPr>
            <a:spLocks noGrp="1"/>
          </p:cNvSpPr>
          <p:nvPr>
            <p:ph type="ftr" sz="quarter" idx="11"/>
          </p:nvPr>
        </p:nvSpPr>
        <p:spPr/>
        <p:txBody>
          <a:bodyPr/>
          <a:lstStyle/>
          <a:p>
            <a:endParaRPr lang="en-US" dirty="0">
              <a:solidFill>
                <a:srgbClr val="B13F9A"/>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104941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11"/>
          </p:nvPr>
        </p:nvSpPr>
        <p:spPr/>
        <p:txBody>
          <a:bodyPr/>
          <a:lstStyle/>
          <a:p>
            <a:endParaRPr lang="en-US" dirty="0">
              <a:solidFill>
                <a:srgbClr val="B13F9A"/>
              </a:solidFill>
            </a:endParaRPr>
          </a:p>
        </p:txBody>
      </p:sp>
      <p:sp>
        <p:nvSpPr>
          <p:cNvPr id="5" name="4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620903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n-US" dirty="0">
              <a:solidFill>
                <a:srgbClr val="B13F9A"/>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999382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070574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F4E7ED"/>
                </a:solidFill>
              </a:rPr>
              <a:pPr algn="r"/>
              <a:t>4/3/2018</a:t>
            </a:fld>
            <a:endParaRPr lang="en-US" dirty="0">
              <a:solidFill>
                <a:srgbClr val="F4E7ED"/>
              </a:solidFill>
            </a:endParaRPr>
          </a:p>
        </p:txBody>
      </p:sp>
      <p:sp>
        <p:nvSpPr>
          <p:cNvPr id="6" name="5 Marcador de pie de página"/>
          <p:cNvSpPr>
            <a:spLocks noGrp="1"/>
          </p:cNvSpPr>
          <p:nvPr>
            <p:ph type="ftr" sz="quarter" idx="11"/>
          </p:nvPr>
        </p:nvSpPr>
        <p:spPr/>
        <p:txBody>
          <a:bodyPr/>
          <a:lstStyle/>
          <a:p>
            <a:endParaRPr lang="en-US" dirty="0">
              <a:solidFill>
                <a:srgbClr val="F4E7ED"/>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F4E7ED"/>
                </a:solidFill>
              </a:rPr>
              <a:pPr algn="ctr"/>
              <a:t>‹Nº›</a:t>
            </a:fld>
            <a:endParaRPr lang="en-US" dirty="0">
              <a:solidFill>
                <a:srgbClr val="F4E7ED"/>
              </a:solidFill>
            </a:endParaRPr>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dirty="0"/>
              <a:t>Haga clic en el icono para agregar una imagen</a:t>
            </a:r>
            <a:endParaRPr kumimoji="0" lang="en-US" dirty="0"/>
          </a:p>
        </p:txBody>
      </p:sp>
    </p:spTree>
    <p:extLst>
      <p:ext uri="{BB962C8B-B14F-4D97-AF65-F5344CB8AC3E}">
        <p14:creationId xmlns:p14="http://schemas.microsoft.com/office/powerpoint/2010/main" val="1934730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135763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457200" y="6556248"/>
            <a:ext cx="3657600" cy="228600"/>
          </a:xfrm>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059943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a:endParaRPr lang="en-US" dirty="0">
              <a:solidFill>
                <a:srgbClr val="B13F9A"/>
              </a:solidFill>
            </a:endParaRP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a:fld id="{2BBB5E19-F10A-4C2F-BF6F-11C513378A2E}" type="slidenum">
              <a:rPr lang="en-US" smtClean="0">
                <a:solidFill>
                  <a:srgbClr val="B13F9A"/>
                </a:solidFill>
              </a:rPr>
              <a:pPr algn="ctr"/>
              <a:t>‹Nº›</a:t>
            </a:fld>
            <a:endParaRPr lang="en-US" sz="1400" b="1" dirty="0">
              <a:solidFill>
                <a:srgbClr val="FFFFFF"/>
              </a:solidFill>
            </a:endParaRPr>
          </a:p>
        </p:txBody>
      </p:sp>
    </p:spTree>
    <p:extLst>
      <p:ext uri="{BB962C8B-B14F-4D97-AF65-F5344CB8AC3E}">
        <p14:creationId xmlns:p14="http://schemas.microsoft.com/office/powerpoint/2010/main" val="23178047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 Id="rId5" Type="http://schemas.openxmlformats.org/officeDocument/2006/relationships/image" Target="../media/image66.jpg"/><Relationship Id="rId4" Type="http://schemas.openxmlformats.org/officeDocument/2006/relationships/image" Target="../media/image65.jpg"/></Relationships>
</file>

<file path=ppt/slides/_rels/slide7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6.jpg"/></Relationships>
</file>

<file path=ppt/slides/_rels/slide7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81.jpg"/></Relationships>
</file>

<file path=ppt/slides/_rels/slide8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89.jpg"/></Relationships>
</file>

<file path=ppt/slides/_rels/slide9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109.JPG"/></Relationships>
</file>

<file path=ppt/slides/_rels/slide112.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112.jpg"/></Relationships>
</file>

<file path=ppt/slides/_rels/slide11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dirty="0"/>
              <a:t>Jardines Históricos DE ESPAÑA.-G</a:t>
            </a:r>
          </a:p>
        </p:txBody>
      </p:sp>
      <p:sp>
        <p:nvSpPr>
          <p:cNvPr id="3" name="2 Subtítulo"/>
          <p:cNvSpPr>
            <a:spLocks noGrp="1"/>
          </p:cNvSpPr>
          <p:nvPr>
            <p:ph type="subTitle" idx="1"/>
          </p:nvPr>
        </p:nvSpPr>
        <p:spPr>
          <a:xfrm>
            <a:off x="3347864" y="4941168"/>
            <a:ext cx="5265372" cy="1317272"/>
          </a:xfrm>
        </p:spPr>
        <p:txBody>
          <a:bodyPr>
            <a:normAutofit/>
          </a:bodyPr>
          <a:lstStyle/>
          <a:p>
            <a:r>
              <a:rPr lang="es-ES" dirty="0"/>
              <a:t>Selección de textos y fotografías por</a:t>
            </a:r>
          </a:p>
          <a:p>
            <a:r>
              <a:rPr lang="es-ES" dirty="0"/>
              <a:t>JOSE ELIAS BONELLS</a:t>
            </a:r>
          </a:p>
          <a:p>
            <a:endParaRPr lang="es-ES" dirty="0"/>
          </a:p>
        </p:txBody>
      </p:sp>
    </p:spTree>
    <p:extLst>
      <p:ext uri="{BB962C8B-B14F-4D97-AF65-F5344CB8AC3E}">
        <p14:creationId xmlns:p14="http://schemas.microsoft.com/office/powerpoint/2010/main" val="911248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DEL PALACIO DEL MARQUÉS DE SANTA CRUZ</a:t>
            </a:r>
          </a:p>
        </p:txBody>
      </p:sp>
      <p:sp>
        <p:nvSpPr>
          <p:cNvPr id="3" name="2 Marcador de contenido"/>
          <p:cNvSpPr>
            <a:spLocks noGrp="1"/>
          </p:cNvSpPr>
          <p:nvPr>
            <p:ph idx="1"/>
          </p:nvPr>
        </p:nvSpPr>
        <p:spPr/>
        <p:txBody>
          <a:bodyPr>
            <a:normAutofit fontScale="77500" lnSpcReduction="20000"/>
          </a:bodyPr>
          <a:lstStyle/>
          <a:p>
            <a:r>
              <a:rPr lang="es-ES" dirty="0"/>
              <a:t>Adosado al Palacio existe un pequeño y bello jardín de moderna factura, pero que mantiene los esquemas clásicos: muy compartimentado por setos de boj y ciprés tallado; una bella fuente con pila circular, también rodeada por un espeso seto; y en la fachada, dos curiosos nichos con las figuras orantes y sepulcrales de Don Alonso de Bazán, segundo marqués de Santa Cruz, y su esposa María de Figueroa. </a:t>
            </a:r>
          </a:p>
          <a:p>
            <a:r>
              <a:rPr lang="es-ES" dirty="0"/>
              <a:t>El solado, de ladrillo con detalles cerámicos en azul, y algún banco revestido de azulejos policromos recuerda la proximidad con Andalucía. </a:t>
            </a:r>
          </a:p>
          <a:p>
            <a:r>
              <a:rPr lang="es-ES" dirty="0"/>
              <a:t>Los muros que lo cierran están cubiertos de plantas trepadoras altas y espesas. </a:t>
            </a:r>
          </a:p>
          <a:p>
            <a:r>
              <a:rPr lang="es-ES" dirty="0"/>
              <a:t>Entre el follaje verde aparece el mascarón de proa de un viejo navío, un elemento evocador del ambiente marino al que pertenecía el creador de este lugar.</a:t>
            </a:r>
          </a:p>
        </p:txBody>
      </p:sp>
    </p:spTree>
    <p:extLst>
      <p:ext uri="{BB962C8B-B14F-4D97-AF65-F5344CB8AC3E}">
        <p14:creationId xmlns:p14="http://schemas.microsoft.com/office/powerpoint/2010/main" val="938562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0" b="6250"/>
          <a:stretch/>
        </p:blipFill>
        <p:spPr>
          <a:xfrm>
            <a:off x="11875" y="0"/>
            <a:ext cx="8160525" cy="6858000"/>
          </a:xfrm>
          <a:prstGeom prst="rect">
            <a:avLst/>
          </a:prstGeom>
        </p:spPr>
      </p:pic>
    </p:spTree>
    <p:extLst>
      <p:ext uri="{BB962C8B-B14F-4D97-AF65-F5344CB8AC3E}">
        <p14:creationId xmlns:p14="http://schemas.microsoft.com/office/powerpoint/2010/main" val="1116647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790" b="-1874"/>
          <a:stretch/>
        </p:blipFill>
        <p:spPr>
          <a:xfrm>
            <a:off x="0" y="0"/>
            <a:ext cx="8172400" cy="6986588"/>
          </a:xfrm>
          <a:prstGeom prst="rect">
            <a:avLst/>
          </a:prstGeom>
        </p:spPr>
      </p:pic>
    </p:spTree>
    <p:extLst>
      <p:ext uri="{BB962C8B-B14F-4D97-AF65-F5344CB8AC3E}">
        <p14:creationId xmlns:p14="http://schemas.microsoft.com/office/powerpoint/2010/main" val="3452225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58"/>
          <a:stretch/>
        </p:blipFill>
        <p:spPr>
          <a:xfrm>
            <a:off x="0" y="0"/>
            <a:ext cx="9144000" cy="6858000"/>
          </a:xfrm>
          <a:prstGeom prst="rect">
            <a:avLst/>
          </a:prstGeom>
        </p:spPr>
      </p:pic>
    </p:spTree>
    <p:extLst>
      <p:ext uri="{BB962C8B-B14F-4D97-AF65-F5344CB8AC3E}">
        <p14:creationId xmlns:p14="http://schemas.microsoft.com/office/powerpoint/2010/main" val="2842608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7999"/>
          </a:xfrm>
          <a:prstGeom prst="rect">
            <a:avLst/>
          </a:prstGeom>
        </p:spPr>
      </p:pic>
    </p:spTree>
    <p:extLst>
      <p:ext uri="{BB962C8B-B14F-4D97-AF65-F5344CB8AC3E}">
        <p14:creationId xmlns:p14="http://schemas.microsoft.com/office/powerpoint/2010/main" val="2392722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940396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890" t="2084" b="6875"/>
          <a:stretch/>
        </p:blipFill>
        <p:spPr>
          <a:xfrm>
            <a:off x="0" y="0"/>
            <a:ext cx="8316415" cy="6858000"/>
          </a:xfrm>
          <a:prstGeom prst="rect">
            <a:avLst/>
          </a:prstGeom>
        </p:spPr>
      </p:pic>
    </p:spTree>
    <p:extLst>
      <p:ext uri="{BB962C8B-B14F-4D97-AF65-F5344CB8AC3E}">
        <p14:creationId xmlns:p14="http://schemas.microsoft.com/office/powerpoint/2010/main" val="4081833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REAL JARDÍN BOTÁNICO DE CÓRDOBA</a:t>
            </a:r>
          </a:p>
        </p:txBody>
      </p:sp>
      <p:sp>
        <p:nvSpPr>
          <p:cNvPr id="3" name="2 Marcador de contenido"/>
          <p:cNvSpPr>
            <a:spLocks noGrp="1"/>
          </p:cNvSpPr>
          <p:nvPr>
            <p:ph idx="1"/>
          </p:nvPr>
        </p:nvSpPr>
        <p:spPr/>
        <p:txBody>
          <a:bodyPr>
            <a:normAutofit fontScale="77500" lnSpcReduction="20000"/>
          </a:bodyPr>
          <a:lstStyle/>
          <a:p>
            <a:r>
              <a:rPr lang="es-ES" dirty="0"/>
              <a:t>El Jardín Botánico de Córdoba, inaugurado en 1987, tiene una finalidad eminentemente didáctica y científica, que queda clara en su disposición y trazado, en el que se pueden distinguir distintas zonas que se distribuyen a lo largo de un eje longitudinal interrumpido por tres plazas con fuentes. </a:t>
            </a:r>
          </a:p>
          <a:p>
            <a:r>
              <a:rPr lang="es-ES" dirty="0"/>
              <a:t>La Colección Sistemática se encuentra en una zona compartimentada en rectángulos e incluye plantas ordenadas de acuerdo a su parentesco filogenético y las especies son exclusivamente autóctonas españolas, predominando los setos bajos de romero y los almeces.</a:t>
            </a:r>
          </a:p>
          <a:p>
            <a:r>
              <a:rPr lang="es-ES" dirty="0"/>
              <a:t> En la denominada Escuela Agrícola las colecciones integran plantas de utilidad para el hombre, como aromáticas, medicinales, hortícolas o frutales. Cerca de la plaza central se encuentra el invernadero, dividido en tres módulos, donde se exhibe la colección de endemismos canarios, baleáricos y andaluces</a:t>
            </a:r>
          </a:p>
        </p:txBody>
      </p:sp>
    </p:spTree>
    <p:extLst>
      <p:ext uri="{BB962C8B-B14F-4D97-AF65-F5344CB8AC3E}">
        <p14:creationId xmlns:p14="http://schemas.microsoft.com/office/powerpoint/2010/main" val="3013141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239000" cy="5763040"/>
          </a:xfrm>
        </p:spPr>
        <p:txBody>
          <a:bodyPr/>
          <a:lstStyle/>
          <a:p>
            <a:r>
              <a:rPr lang="es-ES" sz="2000" dirty="0"/>
              <a:t> Al final del largo eje se encuentra el Arboretum, trazado de forma naturalista, con gran cantidad de árboles y arbustos ordenados según sus características fisionómicas y junto a él, una pequeña rosaleda. </a:t>
            </a:r>
          </a:p>
          <a:p>
            <a:r>
              <a:rPr lang="es-ES" sz="2000" dirty="0"/>
              <a:t>El Molino de la Alegría es en realidad el Museo paleobotánico que guarda parte de las 15.000 piezas fósiles vegetales del jardín.</a:t>
            </a:r>
          </a:p>
          <a:p>
            <a:r>
              <a:rPr lang="es-ES" sz="2000" dirty="0"/>
              <a:t> Otra peculiaridad de este jardín botánico es la existencia de una pequeña zona cercana a la entrada dedicada a jardín para invidentes, donde las plantas se han seleccionado fundamentalmente por su tacto y su olor.</a:t>
            </a:r>
          </a:p>
          <a:p>
            <a:endParaRPr lang="es-ES" dirty="0"/>
          </a:p>
        </p:txBody>
      </p:sp>
    </p:spTree>
    <p:extLst>
      <p:ext uri="{BB962C8B-B14F-4D97-AF65-F5344CB8AC3E}">
        <p14:creationId xmlns:p14="http://schemas.microsoft.com/office/powerpoint/2010/main" val="1688743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067952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3429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t="18997" b="20049"/>
          <a:stretch/>
        </p:blipFill>
        <p:spPr>
          <a:xfrm>
            <a:off x="1" y="3501008"/>
            <a:ext cx="4086200" cy="3356992"/>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6201" y="3429001"/>
            <a:ext cx="4086199" cy="3429000"/>
          </a:xfrm>
          <a:prstGeom prst="rect">
            <a:avLst/>
          </a:prstGeom>
        </p:spPr>
      </p:pic>
    </p:spTree>
    <p:extLst>
      <p:ext uri="{BB962C8B-B14F-4D97-AF65-F5344CB8AC3E}">
        <p14:creationId xmlns:p14="http://schemas.microsoft.com/office/powerpoint/2010/main" val="739011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762030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848720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8352928" cy="6943725"/>
          </a:xfrm>
          <a:prstGeom prst="rect">
            <a:avLst/>
          </a:prstGeom>
        </p:spPr>
      </p:pic>
    </p:spTree>
    <p:extLst>
      <p:ext uri="{BB962C8B-B14F-4D97-AF65-F5344CB8AC3E}">
        <p14:creationId xmlns:p14="http://schemas.microsoft.com/office/powerpoint/2010/main" val="1111698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330806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807649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150"/>
            <a:ext cx="8171209" cy="6915150"/>
          </a:xfrm>
          <a:prstGeom prst="rect">
            <a:avLst/>
          </a:prstGeom>
        </p:spPr>
      </p:pic>
    </p:spTree>
    <p:extLst>
      <p:ext uri="{BB962C8B-B14F-4D97-AF65-F5344CB8AC3E}">
        <p14:creationId xmlns:p14="http://schemas.microsoft.com/office/powerpoint/2010/main" val="112227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059847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9694144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741064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303782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722706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243513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9604204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DEL ALCÁZAR DE LOS REYES CRISTIANOS</a:t>
            </a:r>
          </a:p>
        </p:txBody>
      </p:sp>
      <p:sp>
        <p:nvSpPr>
          <p:cNvPr id="3" name="2 Marcador de contenido"/>
          <p:cNvSpPr>
            <a:spLocks noGrp="1"/>
          </p:cNvSpPr>
          <p:nvPr>
            <p:ph idx="1"/>
          </p:nvPr>
        </p:nvSpPr>
        <p:spPr/>
        <p:txBody>
          <a:bodyPr>
            <a:normAutofit/>
          </a:bodyPr>
          <a:lstStyle/>
          <a:p>
            <a:r>
              <a:rPr lang="es-ES" sz="2000" dirty="0"/>
              <a:t>Los jardines del Alcázar, que se desarrollan a lo largo de tres terrazas claramente diferenciadas, se estructuran de la siguiente forma: en la terraza superior dos grandes albercas recogen el agua proveniente de la sierra y la canalizan hacia la terraza inferior, a la que se accede por medio de unas grandes escalinatas. </a:t>
            </a:r>
          </a:p>
          <a:p>
            <a:r>
              <a:rPr lang="es-ES" sz="2000" dirty="0"/>
              <a:t>En esta terraza se suceden tres grandes estanques dispuestos según un único eje y rodeados perimetralmente por plantaciones de color variadas y setos de ciprés, puesto que en uno de sus lados, el más cercano a la antigua muralla, se encuentran unos jardincillos de parterres ortogonales de boj que enmarcan plantaciones de rosales. En estos jardines se encuentran diversas estatuas que rivalizan en sobriedad con los fustes de los cipreses podados. </a:t>
            </a:r>
          </a:p>
        </p:txBody>
      </p:sp>
    </p:spTree>
    <p:extLst>
      <p:ext uri="{BB962C8B-B14F-4D97-AF65-F5344CB8AC3E}">
        <p14:creationId xmlns:p14="http://schemas.microsoft.com/office/powerpoint/2010/main" val="3333507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239000" cy="5907056"/>
          </a:xfrm>
        </p:spPr>
        <p:txBody>
          <a:bodyPr/>
          <a:lstStyle/>
          <a:p>
            <a:r>
              <a:rPr lang="es-ES" sz="2000" dirty="0"/>
              <a:t>Entre ellas destacan las que representan a Isabel y Fernando, los Reyes Católicos, puesto que fue aquí donde éstos dieron audiencia a Cristóbal Colón para su proyecto del nuevo camino hacia las Indias.</a:t>
            </a:r>
          </a:p>
          <a:p>
            <a:r>
              <a:rPr lang="es-ES" sz="2000" dirty="0"/>
              <a:t> Queda por ver la segunda terraza, que se encuentra situada en el extremo meridional, junto a las dos grandes albercas de la terraza superior. </a:t>
            </a:r>
          </a:p>
          <a:p>
            <a:r>
              <a:rPr lang="es-ES" sz="2000" dirty="0"/>
              <a:t>Este jardín es nuevamente un jardín de crucero con setos de boj y plantaciones de cítricos con una fuente en su centro</a:t>
            </a:r>
            <a:r>
              <a:rPr lang="es-ES" dirty="0"/>
              <a:t>.</a:t>
            </a:r>
          </a:p>
          <a:p>
            <a:endParaRPr lang="es-ES" dirty="0"/>
          </a:p>
        </p:txBody>
      </p:sp>
    </p:spTree>
    <p:extLst>
      <p:ext uri="{BB962C8B-B14F-4D97-AF65-F5344CB8AC3E}">
        <p14:creationId xmlns:p14="http://schemas.microsoft.com/office/powerpoint/2010/main" val="2602548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5859208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42"/>
          <a:stretch/>
        </p:blipFill>
        <p:spPr>
          <a:xfrm>
            <a:off x="0" y="0"/>
            <a:ext cx="8316416" cy="6858000"/>
          </a:xfrm>
          <a:prstGeom prst="rect">
            <a:avLst/>
          </a:prstGeom>
        </p:spPr>
      </p:pic>
    </p:spTree>
    <p:extLst>
      <p:ext uri="{BB962C8B-B14F-4D97-AF65-F5344CB8AC3E}">
        <p14:creationId xmlns:p14="http://schemas.microsoft.com/office/powerpoint/2010/main" val="24106079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9" y="0"/>
            <a:ext cx="8162501" cy="6858000"/>
          </a:xfrm>
          <a:prstGeom prst="rect">
            <a:avLst/>
          </a:prstGeom>
        </p:spPr>
      </p:pic>
    </p:spTree>
    <p:extLst>
      <p:ext uri="{BB962C8B-B14F-4D97-AF65-F5344CB8AC3E}">
        <p14:creationId xmlns:p14="http://schemas.microsoft.com/office/powerpoint/2010/main" val="41019073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6353627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0228147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123993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1453012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9048244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9652918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8078461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315400" cy="6974632"/>
          </a:xfrm>
          <a:prstGeom prst="rect">
            <a:avLst/>
          </a:prstGeom>
        </p:spPr>
      </p:pic>
    </p:spTree>
    <p:extLst>
      <p:ext uri="{BB962C8B-B14F-4D97-AF65-F5344CB8AC3E}">
        <p14:creationId xmlns:p14="http://schemas.microsoft.com/office/powerpoint/2010/main" val="4534862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288"/>
            <a:ext cx="8171209" cy="6858000"/>
          </a:xfrm>
          <a:prstGeom prst="rect">
            <a:avLst/>
          </a:prstGeom>
        </p:spPr>
      </p:pic>
    </p:spTree>
    <p:extLst>
      <p:ext uri="{BB962C8B-B14F-4D97-AF65-F5344CB8AC3E}">
        <p14:creationId xmlns:p14="http://schemas.microsoft.com/office/powerpoint/2010/main" val="1635096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16"/>
          <a:stretch/>
        </p:blipFill>
        <p:spPr>
          <a:xfrm>
            <a:off x="0" y="0"/>
            <a:ext cx="8244408" cy="6858000"/>
          </a:xfrm>
          <a:prstGeom prst="rect">
            <a:avLst/>
          </a:prstGeom>
        </p:spPr>
      </p:pic>
    </p:spTree>
    <p:extLst>
      <p:ext uri="{BB962C8B-B14F-4D97-AF65-F5344CB8AC3E}">
        <p14:creationId xmlns:p14="http://schemas.microsoft.com/office/powerpoint/2010/main" val="24495508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JARDÍN DE LA FINCA MORATALLA</a:t>
            </a:r>
          </a:p>
        </p:txBody>
      </p:sp>
      <p:sp>
        <p:nvSpPr>
          <p:cNvPr id="3" name="2 Marcador de contenido"/>
          <p:cNvSpPr>
            <a:spLocks noGrp="1"/>
          </p:cNvSpPr>
          <p:nvPr>
            <p:ph idx="1"/>
          </p:nvPr>
        </p:nvSpPr>
        <p:spPr/>
        <p:txBody>
          <a:bodyPr>
            <a:normAutofit/>
          </a:bodyPr>
          <a:lstStyle/>
          <a:p>
            <a:r>
              <a:rPr lang="es-ES" sz="2000" dirty="0"/>
              <a:t>Estos jardines fueron realizados hacia 1910-1915 en una finca andaluza del Marqués de Viana para convertirla en residencia de recreo y punto de partida para el ejercicio de la montería. Los jardines fueron diseñados por J. C. N. Forestier e integran el estilo francés con el neosevillano creado por él.</a:t>
            </a:r>
          </a:p>
          <a:p>
            <a:r>
              <a:rPr lang="es-ES" sz="2000" dirty="0"/>
              <a:t> Una gran avenida entre la fachada de la Casa-Palacio y la verja ornamental de la entrada se desarrolla en siete terrazas en boulingrín ligeramente hundido. </a:t>
            </a:r>
          </a:p>
          <a:p>
            <a:r>
              <a:rPr lang="es-ES" sz="2000" dirty="0"/>
              <a:t>En las terrazas existen diversos motivos caprichosos como fuentes, bancos y mesas, serpentinas, etc. ejecutadas en ladrillo y azulejo. </a:t>
            </a:r>
          </a:p>
          <a:p>
            <a:r>
              <a:rPr lang="es-ES" sz="2000" dirty="0"/>
              <a:t>El resto de la zona ajardinada obedece a un estilo más intimista, ligeramente romántico, boscoso y umbrío.</a:t>
            </a:r>
          </a:p>
        </p:txBody>
      </p:sp>
    </p:spTree>
    <p:extLst>
      <p:ext uri="{BB962C8B-B14F-4D97-AF65-F5344CB8AC3E}">
        <p14:creationId xmlns:p14="http://schemas.microsoft.com/office/powerpoint/2010/main" val="19200445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735" t="2709" r="2258" b="12916"/>
          <a:stretch/>
        </p:blipFill>
        <p:spPr>
          <a:xfrm>
            <a:off x="21430" y="0"/>
            <a:ext cx="8222977" cy="6858000"/>
          </a:xfrm>
          <a:prstGeom prst="rect">
            <a:avLst/>
          </a:prstGeom>
        </p:spPr>
      </p:pic>
    </p:spTree>
    <p:extLst>
      <p:ext uri="{BB962C8B-B14F-4D97-AF65-F5344CB8AC3E}">
        <p14:creationId xmlns:p14="http://schemas.microsoft.com/office/powerpoint/2010/main" val="16937178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797356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1012333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42495671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8111503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09" t="2501" r="2084" b="12916"/>
          <a:stretch/>
        </p:blipFill>
        <p:spPr>
          <a:xfrm>
            <a:off x="0" y="0"/>
            <a:ext cx="8244408" cy="6857999"/>
          </a:xfrm>
          <a:prstGeom prst="rect">
            <a:avLst/>
          </a:prstGeom>
        </p:spPr>
      </p:pic>
    </p:spTree>
    <p:extLst>
      <p:ext uri="{BB962C8B-B14F-4D97-AF65-F5344CB8AC3E}">
        <p14:creationId xmlns:p14="http://schemas.microsoft.com/office/powerpoint/2010/main" val="26503547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700620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1" cy="6858000"/>
          </a:xfrm>
          <a:prstGeom prst="rect">
            <a:avLst/>
          </a:prstGeom>
        </p:spPr>
      </p:pic>
    </p:spTree>
    <p:extLst>
      <p:ext uri="{BB962C8B-B14F-4D97-AF65-F5344CB8AC3E}">
        <p14:creationId xmlns:p14="http://schemas.microsoft.com/office/powerpoint/2010/main" val="16487627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44" y="-13147"/>
            <a:ext cx="8204944" cy="6858000"/>
          </a:xfrm>
          <a:prstGeom prst="rect">
            <a:avLst/>
          </a:prstGeom>
        </p:spPr>
      </p:pic>
    </p:spTree>
    <p:extLst>
      <p:ext uri="{BB962C8B-B14F-4D97-AF65-F5344CB8AC3E}">
        <p14:creationId xmlns:p14="http://schemas.microsoft.com/office/powerpoint/2010/main" val="13994892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430" t="3334" r="2605" b="13125"/>
          <a:stretch/>
        </p:blipFill>
        <p:spPr>
          <a:xfrm>
            <a:off x="13171" y="20016"/>
            <a:ext cx="8159229" cy="6837983"/>
          </a:xfrm>
          <a:prstGeom prst="rect">
            <a:avLst/>
          </a:prstGeom>
        </p:spPr>
      </p:pic>
    </p:spTree>
    <p:extLst>
      <p:ext uri="{BB962C8B-B14F-4D97-AF65-F5344CB8AC3E}">
        <p14:creationId xmlns:p14="http://schemas.microsoft.com/office/powerpoint/2010/main" val="42330179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21597800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7999"/>
          </a:xfrm>
          <a:prstGeom prst="rect">
            <a:avLst/>
          </a:prstGeom>
        </p:spPr>
      </p:pic>
    </p:spTree>
    <p:extLst>
      <p:ext uri="{BB962C8B-B14F-4D97-AF65-F5344CB8AC3E}">
        <p14:creationId xmlns:p14="http://schemas.microsoft.com/office/powerpoint/2010/main" val="27174384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41" t="-2783" r="2211" b="14560"/>
          <a:stretch/>
        </p:blipFill>
        <p:spPr>
          <a:xfrm>
            <a:off x="12576" y="-243408"/>
            <a:ext cx="8159824" cy="7101408"/>
          </a:xfrm>
          <a:prstGeom prst="rect">
            <a:avLst/>
          </a:prstGeom>
        </p:spPr>
      </p:pic>
    </p:spTree>
    <p:extLst>
      <p:ext uri="{BB962C8B-B14F-4D97-AF65-F5344CB8AC3E}">
        <p14:creationId xmlns:p14="http://schemas.microsoft.com/office/powerpoint/2010/main" val="2261145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PATIO DE LOS NARANJOS DE LA IGLESIA CATEDRAL DE CÓRDOBA</a:t>
            </a:r>
          </a:p>
        </p:txBody>
      </p:sp>
      <p:sp>
        <p:nvSpPr>
          <p:cNvPr id="3" name="2 Marcador de contenido"/>
          <p:cNvSpPr>
            <a:spLocks noGrp="1"/>
          </p:cNvSpPr>
          <p:nvPr>
            <p:ph idx="1"/>
          </p:nvPr>
        </p:nvSpPr>
        <p:spPr/>
        <p:txBody>
          <a:bodyPr>
            <a:normAutofit/>
          </a:bodyPr>
          <a:lstStyle/>
          <a:p>
            <a:r>
              <a:rPr lang="es-ES" sz="2000" dirty="0"/>
              <a:t>Se puede considerar como el jardín "vivo" más antiguo de Europa, ya que su comienzo se puede fechar junto a las primeras obras de la mezquita en 784 con Abd al-Rahman I. Es un recinto cerrado, de unos cincuenta por ciento treinta metros dividido en tres partes, cada una con una bella fuente renacentista en el centro.</a:t>
            </a:r>
          </a:p>
          <a:p>
            <a:r>
              <a:rPr lang="es-ES" sz="2000" dirty="0"/>
              <a:t> Desde un principio tuvo elementos vegetales como granados, cipreses o palmeras y hoy en día la plantación se compone de noventa y ocho naranjos plantados en hileras que datan al menos de finales del siglo XVIII</a:t>
            </a:r>
            <a:r>
              <a:rPr lang="es-ES" dirty="0"/>
              <a:t>.</a:t>
            </a:r>
          </a:p>
        </p:txBody>
      </p:sp>
    </p:spTree>
    <p:extLst>
      <p:ext uri="{BB962C8B-B14F-4D97-AF65-F5344CB8AC3E}">
        <p14:creationId xmlns:p14="http://schemas.microsoft.com/office/powerpoint/2010/main" val="32335524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8999"/>
            <a:ext cx="8172400" cy="3411835"/>
          </a:xfrm>
          <a:prstGeom prst="rect">
            <a:avLst/>
          </a:prstGeom>
        </p:spPr>
      </p:pic>
    </p:spTree>
    <p:extLst>
      <p:ext uri="{BB962C8B-B14F-4D97-AF65-F5344CB8AC3E}">
        <p14:creationId xmlns:p14="http://schemas.microsoft.com/office/powerpoint/2010/main" val="31196149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5168620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59552" cy="6858000"/>
          </a:xfrm>
          <a:prstGeom prst="rect">
            <a:avLst/>
          </a:prstGeom>
        </p:spPr>
      </p:pic>
    </p:spTree>
    <p:extLst>
      <p:ext uri="{BB962C8B-B14F-4D97-AF65-F5344CB8AC3E}">
        <p14:creationId xmlns:p14="http://schemas.microsoft.com/office/powerpoint/2010/main" val="24016874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2811057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75"/>
          <a:stretch/>
        </p:blipFill>
        <p:spPr>
          <a:xfrm>
            <a:off x="0" y="0"/>
            <a:ext cx="8172400" cy="6858000"/>
          </a:xfrm>
          <a:prstGeom prst="rect">
            <a:avLst/>
          </a:prstGeom>
        </p:spPr>
      </p:pic>
    </p:spTree>
    <p:extLst>
      <p:ext uri="{BB962C8B-B14F-4D97-AF65-F5344CB8AC3E}">
        <p14:creationId xmlns:p14="http://schemas.microsoft.com/office/powerpoint/2010/main" val="28125664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1826812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3579612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1607078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8761919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957392"/>
          </a:xfrm>
          <a:prstGeom prst="rect">
            <a:avLst/>
          </a:prstGeom>
        </p:spPr>
      </p:pic>
    </p:spTree>
    <p:extLst>
      <p:ext uri="{BB962C8B-B14F-4D97-AF65-F5344CB8AC3E}">
        <p14:creationId xmlns:p14="http://schemas.microsoft.com/office/powerpoint/2010/main" val="3359855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874"/>
            <a:ext cx="8244408" cy="6842125"/>
          </a:xfrm>
          <a:prstGeom prst="rect">
            <a:avLst/>
          </a:prstGeom>
        </p:spPr>
      </p:pic>
    </p:spTree>
    <p:extLst>
      <p:ext uri="{BB962C8B-B14F-4D97-AF65-F5344CB8AC3E}">
        <p14:creationId xmlns:p14="http://schemas.microsoft.com/office/powerpoint/2010/main" val="10260149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8496944" cy="6858000"/>
          </a:xfrm>
          <a:prstGeom prst="rect">
            <a:avLst/>
          </a:prstGeom>
        </p:spPr>
      </p:pic>
    </p:spTree>
    <p:extLst>
      <p:ext uri="{BB962C8B-B14F-4D97-AF65-F5344CB8AC3E}">
        <p14:creationId xmlns:p14="http://schemas.microsoft.com/office/powerpoint/2010/main" val="19878065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patios DEL PALACIO DE VIANA</a:t>
            </a:r>
          </a:p>
        </p:txBody>
      </p:sp>
      <p:sp>
        <p:nvSpPr>
          <p:cNvPr id="3" name="2 Marcador de contenido"/>
          <p:cNvSpPr>
            <a:spLocks noGrp="1"/>
          </p:cNvSpPr>
          <p:nvPr>
            <p:ph idx="1"/>
          </p:nvPr>
        </p:nvSpPr>
        <p:spPr/>
        <p:txBody>
          <a:bodyPr>
            <a:normAutofit/>
          </a:bodyPr>
          <a:lstStyle/>
          <a:p>
            <a:r>
              <a:rPr lang="es-ES" sz="2000" dirty="0"/>
              <a:t>La herencia romana del impluvium, fundida en la cultura árabe, dio como resultado el patio andaluz, recinto interior, protegido, en el que se desarrolla la vida familiar y social del individuo.</a:t>
            </a:r>
          </a:p>
          <a:p>
            <a:r>
              <a:rPr lang="es-ES" sz="2000" dirty="0"/>
              <a:t> En Córdoba se conservan numerosos patios de extraordinaria calidad, pero el paradigma lo constituye el Palacio de Viana (o de las Rejas de Don Gome) en el que se acumulan once patios -todos ellos bellísimos y singulares- con nombres tan sugerentes como el de los Jardineros, el de la Madama, del Pozo, de las Rejas, de los Naranjos, etc., además de un jardín de cerca de 1.200 m2, de diseño barroco con reminiscencias musulmanas</a:t>
            </a:r>
            <a:r>
              <a:rPr lang="es-ES" dirty="0"/>
              <a:t>.</a:t>
            </a:r>
          </a:p>
        </p:txBody>
      </p:sp>
    </p:spTree>
    <p:extLst>
      <p:ext uri="{BB962C8B-B14F-4D97-AF65-F5344CB8AC3E}">
        <p14:creationId xmlns:p14="http://schemas.microsoft.com/office/powerpoint/2010/main" val="24926388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006"/>
            <a:ext cx="8172400" cy="351301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26" y="3501008"/>
            <a:ext cx="4180533" cy="335756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1959" y="3501009"/>
            <a:ext cx="3960441" cy="3362696"/>
          </a:xfrm>
          <a:prstGeom prst="rect">
            <a:avLst/>
          </a:prstGeom>
        </p:spPr>
      </p:pic>
    </p:spTree>
    <p:extLst>
      <p:ext uri="{BB962C8B-B14F-4D97-AF65-F5344CB8AC3E}">
        <p14:creationId xmlns:p14="http://schemas.microsoft.com/office/powerpoint/2010/main" val="38811458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8844622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5242423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23405231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2288744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0"/>
            <a:ext cx="8207896" cy="6858000"/>
          </a:xfrm>
          <a:prstGeom prst="rect">
            <a:avLst/>
          </a:prstGeom>
        </p:spPr>
      </p:pic>
    </p:spTree>
    <p:extLst>
      <p:ext uri="{BB962C8B-B14F-4D97-AF65-F5344CB8AC3E}">
        <p14:creationId xmlns:p14="http://schemas.microsoft.com/office/powerpoint/2010/main" val="18781026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8496944" cy="6957392"/>
          </a:xfrm>
          <a:prstGeom prst="rect">
            <a:avLst/>
          </a:prstGeom>
        </p:spPr>
      </p:pic>
    </p:spTree>
    <p:extLst>
      <p:ext uri="{BB962C8B-B14F-4D97-AF65-F5344CB8AC3E}">
        <p14:creationId xmlns:p14="http://schemas.microsoft.com/office/powerpoint/2010/main" val="8801456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9867078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43875" cy="6857999"/>
          </a:xfrm>
          <a:prstGeom prst="rect">
            <a:avLst/>
          </a:prstGeom>
        </p:spPr>
      </p:pic>
    </p:spTree>
    <p:extLst>
      <p:ext uri="{BB962C8B-B14F-4D97-AF65-F5344CB8AC3E}">
        <p14:creationId xmlns:p14="http://schemas.microsoft.com/office/powerpoint/2010/main" val="14677978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0"/>
            <a:ext cx="3797052" cy="6858000"/>
          </a:xfrm>
          <a:prstGeom prst="rect">
            <a:avLst/>
          </a:prstGeom>
        </p:spPr>
      </p:pic>
    </p:spTree>
    <p:extLst>
      <p:ext uri="{BB962C8B-B14F-4D97-AF65-F5344CB8AC3E}">
        <p14:creationId xmlns:p14="http://schemas.microsoft.com/office/powerpoint/2010/main" val="13551609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8244761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0229247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4207738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SAN LORENZO DE TRASOUTO</a:t>
            </a:r>
          </a:p>
        </p:txBody>
      </p:sp>
      <p:sp>
        <p:nvSpPr>
          <p:cNvPr id="3" name="2 Marcador de contenido"/>
          <p:cNvSpPr>
            <a:spLocks noGrp="1"/>
          </p:cNvSpPr>
          <p:nvPr>
            <p:ph idx="1"/>
          </p:nvPr>
        </p:nvSpPr>
        <p:spPr/>
        <p:txBody>
          <a:bodyPr>
            <a:normAutofit fontScale="77500" lnSpcReduction="20000"/>
          </a:bodyPr>
          <a:lstStyle/>
          <a:p>
            <a:r>
              <a:rPr lang="es-ES" dirty="0"/>
              <a:t>El pazo de San Lorenzo en la ciudad de Santiago es un ejemplo de monasterio medieval transformado en residencia palaciega.</a:t>
            </a:r>
          </a:p>
          <a:p>
            <a:r>
              <a:rPr lang="es-ES" dirty="0"/>
              <a:t> Su origen se remonta al siglo XIII cuando Martín Arias, obispo de Zamora funda una ermita dedicada a San Lorenzo que se convierte más tarde en un modesto eremitorio de la orden franciscana rodeado de espesos robledales.</a:t>
            </a:r>
          </a:p>
          <a:p>
            <a:r>
              <a:rPr lang="es-ES" dirty="0"/>
              <a:t> El pazo cuenta con jardines exteriores que destacan más por su riqueza y variedad botánica que por su trazado. Pero si el pazo merece la pena destacarse en lo que a jardines se refiere es por su especial e insólito claustro.</a:t>
            </a:r>
          </a:p>
          <a:p>
            <a:r>
              <a:rPr lang="es-ES" dirty="0"/>
              <a:t> Es éste un espacio de planta casi cuadrada (16 x 18 m) , enmarcado por una galería abierta en el piso inferior y acristalada en el superior y un paseo perimetral que encierra un jardín con bojes tallados formando dibujos que, con el transcurrir de los años, se han convertido en extraños jeroglíficos cuyo significado es difícil desentrañar</a:t>
            </a:r>
          </a:p>
        </p:txBody>
      </p:sp>
    </p:spTree>
    <p:extLst>
      <p:ext uri="{BB962C8B-B14F-4D97-AF65-F5344CB8AC3E}">
        <p14:creationId xmlns:p14="http://schemas.microsoft.com/office/powerpoint/2010/main" val="13173290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20" y="3501008"/>
            <a:ext cx="8352928" cy="3356992"/>
          </a:xfrm>
          <a:prstGeom prst="rect">
            <a:avLst/>
          </a:prstGeom>
        </p:spPr>
      </p:pic>
    </p:spTree>
    <p:extLst>
      <p:ext uri="{BB962C8B-B14F-4D97-AF65-F5344CB8AC3E}">
        <p14:creationId xmlns:p14="http://schemas.microsoft.com/office/powerpoint/2010/main" val="187061650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0430744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43875" cy="6858000"/>
          </a:xfrm>
          <a:prstGeom prst="rect">
            <a:avLst/>
          </a:prstGeom>
        </p:spPr>
      </p:pic>
    </p:spTree>
    <p:extLst>
      <p:ext uri="{BB962C8B-B14F-4D97-AF65-F5344CB8AC3E}">
        <p14:creationId xmlns:p14="http://schemas.microsoft.com/office/powerpoint/2010/main" val="15421597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764090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43875" cy="6858000"/>
          </a:xfrm>
          <a:prstGeom prst="rect">
            <a:avLst/>
          </a:prstGeom>
        </p:spPr>
      </p:pic>
    </p:spTree>
    <p:extLst>
      <p:ext uri="{BB962C8B-B14F-4D97-AF65-F5344CB8AC3E}">
        <p14:creationId xmlns:p14="http://schemas.microsoft.com/office/powerpoint/2010/main" val="14279251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76"/>
            <a:ext cx="8244408" cy="6858000"/>
          </a:xfrm>
          <a:prstGeom prst="rect">
            <a:avLst/>
          </a:prstGeom>
        </p:spPr>
      </p:pic>
    </p:spTree>
    <p:extLst>
      <p:ext uri="{BB962C8B-B14F-4D97-AF65-F5344CB8AC3E}">
        <p14:creationId xmlns:p14="http://schemas.microsoft.com/office/powerpoint/2010/main" val="21466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957392"/>
          </a:xfrm>
          <a:prstGeom prst="rect">
            <a:avLst/>
          </a:prstGeom>
        </p:spPr>
      </p:pic>
    </p:spTree>
    <p:extLst>
      <p:ext uri="{BB962C8B-B14F-4D97-AF65-F5344CB8AC3E}">
        <p14:creationId xmlns:p14="http://schemas.microsoft.com/office/powerpoint/2010/main" val="37372802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1"/>
            <a:ext cx="413385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8852"/>
            <a:ext cx="4355976" cy="6858000"/>
          </a:xfrm>
          <a:prstGeom prst="rect">
            <a:avLst/>
          </a:prstGeom>
        </p:spPr>
      </p:pic>
    </p:spTree>
    <p:extLst>
      <p:ext uri="{BB962C8B-B14F-4D97-AF65-F5344CB8AC3E}">
        <p14:creationId xmlns:p14="http://schemas.microsoft.com/office/powerpoint/2010/main" val="42733673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80734999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del Pazo de Mariñan</a:t>
            </a:r>
          </a:p>
        </p:txBody>
      </p:sp>
      <p:sp>
        <p:nvSpPr>
          <p:cNvPr id="3" name="2 Marcador de contenido"/>
          <p:cNvSpPr>
            <a:spLocks noGrp="1"/>
          </p:cNvSpPr>
          <p:nvPr>
            <p:ph idx="1"/>
          </p:nvPr>
        </p:nvSpPr>
        <p:spPr/>
        <p:txBody>
          <a:bodyPr>
            <a:normAutofit fontScale="92500" lnSpcReduction="20000"/>
          </a:bodyPr>
          <a:lstStyle/>
          <a:p>
            <a:r>
              <a:rPr lang="es-ES" dirty="0"/>
              <a:t>El pazo está enclavado en un impresionante paisaje dominado por la ría de Betanzos. Sus terrenos descienden en terrazas hasta el río Mandeo, ocupando los jardines principales la terraza intermedia. Fue en origen una torre de carácter militar que en el siglo XVIII se transforma en palacio y sus huertas y tierras de cultivo se convierten en cuidados jardines. Lo más notable es el parterre que se extiende frente a la fachada posterior. La minuciosa restauración que ha llevado a cabo la Diputación ha rescatado los preciosistas parterres de inspiración clásica francesa en los que el boj recortado dibuja blasones y variadas formas geométricas.</a:t>
            </a:r>
          </a:p>
        </p:txBody>
      </p:sp>
    </p:spTree>
    <p:extLst>
      <p:ext uri="{BB962C8B-B14F-4D97-AF65-F5344CB8AC3E}">
        <p14:creationId xmlns:p14="http://schemas.microsoft.com/office/powerpoint/2010/main" val="9400309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146"/>
            <a:ext cx="8316416" cy="3487862"/>
          </a:xfrm>
          <a:prstGeom prst="rect">
            <a:avLst/>
          </a:prstGeom>
        </p:spPr>
      </p:pic>
    </p:spTree>
    <p:extLst>
      <p:ext uri="{BB962C8B-B14F-4D97-AF65-F5344CB8AC3E}">
        <p14:creationId xmlns:p14="http://schemas.microsoft.com/office/powerpoint/2010/main" val="24611123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16533016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3392" cy="6858000"/>
          </a:xfrm>
          <a:prstGeom prst="rect">
            <a:avLst/>
          </a:prstGeom>
        </p:spPr>
      </p:pic>
    </p:spTree>
    <p:extLst>
      <p:ext uri="{BB962C8B-B14F-4D97-AF65-F5344CB8AC3E}">
        <p14:creationId xmlns:p14="http://schemas.microsoft.com/office/powerpoint/2010/main" val="25742136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5" y="0"/>
            <a:ext cx="8166455" cy="6858000"/>
          </a:xfrm>
          <a:prstGeom prst="rect">
            <a:avLst/>
          </a:prstGeom>
        </p:spPr>
      </p:pic>
    </p:spTree>
    <p:extLst>
      <p:ext uri="{BB962C8B-B14F-4D97-AF65-F5344CB8AC3E}">
        <p14:creationId xmlns:p14="http://schemas.microsoft.com/office/powerpoint/2010/main" val="237642800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3385521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242152485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36576367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537" t="3750" r="2088" b="4500"/>
          <a:stretch/>
        </p:blipFill>
        <p:spPr>
          <a:xfrm>
            <a:off x="0" y="0"/>
            <a:ext cx="8244408" cy="6857999"/>
          </a:xfrm>
          <a:prstGeom prst="rect">
            <a:avLst/>
          </a:prstGeom>
        </p:spPr>
      </p:pic>
    </p:spTree>
    <p:extLst>
      <p:ext uri="{BB962C8B-B14F-4D97-AF65-F5344CB8AC3E}">
        <p14:creationId xmlns:p14="http://schemas.microsoft.com/office/powerpoint/2010/main" val="22571817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6936433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91"/>
          <a:stretch/>
        </p:blipFill>
        <p:spPr>
          <a:xfrm>
            <a:off x="0" y="0"/>
            <a:ext cx="8172400" cy="6858000"/>
          </a:xfrm>
          <a:prstGeom prst="rect">
            <a:avLst/>
          </a:prstGeom>
        </p:spPr>
      </p:pic>
    </p:spTree>
    <p:extLst>
      <p:ext uri="{BB962C8B-B14F-4D97-AF65-F5344CB8AC3E}">
        <p14:creationId xmlns:p14="http://schemas.microsoft.com/office/powerpoint/2010/main" val="24341157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005"/>
          <a:stretch/>
        </p:blipFill>
        <p:spPr>
          <a:xfrm>
            <a:off x="0" y="0"/>
            <a:ext cx="8172400" cy="6858000"/>
          </a:xfrm>
          <a:prstGeom prst="rect">
            <a:avLst/>
          </a:prstGeom>
        </p:spPr>
      </p:pic>
    </p:spTree>
    <p:extLst>
      <p:ext uri="{BB962C8B-B14F-4D97-AF65-F5344CB8AC3E}">
        <p14:creationId xmlns:p14="http://schemas.microsoft.com/office/powerpoint/2010/main" val="29403497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38156106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37921177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JARDÍN BOTÁNICO DE CAP ROIG</a:t>
            </a:r>
          </a:p>
        </p:txBody>
      </p:sp>
      <p:sp>
        <p:nvSpPr>
          <p:cNvPr id="3" name="2 Marcador de contenido"/>
          <p:cNvSpPr>
            <a:spLocks noGrp="1"/>
          </p:cNvSpPr>
          <p:nvPr>
            <p:ph idx="1"/>
          </p:nvPr>
        </p:nvSpPr>
        <p:spPr/>
        <p:txBody>
          <a:bodyPr>
            <a:normAutofit/>
          </a:bodyPr>
          <a:lstStyle/>
          <a:p>
            <a:r>
              <a:rPr lang="es-ES" sz="2000" dirty="0"/>
              <a:t>En 1927 el coronel Woevodsky y Dorothy Webster compran los terrenos de su finca de Cap Roig donde comienzan a levantar un castillo y trazan un magnífico parque.</a:t>
            </a:r>
          </a:p>
          <a:p>
            <a:r>
              <a:rPr lang="es-ES" sz="2000" dirty="0"/>
              <a:t> Las obras continuarán hasta 1974.</a:t>
            </a:r>
          </a:p>
          <a:p>
            <a:r>
              <a:rPr lang="es-ES" sz="2000" dirty="0"/>
              <a:t> El jardín desciende en terrazas desde el castillo hasta el mar.</a:t>
            </a:r>
          </a:p>
          <a:p>
            <a:r>
              <a:rPr lang="es-ES" sz="2000" dirty="0"/>
              <a:t> Las primeras (Terrazas de las Monjas, Terraza del Bassin, Jardín de los Enamorados) están conectadas por la Escalera de los Cipreses, y tienen un marcado acento arquitectónico mientras que a partir de aquí los paseos descienden suavemente hacia la costa.</a:t>
            </a:r>
          </a:p>
          <a:p>
            <a:r>
              <a:rPr lang="es-ES" sz="2000" dirty="0"/>
              <a:t> En esta zona se encuentra el Jardín de la Primavera, el Jardín de Cactus y el Paseo de los Geranios con una espectacular floración.</a:t>
            </a:r>
          </a:p>
        </p:txBody>
      </p:sp>
    </p:spTree>
    <p:extLst>
      <p:ext uri="{BB962C8B-B14F-4D97-AF65-F5344CB8AC3E}">
        <p14:creationId xmlns:p14="http://schemas.microsoft.com/office/powerpoint/2010/main" val="49940369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9921073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35580814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291712027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782"/>
            <a:ext cx="8172400" cy="6816436"/>
          </a:xfrm>
          <a:prstGeom prst="rect">
            <a:avLst/>
          </a:prstGeom>
        </p:spPr>
      </p:pic>
    </p:spTree>
    <p:extLst>
      <p:ext uri="{BB962C8B-B14F-4D97-AF65-F5344CB8AC3E}">
        <p14:creationId xmlns:p14="http://schemas.microsoft.com/office/powerpoint/2010/main" val="326567375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9"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3232" y="0"/>
            <a:ext cx="3070100" cy="6974632"/>
          </a:xfrm>
          <a:prstGeom prst="rect">
            <a:avLst/>
          </a:prstGeom>
        </p:spPr>
      </p:pic>
    </p:spTree>
    <p:extLst>
      <p:ext uri="{BB962C8B-B14F-4D97-AF65-F5344CB8AC3E}">
        <p14:creationId xmlns:p14="http://schemas.microsoft.com/office/powerpoint/2010/main" val="128453818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261594789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ardín Botánico de Cap Roig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1724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11" y="3429000"/>
            <a:ext cx="8196411" cy="3433564"/>
          </a:xfrm>
          <a:prstGeom prst="rect">
            <a:avLst/>
          </a:prstGeom>
        </p:spPr>
      </p:pic>
    </p:spTree>
    <p:extLst>
      <p:ext uri="{BB962C8B-B14F-4D97-AF65-F5344CB8AC3E}">
        <p14:creationId xmlns:p14="http://schemas.microsoft.com/office/powerpoint/2010/main" val="348884964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39551330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3356937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45853422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184214651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21106772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53537093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407549448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35118720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209</TotalTime>
  <Words>2306</Words>
  <Application>Microsoft Office PowerPoint</Application>
  <PresentationFormat>Presentación en pantalla (4:3)</PresentationFormat>
  <Paragraphs>259</Paragraphs>
  <Slides>121</Slides>
  <Notes>107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121</vt:i4>
      </vt:variant>
    </vt:vector>
  </HeadingPairs>
  <TitlesOfParts>
    <vt:vector size="126" baseType="lpstr">
      <vt:lpstr>Calibri</vt:lpstr>
      <vt:lpstr>Trebuchet MS</vt:lpstr>
      <vt:lpstr>Wingdings</vt:lpstr>
      <vt:lpstr>Wingdings 2</vt:lpstr>
      <vt:lpstr>Opulento</vt:lpstr>
      <vt:lpstr>Jardines Históricos DE ESPAÑA.-G</vt:lpstr>
      <vt:lpstr>JARDINES DEL PALACIO DEL MARQUÉS DE SANTA CRUZ</vt:lpstr>
      <vt:lpstr>Presentación de PowerPoint</vt:lpstr>
      <vt:lpstr>Presentación de PowerPoint</vt:lpstr>
      <vt:lpstr>Presentación de PowerPoint</vt:lpstr>
      <vt:lpstr>Presentación de PowerPoint</vt:lpstr>
      <vt:lpstr>Presentación de PowerPoint</vt:lpstr>
      <vt:lpstr>Presentación de PowerPoint</vt:lpstr>
      <vt:lpstr>REAL JARDÍN BOTÁNICO DE CÓRDOBA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ALCÁZAR DE LOS REYES CRISTIANOS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DE LA FINCA MORATALLA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PATIO DE LOS NARANJOS DE LA IGLESIA CATEDRAL DE CÓRDOBA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patios DEL PALACIO DE VIANA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SAN LORENZO DE TRASOUTO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Pazo de Mariñan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BOTÁNICO DE CAP ROIG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Historicos DE ESPAÑA.-G</dc:title>
  <dc:creator>Josep</dc:creator>
  <cp:lastModifiedBy>Usuario</cp:lastModifiedBy>
  <cp:revision>15</cp:revision>
  <dcterms:created xsi:type="dcterms:W3CDTF">2016-05-09T08:33:34Z</dcterms:created>
  <dcterms:modified xsi:type="dcterms:W3CDTF">2018-04-03T15:31:36Z</dcterms:modified>
</cp:coreProperties>
</file>