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23"/>
  </p:notesMasterIdLst>
  <p:sldIdLst>
    <p:sldId id="435" r:id="rId3"/>
    <p:sldId id="257" r:id="rId4"/>
    <p:sldId id="449" r:id="rId5"/>
    <p:sldId id="258" r:id="rId6"/>
    <p:sldId id="436" r:id="rId7"/>
    <p:sldId id="437" r:id="rId8"/>
    <p:sldId id="438" r:id="rId9"/>
    <p:sldId id="439" r:id="rId10"/>
    <p:sldId id="440" r:id="rId11"/>
    <p:sldId id="441" r:id="rId12"/>
    <p:sldId id="443" r:id="rId13"/>
    <p:sldId id="444" r:id="rId14"/>
    <p:sldId id="445" r:id="rId15"/>
    <p:sldId id="446" r:id="rId16"/>
    <p:sldId id="447" r:id="rId17"/>
    <p:sldId id="259" r:id="rId18"/>
    <p:sldId id="451" r:id="rId19"/>
    <p:sldId id="260" r:id="rId20"/>
    <p:sldId id="450" r:id="rId21"/>
    <p:sldId id="452" r:id="rId22"/>
    <p:sldId id="453" r:id="rId23"/>
    <p:sldId id="454" r:id="rId24"/>
    <p:sldId id="456" r:id="rId25"/>
    <p:sldId id="457" r:id="rId26"/>
    <p:sldId id="458" r:id="rId27"/>
    <p:sldId id="459" r:id="rId28"/>
    <p:sldId id="460" r:id="rId29"/>
    <p:sldId id="461" r:id="rId30"/>
    <p:sldId id="261" r:id="rId31"/>
    <p:sldId id="472" r:id="rId32"/>
    <p:sldId id="463" r:id="rId33"/>
    <p:sldId id="262" r:id="rId34"/>
    <p:sldId id="465" r:id="rId35"/>
    <p:sldId id="464" r:id="rId36"/>
    <p:sldId id="471" r:id="rId37"/>
    <p:sldId id="466" r:id="rId38"/>
    <p:sldId id="467" r:id="rId39"/>
    <p:sldId id="468" r:id="rId40"/>
    <p:sldId id="469" r:id="rId41"/>
    <p:sldId id="470" r:id="rId42"/>
    <p:sldId id="263" r:id="rId43"/>
    <p:sldId id="264" r:id="rId44"/>
    <p:sldId id="265" r:id="rId45"/>
    <p:sldId id="473" r:id="rId46"/>
    <p:sldId id="474" r:id="rId47"/>
    <p:sldId id="475" r:id="rId48"/>
    <p:sldId id="476" r:id="rId49"/>
    <p:sldId id="477" r:id="rId50"/>
    <p:sldId id="478" r:id="rId51"/>
    <p:sldId id="479" r:id="rId52"/>
    <p:sldId id="266" r:id="rId53"/>
    <p:sldId id="267" r:id="rId54"/>
    <p:sldId id="480" r:id="rId55"/>
    <p:sldId id="482" r:id="rId56"/>
    <p:sldId id="483" r:id="rId57"/>
    <p:sldId id="484" r:id="rId58"/>
    <p:sldId id="485" r:id="rId59"/>
    <p:sldId id="486" r:id="rId60"/>
    <p:sldId id="487" r:id="rId61"/>
    <p:sldId id="488" r:id="rId62"/>
    <p:sldId id="489" r:id="rId63"/>
    <p:sldId id="268" r:id="rId64"/>
    <p:sldId id="498" r:id="rId65"/>
    <p:sldId id="497" r:id="rId66"/>
    <p:sldId id="492" r:id="rId67"/>
    <p:sldId id="496" r:id="rId68"/>
    <p:sldId id="490" r:id="rId69"/>
    <p:sldId id="269" r:id="rId70"/>
    <p:sldId id="491" r:id="rId71"/>
    <p:sldId id="493" r:id="rId72"/>
    <p:sldId id="499" r:id="rId73"/>
    <p:sldId id="494" r:id="rId74"/>
    <p:sldId id="500" r:id="rId75"/>
    <p:sldId id="270" r:id="rId76"/>
    <p:sldId id="271" r:id="rId77"/>
    <p:sldId id="503" r:id="rId78"/>
    <p:sldId id="272" r:id="rId79"/>
    <p:sldId id="511" r:id="rId80"/>
    <p:sldId id="501" r:id="rId81"/>
    <p:sldId id="502" r:id="rId82"/>
    <p:sldId id="504" r:id="rId83"/>
    <p:sldId id="505" r:id="rId84"/>
    <p:sldId id="506" r:id="rId85"/>
    <p:sldId id="507" r:id="rId86"/>
    <p:sldId id="508" r:id="rId87"/>
    <p:sldId id="509" r:id="rId88"/>
    <p:sldId id="510" r:id="rId89"/>
    <p:sldId id="273" r:id="rId90"/>
    <p:sldId id="274" r:id="rId91"/>
    <p:sldId id="512" r:id="rId92"/>
    <p:sldId id="513" r:id="rId93"/>
    <p:sldId id="514" r:id="rId94"/>
    <p:sldId id="515" r:id="rId95"/>
    <p:sldId id="516" r:id="rId96"/>
    <p:sldId id="517" r:id="rId97"/>
    <p:sldId id="518" r:id="rId98"/>
    <p:sldId id="519" r:id="rId99"/>
    <p:sldId id="520" r:id="rId100"/>
    <p:sldId id="521" r:id="rId101"/>
    <p:sldId id="522" r:id="rId102"/>
    <p:sldId id="523" r:id="rId103"/>
    <p:sldId id="524" r:id="rId104"/>
    <p:sldId id="525" r:id="rId105"/>
    <p:sldId id="275" r:id="rId106"/>
    <p:sldId id="276" r:id="rId107"/>
    <p:sldId id="526" r:id="rId108"/>
    <p:sldId id="527" r:id="rId109"/>
    <p:sldId id="528" r:id="rId110"/>
    <p:sldId id="529" r:id="rId111"/>
    <p:sldId id="530" r:id="rId112"/>
    <p:sldId id="531" r:id="rId113"/>
    <p:sldId id="532" r:id="rId114"/>
    <p:sldId id="533" r:id="rId115"/>
    <p:sldId id="534" r:id="rId116"/>
    <p:sldId id="535" r:id="rId117"/>
    <p:sldId id="536" r:id="rId118"/>
    <p:sldId id="537" r:id="rId119"/>
    <p:sldId id="538" r:id="rId120"/>
    <p:sldId id="539" r:id="rId121"/>
    <p:sldId id="540"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71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3E024D-5637-47C0-AB64-D426DB9A1273}"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3E350D-9154-4CAA-A738-CBBDCE0831E8}" type="slidenum">
              <a:rPr lang="es-ES" smtClean="0"/>
              <a:t>‹Nº›</a:t>
            </a:fld>
            <a:endParaRPr lang="es-ES" dirty="0"/>
          </a:p>
        </p:txBody>
      </p:sp>
    </p:spTree>
    <p:extLst>
      <p:ext uri="{BB962C8B-B14F-4D97-AF65-F5344CB8AC3E}">
        <p14:creationId xmlns:p14="http://schemas.microsoft.com/office/powerpoint/2010/main" val="1267267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a:t>
            </a:fld>
            <a:endParaRPr lang="es-ES" dirty="0"/>
          </a:p>
        </p:txBody>
      </p:sp>
    </p:spTree>
    <p:extLst>
      <p:ext uri="{BB962C8B-B14F-4D97-AF65-F5344CB8AC3E}">
        <p14:creationId xmlns:p14="http://schemas.microsoft.com/office/powerpoint/2010/main" val="3485004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a:t>
            </a:fld>
            <a:endParaRPr lang="es-ES" dirty="0"/>
          </a:p>
        </p:txBody>
      </p:sp>
    </p:spTree>
    <p:extLst>
      <p:ext uri="{BB962C8B-B14F-4D97-AF65-F5344CB8AC3E}">
        <p14:creationId xmlns:p14="http://schemas.microsoft.com/office/powerpoint/2010/main" val="575967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a:t>
            </a:fld>
            <a:endParaRPr lang="es-ES" dirty="0"/>
          </a:p>
        </p:txBody>
      </p:sp>
    </p:spTree>
    <p:extLst>
      <p:ext uri="{BB962C8B-B14F-4D97-AF65-F5344CB8AC3E}">
        <p14:creationId xmlns:p14="http://schemas.microsoft.com/office/powerpoint/2010/main" val="244853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a:t>
            </a:fld>
            <a:endParaRPr lang="es-ES" dirty="0"/>
          </a:p>
        </p:txBody>
      </p:sp>
    </p:spTree>
    <p:extLst>
      <p:ext uri="{BB962C8B-B14F-4D97-AF65-F5344CB8AC3E}">
        <p14:creationId xmlns:p14="http://schemas.microsoft.com/office/powerpoint/2010/main" val="3061451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a:t>
            </a:fld>
            <a:endParaRPr lang="es-ES" dirty="0"/>
          </a:p>
        </p:txBody>
      </p:sp>
    </p:spTree>
    <p:extLst>
      <p:ext uri="{BB962C8B-B14F-4D97-AF65-F5344CB8AC3E}">
        <p14:creationId xmlns:p14="http://schemas.microsoft.com/office/powerpoint/2010/main" val="410067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a:t>
            </a:fld>
            <a:endParaRPr lang="es-ES" dirty="0"/>
          </a:p>
        </p:txBody>
      </p:sp>
    </p:spTree>
    <p:extLst>
      <p:ext uri="{BB962C8B-B14F-4D97-AF65-F5344CB8AC3E}">
        <p14:creationId xmlns:p14="http://schemas.microsoft.com/office/powerpoint/2010/main" val="1046511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a:t>
            </a:fld>
            <a:endParaRPr lang="es-ES" dirty="0"/>
          </a:p>
        </p:txBody>
      </p:sp>
    </p:spTree>
    <p:extLst>
      <p:ext uri="{BB962C8B-B14F-4D97-AF65-F5344CB8AC3E}">
        <p14:creationId xmlns:p14="http://schemas.microsoft.com/office/powerpoint/2010/main" val="4215981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a:t>
            </a:fld>
            <a:endParaRPr lang="es-ES" dirty="0"/>
          </a:p>
        </p:txBody>
      </p:sp>
    </p:spTree>
    <p:extLst>
      <p:ext uri="{BB962C8B-B14F-4D97-AF65-F5344CB8AC3E}">
        <p14:creationId xmlns:p14="http://schemas.microsoft.com/office/powerpoint/2010/main" val="4192789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a:t>
            </a:fld>
            <a:endParaRPr lang="es-ES" dirty="0"/>
          </a:p>
        </p:txBody>
      </p:sp>
    </p:spTree>
    <p:extLst>
      <p:ext uri="{BB962C8B-B14F-4D97-AF65-F5344CB8AC3E}">
        <p14:creationId xmlns:p14="http://schemas.microsoft.com/office/powerpoint/2010/main" val="2656005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12</a:t>
            </a:fld>
            <a:endParaRPr lang="es-ES" dirty="0"/>
          </a:p>
        </p:txBody>
      </p:sp>
    </p:spTree>
    <p:extLst>
      <p:ext uri="{BB962C8B-B14F-4D97-AF65-F5344CB8AC3E}">
        <p14:creationId xmlns:p14="http://schemas.microsoft.com/office/powerpoint/2010/main" val="202602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13</a:t>
            </a:fld>
            <a:endParaRPr lang="es-ES" dirty="0"/>
          </a:p>
        </p:txBody>
      </p:sp>
    </p:spTree>
    <p:extLst>
      <p:ext uri="{BB962C8B-B14F-4D97-AF65-F5344CB8AC3E}">
        <p14:creationId xmlns:p14="http://schemas.microsoft.com/office/powerpoint/2010/main" val="2844854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14</a:t>
            </a:fld>
            <a:endParaRPr lang="es-ES" dirty="0"/>
          </a:p>
        </p:txBody>
      </p:sp>
    </p:spTree>
    <p:extLst>
      <p:ext uri="{BB962C8B-B14F-4D97-AF65-F5344CB8AC3E}">
        <p14:creationId xmlns:p14="http://schemas.microsoft.com/office/powerpoint/2010/main" val="371118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Murcia .-Jardin de Floridablanca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15</a:t>
            </a:fld>
            <a:endParaRPr lang="es-ES" dirty="0"/>
          </a:p>
        </p:txBody>
      </p:sp>
    </p:spTree>
    <p:extLst>
      <p:ext uri="{BB962C8B-B14F-4D97-AF65-F5344CB8AC3E}">
        <p14:creationId xmlns:p14="http://schemas.microsoft.com/office/powerpoint/2010/main" val="805378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17</a:t>
            </a:fld>
            <a:endParaRPr lang="es-ES" dirty="0"/>
          </a:p>
        </p:txBody>
      </p:sp>
    </p:spTree>
    <p:extLst>
      <p:ext uri="{BB962C8B-B14F-4D97-AF65-F5344CB8AC3E}">
        <p14:creationId xmlns:p14="http://schemas.microsoft.com/office/powerpoint/2010/main" val="2003149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18</a:t>
            </a:fld>
            <a:endParaRPr lang="es-ES" dirty="0"/>
          </a:p>
        </p:txBody>
      </p:sp>
    </p:spTree>
    <p:extLst>
      <p:ext uri="{BB962C8B-B14F-4D97-AF65-F5344CB8AC3E}">
        <p14:creationId xmlns:p14="http://schemas.microsoft.com/office/powerpoint/2010/main" val="456305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a:t>
            </a:r>
            <a:r>
              <a:rPr lang="es-ES" baseline="0" dirty="0"/>
              <a:t> de Castilleja de Guzmán</a:t>
            </a:r>
            <a:endParaRPr lang="es-ES" dirty="0"/>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19</a:t>
            </a:fld>
            <a:endParaRPr lang="es-ES" dirty="0"/>
          </a:p>
        </p:txBody>
      </p:sp>
    </p:spTree>
    <p:extLst>
      <p:ext uri="{BB962C8B-B14F-4D97-AF65-F5344CB8AC3E}">
        <p14:creationId xmlns:p14="http://schemas.microsoft.com/office/powerpoint/2010/main" val="2974254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20</a:t>
            </a:fld>
            <a:endParaRPr lang="es-ES" dirty="0"/>
          </a:p>
        </p:txBody>
      </p:sp>
    </p:spTree>
    <p:extLst>
      <p:ext uri="{BB962C8B-B14F-4D97-AF65-F5344CB8AC3E}">
        <p14:creationId xmlns:p14="http://schemas.microsoft.com/office/powerpoint/2010/main" val="285901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21</a:t>
            </a:fld>
            <a:endParaRPr lang="es-ES" dirty="0"/>
          </a:p>
        </p:txBody>
      </p:sp>
    </p:spTree>
    <p:extLst>
      <p:ext uri="{BB962C8B-B14F-4D97-AF65-F5344CB8AC3E}">
        <p14:creationId xmlns:p14="http://schemas.microsoft.com/office/powerpoint/2010/main" val="579103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22</a:t>
            </a:fld>
            <a:endParaRPr lang="es-ES" dirty="0"/>
          </a:p>
        </p:txBody>
      </p:sp>
    </p:spTree>
    <p:extLst>
      <p:ext uri="{BB962C8B-B14F-4D97-AF65-F5344CB8AC3E}">
        <p14:creationId xmlns:p14="http://schemas.microsoft.com/office/powerpoint/2010/main" val="2587198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23</a:t>
            </a:fld>
            <a:endParaRPr lang="es-ES" dirty="0"/>
          </a:p>
        </p:txBody>
      </p:sp>
    </p:spTree>
    <p:extLst>
      <p:ext uri="{BB962C8B-B14F-4D97-AF65-F5344CB8AC3E}">
        <p14:creationId xmlns:p14="http://schemas.microsoft.com/office/powerpoint/2010/main" val="3115919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24</a:t>
            </a:fld>
            <a:endParaRPr lang="es-ES" dirty="0"/>
          </a:p>
        </p:txBody>
      </p:sp>
    </p:spTree>
    <p:extLst>
      <p:ext uri="{BB962C8B-B14F-4D97-AF65-F5344CB8AC3E}">
        <p14:creationId xmlns:p14="http://schemas.microsoft.com/office/powerpoint/2010/main" val="1090717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Guzmán.-Fuente de la Vieja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25</a:t>
            </a:fld>
            <a:endParaRPr lang="es-ES" dirty="0"/>
          </a:p>
        </p:txBody>
      </p:sp>
    </p:spTree>
    <p:extLst>
      <p:ext uri="{BB962C8B-B14F-4D97-AF65-F5344CB8AC3E}">
        <p14:creationId xmlns:p14="http://schemas.microsoft.com/office/powerpoint/2010/main" val="2347439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26</a:t>
            </a:fld>
            <a:endParaRPr lang="es-ES" dirty="0"/>
          </a:p>
        </p:txBody>
      </p:sp>
    </p:spTree>
    <p:extLst>
      <p:ext uri="{BB962C8B-B14F-4D97-AF65-F5344CB8AC3E}">
        <p14:creationId xmlns:p14="http://schemas.microsoft.com/office/powerpoint/2010/main" val="3432865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27</a:t>
            </a:fld>
            <a:endParaRPr lang="es-ES" dirty="0"/>
          </a:p>
        </p:txBody>
      </p:sp>
    </p:spTree>
    <p:extLst>
      <p:ext uri="{BB962C8B-B14F-4D97-AF65-F5344CB8AC3E}">
        <p14:creationId xmlns:p14="http://schemas.microsoft.com/office/powerpoint/2010/main" val="217915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Sevilla.-Jardines de Castilleja de Guzmán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28</a:t>
            </a:fld>
            <a:endParaRPr lang="es-ES" dirty="0"/>
          </a:p>
        </p:txBody>
      </p:sp>
    </p:spTree>
    <p:extLst>
      <p:ext uri="{BB962C8B-B14F-4D97-AF65-F5344CB8AC3E}">
        <p14:creationId xmlns:p14="http://schemas.microsoft.com/office/powerpoint/2010/main" val="127822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30</a:t>
            </a:fld>
            <a:endParaRPr lang="es-ES" dirty="0"/>
          </a:p>
        </p:txBody>
      </p:sp>
    </p:spTree>
    <p:extLst>
      <p:ext uri="{BB962C8B-B14F-4D97-AF65-F5344CB8AC3E}">
        <p14:creationId xmlns:p14="http://schemas.microsoft.com/office/powerpoint/2010/main" val="3722335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31</a:t>
            </a:fld>
            <a:endParaRPr lang="es-ES" dirty="0"/>
          </a:p>
        </p:txBody>
      </p:sp>
    </p:spTree>
    <p:extLst>
      <p:ext uri="{BB962C8B-B14F-4D97-AF65-F5344CB8AC3E}">
        <p14:creationId xmlns:p14="http://schemas.microsoft.com/office/powerpoint/2010/main" val="2645911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32</a:t>
            </a:fld>
            <a:endParaRPr lang="es-ES" dirty="0"/>
          </a:p>
        </p:txBody>
      </p:sp>
    </p:spTree>
    <p:extLst>
      <p:ext uri="{BB962C8B-B14F-4D97-AF65-F5344CB8AC3E}">
        <p14:creationId xmlns:p14="http://schemas.microsoft.com/office/powerpoint/2010/main" val="2551854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33</a:t>
            </a:fld>
            <a:endParaRPr lang="es-ES" dirty="0"/>
          </a:p>
        </p:txBody>
      </p:sp>
    </p:spTree>
    <p:extLst>
      <p:ext uri="{BB962C8B-B14F-4D97-AF65-F5344CB8AC3E}">
        <p14:creationId xmlns:p14="http://schemas.microsoft.com/office/powerpoint/2010/main" val="136878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34</a:t>
            </a:fld>
            <a:endParaRPr lang="es-ES" dirty="0"/>
          </a:p>
        </p:txBody>
      </p:sp>
    </p:spTree>
    <p:extLst>
      <p:ext uri="{BB962C8B-B14F-4D97-AF65-F5344CB8AC3E}">
        <p14:creationId xmlns:p14="http://schemas.microsoft.com/office/powerpoint/2010/main" val="1351507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35</a:t>
            </a:fld>
            <a:endParaRPr lang="es-ES" dirty="0"/>
          </a:p>
        </p:txBody>
      </p:sp>
    </p:spTree>
    <p:extLst>
      <p:ext uri="{BB962C8B-B14F-4D97-AF65-F5344CB8AC3E}">
        <p14:creationId xmlns:p14="http://schemas.microsoft.com/office/powerpoint/2010/main" val="104097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36</a:t>
            </a:fld>
            <a:endParaRPr lang="es-ES" dirty="0"/>
          </a:p>
        </p:txBody>
      </p:sp>
    </p:spTree>
    <p:extLst>
      <p:ext uri="{BB962C8B-B14F-4D97-AF65-F5344CB8AC3E}">
        <p14:creationId xmlns:p14="http://schemas.microsoft.com/office/powerpoint/2010/main" val="34927042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37</a:t>
            </a:fld>
            <a:endParaRPr lang="es-ES" dirty="0"/>
          </a:p>
        </p:txBody>
      </p:sp>
    </p:spTree>
    <p:extLst>
      <p:ext uri="{BB962C8B-B14F-4D97-AF65-F5344CB8AC3E}">
        <p14:creationId xmlns:p14="http://schemas.microsoft.com/office/powerpoint/2010/main" val="27848928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38</a:t>
            </a:fld>
            <a:endParaRPr lang="es-ES" dirty="0"/>
          </a:p>
        </p:txBody>
      </p:sp>
    </p:spTree>
    <p:extLst>
      <p:ext uri="{BB962C8B-B14F-4D97-AF65-F5344CB8AC3E}">
        <p14:creationId xmlns:p14="http://schemas.microsoft.com/office/powerpoint/2010/main" val="5398763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39</a:t>
            </a:fld>
            <a:endParaRPr lang="es-ES" dirty="0"/>
          </a:p>
        </p:txBody>
      </p:sp>
    </p:spTree>
    <p:extLst>
      <p:ext uri="{BB962C8B-B14F-4D97-AF65-F5344CB8AC3E}">
        <p14:creationId xmlns:p14="http://schemas.microsoft.com/office/powerpoint/2010/main" val="112598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Bosque de Bejar</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40</a:t>
            </a:fld>
            <a:endParaRPr lang="es-ES" dirty="0"/>
          </a:p>
        </p:txBody>
      </p:sp>
    </p:spTree>
    <p:extLst>
      <p:ext uri="{BB962C8B-B14F-4D97-AF65-F5344CB8AC3E}">
        <p14:creationId xmlns:p14="http://schemas.microsoft.com/office/powerpoint/2010/main" val="4241126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44</a:t>
            </a:fld>
            <a:endParaRPr lang="es-ES" dirty="0"/>
          </a:p>
        </p:txBody>
      </p:sp>
    </p:spTree>
    <p:extLst>
      <p:ext uri="{BB962C8B-B14F-4D97-AF65-F5344CB8AC3E}">
        <p14:creationId xmlns:p14="http://schemas.microsoft.com/office/powerpoint/2010/main" val="1887497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45</a:t>
            </a:fld>
            <a:endParaRPr lang="es-ES" dirty="0"/>
          </a:p>
        </p:txBody>
      </p:sp>
    </p:spTree>
    <p:extLst>
      <p:ext uri="{BB962C8B-B14F-4D97-AF65-F5344CB8AC3E}">
        <p14:creationId xmlns:p14="http://schemas.microsoft.com/office/powerpoint/2010/main" val="28901607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46</a:t>
            </a:fld>
            <a:endParaRPr lang="es-ES" dirty="0"/>
          </a:p>
        </p:txBody>
      </p:sp>
    </p:spTree>
    <p:extLst>
      <p:ext uri="{BB962C8B-B14F-4D97-AF65-F5344CB8AC3E}">
        <p14:creationId xmlns:p14="http://schemas.microsoft.com/office/powerpoint/2010/main" val="3810043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47</a:t>
            </a:fld>
            <a:endParaRPr lang="es-ES" dirty="0"/>
          </a:p>
        </p:txBody>
      </p:sp>
    </p:spTree>
    <p:extLst>
      <p:ext uri="{BB962C8B-B14F-4D97-AF65-F5344CB8AC3E}">
        <p14:creationId xmlns:p14="http://schemas.microsoft.com/office/powerpoint/2010/main" val="29557862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48</a:t>
            </a:fld>
            <a:endParaRPr lang="es-ES" dirty="0"/>
          </a:p>
        </p:txBody>
      </p:sp>
    </p:spTree>
    <p:extLst>
      <p:ext uri="{BB962C8B-B14F-4D97-AF65-F5344CB8AC3E}">
        <p14:creationId xmlns:p14="http://schemas.microsoft.com/office/powerpoint/2010/main" val="3729492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49</a:t>
            </a:fld>
            <a:endParaRPr lang="es-ES" dirty="0"/>
          </a:p>
        </p:txBody>
      </p:sp>
    </p:spTree>
    <p:extLst>
      <p:ext uri="{BB962C8B-B14F-4D97-AF65-F5344CB8AC3E}">
        <p14:creationId xmlns:p14="http://schemas.microsoft.com/office/powerpoint/2010/main" val="40347635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Monasterio de Santas Creus</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50</a:t>
            </a:fld>
            <a:endParaRPr lang="es-ES" dirty="0"/>
          </a:p>
        </p:txBody>
      </p:sp>
    </p:spTree>
    <p:extLst>
      <p:ext uri="{BB962C8B-B14F-4D97-AF65-F5344CB8AC3E}">
        <p14:creationId xmlns:p14="http://schemas.microsoft.com/office/powerpoint/2010/main" val="4092586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8811586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53</a:t>
            </a:fld>
            <a:endParaRPr lang="es-ES" dirty="0"/>
          </a:p>
        </p:txBody>
      </p:sp>
    </p:spTree>
    <p:extLst>
      <p:ext uri="{BB962C8B-B14F-4D97-AF65-F5344CB8AC3E}">
        <p14:creationId xmlns:p14="http://schemas.microsoft.com/office/powerpoint/2010/main" val="27028521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54</a:t>
            </a:fld>
            <a:endParaRPr lang="es-ES" dirty="0"/>
          </a:p>
        </p:txBody>
      </p:sp>
    </p:spTree>
    <p:extLst>
      <p:ext uri="{BB962C8B-B14F-4D97-AF65-F5344CB8AC3E}">
        <p14:creationId xmlns:p14="http://schemas.microsoft.com/office/powerpoint/2010/main" val="36292809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55</a:t>
            </a:fld>
            <a:endParaRPr lang="es-ES" dirty="0"/>
          </a:p>
        </p:txBody>
      </p:sp>
    </p:spTree>
    <p:extLst>
      <p:ext uri="{BB962C8B-B14F-4D97-AF65-F5344CB8AC3E}">
        <p14:creationId xmlns:p14="http://schemas.microsoft.com/office/powerpoint/2010/main" val="3901864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56</a:t>
            </a:fld>
            <a:endParaRPr lang="es-ES" dirty="0"/>
          </a:p>
        </p:txBody>
      </p:sp>
    </p:spTree>
    <p:extLst>
      <p:ext uri="{BB962C8B-B14F-4D97-AF65-F5344CB8AC3E}">
        <p14:creationId xmlns:p14="http://schemas.microsoft.com/office/powerpoint/2010/main" val="1693975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57</a:t>
            </a:fld>
            <a:endParaRPr lang="es-ES" dirty="0"/>
          </a:p>
        </p:txBody>
      </p:sp>
    </p:spTree>
    <p:extLst>
      <p:ext uri="{BB962C8B-B14F-4D97-AF65-F5344CB8AC3E}">
        <p14:creationId xmlns:p14="http://schemas.microsoft.com/office/powerpoint/2010/main" val="37136603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58</a:t>
            </a:fld>
            <a:endParaRPr lang="es-ES" dirty="0"/>
          </a:p>
        </p:txBody>
      </p:sp>
    </p:spTree>
    <p:extLst>
      <p:ext uri="{BB962C8B-B14F-4D97-AF65-F5344CB8AC3E}">
        <p14:creationId xmlns:p14="http://schemas.microsoft.com/office/powerpoint/2010/main" val="3638112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59</a:t>
            </a:fld>
            <a:endParaRPr lang="es-ES" dirty="0"/>
          </a:p>
        </p:txBody>
      </p:sp>
    </p:spTree>
    <p:extLst>
      <p:ext uri="{BB962C8B-B14F-4D97-AF65-F5344CB8AC3E}">
        <p14:creationId xmlns:p14="http://schemas.microsoft.com/office/powerpoint/2010/main" val="21816791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60</a:t>
            </a:fld>
            <a:endParaRPr lang="es-ES" dirty="0"/>
          </a:p>
        </p:txBody>
      </p:sp>
    </p:spTree>
    <p:extLst>
      <p:ext uri="{BB962C8B-B14F-4D97-AF65-F5344CB8AC3E}">
        <p14:creationId xmlns:p14="http://schemas.microsoft.com/office/powerpoint/2010/main" val="42624159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Casita del Príncipe del Pardo</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61</a:t>
            </a:fld>
            <a:endParaRPr lang="es-ES" dirty="0"/>
          </a:p>
        </p:txBody>
      </p:sp>
    </p:spTree>
    <p:extLst>
      <p:ext uri="{BB962C8B-B14F-4D97-AF65-F5344CB8AC3E}">
        <p14:creationId xmlns:p14="http://schemas.microsoft.com/office/powerpoint/2010/main" val="1208145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63</a:t>
            </a:fld>
            <a:endParaRPr lang="es-ES" dirty="0"/>
          </a:p>
        </p:txBody>
      </p:sp>
    </p:spTree>
    <p:extLst>
      <p:ext uri="{BB962C8B-B14F-4D97-AF65-F5344CB8AC3E}">
        <p14:creationId xmlns:p14="http://schemas.microsoft.com/office/powerpoint/2010/main" val="21699192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64</a:t>
            </a:fld>
            <a:endParaRPr lang="es-ES" dirty="0"/>
          </a:p>
        </p:txBody>
      </p:sp>
    </p:spTree>
    <p:extLst>
      <p:ext uri="{BB962C8B-B14F-4D97-AF65-F5344CB8AC3E}">
        <p14:creationId xmlns:p14="http://schemas.microsoft.com/office/powerpoint/2010/main" val="39991162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65</a:t>
            </a:fld>
            <a:endParaRPr lang="es-ES" dirty="0"/>
          </a:p>
        </p:txBody>
      </p:sp>
    </p:spTree>
    <p:extLst>
      <p:ext uri="{BB962C8B-B14F-4D97-AF65-F5344CB8AC3E}">
        <p14:creationId xmlns:p14="http://schemas.microsoft.com/office/powerpoint/2010/main" val="42397859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66</a:t>
            </a:fld>
            <a:endParaRPr lang="es-ES" dirty="0"/>
          </a:p>
        </p:txBody>
      </p:sp>
    </p:spTree>
    <p:extLst>
      <p:ext uri="{BB962C8B-B14F-4D97-AF65-F5344CB8AC3E}">
        <p14:creationId xmlns:p14="http://schemas.microsoft.com/office/powerpoint/2010/main" val="1394561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67</a:t>
            </a:fld>
            <a:endParaRPr lang="es-ES" dirty="0"/>
          </a:p>
        </p:txBody>
      </p:sp>
    </p:spTree>
    <p:extLst>
      <p:ext uri="{BB962C8B-B14F-4D97-AF65-F5344CB8AC3E}">
        <p14:creationId xmlns:p14="http://schemas.microsoft.com/office/powerpoint/2010/main" val="3216356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Santa Cruz de Ribadulla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68</a:t>
            </a:fld>
            <a:endParaRPr lang="es-ES" dirty="0"/>
          </a:p>
        </p:txBody>
      </p:sp>
    </p:spTree>
    <p:extLst>
      <p:ext uri="{BB962C8B-B14F-4D97-AF65-F5344CB8AC3E}">
        <p14:creationId xmlns:p14="http://schemas.microsoft.com/office/powerpoint/2010/main" val="6551097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69</a:t>
            </a:fld>
            <a:endParaRPr lang="es-ES" dirty="0"/>
          </a:p>
        </p:txBody>
      </p:sp>
    </p:spTree>
    <p:extLst>
      <p:ext uri="{BB962C8B-B14F-4D97-AF65-F5344CB8AC3E}">
        <p14:creationId xmlns:p14="http://schemas.microsoft.com/office/powerpoint/2010/main" val="30685555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70</a:t>
            </a:fld>
            <a:endParaRPr lang="es-ES" dirty="0"/>
          </a:p>
        </p:txBody>
      </p:sp>
    </p:spTree>
    <p:extLst>
      <p:ext uri="{BB962C8B-B14F-4D97-AF65-F5344CB8AC3E}">
        <p14:creationId xmlns:p14="http://schemas.microsoft.com/office/powerpoint/2010/main" val="12453419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71</a:t>
            </a:fld>
            <a:endParaRPr lang="es-ES" dirty="0"/>
          </a:p>
        </p:txBody>
      </p:sp>
    </p:spTree>
    <p:extLst>
      <p:ext uri="{BB962C8B-B14F-4D97-AF65-F5344CB8AC3E}">
        <p14:creationId xmlns:p14="http://schemas.microsoft.com/office/powerpoint/2010/main" val="40915956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72</a:t>
            </a:fld>
            <a:endParaRPr lang="es-ES" dirty="0"/>
          </a:p>
        </p:txBody>
      </p:sp>
    </p:spTree>
    <p:extLst>
      <p:ext uri="{BB962C8B-B14F-4D97-AF65-F5344CB8AC3E}">
        <p14:creationId xmlns:p14="http://schemas.microsoft.com/office/powerpoint/2010/main" val="11759674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Passo de Santa Cruz de Ribadulla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73</a:t>
            </a:fld>
            <a:endParaRPr lang="es-ES" dirty="0"/>
          </a:p>
        </p:txBody>
      </p:sp>
    </p:spTree>
    <p:extLst>
      <p:ext uri="{BB962C8B-B14F-4D97-AF65-F5344CB8AC3E}">
        <p14:creationId xmlns:p14="http://schemas.microsoft.com/office/powerpoint/2010/main" val="15210958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76</a:t>
            </a:fld>
            <a:endParaRPr lang="es-ES" dirty="0"/>
          </a:p>
        </p:txBody>
      </p:sp>
    </p:spTree>
    <p:extLst>
      <p:ext uri="{BB962C8B-B14F-4D97-AF65-F5344CB8AC3E}">
        <p14:creationId xmlns:p14="http://schemas.microsoft.com/office/powerpoint/2010/main" val="9859464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Museo de la Fundación Evaristo del Valle</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679807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79</a:t>
            </a:fld>
            <a:endParaRPr lang="es-ES" dirty="0"/>
          </a:p>
        </p:txBody>
      </p:sp>
    </p:spTree>
    <p:extLst>
      <p:ext uri="{BB962C8B-B14F-4D97-AF65-F5344CB8AC3E}">
        <p14:creationId xmlns:p14="http://schemas.microsoft.com/office/powerpoint/2010/main" val="1084581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80</a:t>
            </a:fld>
            <a:endParaRPr lang="es-ES" dirty="0"/>
          </a:p>
        </p:txBody>
      </p:sp>
    </p:spTree>
    <p:extLst>
      <p:ext uri="{BB962C8B-B14F-4D97-AF65-F5344CB8AC3E}">
        <p14:creationId xmlns:p14="http://schemas.microsoft.com/office/powerpoint/2010/main" val="9837133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81</a:t>
            </a:fld>
            <a:endParaRPr lang="es-ES" dirty="0"/>
          </a:p>
        </p:txBody>
      </p:sp>
    </p:spTree>
    <p:extLst>
      <p:ext uri="{BB962C8B-B14F-4D97-AF65-F5344CB8AC3E}">
        <p14:creationId xmlns:p14="http://schemas.microsoft.com/office/powerpoint/2010/main" val="614391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82</a:t>
            </a:fld>
            <a:endParaRPr lang="es-ES" dirty="0"/>
          </a:p>
        </p:txBody>
      </p:sp>
    </p:spTree>
    <p:extLst>
      <p:ext uri="{BB962C8B-B14F-4D97-AF65-F5344CB8AC3E}">
        <p14:creationId xmlns:p14="http://schemas.microsoft.com/office/powerpoint/2010/main" val="5008662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83</a:t>
            </a:fld>
            <a:endParaRPr lang="es-ES" dirty="0"/>
          </a:p>
        </p:txBody>
      </p:sp>
    </p:spTree>
    <p:extLst>
      <p:ext uri="{BB962C8B-B14F-4D97-AF65-F5344CB8AC3E}">
        <p14:creationId xmlns:p14="http://schemas.microsoft.com/office/powerpoint/2010/main" val="19150110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84</a:t>
            </a:fld>
            <a:endParaRPr lang="es-ES" dirty="0"/>
          </a:p>
        </p:txBody>
      </p:sp>
    </p:spTree>
    <p:extLst>
      <p:ext uri="{BB962C8B-B14F-4D97-AF65-F5344CB8AC3E}">
        <p14:creationId xmlns:p14="http://schemas.microsoft.com/office/powerpoint/2010/main" val="26645376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85</a:t>
            </a:fld>
            <a:endParaRPr lang="es-ES" dirty="0"/>
          </a:p>
        </p:txBody>
      </p:sp>
    </p:spTree>
    <p:extLst>
      <p:ext uri="{BB962C8B-B14F-4D97-AF65-F5344CB8AC3E}">
        <p14:creationId xmlns:p14="http://schemas.microsoft.com/office/powerpoint/2010/main" val="38879143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Valle-Magnolia</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86</a:t>
            </a:fld>
            <a:endParaRPr lang="es-ES" dirty="0"/>
          </a:p>
        </p:txBody>
      </p:sp>
    </p:spTree>
    <p:extLst>
      <p:ext uri="{BB962C8B-B14F-4D97-AF65-F5344CB8AC3E}">
        <p14:creationId xmlns:p14="http://schemas.microsoft.com/office/powerpoint/2010/main" val="23202605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Fundación Evaristo del Valle</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87</a:t>
            </a:fld>
            <a:endParaRPr lang="es-ES" dirty="0"/>
          </a:p>
        </p:txBody>
      </p:sp>
    </p:spTree>
    <p:extLst>
      <p:ext uri="{BB962C8B-B14F-4D97-AF65-F5344CB8AC3E}">
        <p14:creationId xmlns:p14="http://schemas.microsoft.com/office/powerpoint/2010/main" val="41393829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4421869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Luisa.-Glorieta de Bécquer</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90</a:t>
            </a:fld>
            <a:endParaRPr lang="es-ES" dirty="0"/>
          </a:p>
        </p:txBody>
      </p:sp>
    </p:spTree>
    <p:extLst>
      <p:ext uri="{BB962C8B-B14F-4D97-AF65-F5344CB8AC3E}">
        <p14:creationId xmlns:p14="http://schemas.microsoft.com/office/powerpoint/2010/main" val="3993146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Luisa.-Fuente de las Ranas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91</a:t>
            </a:fld>
            <a:endParaRPr lang="es-ES" dirty="0"/>
          </a:p>
        </p:txBody>
      </p:sp>
    </p:spTree>
    <p:extLst>
      <p:ext uri="{BB962C8B-B14F-4D97-AF65-F5344CB8AC3E}">
        <p14:creationId xmlns:p14="http://schemas.microsoft.com/office/powerpoint/2010/main" val="29772822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Luisa.-Estanque de los Lotos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93</a:t>
            </a:fld>
            <a:endParaRPr lang="es-ES" dirty="0"/>
          </a:p>
        </p:txBody>
      </p:sp>
    </p:spTree>
    <p:extLst>
      <p:ext uri="{BB962C8B-B14F-4D97-AF65-F5344CB8AC3E}">
        <p14:creationId xmlns:p14="http://schemas.microsoft.com/office/powerpoint/2010/main" val="2351760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Luisa.-Glorieta de los Toreros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94</a:t>
            </a:fld>
            <a:endParaRPr lang="es-ES" dirty="0"/>
          </a:p>
        </p:txBody>
      </p:sp>
    </p:spTree>
    <p:extLst>
      <p:ext uri="{BB962C8B-B14F-4D97-AF65-F5344CB8AC3E}">
        <p14:creationId xmlns:p14="http://schemas.microsoft.com/office/powerpoint/2010/main" val="39564992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Luisa.-Jardin de los Leones.-Taxodium distichum</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95</a:t>
            </a:fld>
            <a:endParaRPr lang="es-ES" dirty="0"/>
          </a:p>
        </p:txBody>
      </p:sp>
    </p:spTree>
    <p:extLst>
      <p:ext uri="{BB962C8B-B14F-4D97-AF65-F5344CB8AC3E}">
        <p14:creationId xmlns:p14="http://schemas.microsoft.com/office/powerpoint/2010/main" val="32499848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Luisa.-Jardin de los Leones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96</a:t>
            </a:fld>
            <a:endParaRPr lang="es-ES" dirty="0"/>
          </a:p>
        </p:txBody>
      </p:sp>
    </p:spTree>
    <p:extLst>
      <p:ext uri="{BB962C8B-B14F-4D97-AF65-F5344CB8AC3E}">
        <p14:creationId xmlns:p14="http://schemas.microsoft.com/office/powerpoint/2010/main" val="5386184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Luisa.-de los Leones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97</a:t>
            </a:fld>
            <a:endParaRPr lang="es-ES" dirty="0"/>
          </a:p>
        </p:txBody>
      </p:sp>
    </p:spTree>
    <p:extLst>
      <p:ext uri="{BB962C8B-B14F-4D97-AF65-F5344CB8AC3E}">
        <p14:creationId xmlns:p14="http://schemas.microsoft.com/office/powerpoint/2010/main" val="22321314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Luisa.-Jardin de los Leones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98</a:t>
            </a:fld>
            <a:endParaRPr lang="es-ES" dirty="0"/>
          </a:p>
        </p:txBody>
      </p:sp>
    </p:spTree>
    <p:extLst>
      <p:ext uri="{BB962C8B-B14F-4D97-AF65-F5344CB8AC3E}">
        <p14:creationId xmlns:p14="http://schemas.microsoft.com/office/powerpoint/2010/main" val="9525359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Luisa.-Glorieta de las Palomas</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99</a:t>
            </a:fld>
            <a:endParaRPr lang="es-ES" dirty="0"/>
          </a:p>
        </p:txBody>
      </p:sp>
    </p:spTree>
    <p:extLst>
      <p:ext uri="{BB962C8B-B14F-4D97-AF65-F5344CB8AC3E}">
        <p14:creationId xmlns:p14="http://schemas.microsoft.com/office/powerpoint/2010/main" val="22660899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Luisa.-Plaza de América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100</a:t>
            </a:fld>
            <a:endParaRPr lang="es-ES" dirty="0"/>
          </a:p>
        </p:txBody>
      </p:sp>
    </p:spTree>
    <p:extLst>
      <p:ext uri="{BB962C8B-B14F-4D97-AF65-F5344CB8AC3E}">
        <p14:creationId xmlns:p14="http://schemas.microsoft.com/office/powerpoint/2010/main" val="36976499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101</a:t>
            </a:fld>
            <a:endParaRPr lang="es-ES" dirty="0"/>
          </a:p>
        </p:txBody>
      </p:sp>
    </p:spTree>
    <p:extLst>
      <p:ext uri="{BB962C8B-B14F-4D97-AF65-F5344CB8AC3E}">
        <p14:creationId xmlns:p14="http://schemas.microsoft.com/office/powerpoint/2010/main" val="177594859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102</a:t>
            </a:fld>
            <a:endParaRPr lang="es-ES" dirty="0"/>
          </a:p>
        </p:txBody>
      </p:sp>
    </p:spTree>
    <p:extLst>
      <p:ext uri="{BB962C8B-B14F-4D97-AF65-F5344CB8AC3E}">
        <p14:creationId xmlns:p14="http://schemas.microsoft.com/office/powerpoint/2010/main" val="20909713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María Luisa.-Plaza de América.- Lavender Dream</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103</a:t>
            </a:fld>
            <a:endParaRPr lang="es-ES" dirty="0"/>
          </a:p>
        </p:txBody>
      </p:sp>
    </p:spTree>
    <p:extLst>
      <p:ext uri="{BB962C8B-B14F-4D97-AF65-F5344CB8AC3E}">
        <p14:creationId xmlns:p14="http://schemas.microsoft.com/office/powerpoint/2010/main" val="11815517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a:t>
            </a:r>
            <a:r>
              <a:rPr lang="es-ES" baseline="0" dirty="0"/>
              <a:t> Botánico Atlántico de Gijón</a:t>
            </a:r>
            <a:endParaRPr lang="es-ES" dirty="0"/>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5106802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Atlántico de Gijón</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106</a:t>
            </a:fld>
            <a:endParaRPr lang="es-ES" dirty="0"/>
          </a:p>
        </p:txBody>
      </p:sp>
    </p:spTree>
    <p:extLst>
      <p:ext uri="{BB962C8B-B14F-4D97-AF65-F5344CB8AC3E}">
        <p14:creationId xmlns:p14="http://schemas.microsoft.com/office/powerpoint/2010/main" val="5475714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108</a:t>
            </a:fld>
            <a:endParaRPr lang="es-ES" dirty="0"/>
          </a:p>
        </p:txBody>
      </p:sp>
    </p:spTree>
    <p:extLst>
      <p:ext uri="{BB962C8B-B14F-4D97-AF65-F5344CB8AC3E}">
        <p14:creationId xmlns:p14="http://schemas.microsoft.com/office/powerpoint/2010/main" val="22974826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109</a:t>
            </a:fld>
            <a:endParaRPr lang="es-ES" dirty="0"/>
          </a:p>
        </p:txBody>
      </p:sp>
    </p:spTree>
    <p:extLst>
      <p:ext uri="{BB962C8B-B14F-4D97-AF65-F5344CB8AC3E}">
        <p14:creationId xmlns:p14="http://schemas.microsoft.com/office/powerpoint/2010/main" val="25281919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110</a:t>
            </a:fld>
            <a:endParaRPr lang="es-ES" dirty="0"/>
          </a:p>
        </p:txBody>
      </p:sp>
    </p:spTree>
    <p:extLst>
      <p:ext uri="{BB962C8B-B14F-4D97-AF65-F5344CB8AC3E}">
        <p14:creationId xmlns:p14="http://schemas.microsoft.com/office/powerpoint/2010/main" val="38343262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111</a:t>
            </a:fld>
            <a:endParaRPr lang="es-ES" dirty="0"/>
          </a:p>
        </p:txBody>
      </p:sp>
    </p:spTree>
    <p:extLst>
      <p:ext uri="{BB962C8B-B14F-4D97-AF65-F5344CB8AC3E}">
        <p14:creationId xmlns:p14="http://schemas.microsoft.com/office/powerpoint/2010/main" val="116024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112</a:t>
            </a:fld>
            <a:endParaRPr lang="es-ES" dirty="0"/>
          </a:p>
        </p:txBody>
      </p:sp>
    </p:spTree>
    <p:extLst>
      <p:ext uri="{BB962C8B-B14F-4D97-AF65-F5344CB8AC3E}">
        <p14:creationId xmlns:p14="http://schemas.microsoft.com/office/powerpoint/2010/main" val="21829209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113</a:t>
            </a:fld>
            <a:endParaRPr lang="es-ES" dirty="0"/>
          </a:p>
        </p:txBody>
      </p:sp>
    </p:spTree>
    <p:extLst>
      <p:ext uri="{BB962C8B-B14F-4D97-AF65-F5344CB8AC3E}">
        <p14:creationId xmlns:p14="http://schemas.microsoft.com/office/powerpoint/2010/main" val="38188573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114</a:t>
            </a:fld>
            <a:endParaRPr lang="es-ES" dirty="0"/>
          </a:p>
        </p:txBody>
      </p:sp>
    </p:spTree>
    <p:extLst>
      <p:ext uri="{BB962C8B-B14F-4D97-AF65-F5344CB8AC3E}">
        <p14:creationId xmlns:p14="http://schemas.microsoft.com/office/powerpoint/2010/main" val="11853655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115</a:t>
            </a:fld>
            <a:endParaRPr lang="es-ES" dirty="0"/>
          </a:p>
        </p:txBody>
      </p:sp>
    </p:spTree>
    <p:extLst>
      <p:ext uri="{BB962C8B-B14F-4D97-AF65-F5344CB8AC3E}">
        <p14:creationId xmlns:p14="http://schemas.microsoft.com/office/powerpoint/2010/main" val="18297357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116</a:t>
            </a:fld>
            <a:endParaRPr lang="es-ES" dirty="0"/>
          </a:p>
        </p:txBody>
      </p:sp>
    </p:spTree>
    <p:extLst>
      <p:ext uri="{BB962C8B-B14F-4D97-AF65-F5344CB8AC3E}">
        <p14:creationId xmlns:p14="http://schemas.microsoft.com/office/powerpoint/2010/main" val="89914722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117</a:t>
            </a:fld>
            <a:endParaRPr lang="es-ES" dirty="0"/>
          </a:p>
        </p:txBody>
      </p:sp>
    </p:spTree>
    <p:extLst>
      <p:ext uri="{BB962C8B-B14F-4D97-AF65-F5344CB8AC3E}">
        <p14:creationId xmlns:p14="http://schemas.microsoft.com/office/powerpoint/2010/main" val="36144170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118</a:t>
            </a:fld>
            <a:endParaRPr lang="es-ES" dirty="0"/>
          </a:p>
        </p:txBody>
      </p:sp>
    </p:spTree>
    <p:extLst>
      <p:ext uri="{BB962C8B-B14F-4D97-AF65-F5344CB8AC3E}">
        <p14:creationId xmlns:p14="http://schemas.microsoft.com/office/powerpoint/2010/main" val="6523003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119</a:t>
            </a:fld>
            <a:endParaRPr lang="es-ES" dirty="0"/>
          </a:p>
        </p:txBody>
      </p:sp>
    </p:spTree>
    <p:extLst>
      <p:ext uri="{BB962C8B-B14F-4D97-AF65-F5344CB8AC3E}">
        <p14:creationId xmlns:p14="http://schemas.microsoft.com/office/powerpoint/2010/main" val="25059963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 Botânico Atlântico de Gijón</a:t>
            </a:r>
          </a:p>
          <a:p>
            <a:endParaRPr lang="es-ES" dirty="0"/>
          </a:p>
        </p:txBody>
      </p:sp>
      <p:sp>
        <p:nvSpPr>
          <p:cNvPr id="4" name="3 Marcador de número de diapositiva"/>
          <p:cNvSpPr>
            <a:spLocks noGrp="1"/>
          </p:cNvSpPr>
          <p:nvPr>
            <p:ph type="sldNum" sz="quarter" idx="10"/>
          </p:nvPr>
        </p:nvSpPr>
        <p:spPr/>
        <p:txBody>
          <a:bodyPr/>
          <a:lstStyle/>
          <a:p>
            <a:fld id="{B33E350D-9154-4CAA-A738-CBBDCE0831E8}" type="slidenum">
              <a:rPr lang="es-ES" smtClean="0"/>
              <a:t>120</a:t>
            </a:fld>
            <a:endParaRPr lang="es-ES" dirty="0"/>
          </a:p>
        </p:txBody>
      </p:sp>
    </p:spTree>
    <p:extLst>
      <p:ext uri="{BB962C8B-B14F-4D97-AF65-F5344CB8AC3E}">
        <p14:creationId xmlns:p14="http://schemas.microsoft.com/office/powerpoint/2010/main" val="2623055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329041475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98826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42303105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590275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742002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399286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524312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65060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338128712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44346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4159657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284990377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864906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89996145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155815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98276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977809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024886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244743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211592791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819976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6975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39039692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8345993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7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9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10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ESPAÑA.-a</a:t>
            </a:r>
          </a:p>
        </p:txBody>
      </p:sp>
      <p:sp>
        <p:nvSpPr>
          <p:cNvPr id="3" name="2 Subtítulo"/>
          <p:cNvSpPr>
            <a:spLocks noGrp="1"/>
          </p:cNvSpPr>
          <p:nvPr>
            <p:ph type="subTitle" idx="1"/>
          </p:nvPr>
        </p:nvSpPr>
        <p:spPr>
          <a:xfrm>
            <a:off x="3347864" y="4581128"/>
            <a:ext cx="5184576" cy="1677312"/>
          </a:xfrm>
        </p:spPr>
        <p:txBody>
          <a:bodyPr/>
          <a:lstStyle/>
          <a:p>
            <a:r>
              <a:rPr lang="it-IT" dirty="0"/>
              <a:t>Seleccion de textos y fotografias por</a:t>
            </a:r>
          </a:p>
          <a:p>
            <a:r>
              <a:rPr lang="it-IT" dirty="0"/>
              <a:t>JOSE </a:t>
            </a:r>
            <a:r>
              <a:rPr lang="it-IT"/>
              <a:t>ELIAS BONELLS</a:t>
            </a:r>
            <a:endParaRPr lang="it-IT" dirty="0"/>
          </a:p>
        </p:txBody>
      </p:sp>
    </p:spTree>
    <p:extLst>
      <p:ext uri="{BB962C8B-B14F-4D97-AF65-F5344CB8AC3E}">
        <p14:creationId xmlns:p14="http://schemas.microsoft.com/office/powerpoint/2010/main" val="871672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DE FLORIDABLANCA</a:t>
            </a:r>
          </a:p>
        </p:txBody>
      </p:sp>
      <p:sp>
        <p:nvSpPr>
          <p:cNvPr id="3" name="2 Marcador de contenido"/>
          <p:cNvSpPr>
            <a:spLocks noGrp="1"/>
          </p:cNvSpPr>
          <p:nvPr>
            <p:ph idx="1"/>
          </p:nvPr>
        </p:nvSpPr>
        <p:spPr/>
        <p:txBody>
          <a:bodyPr>
            <a:normAutofit/>
          </a:bodyPr>
          <a:lstStyle/>
          <a:p>
            <a:r>
              <a:rPr lang="es-ES" sz="2000" dirty="0"/>
              <a:t>En uno de los barrios más típicos de la ciudad se encuentra el Jardín de Floridablanca, resultado de la estética romántica del XIX, de la que solamente se conservan hoy los grandes ejemplares de ficus que bordean el camino central. </a:t>
            </a:r>
          </a:p>
          <a:p>
            <a:r>
              <a:rPr lang="es-ES" sz="2000" dirty="0"/>
              <a:t>Actualmente el jardín es un paseo que conduce desde su entrada más cercana a la plaza de Camachos hasta la estatua a José Moñino, conde de Floridablanca, obra del italiano S. Baglietto que fue colocada en su presente emplazamiento en 1849.</a:t>
            </a:r>
          </a:p>
        </p:txBody>
      </p:sp>
    </p:spTree>
    <p:extLst>
      <p:ext uri="{BB962C8B-B14F-4D97-AF65-F5344CB8AC3E}">
        <p14:creationId xmlns:p14="http://schemas.microsoft.com/office/powerpoint/2010/main" val="145268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73" t="3393" r="2433"/>
          <a:stretch/>
        </p:blipFill>
        <p:spPr>
          <a:xfrm>
            <a:off x="0" y="0"/>
            <a:ext cx="8172400" cy="6858000"/>
          </a:xfrm>
          <a:prstGeom prst="rect">
            <a:avLst/>
          </a:prstGeom>
        </p:spPr>
      </p:pic>
    </p:spTree>
    <p:extLst>
      <p:ext uri="{BB962C8B-B14F-4D97-AF65-F5344CB8AC3E}">
        <p14:creationId xmlns:p14="http://schemas.microsoft.com/office/powerpoint/2010/main" val="25832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0" y="3429000"/>
            <a:ext cx="3960440" cy="3427859"/>
          </a:xfrm>
          <a:prstGeom prst="rect">
            <a:avLst/>
          </a:prstGeom>
        </p:spPr>
      </p:pic>
    </p:spTree>
    <p:extLst>
      <p:ext uri="{BB962C8B-B14F-4D97-AF65-F5344CB8AC3E}">
        <p14:creationId xmlns:p14="http://schemas.microsoft.com/office/powerpoint/2010/main" val="2019942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06427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202473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36897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03350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81665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71200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8765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943436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714553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2395601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0" y="0"/>
            <a:ext cx="8172400" cy="6858000"/>
          </a:xfrm>
          <a:prstGeom prst="rect">
            <a:avLst/>
          </a:prstGeom>
        </p:spPr>
      </p:pic>
    </p:spTree>
    <p:extLst>
      <p:ext uri="{BB962C8B-B14F-4D97-AF65-F5344CB8AC3E}">
        <p14:creationId xmlns:p14="http://schemas.microsoft.com/office/powerpoint/2010/main" val="1998550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FORESTIER EN CASTILLEJA DE GUZMAN</a:t>
            </a:r>
          </a:p>
        </p:txBody>
      </p:sp>
      <p:sp>
        <p:nvSpPr>
          <p:cNvPr id="3" name="2 Marcador de contenido"/>
          <p:cNvSpPr>
            <a:spLocks noGrp="1"/>
          </p:cNvSpPr>
          <p:nvPr>
            <p:ph idx="1"/>
          </p:nvPr>
        </p:nvSpPr>
        <p:spPr/>
        <p:txBody>
          <a:bodyPr>
            <a:normAutofit lnSpcReduction="10000"/>
          </a:bodyPr>
          <a:lstStyle/>
          <a:p>
            <a:r>
              <a:rPr lang="es-ES" sz="2000" dirty="0"/>
              <a:t>Jean Claude Nicolás Forestier ha pasado a la historia del arte de los jardines como experto botánico, silvicultor, urbanista y gran diseñador de jardines.</a:t>
            </a:r>
          </a:p>
          <a:p>
            <a:r>
              <a:rPr lang="es-ES" sz="2000" dirty="0"/>
              <a:t> Pero fue además creador de un nuevo estilo de jardines con una serie de elementos que asumió como fundamentales en el concepto de "su" jardín modernista. Su aportación más novedosa y sorprendente fue la que se bautizó después como jardín neoárabe según unos, neosevillano según otros e incluso denominado jardín mediterráneo. </a:t>
            </a:r>
          </a:p>
          <a:p>
            <a:r>
              <a:rPr lang="es-ES" sz="2000" dirty="0"/>
              <a:t>En este caso, el jardín conserva su trazado primitivo manteniendo, notorias y visibles, sus esencias foresterianas. </a:t>
            </a:r>
          </a:p>
          <a:p>
            <a:r>
              <a:rPr lang="es-ES" sz="2000" dirty="0"/>
              <a:t>El terreno, ligeramente elevado sobre su entorno de olivares, se articula en tres grandes terrazas.</a:t>
            </a:r>
          </a:p>
        </p:txBody>
      </p:sp>
    </p:spTree>
    <p:extLst>
      <p:ext uri="{BB962C8B-B14F-4D97-AF65-F5344CB8AC3E}">
        <p14:creationId xmlns:p14="http://schemas.microsoft.com/office/powerpoint/2010/main" val="1295225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30008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003599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7" cy="6858000"/>
          </a:xfrm>
          <a:prstGeom prst="rect">
            <a:avLst/>
          </a:prstGeom>
        </p:spPr>
      </p:pic>
    </p:spTree>
    <p:extLst>
      <p:ext uri="{BB962C8B-B14F-4D97-AF65-F5344CB8AC3E}">
        <p14:creationId xmlns:p14="http://schemas.microsoft.com/office/powerpoint/2010/main" val="1970392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1573742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77781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574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240855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35769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538641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448140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1209" cy="6858000"/>
          </a:xfrm>
          <a:prstGeom prst="rect">
            <a:avLst/>
          </a:prstGeom>
        </p:spPr>
      </p:pic>
    </p:spTree>
    <p:extLst>
      <p:ext uri="{BB962C8B-B14F-4D97-AF65-F5344CB8AC3E}">
        <p14:creationId xmlns:p14="http://schemas.microsoft.com/office/powerpoint/2010/main" val="3589794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8172400" cy="6858000"/>
          </a:xfrm>
          <a:prstGeom prst="rect">
            <a:avLst/>
          </a:prstGeom>
        </p:spPr>
      </p:pic>
    </p:spTree>
    <p:extLst>
      <p:ext uri="{BB962C8B-B14F-4D97-AF65-F5344CB8AC3E}">
        <p14:creationId xmlns:p14="http://schemas.microsoft.com/office/powerpoint/2010/main" val="3200246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BOSQUE DE BÉJAR</a:t>
            </a:r>
          </a:p>
        </p:txBody>
      </p:sp>
      <p:sp>
        <p:nvSpPr>
          <p:cNvPr id="3" name="2 Marcador de contenido"/>
          <p:cNvSpPr>
            <a:spLocks noGrp="1"/>
          </p:cNvSpPr>
          <p:nvPr>
            <p:ph idx="1"/>
          </p:nvPr>
        </p:nvSpPr>
        <p:spPr/>
        <p:txBody>
          <a:bodyPr>
            <a:normAutofit/>
          </a:bodyPr>
          <a:lstStyle/>
          <a:p>
            <a:r>
              <a:rPr lang="es-ES" sz="2000" dirty="0"/>
              <a:t>El "Bosque", próximo a la ciudad de Béjar, es ejemplo notorio del cambio del castillo-fortaleza medieval hacia la villa de recreo renacentista. </a:t>
            </a:r>
          </a:p>
          <a:p>
            <a:r>
              <a:rPr lang="es-ES" sz="2000" dirty="0"/>
              <a:t>Si bien deteriorado por el paso de los siglos y afectado por la paulatina sucesión de estilos jardinísticos y propietarios, permanece la estructura inicial en terrazas comunicadas por escaleras a lo que ayudan singulares elementos ornamentales, como el gran estanque con su isleta o la fuente de la Sábana. </a:t>
            </a:r>
          </a:p>
          <a:p>
            <a:r>
              <a:rPr lang="es-ES" sz="2000" dirty="0"/>
              <a:t>Su privilegiada situación en las estribaciones de la sierra merece una visita en otoño para admirar los colores de los castaños, avellanos y nogales.</a:t>
            </a:r>
          </a:p>
        </p:txBody>
      </p:sp>
    </p:spTree>
    <p:extLst>
      <p:ext uri="{BB962C8B-B14F-4D97-AF65-F5344CB8AC3E}">
        <p14:creationId xmlns:p14="http://schemas.microsoft.com/office/powerpoint/2010/main" val="2526770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00193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39763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262160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92759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48562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01430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0"/>
            <a:ext cx="4042296" cy="6858000"/>
          </a:xfrm>
          <a:prstGeom prst="rect">
            <a:avLst/>
          </a:prstGeom>
        </p:spPr>
      </p:pic>
    </p:spTree>
    <p:extLst>
      <p:ext uri="{BB962C8B-B14F-4D97-AF65-F5344CB8AC3E}">
        <p14:creationId xmlns:p14="http://schemas.microsoft.com/office/powerpoint/2010/main" val="4064772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82542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610608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34745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72660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REAL MONASTERIO DE SANTES CREUS</a:t>
            </a:r>
          </a:p>
        </p:txBody>
      </p:sp>
      <p:sp>
        <p:nvSpPr>
          <p:cNvPr id="3" name="2 Marcador de contenido"/>
          <p:cNvSpPr>
            <a:spLocks noGrp="1"/>
          </p:cNvSpPr>
          <p:nvPr>
            <p:ph idx="1"/>
          </p:nvPr>
        </p:nvSpPr>
        <p:spPr/>
        <p:txBody>
          <a:bodyPr>
            <a:normAutofit/>
          </a:bodyPr>
          <a:lstStyle/>
          <a:p>
            <a:r>
              <a:rPr lang="es-ES" sz="2000" dirty="0"/>
              <a:t>Lo que caracteriza el maravilloso claustro de este monasterio es el peculiar lavabo, templete adosado que se inserta en el espacio ajardinado, con una gran pila circular alrededor de una piedra de la que mana un surtidor y pequeños caños de agua, totalmente recubierta de líquenes y musgos.</a:t>
            </a:r>
          </a:p>
          <a:p>
            <a:r>
              <a:rPr lang="es-ES" sz="2000" dirty="0"/>
              <a:t> El resto del espacio está ocupado por unos cuadros de setos de durillo y pitósporo formando setos, con una exigua plantación interior de unos escasos rosales. Dieciocho naranjos rodean el espacio y hacen pensar en la estrecha relación de este árbol con los claustros monacales, ya que muchos de ellos tuvieron una plantación semejante, como el de Guadalupe, que fue conocido con el nombre de "claustro de los naranjos". </a:t>
            </a:r>
          </a:p>
        </p:txBody>
      </p:sp>
    </p:spTree>
    <p:extLst>
      <p:ext uri="{BB962C8B-B14F-4D97-AF65-F5344CB8AC3E}">
        <p14:creationId xmlns:p14="http://schemas.microsoft.com/office/powerpoint/2010/main" val="364445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239000" cy="5547016"/>
          </a:xfrm>
        </p:spPr>
        <p:txBody>
          <a:bodyPr/>
          <a:lstStyle/>
          <a:p>
            <a:r>
              <a:rPr lang="es-ES" sz="2000" dirty="0"/>
              <a:t>La belleza del claustro principal eclipsa la serena tranquilidad del claustro posterior, que presenta problemas respecto a su datación. </a:t>
            </a:r>
          </a:p>
          <a:p>
            <a:r>
              <a:rPr lang="es-ES" sz="2000" dirty="0"/>
              <a:t>En éste, mucho más sencillo, de arquerías bajas sin capiteles trabajados ni calados en los arcos como en el anterior, hay que destacar la sencilla espiritualidad que infunde una pequeña fuente con surtidor en torno a la cual se elevan ocho monumentales cipreses</a:t>
            </a:r>
            <a:r>
              <a:rPr lang="es-ES" dirty="0"/>
              <a:t>.</a:t>
            </a:r>
          </a:p>
          <a:p>
            <a:endParaRPr lang="es-ES" dirty="0"/>
          </a:p>
        </p:txBody>
      </p:sp>
    </p:spTree>
    <p:extLst>
      <p:ext uri="{BB962C8B-B14F-4D97-AF65-F5344CB8AC3E}">
        <p14:creationId xmlns:p14="http://schemas.microsoft.com/office/powerpoint/2010/main" val="3526552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98"/>
            <a:ext cx="8172400" cy="3406701"/>
          </a:xfrm>
          <a:prstGeom prst="rect">
            <a:avLst/>
          </a:prstGeom>
        </p:spPr>
      </p:pic>
    </p:spTree>
    <p:extLst>
      <p:ext uri="{BB962C8B-B14F-4D97-AF65-F5344CB8AC3E}">
        <p14:creationId xmlns:p14="http://schemas.microsoft.com/office/powerpoint/2010/main" val="3030143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69482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50" t="6458" r="1"/>
          <a:stretch/>
        </p:blipFill>
        <p:spPr>
          <a:xfrm>
            <a:off x="-228600" y="0"/>
            <a:ext cx="8401000" cy="6857999"/>
          </a:xfrm>
          <a:prstGeom prst="rect">
            <a:avLst/>
          </a:prstGeom>
        </p:spPr>
      </p:pic>
    </p:spTree>
    <p:extLst>
      <p:ext uri="{BB962C8B-B14F-4D97-AF65-F5344CB8AC3E}">
        <p14:creationId xmlns:p14="http://schemas.microsoft.com/office/powerpoint/2010/main" val="30658008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21729" y="0"/>
            <a:ext cx="407670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7084"/>
          <a:stretch/>
        </p:blipFill>
        <p:spPr>
          <a:xfrm>
            <a:off x="3923928" y="0"/>
            <a:ext cx="4234820" cy="6858000"/>
          </a:xfrm>
          <a:prstGeom prst="rect">
            <a:avLst/>
          </a:prstGeom>
        </p:spPr>
      </p:pic>
    </p:spTree>
    <p:extLst>
      <p:ext uri="{BB962C8B-B14F-4D97-AF65-F5344CB8AC3E}">
        <p14:creationId xmlns:p14="http://schemas.microsoft.com/office/powerpoint/2010/main" val="971763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1252511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511379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257643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5" cy="6858000"/>
          </a:xfrm>
          <a:prstGeom prst="rect">
            <a:avLst/>
          </a:prstGeom>
        </p:spPr>
      </p:pic>
    </p:spTree>
    <p:extLst>
      <p:ext uri="{BB962C8B-B14F-4D97-AF65-F5344CB8AC3E}">
        <p14:creationId xmlns:p14="http://schemas.microsoft.com/office/powerpoint/2010/main" val="2821766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CASITA DEL PRÍNCIPE DE EL PARDO</a:t>
            </a:r>
          </a:p>
        </p:txBody>
      </p:sp>
      <p:sp>
        <p:nvSpPr>
          <p:cNvPr id="3" name="2 Marcador de contenido"/>
          <p:cNvSpPr>
            <a:spLocks noGrp="1"/>
          </p:cNvSpPr>
          <p:nvPr>
            <p:ph idx="1"/>
          </p:nvPr>
        </p:nvSpPr>
        <p:spPr/>
        <p:txBody>
          <a:bodyPr>
            <a:normAutofit fontScale="77500" lnSpcReduction="20000"/>
          </a:bodyPr>
          <a:lstStyle/>
          <a:p>
            <a:r>
              <a:rPr lang="es-ES" dirty="0"/>
              <a:t>Bajo el reinado de Carlos III se remodela el Palacio de El Pardo por Sabatini. </a:t>
            </a:r>
          </a:p>
          <a:p>
            <a:r>
              <a:rPr lang="es-ES" dirty="0"/>
              <a:t>A Villanueva se le encarga una pequeña Casita para el entonces príncipe Carlos que subiría al trono como Carlos IV. </a:t>
            </a:r>
          </a:p>
          <a:p>
            <a:r>
              <a:rPr lang="es-ES" dirty="0"/>
              <a:t>La pequeña edificación sería similar a las construidas en El Escorial para el príncipe y su hermano el Infante, y a la existente en el Jardín de Príncipe de Aranjuez, respondiendo todas ellas al gusto importado de Francia de introducir pequeñas construcciones rodeadas de jardines, que albergaban colecciones de arte, lujosamente decoradas y que se reservaban para el esparcimiento de los jóvenes príncipes, pero no como vivienda. </a:t>
            </a:r>
          </a:p>
          <a:p>
            <a:r>
              <a:rPr lang="es-ES" dirty="0"/>
              <a:t>Actualmente pervive el trazado general del jardín y se han llevado a cabo labores de reposición en los setos de boj que permiten admirar unos jardines en un buen estado de conservación.</a:t>
            </a:r>
          </a:p>
        </p:txBody>
      </p:sp>
    </p:spTree>
    <p:extLst>
      <p:ext uri="{BB962C8B-B14F-4D97-AF65-F5344CB8AC3E}">
        <p14:creationId xmlns:p14="http://schemas.microsoft.com/office/powerpoint/2010/main" val="662303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3618384"/>
          </a:xfrm>
          <a:prstGeom prst="rect">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244408" cy="3409553"/>
          </a:xfrm>
          <a:prstGeom prst="rect">
            <a:avLst/>
          </a:prstGeom>
        </p:spPr>
      </p:pic>
    </p:spTree>
    <p:extLst>
      <p:ext uri="{BB962C8B-B14F-4D97-AF65-F5344CB8AC3E}">
        <p14:creationId xmlns:p14="http://schemas.microsoft.com/office/powerpoint/2010/main" val="3275935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1524913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10240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1498184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09833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20774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097118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645909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124171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708163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Pazo de Santa Cruz de Ribadulla</a:t>
            </a:r>
          </a:p>
        </p:txBody>
      </p:sp>
      <p:sp>
        <p:nvSpPr>
          <p:cNvPr id="3" name="2 Marcador de contenido"/>
          <p:cNvSpPr>
            <a:spLocks noGrp="1"/>
          </p:cNvSpPr>
          <p:nvPr>
            <p:ph idx="1"/>
          </p:nvPr>
        </p:nvSpPr>
        <p:spPr/>
        <p:txBody>
          <a:bodyPr>
            <a:normAutofit/>
          </a:bodyPr>
          <a:lstStyle/>
          <a:p>
            <a:r>
              <a:rPr lang="es-ES" sz="2000" dirty="0"/>
              <a:t>La colección de camelias, cuyo origen se sitúa a comienzos del siglo XIX, se puede considerar como la mejor de Galicia, ya que cuenta con al menos quinientas variedades distintas.</a:t>
            </a:r>
          </a:p>
          <a:p>
            <a:r>
              <a:rPr lang="es-ES" sz="2000" dirty="0"/>
              <a:t> Es impresionante verlas en plena floración , especialmente en la Carrera de las Novias o la Carrera Grande, paseos que cuentan hasta con 72 grandes ejemplares.</a:t>
            </a:r>
          </a:p>
          <a:p>
            <a:r>
              <a:rPr lang="es-ES" sz="2000" dirty="0"/>
              <a:t> Otros elementos a destacar son el paseo de olivos centenarios, probablemente del siglo XVI y único en el norte de España, la cascada y la carrera de bojes, espectacular túnel flanqueado por enormes arbustos de esta especie.</a:t>
            </a:r>
          </a:p>
        </p:txBody>
      </p:sp>
    </p:spTree>
    <p:extLst>
      <p:ext uri="{BB962C8B-B14F-4D97-AF65-F5344CB8AC3E}">
        <p14:creationId xmlns:p14="http://schemas.microsoft.com/office/powerpoint/2010/main" val="1781385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10125" cy="3238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0124" y="-10294"/>
            <a:ext cx="3465215"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389535"/>
            <a:ext cx="4810125" cy="3571875"/>
          </a:xfrm>
          <a:prstGeom prst="rect">
            <a:avLst/>
          </a:prstGeom>
        </p:spPr>
      </p:pic>
    </p:spTree>
    <p:extLst>
      <p:ext uri="{BB962C8B-B14F-4D97-AF65-F5344CB8AC3E}">
        <p14:creationId xmlns:p14="http://schemas.microsoft.com/office/powerpoint/2010/main" val="22210354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929437"/>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0"/>
            <a:ext cx="3672408" cy="374538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356992"/>
            <a:ext cx="3672408" cy="3528987"/>
          </a:xfrm>
          <a:prstGeom prst="rect">
            <a:avLst/>
          </a:prstGeom>
        </p:spPr>
      </p:pic>
    </p:spTree>
    <p:extLst>
      <p:ext uri="{BB962C8B-B14F-4D97-AF65-F5344CB8AC3E}">
        <p14:creationId xmlns:p14="http://schemas.microsoft.com/office/powerpoint/2010/main" val="8813196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04"/>
            <a:ext cx="8244408" cy="6809591"/>
          </a:xfrm>
          <a:prstGeom prst="rect">
            <a:avLst/>
          </a:prstGeom>
        </p:spPr>
      </p:pic>
    </p:spTree>
    <p:extLst>
      <p:ext uri="{BB962C8B-B14F-4D97-AF65-F5344CB8AC3E}">
        <p14:creationId xmlns:p14="http://schemas.microsoft.com/office/powerpoint/2010/main" val="42754735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265505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626201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76924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5543875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3589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1799672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766316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4976777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DE LA FUNDACIÓN MUSEO EVARISTO VALLE</a:t>
            </a:r>
          </a:p>
        </p:txBody>
      </p:sp>
      <p:sp>
        <p:nvSpPr>
          <p:cNvPr id="3" name="2 Marcador de contenido"/>
          <p:cNvSpPr>
            <a:spLocks noGrp="1"/>
          </p:cNvSpPr>
          <p:nvPr>
            <p:ph idx="1"/>
          </p:nvPr>
        </p:nvSpPr>
        <p:spPr/>
        <p:txBody>
          <a:bodyPr>
            <a:normAutofit/>
          </a:bodyPr>
          <a:lstStyle/>
          <a:p>
            <a:r>
              <a:rPr lang="es-ES" sz="2000" dirty="0"/>
              <a:t>Este lugar, conocido también con el nombre de "La Redonda" y situado en el barrio residencial de Somió, muy cercano a Gijón, llegó tras sucesivas herencias a manos de una sobrina del gran pintor asturiano Evaristo Valle, a cuya obra está hoy dedicado el museo enclavado en sus terrenos. </a:t>
            </a:r>
          </a:p>
          <a:p>
            <a:r>
              <a:rPr lang="es-ES" sz="2000" dirty="0"/>
              <a:t>La Fundación alberga las colecciones que pertenecieron a su familia y el estudio donde pintaba. Los jardines, además, incluyen una interesante muestra de escultura moderna. El parque, con una densísima masa arbórea de magníficos ejemplares, sigue un estilo más o menos paisajista, con amplias praderas verdes en las que se intercalan de forma irregular los más variados arbustos y árboles. </a:t>
            </a:r>
          </a:p>
        </p:txBody>
      </p:sp>
    </p:spTree>
    <p:extLst>
      <p:ext uri="{BB962C8B-B14F-4D97-AF65-F5344CB8AC3E}">
        <p14:creationId xmlns:p14="http://schemas.microsoft.com/office/powerpoint/2010/main" val="1826398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lstStyle/>
          <a:p>
            <a:r>
              <a:rPr lang="es-ES" sz="2000" dirty="0"/>
              <a:t>Destaca por su ubicación, su perfecto mantenimiento y por los contrastes que ofrece. </a:t>
            </a:r>
          </a:p>
          <a:p>
            <a:r>
              <a:rPr lang="es-ES" sz="2000" dirty="0"/>
              <a:t>La fantasía llega a límites insospechados, con formas animales de gran tamaño, pero también con aciertos como el seto ondulado de cipreses. </a:t>
            </a:r>
          </a:p>
          <a:p>
            <a:r>
              <a:rPr lang="es-ES" sz="2000" dirty="0"/>
              <a:t>El boj, el tejo y el ciprés son algunas de las especies que se hallan en este cuidado jardín.</a:t>
            </a:r>
          </a:p>
          <a:p>
            <a:endParaRPr lang="es-ES" dirty="0"/>
          </a:p>
        </p:txBody>
      </p:sp>
    </p:spTree>
    <p:extLst>
      <p:ext uri="{BB962C8B-B14F-4D97-AF65-F5344CB8AC3E}">
        <p14:creationId xmlns:p14="http://schemas.microsoft.com/office/powerpoint/2010/main" val="32798972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32714822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40957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48991"/>
            <a:ext cx="5334000" cy="3409009"/>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32546"/>
          <a:stretch/>
        </p:blipFill>
        <p:spPr>
          <a:xfrm>
            <a:off x="5508104" y="3409578"/>
            <a:ext cx="2664371" cy="3448422"/>
          </a:xfrm>
          <a:prstGeom prst="rect">
            <a:avLst/>
          </a:prstGeom>
        </p:spPr>
      </p:pic>
    </p:spTree>
    <p:extLst>
      <p:ext uri="{BB962C8B-B14F-4D97-AF65-F5344CB8AC3E}">
        <p14:creationId xmlns:p14="http://schemas.microsoft.com/office/powerpoint/2010/main" val="23006120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912"/>
            <a:ext cx="8244408" cy="6800088"/>
          </a:xfrm>
          <a:prstGeom prst="rect">
            <a:avLst/>
          </a:prstGeom>
        </p:spPr>
      </p:pic>
    </p:spTree>
    <p:extLst>
      <p:ext uri="{BB962C8B-B14F-4D97-AF65-F5344CB8AC3E}">
        <p14:creationId xmlns:p14="http://schemas.microsoft.com/office/powerpoint/2010/main" val="17608317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069558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9753086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136234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67"/>
          <a:stretch/>
        </p:blipFill>
        <p:spPr>
          <a:xfrm>
            <a:off x="0" y="0"/>
            <a:ext cx="8172400" cy="6858000"/>
          </a:xfrm>
          <a:prstGeom prst="rect">
            <a:avLst/>
          </a:prstGeom>
        </p:spPr>
      </p:pic>
    </p:spTree>
    <p:extLst>
      <p:ext uri="{BB962C8B-B14F-4D97-AF65-F5344CB8AC3E}">
        <p14:creationId xmlns:p14="http://schemas.microsoft.com/office/powerpoint/2010/main" val="1071914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591960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243264" cy="7056784"/>
          </a:xfrm>
          <a:prstGeom prst="rect">
            <a:avLst/>
          </a:prstGeom>
        </p:spPr>
      </p:pic>
    </p:spTree>
    <p:extLst>
      <p:ext uri="{BB962C8B-B14F-4D97-AF65-F5344CB8AC3E}">
        <p14:creationId xmlns:p14="http://schemas.microsoft.com/office/powerpoint/2010/main" val="3892732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0230416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549352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15197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MARÍA LUISA</a:t>
            </a:r>
          </a:p>
        </p:txBody>
      </p:sp>
      <p:sp>
        <p:nvSpPr>
          <p:cNvPr id="3" name="2 Marcador de contenido"/>
          <p:cNvSpPr>
            <a:spLocks noGrp="1"/>
          </p:cNvSpPr>
          <p:nvPr>
            <p:ph idx="1"/>
          </p:nvPr>
        </p:nvSpPr>
        <p:spPr/>
        <p:txBody>
          <a:bodyPr>
            <a:normAutofit/>
          </a:bodyPr>
          <a:lstStyle/>
          <a:p>
            <a:r>
              <a:rPr lang="es-ES" sz="2000" dirty="0"/>
              <a:t>Es el gran parque urbano de Sevilla, diseñado por el paisajista francés Forestier para la Exposición Iberoamericana de 1929.</a:t>
            </a:r>
          </a:p>
          <a:p>
            <a:r>
              <a:rPr lang="es-ES" sz="2000" dirty="0"/>
              <a:t>Con él renace un estilo puramente hispánico de jardinería que sería denominado como "neosevillano" o "neoárabe" y que tendrá gran influencia en todos los parques públicos españoles del primer tercio de siglo. </a:t>
            </a:r>
          </a:p>
          <a:p>
            <a:r>
              <a:rPr lang="es-ES" sz="2000" dirty="0"/>
              <a:t>Gran parte de sus plazas, glorietas y monumentos está dedicada a figuras de la literatura nacional, como la Glorieta de Bécquer, Cervantes, Hermanos Machado, etc. y sin duda una de sus características es el empleo en gran parte de sus fuentes, estanques y el ladrillo y el azulejo</a:t>
            </a:r>
            <a:r>
              <a:rPr lang="es-ES" dirty="0"/>
              <a:t>.</a:t>
            </a:r>
          </a:p>
        </p:txBody>
      </p:sp>
    </p:spTree>
    <p:extLst>
      <p:ext uri="{BB962C8B-B14F-4D97-AF65-F5344CB8AC3E}">
        <p14:creationId xmlns:p14="http://schemas.microsoft.com/office/powerpoint/2010/main" val="14464567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08912"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8208912" cy="3429000"/>
          </a:xfrm>
          <a:prstGeom prst="rect">
            <a:avLst/>
          </a:prstGeom>
        </p:spPr>
      </p:pic>
    </p:spTree>
    <p:extLst>
      <p:ext uri="{BB962C8B-B14F-4D97-AF65-F5344CB8AC3E}">
        <p14:creationId xmlns:p14="http://schemas.microsoft.com/office/powerpoint/2010/main" val="39329934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33550026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2764040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8935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4510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62377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13245263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0920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59049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624216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959821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5101683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6709290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8424936" cy="6858000"/>
          </a:xfrm>
          <a:prstGeom prst="rect">
            <a:avLst/>
          </a:prstGeom>
        </p:spPr>
      </p:pic>
    </p:spTree>
    <p:extLst>
      <p:ext uri="{BB962C8B-B14F-4D97-AF65-F5344CB8AC3E}">
        <p14:creationId xmlns:p14="http://schemas.microsoft.com/office/powerpoint/2010/main" val="16842858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736078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BOTÁNICO ATLÁNTICO</a:t>
            </a:r>
          </a:p>
        </p:txBody>
      </p:sp>
      <p:sp>
        <p:nvSpPr>
          <p:cNvPr id="3" name="2 Marcador de contenido"/>
          <p:cNvSpPr>
            <a:spLocks noGrp="1"/>
          </p:cNvSpPr>
          <p:nvPr>
            <p:ph idx="1"/>
          </p:nvPr>
        </p:nvSpPr>
        <p:spPr/>
        <p:txBody>
          <a:bodyPr>
            <a:normAutofit fontScale="77500" lnSpcReduction="20000"/>
          </a:bodyPr>
          <a:lstStyle/>
          <a:p>
            <a:r>
              <a:rPr lang="es-ES" dirty="0"/>
              <a:t>El Jardín Botánico Atlántico de Gijón es un gran “museo” especializado en la flora y vegetación que se desarrolla en torno a los territorios atlánticos. A lo largo de casi 16 hectáreas, el visitante puede conocer las plantas desde una amplia perspectiva: contexto, historia, función de los ecosistemas, usos humanos… Imágenes, paneles, juegos, títeres, audioguías y una serie de elementos interactivos ayudan a conseguir este objetivo.</a:t>
            </a:r>
          </a:p>
          <a:p>
            <a:r>
              <a:rPr lang="es-ES" dirty="0"/>
              <a:t>Asimismo, el Jardín Botánico Atlántico cuenta con una serie de espacios temáticos especializados como son: el Entorno Cantábrico, con importantes colecciones de flora propias de esta zona del norte de España; Factoría Vegetal, con distintos itinerarios que se estructuran en función de los usos que se han dado a las plantas; el Jardín de la Isla, un recinto histórico con más de 150 años, de trazado romántico y en el que hay especies procedentes de todo el mundo; e Itinerario Atlántico, un recorrido por los principales paisajes vegetales del Atlántico Norte.</a:t>
            </a:r>
          </a:p>
        </p:txBody>
      </p:sp>
    </p:spTree>
    <p:extLst>
      <p:ext uri="{BB962C8B-B14F-4D97-AF65-F5344CB8AC3E}">
        <p14:creationId xmlns:p14="http://schemas.microsoft.com/office/powerpoint/2010/main" val="23329668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1008"/>
            <a:ext cx="8280920"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8"/>
            <a:ext cx="8172400" cy="3496420"/>
          </a:xfrm>
          <a:prstGeom prst="rect">
            <a:avLst/>
          </a:prstGeom>
        </p:spPr>
      </p:pic>
    </p:spTree>
    <p:extLst>
      <p:ext uri="{BB962C8B-B14F-4D97-AF65-F5344CB8AC3E}">
        <p14:creationId xmlns:p14="http://schemas.microsoft.com/office/powerpoint/2010/main" val="29763737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9847665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821550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252299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8172400" cy="6858000"/>
          </a:xfrm>
          <a:prstGeom prst="rect">
            <a:avLst/>
          </a:prstGeom>
        </p:spPr>
      </p:pic>
    </p:spTree>
    <p:extLst>
      <p:ext uri="{BB962C8B-B14F-4D97-AF65-F5344CB8AC3E}">
        <p14:creationId xmlns:p14="http://schemas.microsoft.com/office/powerpoint/2010/main" val="17657891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2882971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236515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1384" cy="6857999"/>
          </a:xfrm>
          <a:prstGeom prst="rect">
            <a:avLst/>
          </a:prstGeom>
        </p:spPr>
      </p:pic>
    </p:spTree>
    <p:extLst>
      <p:ext uri="{BB962C8B-B14F-4D97-AF65-F5344CB8AC3E}">
        <p14:creationId xmlns:p14="http://schemas.microsoft.com/office/powerpoint/2010/main" val="15881591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14850068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7" y="0"/>
            <a:ext cx="8153663" cy="6858000"/>
          </a:xfrm>
          <a:prstGeom prst="rect">
            <a:avLst/>
          </a:prstGeom>
        </p:spPr>
      </p:pic>
    </p:spTree>
    <p:extLst>
      <p:ext uri="{BB962C8B-B14F-4D97-AF65-F5344CB8AC3E}">
        <p14:creationId xmlns:p14="http://schemas.microsoft.com/office/powerpoint/2010/main" val="17423616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42885922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21416512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244408" cy="6858000"/>
          </a:xfrm>
          <a:prstGeom prst="rect">
            <a:avLst/>
          </a:prstGeom>
        </p:spPr>
      </p:pic>
    </p:spTree>
    <p:extLst>
      <p:ext uri="{BB962C8B-B14F-4D97-AF65-F5344CB8AC3E}">
        <p14:creationId xmlns:p14="http://schemas.microsoft.com/office/powerpoint/2010/main" val="20370042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172400" cy="6858000"/>
          </a:xfrm>
          <a:prstGeom prst="rect">
            <a:avLst/>
          </a:prstGeom>
        </p:spPr>
      </p:pic>
    </p:spTree>
    <p:extLst>
      <p:ext uri="{BB962C8B-B14F-4D97-AF65-F5344CB8AC3E}">
        <p14:creationId xmlns:p14="http://schemas.microsoft.com/office/powerpoint/2010/main" val="29506153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8460162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626560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128</TotalTime>
  <Words>1982</Words>
  <Application>Microsoft Office PowerPoint</Application>
  <PresentationFormat>Presentación en pantalla (4:3)</PresentationFormat>
  <Paragraphs>249</Paragraphs>
  <Slides>120</Slides>
  <Notes>104</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120</vt:i4>
      </vt:variant>
    </vt:vector>
  </HeadingPairs>
  <TitlesOfParts>
    <vt:vector size="126" baseType="lpstr">
      <vt:lpstr>Calibri</vt:lpstr>
      <vt:lpstr>Trebuchet MS</vt:lpstr>
      <vt:lpstr>Wingdings</vt:lpstr>
      <vt:lpstr>Wingdings 2</vt:lpstr>
      <vt:lpstr>Opulento</vt:lpstr>
      <vt:lpstr>1_Opulento</vt:lpstr>
      <vt:lpstr>Jardines Históricos DE ESPAÑA.-a</vt:lpstr>
      <vt:lpstr>EL JARDÍN DE FLORIDABLANCA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FORESTIER EN CASTILLEJA DE GUZMAN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BOSQUE DE BÉJAR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REAL MONASTERIO DE SANTES CREUS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CASITA DEL PRÍNCIPE DE EL PARDO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Santa Cruz de Ribadulla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DE LA FUNDACIÓN MUSEO EVARISTO VALLE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MARÍA LUISA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ATLÁNTICO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ESPAÑA.-a</dc:title>
  <dc:creator>Josep</dc:creator>
  <cp:lastModifiedBy>Usuario</cp:lastModifiedBy>
  <cp:revision>12</cp:revision>
  <dcterms:created xsi:type="dcterms:W3CDTF">2016-05-07T07:41:27Z</dcterms:created>
  <dcterms:modified xsi:type="dcterms:W3CDTF">2018-04-03T09:59:15Z</dcterms:modified>
</cp:coreProperties>
</file>