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4"/>
  </p:notesMasterIdLst>
  <p:sldIdLst>
    <p:sldId id="415" r:id="rId2"/>
    <p:sldId id="257" r:id="rId3"/>
    <p:sldId id="258" r:id="rId4"/>
    <p:sldId id="416" r:id="rId5"/>
    <p:sldId id="418" r:id="rId6"/>
    <p:sldId id="419" r:id="rId7"/>
    <p:sldId id="420" r:id="rId8"/>
    <p:sldId id="421" r:id="rId9"/>
    <p:sldId id="422" r:id="rId10"/>
    <p:sldId id="425" r:id="rId11"/>
    <p:sldId id="428" r:id="rId12"/>
    <p:sldId id="429" r:id="rId13"/>
    <p:sldId id="430" r:id="rId14"/>
    <p:sldId id="431" r:id="rId15"/>
    <p:sldId id="432" r:id="rId16"/>
    <p:sldId id="259" r:id="rId17"/>
    <p:sldId id="260" r:id="rId18"/>
    <p:sldId id="434" r:id="rId19"/>
    <p:sldId id="437" r:id="rId20"/>
    <p:sldId id="261" r:id="rId21"/>
    <p:sldId id="436" r:id="rId22"/>
    <p:sldId id="433" r:id="rId23"/>
    <p:sldId id="435" r:id="rId24"/>
    <p:sldId id="438" r:id="rId25"/>
    <p:sldId id="439" r:id="rId26"/>
    <p:sldId id="440" r:id="rId27"/>
    <p:sldId id="441" r:id="rId28"/>
    <p:sldId id="262" r:id="rId29"/>
    <p:sldId id="263" r:id="rId30"/>
    <p:sldId id="442" r:id="rId31"/>
    <p:sldId id="443" r:id="rId32"/>
    <p:sldId id="444" r:id="rId33"/>
    <p:sldId id="445" r:id="rId34"/>
    <p:sldId id="446" r:id="rId35"/>
    <p:sldId id="448" r:id="rId36"/>
    <p:sldId id="264" r:id="rId37"/>
    <p:sldId id="449" r:id="rId38"/>
    <p:sldId id="450" r:id="rId39"/>
    <p:sldId id="453" r:id="rId40"/>
    <p:sldId id="454" r:id="rId41"/>
    <p:sldId id="455" r:id="rId42"/>
    <p:sldId id="456" r:id="rId43"/>
    <p:sldId id="457" r:id="rId44"/>
    <p:sldId id="458" r:id="rId45"/>
    <p:sldId id="459" r:id="rId46"/>
    <p:sldId id="460" r:id="rId47"/>
    <p:sldId id="461" r:id="rId48"/>
    <p:sldId id="462" r:id="rId49"/>
    <p:sldId id="463" r:id="rId50"/>
    <p:sldId id="266" r:id="rId51"/>
    <p:sldId id="267" r:id="rId52"/>
    <p:sldId id="464" r:id="rId53"/>
    <p:sldId id="465" r:id="rId54"/>
    <p:sldId id="466" r:id="rId55"/>
    <p:sldId id="268" r:id="rId56"/>
    <p:sldId id="269" r:id="rId57"/>
    <p:sldId id="467" r:id="rId58"/>
    <p:sldId id="468" r:id="rId59"/>
    <p:sldId id="469" r:id="rId60"/>
    <p:sldId id="470" r:id="rId61"/>
    <p:sldId id="471" r:id="rId62"/>
    <p:sldId id="472" r:id="rId63"/>
    <p:sldId id="473" r:id="rId64"/>
    <p:sldId id="474" r:id="rId65"/>
    <p:sldId id="475" r:id="rId66"/>
    <p:sldId id="478" r:id="rId67"/>
    <p:sldId id="479" r:id="rId68"/>
    <p:sldId id="480" r:id="rId69"/>
    <p:sldId id="481" r:id="rId70"/>
    <p:sldId id="270" r:id="rId71"/>
    <p:sldId id="490" r:id="rId72"/>
    <p:sldId id="482" r:id="rId73"/>
    <p:sldId id="483" r:id="rId74"/>
    <p:sldId id="486" r:id="rId75"/>
    <p:sldId id="485" r:id="rId76"/>
    <p:sldId id="487" r:id="rId77"/>
    <p:sldId id="488" r:id="rId78"/>
    <p:sldId id="489" r:id="rId79"/>
    <p:sldId id="491" r:id="rId80"/>
    <p:sldId id="272" r:id="rId81"/>
    <p:sldId id="273" r:id="rId82"/>
    <p:sldId id="492" r:id="rId83"/>
    <p:sldId id="493" r:id="rId84"/>
    <p:sldId id="495" r:id="rId85"/>
    <p:sldId id="496" r:id="rId86"/>
    <p:sldId id="497" r:id="rId87"/>
    <p:sldId id="498" r:id="rId88"/>
    <p:sldId id="499" r:id="rId89"/>
    <p:sldId id="500" r:id="rId90"/>
    <p:sldId id="501" r:id="rId91"/>
    <p:sldId id="502" r:id="rId92"/>
    <p:sldId id="503" r:id="rId93"/>
    <p:sldId id="274" r:id="rId94"/>
    <p:sldId id="275" r:id="rId95"/>
    <p:sldId id="504" r:id="rId96"/>
    <p:sldId id="505" r:id="rId97"/>
    <p:sldId id="506" r:id="rId98"/>
    <p:sldId id="507" r:id="rId99"/>
    <p:sldId id="508" r:id="rId100"/>
    <p:sldId id="509" r:id="rId101"/>
    <p:sldId id="510" r:id="rId102"/>
    <p:sldId id="511" r:id="rId103"/>
    <p:sldId id="512" r:id="rId104"/>
    <p:sldId id="514" r:id="rId105"/>
    <p:sldId id="515" r:id="rId106"/>
    <p:sldId id="276" r:id="rId107"/>
    <p:sldId id="277" r:id="rId108"/>
    <p:sldId id="516" r:id="rId109"/>
    <p:sldId id="517" r:id="rId110"/>
    <p:sldId id="519" r:id="rId111"/>
    <p:sldId id="520" r:id="rId112"/>
    <p:sldId id="521" r:id="rId113"/>
    <p:sldId id="522" r:id="rId114"/>
    <p:sldId id="529" r:id="rId115"/>
    <p:sldId id="523" r:id="rId116"/>
    <p:sldId id="524" r:id="rId117"/>
    <p:sldId id="525" r:id="rId118"/>
    <p:sldId id="526" r:id="rId119"/>
    <p:sldId id="527" r:id="rId120"/>
    <p:sldId id="528" r:id="rId121"/>
    <p:sldId id="530" r:id="rId122"/>
    <p:sldId id="531"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3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52BB0B-D325-4F58-AC9F-6B1CFFC63227}" type="datetimeFigureOut">
              <a:rPr lang="es-ES" smtClean="0"/>
              <a:t>03/04/2018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03EDD6-0110-4EAC-9A08-2F148B96C896}" type="slidenum">
              <a:rPr lang="es-ES" smtClean="0"/>
              <a:t>‹Nº›</a:t>
            </a:fld>
            <a:endParaRPr lang="es-ES" dirty="0"/>
          </a:p>
        </p:txBody>
      </p:sp>
    </p:spTree>
    <p:extLst>
      <p:ext uri="{BB962C8B-B14F-4D97-AF65-F5344CB8AC3E}">
        <p14:creationId xmlns:p14="http://schemas.microsoft.com/office/powerpoint/2010/main" val="950931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solidFill>
                  <a:prstClr val="black"/>
                </a:solidFill>
              </a:rPr>
              <a:pPr/>
              <a:t>3</a:t>
            </a:fld>
            <a:endParaRPr lang="es-ES" dirty="0">
              <a:solidFill>
                <a:prstClr val="black"/>
              </a:solidFill>
            </a:endParaRPr>
          </a:p>
        </p:txBody>
      </p:sp>
    </p:spTree>
    <p:extLst>
      <p:ext uri="{BB962C8B-B14F-4D97-AF65-F5344CB8AC3E}">
        <p14:creationId xmlns:p14="http://schemas.microsoft.com/office/powerpoint/2010/main" val="1541577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Retiro.-Palacio de Cristal</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a:t>
            </a:fld>
            <a:endParaRPr lang="es-ES" dirty="0"/>
          </a:p>
        </p:txBody>
      </p:sp>
    </p:spTree>
    <p:extLst>
      <p:ext uri="{BB962C8B-B14F-4D97-AF65-F5344CB8AC3E}">
        <p14:creationId xmlns:p14="http://schemas.microsoft.com/office/powerpoint/2010/main" val="578634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Retiro.-Casita del Pescador.-Avda. De Méjico y El Parterre</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5</a:t>
            </a:fld>
            <a:endParaRPr lang="es-ES" dirty="0"/>
          </a:p>
        </p:txBody>
      </p:sp>
    </p:spTree>
    <p:extLst>
      <p:ext uri="{BB962C8B-B14F-4D97-AF65-F5344CB8AC3E}">
        <p14:creationId xmlns:p14="http://schemas.microsoft.com/office/powerpoint/2010/main" val="1806148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Retiro.-Casón del Buen</a:t>
            </a:r>
            <a:r>
              <a:rPr lang="es-ES" baseline="0" dirty="0"/>
              <a:t> Retiro</a:t>
            </a:r>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a:t>
            </a:fld>
            <a:endParaRPr lang="es-ES" dirty="0"/>
          </a:p>
        </p:txBody>
      </p:sp>
    </p:spTree>
    <p:extLst>
      <p:ext uri="{BB962C8B-B14F-4D97-AF65-F5344CB8AC3E}">
        <p14:creationId xmlns:p14="http://schemas.microsoft.com/office/powerpoint/2010/main" val="3046986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Retiro.-Rosaleda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7</a:t>
            </a:fld>
            <a:endParaRPr lang="es-ES" dirty="0"/>
          </a:p>
        </p:txBody>
      </p:sp>
    </p:spTree>
    <p:extLst>
      <p:ext uri="{BB962C8B-B14F-4D97-AF65-F5344CB8AC3E}">
        <p14:creationId xmlns:p14="http://schemas.microsoft.com/office/powerpoint/2010/main" val="943152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Retiro.-El Parterre</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8</a:t>
            </a:fld>
            <a:endParaRPr lang="es-ES" dirty="0"/>
          </a:p>
        </p:txBody>
      </p:sp>
    </p:spTree>
    <p:extLst>
      <p:ext uri="{BB962C8B-B14F-4D97-AF65-F5344CB8AC3E}">
        <p14:creationId xmlns:p14="http://schemas.microsoft.com/office/powerpoint/2010/main" val="343610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Retiro.-Estanque</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9</a:t>
            </a:fld>
            <a:endParaRPr lang="es-ES" dirty="0"/>
          </a:p>
        </p:txBody>
      </p:sp>
    </p:spTree>
    <p:extLst>
      <p:ext uri="{BB962C8B-B14F-4D97-AF65-F5344CB8AC3E}">
        <p14:creationId xmlns:p14="http://schemas.microsoft.com/office/powerpoint/2010/main" val="2543218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Retiro.-e de los Ausentes.-</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10</a:t>
            </a:fld>
            <a:endParaRPr lang="es-ES" dirty="0"/>
          </a:p>
        </p:txBody>
      </p:sp>
    </p:spTree>
    <p:extLst>
      <p:ext uri="{BB962C8B-B14F-4D97-AF65-F5344CB8AC3E}">
        <p14:creationId xmlns:p14="http://schemas.microsoft.com/office/powerpoint/2010/main" val="3075174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Retiro.-Paseo de la Argentina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11</a:t>
            </a:fld>
            <a:endParaRPr lang="es-ES" dirty="0"/>
          </a:p>
        </p:txBody>
      </p:sp>
    </p:spTree>
    <p:extLst>
      <p:ext uri="{BB962C8B-B14F-4D97-AF65-F5344CB8AC3E}">
        <p14:creationId xmlns:p14="http://schemas.microsoft.com/office/powerpoint/2010/main" val="3701396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12</a:t>
            </a:fld>
            <a:endParaRPr lang="es-ES" dirty="0"/>
          </a:p>
        </p:txBody>
      </p:sp>
    </p:spTree>
    <p:extLst>
      <p:ext uri="{BB962C8B-B14F-4D97-AF65-F5344CB8AC3E}">
        <p14:creationId xmlns:p14="http://schemas.microsoft.com/office/powerpoint/2010/main" val="382201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13</a:t>
            </a:fld>
            <a:endParaRPr lang="es-ES" dirty="0"/>
          </a:p>
        </p:txBody>
      </p:sp>
    </p:spTree>
    <p:extLst>
      <p:ext uri="{BB962C8B-B14F-4D97-AF65-F5344CB8AC3E}">
        <p14:creationId xmlns:p14="http://schemas.microsoft.com/office/powerpoint/2010/main" val="3451120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Retiro.-El parterre</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14</a:t>
            </a:fld>
            <a:endParaRPr lang="es-ES" dirty="0"/>
          </a:p>
        </p:txBody>
      </p:sp>
    </p:spTree>
    <p:extLst>
      <p:ext uri="{BB962C8B-B14F-4D97-AF65-F5344CB8AC3E}">
        <p14:creationId xmlns:p14="http://schemas.microsoft.com/office/powerpoint/2010/main" val="1556220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Buen Retiro.-</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15</a:t>
            </a:fld>
            <a:endParaRPr lang="es-ES" dirty="0"/>
          </a:p>
        </p:txBody>
      </p:sp>
    </p:spTree>
    <p:extLst>
      <p:ext uri="{BB962C8B-B14F-4D97-AF65-F5344CB8AC3E}">
        <p14:creationId xmlns:p14="http://schemas.microsoft.com/office/powerpoint/2010/main" val="894660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Casa del Rey Moro.-Ronda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18</a:t>
            </a:fld>
            <a:endParaRPr lang="es-ES" dirty="0"/>
          </a:p>
        </p:txBody>
      </p:sp>
    </p:spTree>
    <p:extLst>
      <p:ext uri="{BB962C8B-B14F-4D97-AF65-F5344CB8AC3E}">
        <p14:creationId xmlns:p14="http://schemas.microsoft.com/office/powerpoint/2010/main" val="4102768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Casa del Rey Moro.-Ronda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19</a:t>
            </a:fld>
            <a:endParaRPr lang="es-ES" dirty="0"/>
          </a:p>
        </p:txBody>
      </p:sp>
    </p:spTree>
    <p:extLst>
      <p:ext uri="{BB962C8B-B14F-4D97-AF65-F5344CB8AC3E}">
        <p14:creationId xmlns:p14="http://schemas.microsoft.com/office/powerpoint/2010/main" val="4038991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Casa del Rey Moro.-Ronda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21</a:t>
            </a:fld>
            <a:endParaRPr lang="es-ES" dirty="0"/>
          </a:p>
        </p:txBody>
      </p:sp>
    </p:spTree>
    <p:extLst>
      <p:ext uri="{BB962C8B-B14F-4D97-AF65-F5344CB8AC3E}">
        <p14:creationId xmlns:p14="http://schemas.microsoft.com/office/powerpoint/2010/main" val="2681102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Casa</a:t>
            </a:r>
            <a:r>
              <a:rPr lang="es-ES" baseline="0" dirty="0"/>
              <a:t> </a:t>
            </a:r>
            <a:r>
              <a:rPr lang="es-ES" dirty="0"/>
              <a:t>del</a:t>
            </a:r>
            <a:r>
              <a:rPr lang="es-ES" baseline="0" dirty="0"/>
              <a:t> </a:t>
            </a:r>
            <a:r>
              <a:rPr lang="es-ES" dirty="0"/>
              <a:t>Rey</a:t>
            </a:r>
            <a:r>
              <a:rPr lang="es-ES" baseline="0" dirty="0"/>
              <a:t> </a:t>
            </a:r>
            <a:r>
              <a:rPr lang="es-ES" dirty="0"/>
              <a:t>Moro.-Ronda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22</a:t>
            </a:fld>
            <a:endParaRPr lang="es-ES" dirty="0"/>
          </a:p>
        </p:txBody>
      </p:sp>
    </p:spTree>
    <p:extLst>
      <p:ext uri="{BB962C8B-B14F-4D97-AF65-F5344CB8AC3E}">
        <p14:creationId xmlns:p14="http://schemas.microsoft.com/office/powerpoint/2010/main" val="2094712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Casa del Rey Moro.-Ronda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23</a:t>
            </a:fld>
            <a:endParaRPr lang="es-ES" dirty="0"/>
          </a:p>
        </p:txBody>
      </p:sp>
    </p:spTree>
    <p:extLst>
      <p:ext uri="{BB962C8B-B14F-4D97-AF65-F5344CB8AC3E}">
        <p14:creationId xmlns:p14="http://schemas.microsoft.com/office/powerpoint/2010/main" val="36662711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Casa del Rey Moro.-Ronda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24</a:t>
            </a:fld>
            <a:endParaRPr lang="es-ES" dirty="0"/>
          </a:p>
        </p:txBody>
      </p:sp>
    </p:spTree>
    <p:extLst>
      <p:ext uri="{BB962C8B-B14F-4D97-AF65-F5344CB8AC3E}">
        <p14:creationId xmlns:p14="http://schemas.microsoft.com/office/powerpoint/2010/main" val="3306332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Casa del Rey Moro.-Ronda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25</a:t>
            </a:fld>
            <a:endParaRPr lang="es-ES" dirty="0"/>
          </a:p>
        </p:txBody>
      </p:sp>
    </p:spTree>
    <p:extLst>
      <p:ext uri="{BB962C8B-B14F-4D97-AF65-F5344CB8AC3E}">
        <p14:creationId xmlns:p14="http://schemas.microsoft.com/office/powerpoint/2010/main" val="548229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Casa del Rey Moro.-Ronda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26</a:t>
            </a:fld>
            <a:endParaRPr lang="es-ES" dirty="0"/>
          </a:p>
        </p:txBody>
      </p:sp>
    </p:spTree>
    <p:extLst>
      <p:ext uri="{BB962C8B-B14F-4D97-AF65-F5344CB8AC3E}">
        <p14:creationId xmlns:p14="http://schemas.microsoft.com/office/powerpoint/2010/main" val="2534805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it-IT" dirty="0"/>
              <a:t>Casa del Rey Moro.-Ronda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27</a:t>
            </a:fld>
            <a:endParaRPr lang="es-ES" dirty="0"/>
          </a:p>
        </p:txBody>
      </p:sp>
    </p:spTree>
    <p:extLst>
      <p:ext uri="{BB962C8B-B14F-4D97-AF65-F5344CB8AC3E}">
        <p14:creationId xmlns:p14="http://schemas.microsoft.com/office/powerpoint/2010/main" val="1006241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Marroig en Deya</a:t>
            </a:r>
          </a:p>
        </p:txBody>
      </p:sp>
      <p:sp>
        <p:nvSpPr>
          <p:cNvPr id="4" name="3 Marcador de número de diapositiva"/>
          <p:cNvSpPr>
            <a:spLocks noGrp="1"/>
          </p:cNvSpPr>
          <p:nvPr>
            <p:ph type="sldNum" sz="quarter" idx="10"/>
          </p:nvPr>
        </p:nvSpPr>
        <p:spPr/>
        <p:txBody>
          <a:bodyPr/>
          <a:lstStyle/>
          <a:p>
            <a:fld id="{55CBA3D4-9FED-4362-AA81-6DE8ABDA56B9}"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400540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Marroig en Deya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30</a:t>
            </a:fld>
            <a:endParaRPr lang="es-ES" dirty="0"/>
          </a:p>
        </p:txBody>
      </p:sp>
    </p:spTree>
    <p:extLst>
      <p:ext uri="{BB962C8B-B14F-4D97-AF65-F5344CB8AC3E}">
        <p14:creationId xmlns:p14="http://schemas.microsoft.com/office/powerpoint/2010/main" val="6164800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Marroig en Deya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31</a:t>
            </a:fld>
            <a:endParaRPr lang="es-ES" dirty="0"/>
          </a:p>
        </p:txBody>
      </p:sp>
    </p:spTree>
    <p:extLst>
      <p:ext uri="{BB962C8B-B14F-4D97-AF65-F5344CB8AC3E}">
        <p14:creationId xmlns:p14="http://schemas.microsoft.com/office/powerpoint/2010/main" val="40135087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Marroig en Deya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32</a:t>
            </a:fld>
            <a:endParaRPr lang="es-ES" dirty="0"/>
          </a:p>
        </p:txBody>
      </p:sp>
    </p:spTree>
    <p:extLst>
      <p:ext uri="{BB962C8B-B14F-4D97-AF65-F5344CB8AC3E}">
        <p14:creationId xmlns:p14="http://schemas.microsoft.com/office/powerpoint/2010/main" val="722566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Marroig en Deya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33</a:t>
            </a:fld>
            <a:endParaRPr lang="es-ES" dirty="0"/>
          </a:p>
        </p:txBody>
      </p:sp>
    </p:spTree>
    <p:extLst>
      <p:ext uri="{BB962C8B-B14F-4D97-AF65-F5344CB8AC3E}">
        <p14:creationId xmlns:p14="http://schemas.microsoft.com/office/powerpoint/2010/main" val="30854441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Marroig en Deya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34</a:t>
            </a:fld>
            <a:endParaRPr lang="es-ES" dirty="0"/>
          </a:p>
        </p:txBody>
      </p:sp>
    </p:spTree>
    <p:extLst>
      <p:ext uri="{BB962C8B-B14F-4D97-AF65-F5344CB8AC3E}">
        <p14:creationId xmlns:p14="http://schemas.microsoft.com/office/powerpoint/2010/main" val="37397991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Son Marroig en Deya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35</a:t>
            </a:fld>
            <a:endParaRPr lang="es-ES" dirty="0"/>
          </a:p>
        </p:txBody>
      </p:sp>
    </p:spTree>
    <p:extLst>
      <p:ext uri="{BB962C8B-B14F-4D97-AF65-F5344CB8AC3E}">
        <p14:creationId xmlns:p14="http://schemas.microsoft.com/office/powerpoint/2010/main" val="36553811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37</a:t>
            </a:fld>
            <a:endParaRPr lang="es-ES" dirty="0"/>
          </a:p>
        </p:txBody>
      </p:sp>
    </p:spTree>
    <p:extLst>
      <p:ext uri="{BB962C8B-B14F-4D97-AF65-F5344CB8AC3E}">
        <p14:creationId xmlns:p14="http://schemas.microsoft.com/office/powerpoint/2010/main" val="6338041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38</a:t>
            </a:fld>
            <a:endParaRPr lang="es-ES" dirty="0"/>
          </a:p>
        </p:txBody>
      </p:sp>
    </p:spTree>
    <p:extLst>
      <p:ext uri="{BB962C8B-B14F-4D97-AF65-F5344CB8AC3E}">
        <p14:creationId xmlns:p14="http://schemas.microsoft.com/office/powerpoint/2010/main" val="2119939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39</a:t>
            </a:fld>
            <a:endParaRPr lang="es-ES" dirty="0"/>
          </a:p>
        </p:txBody>
      </p:sp>
    </p:spTree>
    <p:extLst>
      <p:ext uri="{BB962C8B-B14F-4D97-AF65-F5344CB8AC3E}">
        <p14:creationId xmlns:p14="http://schemas.microsoft.com/office/powerpoint/2010/main" val="22850265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40</a:t>
            </a:fld>
            <a:endParaRPr lang="es-ES" dirty="0"/>
          </a:p>
        </p:txBody>
      </p:sp>
    </p:spTree>
    <p:extLst>
      <p:ext uri="{BB962C8B-B14F-4D97-AF65-F5344CB8AC3E}">
        <p14:creationId xmlns:p14="http://schemas.microsoft.com/office/powerpoint/2010/main" val="5107280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Sevilla.-Pabellón Carlos V</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41</a:t>
            </a:fld>
            <a:endParaRPr lang="es-ES" dirty="0"/>
          </a:p>
        </p:txBody>
      </p:sp>
    </p:spTree>
    <p:extLst>
      <p:ext uri="{BB962C8B-B14F-4D97-AF65-F5344CB8AC3E}">
        <p14:creationId xmlns:p14="http://schemas.microsoft.com/office/powerpoint/2010/main" val="10254749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Sevilla.-Jardines de Vega Inclán</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42</a:t>
            </a:fld>
            <a:endParaRPr lang="es-ES" dirty="0"/>
          </a:p>
        </p:txBody>
      </p:sp>
    </p:spTree>
    <p:extLst>
      <p:ext uri="{BB962C8B-B14F-4D97-AF65-F5344CB8AC3E}">
        <p14:creationId xmlns:p14="http://schemas.microsoft.com/office/powerpoint/2010/main" val="342353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43</a:t>
            </a:fld>
            <a:endParaRPr lang="es-ES" dirty="0"/>
          </a:p>
        </p:txBody>
      </p:sp>
    </p:spTree>
    <p:extLst>
      <p:ext uri="{BB962C8B-B14F-4D97-AF65-F5344CB8AC3E}">
        <p14:creationId xmlns:p14="http://schemas.microsoft.com/office/powerpoint/2010/main" val="10120419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Sevilla.-Patio de las Doncellas</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44</a:t>
            </a:fld>
            <a:endParaRPr lang="es-ES" dirty="0"/>
          </a:p>
        </p:txBody>
      </p:sp>
    </p:spTree>
    <p:extLst>
      <p:ext uri="{BB962C8B-B14F-4D97-AF65-F5344CB8AC3E}">
        <p14:creationId xmlns:p14="http://schemas.microsoft.com/office/powerpoint/2010/main" val="14200340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Sevilla.-Estanque del León  </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45</a:t>
            </a:fld>
            <a:endParaRPr lang="es-ES" dirty="0"/>
          </a:p>
        </p:txBody>
      </p:sp>
    </p:spTree>
    <p:extLst>
      <p:ext uri="{BB962C8B-B14F-4D97-AF65-F5344CB8AC3E}">
        <p14:creationId xmlns:p14="http://schemas.microsoft.com/office/powerpoint/2010/main" val="35796664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Sevilla.-Fuente Mercurio</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46</a:t>
            </a:fld>
            <a:endParaRPr lang="es-ES" dirty="0"/>
          </a:p>
        </p:txBody>
      </p:sp>
    </p:spTree>
    <p:extLst>
      <p:ext uri="{BB962C8B-B14F-4D97-AF65-F5344CB8AC3E}">
        <p14:creationId xmlns:p14="http://schemas.microsoft.com/office/powerpoint/2010/main" val="37290775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47</a:t>
            </a:fld>
            <a:endParaRPr lang="es-ES" dirty="0"/>
          </a:p>
        </p:txBody>
      </p:sp>
    </p:spTree>
    <p:extLst>
      <p:ext uri="{BB962C8B-B14F-4D97-AF65-F5344CB8AC3E}">
        <p14:creationId xmlns:p14="http://schemas.microsoft.com/office/powerpoint/2010/main" val="38852159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Sevilla.-Jardin de los Poetas</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48</a:t>
            </a:fld>
            <a:endParaRPr lang="es-ES" dirty="0"/>
          </a:p>
        </p:txBody>
      </p:sp>
    </p:spTree>
    <p:extLst>
      <p:ext uri="{BB962C8B-B14F-4D97-AF65-F5344CB8AC3E}">
        <p14:creationId xmlns:p14="http://schemas.microsoft.com/office/powerpoint/2010/main" val="10261441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Real Alcázar de Sevilla.-Fuente de la Fama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49</a:t>
            </a:fld>
            <a:endParaRPr lang="es-ES" dirty="0"/>
          </a:p>
        </p:txBody>
      </p:sp>
    </p:spTree>
    <p:extLst>
      <p:ext uri="{BB962C8B-B14F-4D97-AF65-F5344CB8AC3E}">
        <p14:creationId xmlns:p14="http://schemas.microsoft.com/office/powerpoint/2010/main" val="30957402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Coto de Nuestra Señora del Carmen.-Salamanca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51</a:t>
            </a:fld>
            <a:endParaRPr lang="es-ES" dirty="0"/>
          </a:p>
        </p:txBody>
      </p:sp>
    </p:spTree>
    <p:extLst>
      <p:ext uri="{BB962C8B-B14F-4D97-AF65-F5344CB8AC3E}">
        <p14:creationId xmlns:p14="http://schemas.microsoft.com/office/powerpoint/2010/main" val="18695623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Coto de Nuestra Señora del Carmen.-Salamanca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52</a:t>
            </a:fld>
            <a:endParaRPr lang="es-ES" dirty="0"/>
          </a:p>
        </p:txBody>
      </p:sp>
    </p:spTree>
    <p:extLst>
      <p:ext uri="{BB962C8B-B14F-4D97-AF65-F5344CB8AC3E}">
        <p14:creationId xmlns:p14="http://schemas.microsoft.com/office/powerpoint/2010/main" val="9923720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Coto de Nuestra Señora del Carmen.-Salamanca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53</a:t>
            </a:fld>
            <a:endParaRPr lang="es-ES" dirty="0"/>
          </a:p>
        </p:txBody>
      </p:sp>
    </p:spTree>
    <p:extLst>
      <p:ext uri="{BB962C8B-B14F-4D97-AF65-F5344CB8AC3E}">
        <p14:creationId xmlns:p14="http://schemas.microsoft.com/office/powerpoint/2010/main" val="33088811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Coto de Nuestra Señora del Carmen.-Salamanca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54</a:t>
            </a:fld>
            <a:endParaRPr lang="es-ES" dirty="0"/>
          </a:p>
        </p:txBody>
      </p:sp>
    </p:spTree>
    <p:extLst>
      <p:ext uri="{BB962C8B-B14F-4D97-AF65-F5344CB8AC3E}">
        <p14:creationId xmlns:p14="http://schemas.microsoft.com/office/powerpoint/2010/main" val="29810181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Generalife</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57</a:t>
            </a:fld>
            <a:endParaRPr lang="es-ES" dirty="0"/>
          </a:p>
        </p:txBody>
      </p:sp>
    </p:spTree>
    <p:extLst>
      <p:ext uri="{BB962C8B-B14F-4D97-AF65-F5344CB8AC3E}">
        <p14:creationId xmlns:p14="http://schemas.microsoft.com/office/powerpoint/2010/main" val="39629341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Generalife</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58</a:t>
            </a:fld>
            <a:endParaRPr lang="es-ES" dirty="0"/>
          </a:p>
        </p:txBody>
      </p:sp>
    </p:spTree>
    <p:extLst>
      <p:ext uri="{BB962C8B-B14F-4D97-AF65-F5344CB8AC3E}">
        <p14:creationId xmlns:p14="http://schemas.microsoft.com/office/powerpoint/2010/main" val="8018729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Generalife</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59</a:t>
            </a:fld>
            <a:endParaRPr lang="es-ES" dirty="0"/>
          </a:p>
        </p:txBody>
      </p:sp>
    </p:spTree>
    <p:extLst>
      <p:ext uri="{BB962C8B-B14F-4D97-AF65-F5344CB8AC3E}">
        <p14:creationId xmlns:p14="http://schemas.microsoft.com/office/powerpoint/2010/main" val="6364916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60</a:t>
            </a:fld>
            <a:endParaRPr lang="es-ES" dirty="0"/>
          </a:p>
        </p:txBody>
      </p:sp>
    </p:spTree>
    <p:extLst>
      <p:ext uri="{BB962C8B-B14F-4D97-AF65-F5344CB8AC3E}">
        <p14:creationId xmlns:p14="http://schemas.microsoft.com/office/powerpoint/2010/main" val="7263526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Generalife.-Patio de la Sultana.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61</a:t>
            </a:fld>
            <a:endParaRPr lang="es-ES" dirty="0"/>
          </a:p>
        </p:txBody>
      </p:sp>
    </p:spTree>
    <p:extLst>
      <p:ext uri="{BB962C8B-B14F-4D97-AF65-F5344CB8AC3E}">
        <p14:creationId xmlns:p14="http://schemas.microsoft.com/office/powerpoint/2010/main" val="31362473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Generalife.-Escalera</a:t>
            </a:r>
            <a:r>
              <a:rPr lang="es-ES" baseline="0" dirty="0"/>
              <a:t> del agua</a:t>
            </a:r>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62</a:t>
            </a:fld>
            <a:endParaRPr lang="es-ES" dirty="0"/>
          </a:p>
        </p:txBody>
      </p:sp>
    </p:spTree>
    <p:extLst>
      <p:ext uri="{BB962C8B-B14F-4D97-AF65-F5344CB8AC3E}">
        <p14:creationId xmlns:p14="http://schemas.microsoft.com/office/powerpoint/2010/main" val="22417372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del Generalife.-</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63</a:t>
            </a:fld>
            <a:endParaRPr lang="es-ES" dirty="0"/>
          </a:p>
        </p:txBody>
      </p:sp>
    </p:spTree>
    <p:extLst>
      <p:ext uri="{BB962C8B-B14F-4D97-AF65-F5344CB8AC3E}">
        <p14:creationId xmlns:p14="http://schemas.microsoft.com/office/powerpoint/2010/main" val="31386467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Alhambra.-Jardines del Partal</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64</a:t>
            </a:fld>
            <a:endParaRPr lang="es-ES" dirty="0"/>
          </a:p>
        </p:txBody>
      </p:sp>
    </p:spTree>
    <p:extLst>
      <p:ext uri="{BB962C8B-B14F-4D97-AF65-F5344CB8AC3E}">
        <p14:creationId xmlns:p14="http://schemas.microsoft.com/office/powerpoint/2010/main" val="12396809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Alhambra.-Patio de los Arrayanes.</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65</a:t>
            </a:fld>
            <a:endParaRPr lang="es-ES" dirty="0"/>
          </a:p>
        </p:txBody>
      </p:sp>
    </p:spTree>
    <p:extLst>
      <p:ext uri="{BB962C8B-B14F-4D97-AF65-F5344CB8AC3E}">
        <p14:creationId xmlns:p14="http://schemas.microsoft.com/office/powerpoint/2010/main" val="3766316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Alhambra.-El Partal</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66</a:t>
            </a:fld>
            <a:endParaRPr lang="es-ES" dirty="0"/>
          </a:p>
        </p:txBody>
      </p:sp>
    </p:spTree>
    <p:extLst>
      <p:ext uri="{BB962C8B-B14F-4D97-AF65-F5344CB8AC3E}">
        <p14:creationId xmlns:p14="http://schemas.microsoft.com/office/powerpoint/2010/main" val="38520011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Alhambra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67</a:t>
            </a:fld>
            <a:endParaRPr lang="es-ES" dirty="0"/>
          </a:p>
        </p:txBody>
      </p:sp>
    </p:spTree>
    <p:extLst>
      <p:ext uri="{BB962C8B-B14F-4D97-AF65-F5344CB8AC3E}">
        <p14:creationId xmlns:p14="http://schemas.microsoft.com/office/powerpoint/2010/main" val="5032469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Jardines de la Alhambra.-Jardines de Machuca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68</a:t>
            </a:fld>
            <a:endParaRPr lang="es-ES" dirty="0"/>
          </a:p>
        </p:txBody>
      </p:sp>
    </p:spTree>
    <p:extLst>
      <p:ext uri="{BB962C8B-B14F-4D97-AF65-F5344CB8AC3E}">
        <p14:creationId xmlns:p14="http://schemas.microsoft.com/office/powerpoint/2010/main" val="31413727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Genralife.-Escalera del agua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69</a:t>
            </a:fld>
            <a:endParaRPr lang="es-ES" dirty="0"/>
          </a:p>
        </p:txBody>
      </p:sp>
    </p:spTree>
    <p:extLst>
      <p:ext uri="{BB962C8B-B14F-4D97-AF65-F5344CB8AC3E}">
        <p14:creationId xmlns:p14="http://schemas.microsoft.com/office/powerpoint/2010/main" val="5870952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Barcelona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71</a:t>
            </a:fld>
            <a:endParaRPr lang="es-ES" dirty="0"/>
          </a:p>
        </p:txBody>
      </p:sp>
    </p:spTree>
    <p:extLst>
      <p:ext uri="{BB962C8B-B14F-4D97-AF65-F5344CB8AC3E}">
        <p14:creationId xmlns:p14="http://schemas.microsoft.com/office/powerpoint/2010/main" val="31709576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Barcelona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72</a:t>
            </a:fld>
            <a:endParaRPr lang="es-ES" dirty="0"/>
          </a:p>
        </p:txBody>
      </p:sp>
    </p:spTree>
    <p:extLst>
      <p:ext uri="{BB962C8B-B14F-4D97-AF65-F5344CB8AC3E}">
        <p14:creationId xmlns:p14="http://schemas.microsoft.com/office/powerpoint/2010/main" val="91719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Barcelona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73</a:t>
            </a:fld>
            <a:endParaRPr lang="es-ES" dirty="0"/>
          </a:p>
        </p:txBody>
      </p:sp>
    </p:spTree>
    <p:extLst>
      <p:ext uri="{BB962C8B-B14F-4D97-AF65-F5344CB8AC3E}">
        <p14:creationId xmlns:p14="http://schemas.microsoft.com/office/powerpoint/2010/main" val="14522222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Barcelona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74</a:t>
            </a:fld>
            <a:endParaRPr lang="es-ES" dirty="0"/>
          </a:p>
        </p:txBody>
      </p:sp>
    </p:spTree>
    <p:extLst>
      <p:ext uri="{BB962C8B-B14F-4D97-AF65-F5344CB8AC3E}">
        <p14:creationId xmlns:p14="http://schemas.microsoft.com/office/powerpoint/2010/main" val="37224082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Barcelona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75</a:t>
            </a:fld>
            <a:endParaRPr lang="es-ES" dirty="0"/>
          </a:p>
        </p:txBody>
      </p:sp>
    </p:spTree>
    <p:extLst>
      <p:ext uri="{BB962C8B-B14F-4D97-AF65-F5344CB8AC3E}">
        <p14:creationId xmlns:p14="http://schemas.microsoft.com/office/powerpoint/2010/main" val="11863608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Barcelona.-Xanthorrhoeas</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76</a:t>
            </a:fld>
            <a:endParaRPr lang="es-ES" dirty="0"/>
          </a:p>
        </p:txBody>
      </p:sp>
    </p:spTree>
    <p:extLst>
      <p:ext uri="{BB962C8B-B14F-4D97-AF65-F5344CB8AC3E}">
        <p14:creationId xmlns:p14="http://schemas.microsoft.com/office/powerpoint/2010/main" val="17513837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Barcelona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77</a:t>
            </a:fld>
            <a:endParaRPr lang="es-ES" dirty="0"/>
          </a:p>
        </p:txBody>
      </p:sp>
    </p:spTree>
    <p:extLst>
      <p:ext uri="{BB962C8B-B14F-4D97-AF65-F5344CB8AC3E}">
        <p14:creationId xmlns:p14="http://schemas.microsoft.com/office/powerpoint/2010/main" val="42336609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Barcelona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78</a:t>
            </a:fld>
            <a:endParaRPr lang="es-ES" dirty="0"/>
          </a:p>
        </p:txBody>
      </p:sp>
    </p:spTree>
    <p:extLst>
      <p:ext uri="{BB962C8B-B14F-4D97-AF65-F5344CB8AC3E}">
        <p14:creationId xmlns:p14="http://schemas.microsoft.com/office/powerpoint/2010/main" val="25873038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Botánico de Barcelona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79</a:t>
            </a:fld>
            <a:endParaRPr lang="es-ES" dirty="0"/>
          </a:p>
        </p:txBody>
      </p:sp>
    </p:spTree>
    <p:extLst>
      <p:ext uri="{BB962C8B-B14F-4D97-AF65-F5344CB8AC3E}">
        <p14:creationId xmlns:p14="http://schemas.microsoft.com/office/powerpoint/2010/main" val="40470223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81</a:t>
            </a:fld>
            <a:endParaRPr lang="es-ES" dirty="0"/>
          </a:p>
        </p:txBody>
      </p:sp>
    </p:spTree>
    <p:extLst>
      <p:ext uri="{BB962C8B-B14F-4D97-AF65-F5344CB8AC3E}">
        <p14:creationId xmlns:p14="http://schemas.microsoft.com/office/powerpoint/2010/main" val="8073529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Jardins de Mosen Costa i</a:t>
            </a:r>
            <a:r>
              <a:rPr lang="es-ES" baseline="0" dirty="0"/>
              <a:t> Llobera</a:t>
            </a:r>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82</a:t>
            </a:fld>
            <a:endParaRPr lang="es-ES" dirty="0"/>
          </a:p>
        </p:txBody>
      </p:sp>
    </p:spTree>
    <p:extLst>
      <p:ext uri="{BB962C8B-B14F-4D97-AF65-F5344CB8AC3E}">
        <p14:creationId xmlns:p14="http://schemas.microsoft.com/office/powerpoint/2010/main" val="34129314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83</a:t>
            </a:fld>
            <a:endParaRPr lang="es-ES" dirty="0"/>
          </a:p>
        </p:txBody>
      </p:sp>
    </p:spTree>
    <p:extLst>
      <p:ext uri="{BB962C8B-B14F-4D97-AF65-F5344CB8AC3E}">
        <p14:creationId xmlns:p14="http://schemas.microsoft.com/office/powerpoint/2010/main" val="29205086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84</a:t>
            </a:fld>
            <a:endParaRPr lang="es-ES" dirty="0"/>
          </a:p>
        </p:txBody>
      </p:sp>
    </p:spTree>
    <p:extLst>
      <p:ext uri="{BB962C8B-B14F-4D97-AF65-F5344CB8AC3E}">
        <p14:creationId xmlns:p14="http://schemas.microsoft.com/office/powerpoint/2010/main" val="25122976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85</a:t>
            </a:fld>
            <a:endParaRPr lang="es-ES" dirty="0"/>
          </a:p>
        </p:txBody>
      </p:sp>
    </p:spTree>
    <p:extLst>
      <p:ext uri="{BB962C8B-B14F-4D97-AF65-F5344CB8AC3E}">
        <p14:creationId xmlns:p14="http://schemas.microsoft.com/office/powerpoint/2010/main" val="8404645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86</a:t>
            </a:fld>
            <a:endParaRPr lang="es-ES" dirty="0"/>
          </a:p>
        </p:txBody>
      </p:sp>
    </p:spTree>
    <p:extLst>
      <p:ext uri="{BB962C8B-B14F-4D97-AF65-F5344CB8AC3E}">
        <p14:creationId xmlns:p14="http://schemas.microsoft.com/office/powerpoint/2010/main" val="38087704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87</a:t>
            </a:fld>
            <a:endParaRPr lang="es-ES" dirty="0"/>
          </a:p>
        </p:txBody>
      </p:sp>
    </p:spTree>
    <p:extLst>
      <p:ext uri="{BB962C8B-B14F-4D97-AF65-F5344CB8AC3E}">
        <p14:creationId xmlns:p14="http://schemas.microsoft.com/office/powerpoint/2010/main" val="37604124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88</a:t>
            </a:fld>
            <a:endParaRPr lang="es-ES" dirty="0"/>
          </a:p>
        </p:txBody>
      </p:sp>
    </p:spTree>
    <p:extLst>
      <p:ext uri="{BB962C8B-B14F-4D97-AF65-F5344CB8AC3E}">
        <p14:creationId xmlns:p14="http://schemas.microsoft.com/office/powerpoint/2010/main" val="22464868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89</a:t>
            </a:fld>
            <a:endParaRPr lang="es-ES" dirty="0"/>
          </a:p>
        </p:txBody>
      </p:sp>
    </p:spTree>
    <p:extLst>
      <p:ext uri="{BB962C8B-B14F-4D97-AF65-F5344CB8AC3E}">
        <p14:creationId xmlns:p14="http://schemas.microsoft.com/office/powerpoint/2010/main" val="34242031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90</a:t>
            </a:fld>
            <a:endParaRPr lang="es-ES" dirty="0"/>
          </a:p>
        </p:txBody>
      </p:sp>
    </p:spTree>
    <p:extLst>
      <p:ext uri="{BB962C8B-B14F-4D97-AF65-F5344CB8AC3E}">
        <p14:creationId xmlns:p14="http://schemas.microsoft.com/office/powerpoint/2010/main" val="14418904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91</a:t>
            </a:fld>
            <a:endParaRPr lang="es-ES" dirty="0"/>
          </a:p>
        </p:txBody>
      </p:sp>
    </p:spTree>
    <p:extLst>
      <p:ext uri="{BB962C8B-B14F-4D97-AF65-F5344CB8AC3E}">
        <p14:creationId xmlns:p14="http://schemas.microsoft.com/office/powerpoint/2010/main" val="15168839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pt-BR" dirty="0"/>
              <a:t>Jardins de Mosen Costa i Llobera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92</a:t>
            </a:fld>
            <a:endParaRPr lang="es-ES" dirty="0"/>
          </a:p>
        </p:txBody>
      </p:sp>
    </p:spTree>
    <p:extLst>
      <p:ext uri="{BB962C8B-B14F-4D97-AF65-F5344CB8AC3E}">
        <p14:creationId xmlns:p14="http://schemas.microsoft.com/office/powerpoint/2010/main" val="32945691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de Horta.-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94</a:t>
            </a:fld>
            <a:endParaRPr lang="es-ES" dirty="0"/>
          </a:p>
        </p:txBody>
      </p:sp>
    </p:spTree>
    <p:extLst>
      <p:ext uri="{BB962C8B-B14F-4D97-AF65-F5344CB8AC3E}">
        <p14:creationId xmlns:p14="http://schemas.microsoft.com/office/powerpoint/2010/main" val="18531952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Barcelona.-Laberinto de Horta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95</a:t>
            </a:fld>
            <a:endParaRPr lang="es-ES" dirty="0"/>
          </a:p>
        </p:txBody>
      </p:sp>
    </p:spTree>
    <p:extLst>
      <p:ext uri="{BB962C8B-B14F-4D97-AF65-F5344CB8AC3E}">
        <p14:creationId xmlns:p14="http://schemas.microsoft.com/office/powerpoint/2010/main" val="135092323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Barcelona.-Laberinto de Horta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96</a:t>
            </a:fld>
            <a:endParaRPr lang="es-ES" dirty="0"/>
          </a:p>
        </p:txBody>
      </p:sp>
    </p:spTree>
    <p:extLst>
      <p:ext uri="{BB962C8B-B14F-4D97-AF65-F5344CB8AC3E}">
        <p14:creationId xmlns:p14="http://schemas.microsoft.com/office/powerpoint/2010/main" val="15192422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Barcelona.-Laberinto de Horta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97</a:t>
            </a:fld>
            <a:endParaRPr lang="es-ES" dirty="0"/>
          </a:p>
        </p:txBody>
      </p:sp>
    </p:spTree>
    <p:extLst>
      <p:ext uri="{BB962C8B-B14F-4D97-AF65-F5344CB8AC3E}">
        <p14:creationId xmlns:p14="http://schemas.microsoft.com/office/powerpoint/2010/main" val="5105804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Barcelona.-Laberinto de Horta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98</a:t>
            </a:fld>
            <a:endParaRPr lang="es-ES" dirty="0"/>
          </a:p>
        </p:txBody>
      </p:sp>
    </p:spTree>
    <p:extLst>
      <p:ext uri="{BB962C8B-B14F-4D97-AF65-F5344CB8AC3E}">
        <p14:creationId xmlns:p14="http://schemas.microsoft.com/office/powerpoint/2010/main" val="38350647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Barcelona.-Laberinto de Horta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99</a:t>
            </a:fld>
            <a:endParaRPr lang="es-ES" dirty="0"/>
          </a:p>
        </p:txBody>
      </p:sp>
    </p:spTree>
    <p:extLst>
      <p:ext uri="{BB962C8B-B14F-4D97-AF65-F5344CB8AC3E}">
        <p14:creationId xmlns:p14="http://schemas.microsoft.com/office/powerpoint/2010/main" val="9473692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Barcelona.-Laberinto de Horta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100</a:t>
            </a:fld>
            <a:endParaRPr lang="es-ES" dirty="0"/>
          </a:p>
        </p:txBody>
      </p:sp>
    </p:spTree>
    <p:extLst>
      <p:ext uri="{BB962C8B-B14F-4D97-AF65-F5344CB8AC3E}">
        <p14:creationId xmlns:p14="http://schemas.microsoft.com/office/powerpoint/2010/main" val="15427395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de Horta.-Entra, saldrás sin rodeo, el laberinto es sencillo, no así menester el ovillo, que dio Ariadna a Teseo</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101</a:t>
            </a:fld>
            <a:endParaRPr lang="es-ES" dirty="0"/>
          </a:p>
        </p:txBody>
      </p:sp>
    </p:spTree>
    <p:extLst>
      <p:ext uri="{BB962C8B-B14F-4D97-AF65-F5344CB8AC3E}">
        <p14:creationId xmlns:p14="http://schemas.microsoft.com/office/powerpoint/2010/main" val="38380728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a:t>
            </a:r>
            <a:r>
              <a:rPr lang="es-ES" baseline="0" dirty="0"/>
              <a:t> de Horta.-</a:t>
            </a:r>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102</a:t>
            </a:fld>
            <a:endParaRPr lang="es-ES" dirty="0"/>
          </a:p>
        </p:txBody>
      </p:sp>
    </p:spTree>
    <p:extLst>
      <p:ext uri="{BB962C8B-B14F-4D97-AF65-F5344CB8AC3E}">
        <p14:creationId xmlns:p14="http://schemas.microsoft.com/office/powerpoint/2010/main" val="370312157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de Horta.-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103</a:t>
            </a:fld>
            <a:endParaRPr lang="es-ES" dirty="0"/>
          </a:p>
        </p:txBody>
      </p:sp>
    </p:spTree>
    <p:extLst>
      <p:ext uri="{BB962C8B-B14F-4D97-AF65-F5344CB8AC3E}">
        <p14:creationId xmlns:p14="http://schemas.microsoft.com/office/powerpoint/2010/main" val="38377252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de Horta.-Cascada</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104</a:t>
            </a:fld>
            <a:endParaRPr lang="es-ES" dirty="0"/>
          </a:p>
        </p:txBody>
      </p:sp>
    </p:spTree>
    <p:extLst>
      <p:ext uri="{BB962C8B-B14F-4D97-AF65-F5344CB8AC3E}">
        <p14:creationId xmlns:p14="http://schemas.microsoft.com/office/powerpoint/2010/main" val="42810351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Laberinto de Horta.-Jardi de rocas</a:t>
            </a:r>
          </a:p>
          <a:p>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105</a:t>
            </a:fld>
            <a:endParaRPr lang="es-ES" dirty="0"/>
          </a:p>
        </p:txBody>
      </p:sp>
    </p:spTree>
    <p:extLst>
      <p:ext uri="{BB962C8B-B14F-4D97-AF65-F5344CB8AC3E}">
        <p14:creationId xmlns:p14="http://schemas.microsoft.com/office/powerpoint/2010/main" val="300140371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Parque del 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108</a:t>
            </a:fld>
            <a:endParaRPr lang="es-ES" dirty="0"/>
          </a:p>
        </p:txBody>
      </p:sp>
    </p:spTree>
    <p:extLst>
      <p:ext uri="{BB962C8B-B14F-4D97-AF65-F5344CB8AC3E}">
        <p14:creationId xmlns:p14="http://schemas.microsoft.com/office/powerpoint/2010/main" val="20024913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Ciutadella.-El desconsol de Josep Llimona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109</a:t>
            </a:fld>
            <a:endParaRPr lang="es-ES" dirty="0"/>
          </a:p>
        </p:txBody>
      </p:sp>
    </p:spTree>
    <p:extLst>
      <p:ext uri="{BB962C8B-B14F-4D97-AF65-F5344CB8AC3E}">
        <p14:creationId xmlns:p14="http://schemas.microsoft.com/office/powerpoint/2010/main" val="35395461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Ciutadella.-El desconsol de Josep Llimona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110</a:t>
            </a:fld>
            <a:endParaRPr lang="es-ES" dirty="0"/>
          </a:p>
        </p:txBody>
      </p:sp>
    </p:spTree>
    <p:extLst>
      <p:ext uri="{BB962C8B-B14F-4D97-AF65-F5344CB8AC3E}">
        <p14:creationId xmlns:p14="http://schemas.microsoft.com/office/powerpoint/2010/main" val="299606026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Ciutadella.-La</a:t>
            </a:r>
            <a:r>
              <a:rPr lang="es-ES" baseline="0" dirty="0"/>
              <a:t> dama y el Paraguas</a:t>
            </a:r>
            <a:endParaRPr lang="es-ES" dirty="0"/>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111</a:t>
            </a:fld>
            <a:endParaRPr lang="es-ES" dirty="0"/>
          </a:p>
        </p:txBody>
      </p:sp>
    </p:spTree>
    <p:extLst>
      <p:ext uri="{BB962C8B-B14F-4D97-AF65-F5344CB8AC3E}">
        <p14:creationId xmlns:p14="http://schemas.microsoft.com/office/powerpoint/2010/main" val="41249633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112</a:t>
            </a:fld>
            <a:endParaRPr lang="es-ES" dirty="0"/>
          </a:p>
        </p:txBody>
      </p:sp>
    </p:spTree>
    <p:extLst>
      <p:ext uri="{BB962C8B-B14F-4D97-AF65-F5344CB8AC3E}">
        <p14:creationId xmlns:p14="http://schemas.microsoft.com/office/powerpoint/2010/main" val="30574335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114</a:t>
            </a:fld>
            <a:endParaRPr lang="es-ES" dirty="0"/>
          </a:p>
        </p:txBody>
      </p:sp>
    </p:spTree>
    <p:extLst>
      <p:ext uri="{BB962C8B-B14F-4D97-AF65-F5344CB8AC3E}">
        <p14:creationId xmlns:p14="http://schemas.microsoft.com/office/powerpoint/2010/main" val="250113572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115</a:t>
            </a:fld>
            <a:endParaRPr lang="es-ES" dirty="0"/>
          </a:p>
        </p:txBody>
      </p:sp>
    </p:spTree>
    <p:extLst>
      <p:ext uri="{BB962C8B-B14F-4D97-AF65-F5344CB8AC3E}">
        <p14:creationId xmlns:p14="http://schemas.microsoft.com/office/powerpoint/2010/main" val="377090775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116</a:t>
            </a:fld>
            <a:endParaRPr lang="es-ES" dirty="0"/>
          </a:p>
        </p:txBody>
      </p:sp>
    </p:spTree>
    <p:extLst>
      <p:ext uri="{BB962C8B-B14F-4D97-AF65-F5344CB8AC3E}">
        <p14:creationId xmlns:p14="http://schemas.microsoft.com/office/powerpoint/2010/main" val="316226339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117</a:t>
            </a:fld>
            <a:endParaRPr lang="es-ES" dirty="0"/>
          </a:p>
        </p:txBody>
      </p:sp>
    </p:spTree>
    <p:extLst>
      <p:ext uri="{BB962C8B-B14F-4D97-AF65-F5344CB8AC3E}">
        <p14:creationId xmlns:p14="http://schemas.microsoft.com/office/powerpoint/2010/main" val="142467341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118</a:t>
            </a:fld>
            <a:endParaRPr lang="es-ES" dirty="0"/>
          </a:p>
        </p:txBody>
      </p:sp>
    </p:spTree>
    <p:extLst>
      <p:ext uri="{BB962C8B-B14F-4D97-AF65-F5344CB8AC3E}">
        <p14:creationId xmlns:p14="http://schemas.microsoft.com/office/powerpoint/2010/main" val="201153866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119</a:t>
            </a:fld>
            <a:endParaRPr lang="es-ES" dirty="0"/>
          </a:p>
        </p:txBody>
      </p:sp>
    </p:spTree>
    <p:extLst>
      <p:ext uri="{BB962C8B-B14F-4D97-AF65-F5344CB8AC3E}">
        <p14:creationId xmlns:p14="http://schemas.microsoft.com/office/powerpoint/2010/main" val="395589696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120</a:t>
            </a:fld>
            <a:endParaRPr lang="es-ES" dirty="0"/>
          </a:p>
        </p:txBody>
      </p:sp>
    </p:spTree>
    <p:extLst>
      <p:ext uri="{BB962C8B-B14F-4D97-AF65-F5344CB8AC3E}">
        <p14:creationId xmlns:p14="http://schemas.microsoft.com/office/powerpoint/2010/main" val="29471585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121</a:t>
            </a:fld>
            <a:endParaRPr lang="es-ES" dirty="0"/>
          </a:p>
        </p:txBody>
      </p:sp>
    </p:spTree>
    <p:extLst>
      <p:ext uri="{BB962C8B-B14F-4D97-AF65-F5344CB8AC3E}">
        <p14:creationId xmlns:p14="http://schemas.microsoft.com/office/powerpoint/2010/main" val="109424010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Barcelona.-La Ciutadella.-</a:t>
            </a:r>
          </a:p>
        </p:txBody>
      </p:sp>
      <p:sp>
        <p:nvSpPr>
          <p:cNvPr id="4" name="3 Marcador de número de diapositiva"/>
          <p:cNvSpPr>
            <a:spLocks noGrp="1"/>
          </p:cNvSpPr>
          <p:nvPr>
            <p:ph type="sldNum" sz="quarter" idx="10"/>
          </p:nvPr>
        </p:nvSpPr>
        <p:spPr/>
        <p:txBody>
          <a:bodyPr/>
          <a:lstStyle/>
          <a:p>
            <a:fld id="{A103EDD6-0110-4EAC-9A08-2F148B96C896}" type="slidenum">
              <a:rPr lang="es-ES" smtClean="0"/>
              <a:t>122</a:t>
            </a:fld>
            <a:endParaRPr lang="es-ES" dirty="0"/>
          </a:p>
        </p:txBody>
      </p:sp>
    </p:spTree>
    <p:extLst>
      <p:ext uri="{BB962C8B-B14F-4D97-AF65-F5344CB8AC3E}">
        <p14:creationId xmlns:p14="http://schemas.microsoft.com/office/powerpoint/2010/main" val="32870926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9B8CD-342D-4579-98EC-A8FD6B7370E1}" type="datetimeFigureOut">
              <a:rPr lang="es-ES"/>
              <a:pPr/>
              <a:t>03/04/2018</a:t>
            </a:fld>
            <a:endParaRPr dirty="0"/>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dirty="0"/>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BBB5E19-F10A-4C2F-BF6F-11C513378A2E}" type="slidenum">
              <a:rPr/>
              <a:pPr/>
              <a:t>‹Nº›</a:t>
            </a:fld>
            <a:endParaRPr dirty="0"/>
          </a:p>
        </p:txBody>
      </p:sp>
    </p:spTree>
    <p:extLst>
      <p:ext uri="{BB962C8B-B14F-4D97-AF65-F5344CB8AC3E}">
        <p14:creationId xmlns:p14="http://schemas.microsoft.com/office/powerpoint/2010/main" val="852115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868445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solidFill>
                <a:srgbClr val="B13F9A"/>
              </a:solidFill>
            </a:endParaRPr>
          </a:p>
        </p:txBody>
      </p:sp>
      <p:sp>
        <p:nvSpPr>
          <p:cNvPr id="6" name="5 Marcador de número de diapositiva"/>
          <p:cNvSpPr>
            <a:spLocks noGrp="1"/>
          </p:cNvSpPr>
          <p:nvPr>
            <p:ph type="sldNum" sz="quarter" idx="12"/>
          </p:nvPr>
        </p:nvSpPr>
        <p:spPr>
          <a:xfrm>
            <a:off x="6733952" y="6555112"/>
            <a:ext cx="588336" cy="228600"/>
          </a:xfrm>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816393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4168512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8" name="7 Marcador de pie de página"/>
          <p:cNvSpPr>
            <a:spLocks noGrp="1"/>
          </p:cNvSpPr>
          <p:nvPr>
            <p:ph type="ftr" sz="quarter" idx="11"/>
          </p:nvPr>
        </p:nvSpPr>
        <p:spPr/>
        <p:txBody>
          <a:bodyPr/>
          <a:lstStyle/>
          <a:p>
            <a:endParaRPr lang="en-US" dirty="0">
              <a:solidFill>
                <a:srgbClr val="B13F9A"/>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654263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11"/>
          </p:nvPr>
        </p:nvSpPr>
        <p:spPr/>
        <p:txBody>
          <a:bodyPr/>
          <a:lstStyle/>
          <a:p>
            <a:endParaRPr lang="en-US" dirty="0">
              <a:solidFill>
                <a:srgbClr val="B13F9A"/>
              </a:solidFill>
            </a:endParaRPr>
          </a:p>
        </p:txBody>
      </p:sp>
      <p:sp>
        <p:nvSpPr>
          <p:cNvPr id="5" name="4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157519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n-US" dirty="0">
              <a:solidFill>
                <a:srgbClr val="B13F9A"/>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3508893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6" name="5 Marcador de pie de página"/>
          <p:cNvSpPr>
            <a:spLocks noGrp="1"/>
          </p:cNvSpPr>
          <p:nvPr>
            <p:ph type="ftr" sz="quarter" idx="11"/>
          </p:nvPr>
        </p:nvSpPr>
        <p:spPr/>
        <p:txBody>
          <a:bodyPr/>
          <a:lstStyle/>
          <a:p>
            <a:endParaRPr lang="en-US" dirty="0">
              <a:solidFill>
                <a:srgbClr val="B13F9A"/>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B13F9A"/>
                </a:solidFill>
              </a:rPr>
              <a:pPr algn="ctr"/>
              <a:t>‹Nº›</a:t>
            </a:fld>
            <a:endParaRPr lang="en-US" dirty="0">
              <a:solidFill>
                <a:srgbClr val="B13F9A"/>
              </a:solidFill>
            </a:endParaRPr>
          </a:p>
        </p:txBody>
      </p:sp>
    </p:spTree>
    <p:extLst>
      <p:ext uri="{BB962C8B-B14F-4D97-AF65-F5344CB8AC3E}">
        <p14:creationId xmlns:p14="http://schemas.microsoft.com/office/powerpoint/2010/main" val="473822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pPr algn="r"/>
            <a:fld id="{E6F9B8CD-342D-4579-98EC-A8FD6B7370E1}" type="datetimeFigureOut">
              <a:rPr lang="en-US" smtClean="0">
                <a:solidFill>
                  <a:srgbClr val="F4E7ED"/>
                </a:solidFill>
              </a:rPr>
              <a:pPr algn="r"/>
              <a:t>4/3/2018</a:t>
            </a:fld>
            <a:endParaRPr lang="en-US" dirty="0">
              <a:solidFill>
                <a:srgbClr val="F4E7ED"/>
              </a:solidFill>
            </a:endParaRPr>
          </a:p>
        </p:txBody>
      </p:sp>
      <p:sp>
        <p:nvSpPr>
          <p:cNvPr id="6" name="5 Marcador de pie de página"/>
          <p:cNvSpPr>
            <a:spLocks noGrp="1"/>
          </p:cNvSpPr>
          <p:nvPr>
            <p:ph type="ftr" sz="quarter" idx="11"/>
          </p:nvPr>
        </p:nvSpPr>
        <p:spPr/>
        <p:txBody>
          <a:bodyPr/>
          <a:lstStyle/>
          <a:p>
            <a:endParaRPr lang="en-US" dirty="0">
              <a:solidFill>
                <a:srgbClr val="F4E7ED"/>
              </a:solidFill>
            </a:endParaRPr>
          </a:p>
        </p:txBody>
      </p:sp>
      <p:sp>
        <p:nvSpPr>
          <p:cNvPr id="7" name="6 Marcador de número de diapositiva"/>
          <p:cNvSpPr>
            <a:spLocks noGrp="1"/>
          </p:cNvSpPr>
          <p:nvPr>
            <p:ph type="sldNum" sz="quarter" idx="12"/>
          </p:nvPr>
        </p:nvSpPr>
        <p:spPr/>
        <p:txBody>
          <a:bodyPr/>
          <a:lstStyle/>
          <a:p>
            <a:pPr algn="ctr"/>
            <a:fld id="{2BBB5E19-F10A-4C2F-BF6F-11C513378A2E}" type="slidenum">
              <a:rPr lang="en-US" smtClean="0">
                <a:solidFill>
                  <a:srgbClr val="F4E7ED"/>
                </a:solidFill>
              </a:rPr>
              <a:pPr algn="ctr"/>
              <a:t>‹Nº›</a:t>
            </a:fld>
            <a:endParaRPr lang="en-US" dirty="0">
              <a:solidFill>
                <a:srgbClr val="F4E7ED"/>
              </a:solidFill>
            </a:endParaRP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dirty="0"/>
              <a:t>Haga clic en el icono para agregar una imagen</a:t>
            </a:r>
            <a:endParaRPr kumimoji="0" lang="en-US" dirty="0"/>
          </a:p>
        </p:txBody>
      </p:sp>
    </p:spTree>
    <p:extLst>
      <p:ext uri="{BB962C8B-B14F-4D97-AF65-F5344CB8AC3E}">
        <p14:creationId xmlns:p14="http://schemas.microsoft.com/office/powerpoint/2010/main" val="1204158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26515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E6F9B8CD-342D-4579-98EC-A8FD6B7370E1}" type="datetimeFigureOut">
              <a:rPr lang="en-US" smtClean="0">
                <a:solidFill>
                  <a:srgbClr val="B13F9A"/>
                </a:solidFill>
              </a:rPr>
              <a:pPr/>
              <a:t>4/3/2018</a:t>
            </a:fld>
            <a:endParaRPr lang="en-US" dirty="0">
              <a:solidFill>
                <a:srgbClr val="B13F9A"/>
              </a:solidFill>
            </a:endParaRPr>
          </a:p>
        </p:txBody>
      </p:sp>
      <p:sp>
        <p:nvSpPr>
          <p:cNvPr id="5" name="4 Marcador de pie de página"/>
          <p:cNvSpPr>
            <a:spLocks noGrp="1"/>
          </p:cNvSpPr>
          <p:nvPr>
            <p:ph type="ftr" sz="quarter" idx="11"/>
          </p:nvPr>
        </p:nvSpPr>
        <p:spPr>
          <a:xfrm>
            <a:off x="457200" y="6556248"/>
            <a:ext cx="3657600" cy="228600"/>
          </a:xfrm>
        </p:spPr>
        <p:txBody>
          <a:bodyPr/>
          <a:lstStyle/>
          <a:p>
            <a:endParaRPr lang="en-US" dirty="0">
              <a:solidFill>
                <a:srgbClr val="B13F9A"/>
              </a:solidFill>
            </a:endParaRP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BBB5E19-F10A-4C2F-BF6F-11C513378A2E}" type="slidenum">
              <a:rPr lang="en-US" smtClean="0">
                <a:solidFill>
                  <a:srgbClr val="B13F9A"/>
                </a:solidFill>
              </a:rPr>
              <a:pPr/>
              <a:t>‹Nº›</a:t>
            </a:fld>
            <a:endParaRPr lang="en-US" dirty="0">
              <a:solidFill>
                <a:srgbClr val="B13F9A"/>
              </a:solidFill>
            </a:endParaRPr>
          </a:p>
        </p:txBody>
      </p:sp>
    </p:spTree>
    <p:extLst>
      <p:ext uri="{BB962C8B-B14F-4D97-AF65-F5344CB8AC3E}">
        <p14:creationId xmlns:p14="http://schemas.microsoft.com/office/powerpoint/2010/main" val="1277368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r"/>
            <a:fld id="{E6F9B8CD-342D-4579-98EC-A8FD6B7370E1}" type="datetimeFigureOut">
              <a:rPr lang="en-US" smtClean="0">
                <a:solidFill>
                  <a:srgbClr val="B13F9A"/>
                </a:solidFill>
              </a:rPr>
              <a:pPr algn="r"/>
              <a:t>4/3/2018</a:t>
            </a:fld>
            <a:endParaRPr lang="en-US" dirty="0">
              <a:solidFill>
                <a:srgbClr val="B13F9A"/>
              </a:solidFill>
            </a:endParaRP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endParaRPr lang="en-US" dirty="0">
              <a:solidFill>
                <a:srgbClr val="B13F9A"/>
              </a:solidFill>
            </a:endParaRP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lgn="ctr"/>
            <a:fld id="{2BBB5E19-F10A-4C2F-BF6F-11C513378A2E}" type="slidenum">
              <a:rPr lang="en-US" smtClean="0">
                <a:solidFill>
                  <a:srgbClr val="B13F9A"/>
                </a:solidFill>
              </a:rPr>
              <a:pPr algn="ctr"/>
              <a:t>‹Nº›</a:t>
            </a:fld>
            <a:endParaRPr lang="en-US" sz="1400" b="1" dirty="0">
              <a:solidFill>
                <a:srgbClr val="FFFFFF"/>
              </a:solidFill>
            </a:endParaRPr>
          </a:p>
        </p:txBody>
      </p:sp>
    </p:spTree>
    <p:extLst>
      <p:ext uri="{BB962C8B-B14F-4D97-AF65-F5344CB8AC3E}">
        <p14:creationId xmlns:p14="http://schemas.microsoft.com/office/powerpoint/2010/main" val="8332210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5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5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6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6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86.jpg"/><Relationship Id="rId4" Type="http://schemas.openxmlformats.org/officeDocument/2006/relationships/image" Target="../media/image85.jpg"/></Relationships>
</file>

<file path=ppt/slides/_rels/slide8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100.jpg"/><Relationship Id="rId4" Type="http://schemas.openxmlformats.org/officeDocument/2006/relationships/image" Target="../media/image99.jpg"/></Relationships>
</file>

<file path=ppt/slides/_rels/slide9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08.JPG"/></Relationships>
</file>

<file path=ppt/slides/_rels/slide10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123.jpg"/></Relationships>
</file>

<file path=ppt/slides/_rels/slide11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a:t>Jardines Históricos DE ESPAÑA.-B</a:t>
            </a:r>
          </a:p>
        </p:txBody>
      </p:sp>
      <p:sp>
        <p:nvSpPr>
          <p:cNvPr id="3" name="2 Subtítulo"/>
          <p:cNvSpPr>
            <a:spLocks noGrp="1"/>
          </p:cNvSpPr>
          <p:nvPr>
            <p:ph type="subTitle" idx="1"/>
          </p:nvPr>
        </p:nvSpPr>
        <p:spPr>
          <a:xfrm>
            <a:off x="3347864" y="5013176"/>
            <a:ext cx="5265372" cy="1245264"/>
          </a:xfrm>
        </p:spPr>
        <p:txBody>
          <a:bodyPr>
            <a:normAutofit/>
          </a:bodyPr>
          <a:lstStyle/>
          <a:p>
            <a:r>
              <a:rPr lang="es-ES" dirty="0"/>
              <a:t>Selección de textos y fotografías por</a:t>
            </a:r>
          </a:p>
          <a:p>
            <a:r>
              <a:rPr lang="es-ES" dirty="0"/>
              <a:t>JOSE ELIAS BONELLS</a:t>
            </a:r>
            <a:r>
              <a:rPr lang="it-IT" dirty="0"/>
              <a:t> </a:t>
            </a:r>
          </a:p>
          <a:p>
            <a:endParaRPr lang="es-ES" dirty="0"/>
          </a:p>
        </p:txBody>
      </p:sp>
    </p:spTree>
    <p:extLst>
      <p:ext uri="{BB962C8B-B14F-4D97-AF65-F5344CB8AC3E}">
        <p14:creationId xmlns:p14="http://schemas.microsoft.com/office/powerpoint/2010/main" val="1289386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DEL BUEN RETIRO</a:t>
            </a:r>
          </a:p>
        </p:txBody>
      </p:sp>
      <p:sp>
        <p:nvSpPr>
          <p:cNvPr id="3" name="2 Marcador de contenido"/>
          <p:cNvSpPr>
            <a:spLocks noGrp="1"/>
          </p:cNvSpPr>
          <p:nvPr>
            <p:ph idx="1"/>
          </p:nvPr>
        </p:nvSpPr>
        <p:spPr/>
        <p:txBody>
          <a:bodyPr>
            <a:normAutofit fontScale="77500" lnSpcReduction="20000"/>
          </a:bodyPr>
          <a:lstStyle/>
          <a:p>
            <a:r>
              <a:rPr lang="es-ES" dirty="0"/>
              <a:t>Situado en el corazón de Madrid, sus orígenes se remontan al reinado de Felipe IV, cuando se construyó el Palacio del Buen Retiro por iniciativa del Conde Duque de Olivares. </a:t>
            </a:r>
          </a:p>
          <a:p>
            <a:r>
              <a:rPr lang="es-ES" dirty="0"/>
              <a:t>En el reinado de Carlos III se agregaron el Observatorio Astronómico y la Real Fábrica de Porcelana del Buen Retiro. </a:t>
            </a:r>
          </a:p>
          <a:p>
            <a:r>
              <a:rPr lang="es-ES" dirty="0"/>
              <a:t>En época de Fernando VII se construye el embarcadero del estanque y la Casa de Fieras.</a:t>
            </a:r>
          </a:p>
          <a:p>
            <a:r>
              <a:rPr lang="es-ES" dirty="0"/>
              <a:t> Entre los espacios más destacados del parque se encuentran el gran estanque con el monumento a Alfonso XII, la Casa de Velázquez y el Palacio de Cristal, la Rosaleda, y el Parterre, que cuenta con uno de los árboles más antiguos de Madrid, el Taxodium mucronatum.</a:t>
            </a:r>
          </a:p>
          <a:p>
            <a:r>
              <a:rPr lang="es-ES" dirty="0"/>
              <a:t> En 1935 fue declarado Jardín de Valor Histórico Artístico.</a:t>
            </a:r>
          </a:p>
          <a:p>
            <a:r>
              <a:rPr lang="es-ES" dirty="0"/>
              <a:t> </a:t>
            </a:r>
          </a:p>
        </p:txBody>
      </p:sp>
    </p:spTree>
    <p:extLst>
      <p:ext uri="{BB962C8B-B14F-4D97-AF65-F5344CB8AC3E}">
        <p14:creationId xmlns:p14="http://schemas.microsoft.com/office/powerpoint/2010/main" val="559176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501008"/>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8172400" cy="3356992"/>
          </a:xfrm>
          <a:prstGeom prst="rect">
            <a:avLst/>
          </a:prstGeom>
        </p:spPr>
      </p:pic>
    </p:spTree>
    <p:extLst>
      <p:ext uri="{BB962C8B-B14F-4D97-AF65-F5344CB8AC3E}">
        <p14:creationId xmlns:p14="http://schemas.microsoft.com/office/powerpoint/2010/main" val="549170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54958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269"/>
            <a:ext cx="518643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6434" y="10269"/>
            <a:ext cx="2985966" cy="3471862"/>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6434" y="3482131"/>
            <a:ext cx="2985966" cy="3386138"/>
          </a:xfrm>
          <a:prstGeom prst="rect">
            <a:avLst/>
          </a:prstGeom>
        </p:spPr>
      </p:pic>
    </p:spTree>
    <p:extLst>
      <p:ext uri="{BB962C8B-B14F-4D97-AF65-F5344CB8AC3E}">
        <p14:creationId xmlns:p14="http://schemas.microsoft.com/office/powerpoint/2010/main" val="4112857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46624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t="5833"/>
          <a:stretch/>
        </p:blipFill>
        <p:spPr>
          <a:xfrm>
            <a:off x="24384" y="0"/>
            <a:ext cx="8148016" cy="6858000"/>
          </a:xfrm>
          <a:prstGeom prst="rect">
            <a:avLst/>
          </a:prstGeom>
        </p:spPr>
      </p:pic>
    </p:spTree>
    <p:extLst>
      <p:ext uri="{BB962C8B-B14F-4D97-AF65-F5344CB8AC3E}">
        <p14:creationId xmlns:p14="http://schemas.microsoft.com/office/powerpoint/2010/main" val="2709612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1157135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31560" cy="6858000"/>
          </a:xfrm>
          <a:prstGeom prst="rect">
            <a:avLst/>
          </a:prstGeom>
        </p:spPr>
      </p:pic>
    </p:spTree>
    <p:extLst>
      <p:ext uri="{BB962C8B-B14F-4D97-AF65-F5344CB8AC3E}">
        <p14:creationId xmlns:p14="http://schemas.microsoft.com/office/powerpoint/2010/main" val="2125535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8244408" cy="6741368"/>
          </a:xfrm>
          <a:prstGeom prst="rect">
            <a:avLst/>
          </a:prstGeom>
        </p:spPr>
      </p:pic>
    </p:spTree>
    <p:extLst>
      <p:ext uri="{BB962C8B-B14F-4D97-AF65-F5344CB8AC3E}">
        <p14:creationId xmlns:p14="http://schemas.microsoft.com/office/powerpoint/2010/main" val="1552274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027331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460432" cy="6858000"/>
          </a:xfrm>
          <a:prstGeom prst="rect">
            <a:avLst/>
          </a:prstGeom>
        </p:spPr>
      </p:pic>
    </p:spTree>
    <p:extLst>
      <p:ext uri="{BB962C8B-B14F-4D97-AF65-F5344CB8AC3E}">
        <p14:creationId xmlns:p14="http://schemas.microsoft.com/office/powerpoint/2010/main" val="818569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932478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1" r="109" b="14735"/>
          <a:stretch/>
        </p:blipFill>
        <p:spPr>
          <a:xfrm>
            <a:off x="27458" y="0"/>
            <a:ext cx="8116417" cy="6858000"/>
          </a:xfrm>
          <a:prstGeom prst="rect">
            <a:avLst/>
          </a:prstGeom>
        </p:spPr>
      </p:pic>
    </p:spTree>
    <p:extLst>
      <p:ext uri="{BB962C8B-B14F-4D97-AF65-F5344CB8AC3E}">
        <p14:creationId xmlns:p14="http://schemas.microsoft.com/office/powerpoint/2010/main" val="2320974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329229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PALACIO DEL REY MORO</a:t>
            </a:r>
          </a:p>
        </p:txBody>
      </p:sp>
      <p:sp>
        <p:nvSpPr>
          <p:cNvPr id="3" name="2 Marcador de contenido"/>
          <p:cNvSpPr>
            <a:spLocks noGrp="1"/>
          </p:cNvSpPr>
          <p:nvPr>
            <p:ph idx="1"/>
          </p:nvPr>
        </p:nvSpPr>
        <p:spPr/>
        <p:txBody>
          <a:bodyPr>
            <a:normAutofit fontScale="77500" lnSpcReduction="20000"/>
          </a:bodyPr>
          <a:lstStyle/>
          <a:p>
            <a:r>
              <a:rPr lang="es-ES" dirty="0"/>
              <a:t>La Casa del Rey Moro ha sido afortunadamente abierta al público después de estar cerrada más de treinta años. </a:t>
            </a:r>
          </a:p>
          <a:p>
            <a:r>
              <a:rPr lang="es-ES" dirty="0"/>
              <a:t>Los jardines y su principal atracción, la Mina, han sido parcialmente restauradas pero desgraciadamente el delicioso palacio, acondicionado por la duquesa de Parcent hacia 1910, permanece todavía cerrado. </a:t>
            </a:r>
          </a:p>
          <a:p>
            <a:r>
              <a:rPr lang="es-ES" dirty="0"/>
              <a:t>Las tres terrazas en las que se divide el jardín tienen distinto tratamiento: la primera, que rodea la casa, posee un aire típicamente andaluz con bancos de azulejos, una fuente-estanque y pavimento de olambrillas. </a:t>
            </a:r>
          </a:p>
          <a:p>
            <a:r>
              <a:rPr lang="es-ES" dirty="0"/>
              <a:t>Una doble escalera une este nivel con el inmediatamente inferior que se desarrolla a lo largo de un eje, presidido por una fuente de azulejo blanco de la que parte un canal que recorre todo el largo de la terraza, de forma rectangular, con una sencilla pérgola adosada a un muro lateral. </a:t>
            </a:r>
          </a:p>
        </p:txBody>
      </p:sp>
    </p:spTree>
    <p:extLst>
      <p:ext uri="{BB962C8B-B14F-4D97-AF65-F5344CB8AC3E}">
        <p14:creationId xmlns:p14="http://schemas.microsoft.com/office/powerpoint/2010/main" val="3011669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7239000" cy="5907056"/>
          </a:xfrm>
        </p:spPr>
        <p:txBody>
          <a:bodyPr>
            <a:normAutofit/>
          </a:bodyPr>
          <a:lstStyle/>
          <a:p>
            <a:r>
              <a:rPr lang="es-ES" sz="2000" dirty="0"/>
              <a:t>Aquí se encuentran también los característicos parterres de rosas de Forestier. </a:t>
            </a:r>
          </a:p>
          <a:p>
            <a:r>
              <a:rPr lang="es-ES" sz="2000" dirty="0"/>
              <a:t>Al tercer nivel se accede por otra doble escalinata flanqueando un estanque y , por caminillos de garbancillo entre cuadros de setos recortados, se llega a un antiguo brocal de pozo situado en el vértice del terreno desde el que se abre una espectacular vista panorámica.</a:t>
            </a:r>
          </a:p>
        </p:txBody>
      </p:sp>
    </p:spTree>
    <p:extLst>
      <p:ext uri="{BB962C8B-B14F-4D97-AF65-F5344CB8AC3E}">
        <p14:creationId xmlns:p14="http://schemas.microsoft.com/office/powerpoint/2010/main" val="3550127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00392" cy="508518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4941168"/>
            <a:ext cx="8352928" cy="1916832"/>
          </a:xfrm>
          <a:prstGeom prst="rect">
            <a:avLst/>
          </a:prstGeom>
        </p:spPr>
      </p:pic>
    </p:spTree>
    <p:extLst>
      <p:ext uri="{BB962C8B-B14F-4D97-AF65-F5344CB8AC3E}">
        <p14:creationId xmlns:p14="http://schemas.microsoft.com/office/powerpoint/2010/main" val="2893242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l="2370" t="11041" r="1747" b="4583"/>
          <a:stretch/>
        </p:blipFill>
        <p:spPr>
          <a:xfrm>
            <a:off x="0" y="0"/>
            <a:ext cx="8244407" cy="6858000"/>
          </a:xfrm>
          <a:prstGeom prst="rect">
            <a:avLst/>
          </a:prstGeom>
        </p:spPr>
      </p:pic>
    </p:spTree>
    <p:extLst>
      <p:ext uri="{BB962C8B-B14F-4D97-AF65-F5344CB8AC3E}">
        <p14:creationId xmlns:p14="http://schemas.microsoft.com/office/powerpoint/2010/main" val="247691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3546376"/>
          </a:xfrm>
          <a:prstGeom prst="rect">
            <a:avLst/>
          </a:prstGeom>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46376"/>
            <a:ext cx="8172400" cy="3311624"/>
          </a:xfrm>
          <a:prstGeom prst="rect">
            <a:avLst/>
          </a:prstGeom>
        </p:spPr>
      </p:pic>
    </p:spTree>
    <p:extLst>
      <p:ext uri="{BB962C8B-B14F-4D97-AF65-F5344CB8AC3E}">
        <p14:creationId xmlns:p14="http://schemas.microsoft.com/office/powerpoint/2010/main" val="2304324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67093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rotWithShape="1">
          <a:blip r:embed="rId3">
            <a:extLst>
              <a:ext uri="{28A0092B-C50C-407E-A947-70E740481C1C}">
                <a14:useLocalDpi xmlns:a14="http://schemas.microsoft.com/office/drawing/2010/main" val="0"/>
              </a:ext>
            </a:extLst>
          </a:blip>
          <a:srcRect b="5208"/>
          <a:stretch/>
        </p:blipFill>
        <p:spPr>
          <a:xfrm>
            <a:off x="0" y="0"/>
            <a:ext cx="8316417" cy="6858000"/>
          </a:xfrm>
          <a:prstGeom prst="rect">
            <a:avLst/>
          </a:prstGeom>
        </p:spPr>
      </p:pic>
    </p:spTree>
    <p:extLst>
      <p:ext uri="{BB962C8B-B14F-4D97-AF65-F5344CB8AC3E}">
        <p14:creationId xmlns:p14="http://schemas.microsoft.com/office/powerpoint/2010/main" val="3724237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906" b="20909"/>
          <a:stretch/>
        </p:blipFill>
        <p:spPr>
          <a:xfrm>
            <a:off x="0" y="0"/>
            <a:ext cx="8172400" cy="6857999"/>
          </a:xfrm>
          <a:prstGeom prst="rect">
            <a:avLst/>
          </a:prstGeom>
        </p:spPr>
      </p:pic>
    </p:spTree>
    <p:extLst>
      <p:ext uri="{BB962C8B-B14F-4D97-AF65-F5344CB8AC3E}">
        <p14:creationId xmlns:p14="http://schemas.microsoft.com/office/powerpoint/2010/main" val="2092958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133374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333"/>
          <a:stretch/>
        </p:blipFill>
        <p:spPr>
          <a:xfrm>
            <a:off x="0" y="0"/>
            <a:ext cx="8172400" cy="6858000"/>
          </a:xfrm>
          <a:prstGeom prst="rect">
            <a:avLst/>
          </a:prstGeom>
        </p:spPr>
      </p:pic>
    </p:spTree>
    <p:extLst>
      <p:ext uri="{BB962C8B-B14F-4D97-AF65-F5344CB8AC3E}">
        <p14:creationId xmlns:p14="http://schemas.microsoft.com/office/powerpoint/2010/main" val="1205507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38953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874047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SON MARROIG en deya</a:t>
            </a:r>
          </a:p>
        </p:txBody>
      </p:sp>
      <p:sp>
        <p:nvSpPr>
          <p:cNvPr id="3" name="2 Marcador de contenido"/>
          <p:cNvSpPr>
            <a:spLocks noGrp="1"/>
          </p:cNvSpPr>
          <p:nvPr>
            <p:ph idx="1"/>
          </p:nvPr>
        </p:nvSpPr>
        <p:spPr/>
        <p:txBody>
          <a:bodyPr>
            <a:normAutofit/>
          </a:bodyPr>
          <a:lstStyle/>
          <a:p>
            <a:r>
              <a:rPr lang="es-ES" sz="2000" dirty="0"/>
              <a:t>Este jardín incluye diversos pabellones y portadas monumentales, invernaderos, grutas y pagodas e infinidad de puentes. </a:t>
            </a:r>
          </a:p>
          <a:p>
            <a:r>
              <a:rPr lang="es-ES" sz="2000" dirty="0"/>
              <a:t>Sobresale por la fuerza del paisaje, su estética y la sensibilidad por la naturaleza. </a:t>
            </a:r>
          </a:p>
          <a:p>
            <a:r>
              <a:rPr lang="es-ES" sz="2000" dirty="0"/>
              <a:t>El Archiduque de Austria Leopoldo Salvador de Habsburgo, a quien perteneció esta finca, trasladó sus propias ideas sobre diseño de jardines a otros dos lugares próximos: Son Moragues, donde se encuentra un vergel con terrazas, escaleras que salvan un fuerte desnivel y un estanque ovalado; y Miramar, donde nuevamente se repite el tema de los balcones sobre el acantilado y el mar.</a:t>
            </a:r>
          </a:p>
        </p:txBody>
      </p:sp>
    </p:spTree>
    <p:extLst>
      <p:ext uri="{BB962C8B-B14F-4D97-AF65-F5344CB8AC3E}">
        <p14:creationId xmlns:p14="http://schemas.microsoft.com/office/powerpoint/2010/main" val="3216960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76"/>
            <a:ext cx="8172400" cy="3482132"/>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4" y="3501008"/>
            <a:ext cx="8144966" cy="3356992"/>
          </a:xfrm>
          <a:prstGeom prst="rect">
            <a:avLst/>
          </a:prstGeom>
        </p:spPr>
      </p:pic>
    </p:spTree>
    <p:extLst>
      <p:ext uri="{BB962C8B-B14F-4D97-AF65-F5344CB8AC3E}">
        <p14:creationId xmlns:p14="http://schemas.microsoft.com/office/powerpoint/2010/main" val="2770199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672713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0331" b="8333"/>
          <a:stretch/>
        </p:blipFill>
        <p:spPr>
          <a:xfrm>
            <a:off x="-26889" y="0"/>
            <a:ext cx="8199339" cy="6858000"/>
          </a:xfrm>
          <a:prstGeom prst="rect">
            <a:avLst/>
          </a:prstGeom>
        </p:spPr>
      </p:pic>
    </p:spTree>
    <p:extLst>
      <p:ext uri="{BB962C8B-B14F-4D97-AF65-F5344CB8AC3E}">
        <p14:creationId xmlns:p14="http://schemas.microsoft.com/office/powerpoint/2010/main" val="3909613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352599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141"/>
          <a:stretch/>
        </p:blipFill>
        <p:spPr>
          <a:xfrm>
            <a:off x="0" y="0"/>
            <a:ext cx="8244408" cy="6858000"/>
          </a:xfrm>
          <a:prstGeom prst="rect">
            <a:avLst/>
          </a:prstGeom>
        </p:spPr>
      </p:pic>
    </p:spTree>
    <p:extLst>
      <p:ext uri="{BB962C8B-B14F-4D97-AF65-F5344CB8AC3E}">
        <p14:creationId xmlns:p14="http://schemas.microsoft.com/office/powerpoint/2010/main" val="3372553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509338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8244408" cy="3363267"/>
          </a:xfrm>
          <a:prstGeom prst="rect">
            <a:avLst/>
          </a:prstGeom>
        </p:spPr>
      </p:pic>
    </p:spTree>
    <p:extLst>
      <p:ext uri="{BB962C8B-B14F-4D97-AF65-F5344CB8AC3E}">
        <p14:creationId xmlns:p14="http://schemas.microsoft.com/office/powerpoint/2010/main" val="868767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DEL REAL ALCÁZAR DE SEVILLA</a:t>
            </a:r>
          </a:p>
        </p:txBody>
      </p:sp>
      <p:sp>
        <p:nvSpPr>
          <p:cNvPr id="3" name="2 Marcador de contenido"/>
          <p:cNvSpPr>
            <a:spLocks noGrp="1"/>
          </p:cNvSpPr>
          <p:nvPr>
            <p:ph idx="1"/>
          </p:nvPr>
        </p:nvSpPr>
        <p:spPr/>
        <p:txBody>
          <a:bodyPr>
            <a:normAutofit fontScale="92500" lnSpcReduction="10000"/>
          </a:bodyPr>
          <a:lstStyle/>
          <a:p>
            <a:r>
              <a:rPr lang="es-ES" sz="2200" dirty="0"/>
              <a:t>Los jardines del Real Alcázar forman uno de los grandes conjuntos palaciegos de la corona española y quizás el más antiguo. </a:t>
            </a:r>
          </a:p>
          <a:p>
            <a:r>
              <a:rPr lang="es-ES" sz="2200" dirty="0"/>
              <a:t>Son la representación más original de un estilo propiamente hispánico, el mudéjar, expresión musulmana adaptada al mundo cristiano. </a:t>
            </a:r>
          </a:p>
          <a:p>
            <a:r>
              <a:rPr lang="es-ES" sz="2200" dirty="0"/>
              <a:t>Desde su origen árabe sufrieron continuas transformaciones, especialmente durante época renacentista y en el reinado de Felipe III, que tienen como resultado el delicado pabellón de Carlos V en la huerta de la Alcoba, la magnífica Galería del Grutesco y los jardines de la Danza, de las Damas, de las Galeras, el Rústico, etc..</a:t>
            </a:r>
          </a:p>
          <a:p>
            <a:r>
              <a:rPr lang="es-ES" sz="2200" dirty="0"/>
              <a:t> Hay que destacar los materiales, como los azulejos, y elementos, canales, fuentes, surtidores, etc. que le confieren un especial carácter morisco</a:t>
            </a:r>
            <a:r>
              <a:rPr lang="es-ES" dirty="0"/>
              <a:t>.</a:t>
            </a:r>
          </a:p>
        </p:txBody>
      </p:sp>
    </p:spTree>
    <p:extLst>
      <p:ext uri="{BB962C8B-B14F-4D97-AF65-F5344CB8AC3E}">
        <p14:creationId xmlns:p14="http://schemas.microsoft.com/office/powerpoint/2010/main" val="1717064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37547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37045"/>
          </a:xfrm>
          <a:prstGeom prst="rect">
            <a:avLst/>
          </a:prstGeom>
        </p:spPr>
      </p:pic>
    </p:spTree>
    <p:extLst>
      <p:ext uri="{BB962C8B-B14F-4D97-AF65-F5344CB8AC3E}">
        <p14:creationId xmlns:p14="http://schemas.microsoft.com/office/powerpoint/2010/main" val="1754360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647526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8352928" cy="6858000"/>
          </a:xfrm>
          <a:prstGeom prst="rect">
            <a:avLst/>
          </a:prstGeom>
        </p:spPr>
      </p:pic>
    </p:spTree>
    <p:extLst>
      <p:ext uri="{BB962C8B-B14F-4D97-AF65-F5344CB8AC3E}">
        <p14:creationId xmlns:p14="http://schemas.microsoft.com/office/powerpoint/2010/main" val="36383457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3572939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2629683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69703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938959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 y="0"/>
            <a:ext cx="5261893"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0752" y="0"/>
            <a:ext cx="3883248" cy="6858000"/>
          </a:xfrm>
          <a:prstGeom prst="rect">
            <a:avLst/>
          </a:prstGeom>
        </p:spPr>
      </p:pic>
    </p:spTree>
    <p:extLst>
      <p:ext uri="{BB962C8B-B14F-4D97-AF65-F5344CB8AC3E}">
        <p14:creationId xmlns:p14="http://schemas.microsoft.com/office/powerpoint/2010/main" val="8379667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802307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0" y="0"/>
            <a:ext cx="8226618" cy="6858000"/>
          </a:xfrm>
          <a:prstGeom prst="rect">
            <a:avLst/>
          </a:prstGeom>
        </p:spPr>
      </p:pic>
    </p:spTree>
    <p:extLst>
      <p:ext uri="{BB962C8B-B14F-4D97-AF65-F5344CB8AC3E}">
        <p14:creationId xmlns:p14="http://schemas.microsoft.com/office/powerpoint/2010/main" val="31984867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0604298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093"/>
          <a:stretch/>
        </p:blipFill>
        <p:spPr>
          <a:xfrm>
            <a:off x="-108520" y="0"/>
            <a:ext cx="8338120" cy="6858000"/>
          </a:xfrm>
          <a:prstGeom prst="rect">
            <a:avLst/>
          </a:prstGeom>
        </p:spPr>
      </p:pic>
    </p:spTree>
    <p:extLst>
      <p:ext uri="{BB962C8B-B14F-4D97-AF65-F5344CB8AC3E}">
        <p14:creationId xmlns:p14="http://schemas.microsoft.com/office/powerpoint/2010/main" val="14163047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COTO DE NUESTRA SEÑORA DEL CARMEN</a:t>
            </a:r>
          </a:p>
        </p:txBody>
      </p:sp>
      <p:sp>
        <p:nvSpPr>
          <p:cNvPr id="3" name="2 Marcador de contenido"/>
          <p:cNvSpPr>
            <a:spLocks noGrp="1"/>
          </p:cNvSpPr>
          <p:nvPr>
            <p:ph idx="1"/>
          </p:nvPr>
        </p:nvSpPr>
        <p:spPr/>
        <p:txBody>
          <a:bodyPr>
            <a:normAutofit/>
          </a:bodyPr>
          <a:lstStyle/>
          <a:p>
            <a:r>
              <a:rPr lang="es-ES" sz="2000" dirty="0"/>
              <a:t>También conocido como el “Jardín del Conde”, este bonito espacio natural se encuentra en la provincia de Salamanca, muy próximo a la Vía de la Plata.</a:t>
            </a:r>
          </a:p>
          <a:p>
            <a:r>
              <a:rPr lang="es-ES" sz="2000" dirty="0"/>
              <a:t> De estilo paisajista e influencia valenciana, fue diseñado por Veyrant y promovido  por el Conde de Tres Palacios entre finales del siglo XIX y principios del XX. </a:t>
            </a:r>
          </a:p>
          <a:p>
            <a:r>
              <a:rPr lang="es-ES" sz="2000" dirty="0"/>
              <a:t>Cuenta con una imponente escalinata de granito y paseos que proporcionan al conjunto su aspecto romántico. </a:t>
            </a:r>
          </a:p>
          <a:p>
            <a:r>
              <a:rPr lang="es-ES" sz="2000" dirty="0"/>
              <a:t>Las diferentes y exóticas especies vegetales y su amplia colección de coníferas invitan a la contemplación y el reposo</a:t>
            </a:r>
            <a:r>
              <a:rPr lang="es-ES" dirty="0"/>
              <a:t>.</a:t>
            </a:r>
          </a:p>
        </p:txBody>
      </p:sp>
    </p:spTree>
    <p:extLst>
      <p:ext uri="{BB962C8B-B14F-4D97-AF65-F5344CB8AC3E}">
        <p14:creationId xmlns:p14="http://schemas.microsoft.com/office/powerpoint/2010/main" val="30359537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01008"/>
            <a:ext cx="8172400" cy="3356992"/>
          </a:xfrm>
          <a:prstGeom prst="rect">
            <a:avLst/>
          </a:prstGeom>
        </p:spPr>
      </p:pic>
    </p:spTree>
    <p:extLst>
      <p:ext uri="{BB962C8B-B14F-4D97-AF65-F5344CB8AC3E}">
        <p14:creationId xmlns:p14="http://schemas.microsoft.com/office/powerpoint/2010/main" val="31240848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15"/>
            <a:ext cx="8172400" cy="6846570"/>
          </a:xfrm>
          <a:prstGeom prst="rect">
            <a:avLst/>
          </a:prstGeom>
        </p:spPr>
      </p:pic>
    </p:spTree>
    <p:extLst>
      <p:ext uri="{BB962C8B-B14F-4D97-AF65-F5344CB8AC3E}">
        <p14:creationId xmlns:p14="http://schemas.microsoft.com/office/powerpoint/2010/main" val="37058625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6883165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663344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 LA ALHAMBRA Y EL GENERALIFE</a:t>
            </a:r>
          </a:p>
        </p:txBody>
      </p:sp>
      <p:sp>
        <p:nvSpPr>
          <p:cNvPr id="3" name="2 Marcador de contenido"/>
          <p:cNvSpPr>
            <a:spLocks noGrp="1"/>
          </p:cNvSpPr>
          <p:nvPr>
            <p:ph idx="1"/>
          </p:nvPr>
        </p:nvSpPr>
        <p:spPr/>
        <p:txBody>
          <a:bodyPr>
            <a:normAutofit/>
          </a:bodyPr>
          <a:lstStyle/>
          <a:p>
            <a:r>
              <a:rPr lang="es-ES" sz="2000" dirty="0"/>
              <a:t>Los jardines del Generalife se encuentran cercanos a La Alhambra y en la actualidad forman parte del mismo recinto aunque históricamente estuvieran separados por la cuesta del Rey Chico. </a:t>
            </a:r>
          </a:p>
          <a:p>
            <a:r>
              <a:rPr lang="es-ES" sz="2000" dirty="0"/>
              <a:t>Ya parcialmente construidos en 1319, reflejan la antigua organización de una villa de recreo árabe con su estructura de patios y miradores que se abren al paisaje. </a:t>
            </a:r>
          </a:p>
          <a:p>
            <a:r>
              <a:rPr lang="es-ES" sz="2000" dirty="0"/>
              <a:t>Destaca el bellísimo patio del Riad o de la Acequia con sus innumerables surtidores, el patio del Ciprés de la Sultana en el que aún se conserva el tronco del histórico árbol, y la escalera de agua que a tantos paisajistas y arquitectos ha servido de inspiración.</a:t>
            </a:r>
          </a:p>
        </p:txBody>
      </p:sp>
    </p:spTree>
    <p:extLst>
      <p:ext uri="{BB962C8B-B14F-4D97-AF65-F5344CB8AC3E}">
        <p14:creationId xmlns:p14="http://schemas.microsoft.com/office/powerpoint/2010/main" val="2924100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 y="16569"/>
            <a:ext cx="8243813" cy="4176464"/>
          </a:xfrm>
          <a:prstGeom prst="rect">
            <a:avLst/>
          </a:prstGeom>
        </p:spPr>
      </p:pic>
    </p:spTree>
    <p:extLst>
      <p:ext uri="{BB962C8B-B14F-4D97-AF65-F5344CB8AC3E}">
        <p14:creationId xmlns:p14="http://schemas.microsoft.com/office/powerpoint/2010/main" val="2258252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027517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99" y="0"/>
            <a:ext cx="4660007"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0"/>
            <a:ext cx="3991372" cy="6858000"/>
          </a:xfrm>
          <a:prstGeom prst="rect">
            <a:avLst/>
          </a:prstGeom>
        </p:spPr>
      </p:pic>
    </p:spTree>
    <p:extLst>
      <p:ext uri="{BB962C8B-B14F-4D97-AF65-F5344CB8AC3E}">
        <p14:creationId xmlns:p14="http://schemas.microsoft.com/office/powerpoint/2010/main" val="31333575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465932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211960" cy="6858000"/>
          </a:xfrm>
          <a:prstGeom prst="rect">
            <a:avLst/>
          </a:prstGeom>
        </p:spPr>
      </p:pic>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7944" y="0"/>
            <a:ext cx="4135388" cy="6858000"/>
          </a:xfrm>
          <a:prstGeom prst="rect">
            <a:avLst/>
          </a:prstGeom>
        </p:spPr>
      </p:pic>
    </p:spTree>
    <p:extLst>
      <p:ext uri="{BB962C8B-B14F-4D97-AF65-F5344CB8AC3E}">
        <p14:creationId xmlns:p14="http://schemas.microsoft.com/office/powerpoint/2010/main" val="25495979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0034504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3800872" cy="6858000"/>
          </a:xfrm>
          <a:prstGeom prst="rect">
            <a:avLst/>
          </a:prstGeom>
        </p:spPr>
      </p:pic>
    </p:spTree>
    <p:extLst>
      <p:ext uri="{BB962C8B-B14F-4D97-AF65-F5344CB8AC3E}">
        <p14:creationId xmlns:p14="http://schemas.microsoft.com/office/powerpoint/2010/main" val="2640230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7149562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8676148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7999"/>
          </a:xfrm>
          <a:prstGeom prst="rect">
            <a:avLst/>
          </a:prstGeom>
        </p:spPr>
      </p:pic>
    </p:spTree>
    <p:extLst>
      <p:ext uri="{BB962C8B-B14F-4D97-AF65-F5344CB8AC3E}">
        <p14:creationId xmlns:p14="http://schemas.microsoft.com/office/powerpoint/2010/main" val="9527937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6234061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21"/>
            <a:ext cx="8244408" cy="6845157"/>
          </a:xfrm>
          <a:prstGeom prst="rect">
            <a:avLst/>
          </a:prstGeom>
        </p:spPr>
      </p:pic>
    </p:spTree>
    <p:extLst>
      <p:ext uri="{BB962C8B-B14F-4D97-AF65-F5344CB8AC3E}">
        <p14:creationId xmlns:p14="http://schemas.microsoft.com/office/powerpoint/2010/main" val="8632814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424936" cy="6858000"/>
          </a:xfrm>
          <a:prstGeom prst="rect">
            <a:avLst/>
          </a:prstGeom>
        </p:spPr>
      </p:pic>
    </p:spTree>
    <p:extLst>
      <p:ext uri="{BB962C8B-B14F-4D97-AF65-F5344CB8AC3E}">
        <p14:creationId xmlns:p14="http://schemas.microsoft.com/office/powerpoint/2010/main" val="40967807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6082239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JARDÍN BOTÁNICO DE BARCELONA</a:t>
            </a:r>
          </a:p>
        </p:txBody>
      </p:sp>
      <p:sp>
        <p:nvSpPr>
          <p:cNvPr id="3" name="2 Marcador de contenido"/>
          <p:cNvSpPr>
            <a:spLocks noGrp="1"/>
          </p:cNvSpPr>
          <p:nvPr>
            <p:ph idx="1"/>
          </p:nvPr>
        </p:nvSpPr>
        <p:spPr/>
        <p:txBody>
          <a:bodyPr>
            <a:normAutofit fontScale="77500" lnSpcReduction="20000"/>
          </a:bodyPr>
          <a:lstStyle/>
          <a:p>
            <a:r>
              <a:rPr lang="es-ES" dirty="0"/>
              <a:t>Junto al Jardín Botánico Histórico que ya poseía la ciudad de Barcelona se ha terminado de construir recientemente, en 1995, un nuevo Jardín Botánico en la montaña de Montjuïc, objeto de una subvención de la Unión Europea procedente de los Fondos de Cohesión.</a:t>
            </a:r>
          </a:p>
          <a:p>
            <a:r>
              <a:rPr lang="es-ES" dirty="0"/>
              <a:t> Este nuevo jardín complementa al anterior, más centrado en plantas medicinales y hortícolas, puesto que se organiza a través de unos criterios totalmente atípicos y novedosos: las plantas han sido seleccionadas y agrupadas siguiendo un criterio de "mediterraneidad". </a:t>
            </a:r>
          </a:p>
          <a:p>
            <a:r>
              <a:rPr lang="es-ES" dirty="0"/>
              <a:t>De esta manera, el jardín se estructura a lo largo de 14 hectáreas a través de 4.000 especies procedentes de las cinco regiones de clima mediterráneo del mundo: la cuenca mediterránea, el oeste de California, la parte central de Chile y los extremos más meridionales de África del Sur y de Australia.</a:t>
            </a:r>
          </a:p>
        </p:txBody>
      </p:sp>
    </p:spTree>
    <p:extLst>
      <p:ext uri="{BB962C8B-B14F-4D97-AF65-F5344CB8AC3E}">
        <p14:creationId xmlns:p14="http://schemas.microsoft.com/office/powerpoint/2010/main" val="28109541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9817820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99392"/>
            <a:ext cx="8244408" cy="6957392"/>
          </a:xfrm>
        </p:spPr>
      </p:pic>
    </p:spTree>
    <p:extLst>
      <p:ext uri="{BB962C8B-B14F-4D97-AF65-F5344CB8AC3E}">
        <p14:creationId xmlns:p14="http://schemas.microsoft.com/office/powerpoint/2010/main" val="40730381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85496" cy="6858000"/>
          </a:xfrm>
          <a:prstGeom prst="rect">
            <a:avLst/>
          </a:prstGeom>
        </p:spPr>
      </p:pic>
    </p:spTree>
    <p:extLst>
      <p:ext uri="{BB962C8B-B14F-4D97-AF65-F5344CB8AC3E}">
        <p14:creationId xmlns:p14="http://schemas.microsoft.com/office/powerpoint/2010/main" val="403105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8760045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8841292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2466396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27898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81582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732785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JARDINES de Mossen COSTA I LLOBERA</a:t>
            </a:r>
          </a:p>
        </p:txBody>
      </p:sp>
      <p:sp>
        <p:nvSpPr>
          <p:cNvPr id="3" name="2 Marcador de contenido"/>
          <p:cNvSpPr>
            <a:spLocks noGrp="1"/>
          </p:cNvSpPr>
          <p:nvPr>
            <p:ph idx="1"/>
          </p:nvPr>
        </p:nvSpPr>
        <p:spPr/>
        <p:txBody>
          <a:bodyPr>
            <a:normAutofit/>
          </a:bodyPr>
          <a:lstStyle/>
          <a:p>
            <a:r>
              <a:rPr lang="es-ES" sz="2000" dirty="0"/>
              <a:t>El jardín de Mossen  Costa i Llobera se encuentra situado en la montaña de Montjuïc, y se construyó simultáneamente que los de Mossen Cinto Verdaguer y Joan Maragall, todos ellos dedicados a poetas de la lengua catalana. </a:t>
            </a:r>
          </a:p>
          <a:p>
            <a:r>
              <a:rPr lang="es-ES" sz="2000" dirty="0"/>
              <a:t>Su situación privilegiada en la vertiente sudeste de Montjuïc, con una temperatura unos grados superior a la del resto de la ciudad, posibilita que puedan mantenerse al exterior una serie de plantas que en otro caso deberían encontrarse bajo abrigo. </a:t>
            </a:r>
          </a:p>
          <a:p>
            <a:r>
              <a:rPr lang="es-ES" sz="2000" dirty="0"/>
              <a:t>Se trata de plantas "importadas" y aclimatadas en nuestra península como es el caso de las cactáceas que, originarias del Nuevo Mundo, se introdujeron en Europa y empezaron a cultivarse a partir de Cristóbal Colón.</a:t>
            </a:r>
          </a:p>
          <a:p>
            <a:endParaRPr lang="es-ES" dirty="0"/>
          </a:p>
          <a:p>
            <a:endParaRPr lang="es-ES" dirty="0"/>
          </a:p>
        </p:txBody>
      </p:sp>
    </p:spTree>
    <p:extLst>
      <p:ext uri="{BB962C8B-B14F-4D97-AF65-F5344CB8AC3E}">
        <p14:creationId xmlns:p14="http://schemas.microsoft.com/office/powerpoint/2010/main" val="36594932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3429000"/>
          </a:xfrm>
          <a:prstGeom prst="rect">
            <a:avLst/>
          </a:prstGeom>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122204" cy="3429000"/>
          </a:xfrm>
          <a:prstGeom prst="rect">
            <a:avLst/>
          </a:prstGeom>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2204" y="3429000"/>
            <a:ext cx="4122204" cy="3429000"/>
          </a:xfrm>
          <a:prstGeom prst="rect">
            <a:avLst/>
          </a:prstGeom>
        </p:spPr>
      </p:pic>
    </p:spTree>
    <p:extLst>
      <p:ext uri="{BB962C8B-B14F-4D97-AF65-F5344CB8AC3E}">
        <p14:creationId xmlns:p14="http://schemas.microsoft.com/office/powerpoint/2010/main" val="42354659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5734185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5" y="0"/>
            <a:ext cx="8169695" cy="6858000"/>
          </a:xfrm>
          <a:prstGeom prst="rect">
            <a:avLst/>
          </a:prstGeom>
        </p:spPr>
      </p:pic>
    </p:spTree>
    <p:extLst>
      <p:ext uri="{BB962C8B-B14F-4D97-AF65-F5344CB8AC3E}">
        <p14:creationId xmlns:p14="http://schemas.microsoft.com/office/powerpoint/2010/main" val="4752983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5" y="0"/>
            <a:ext cx="8169695" cy="6858000"/>
          </a:xfrm>
          <a:prstGeom prst="rect">
            <a:avLst/>
          </a:prstGeom>
        </p:spPr>
      </p:pic>
    </p:spTree>
    <p:extLst>
      <p:ext uri="{BB962C8B-B14F-4D97-AF65-F5344CB8AC3E}">
        <p14:creationId xmlns:p14="http://schemas.microsoft.com/office/powerpoint/2010/main" val="12481949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
            <a:ext cx="8128000" cy="6856834"/>
          </a:xfrm>
          <a:prstGeom prst="rect">
            <a:avLst/>
          </a:prstGeom>
        </p:spPr>
      </p:pic>
    </p:spTree>
    <p:extLst>
      <p:ext uri="{BB962C8B-B14F-4D97-AF65-F5344CB8AC3E}">
        <p14:creationId xmlns:p14="http://schemas.microsoft.com/office/powerpoint/2010/main" val="15174777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8932205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6985935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3751823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957392"/>
          </a:xfrm>
          <a:prstGeom prst="rect">
            <a:avLst/>
          </a:prstGeom>
        </p:spPr>
      </p:pic>
    </p:spTree>
    <p:extLst>
      <p:ext uri="{BB962C8B-B14F-4D97-AF65-F5344CB8AC3E}">
        <p14:creationId xmlns:p14="http://schemas.microsoft.com/office/powerpoint/2010/main" val="38860978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5091245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34720522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5657961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LABERINTO DE HORTA</a:t>
            </a:r>
          </a:p>
        </p:txBody>
      </p:sp>
      <p:sp>
        <p:nvSpPr>
          <p:cNvPr id="3" name="2 Marcador de contenido"/>
          <p:cNvSpPr>
            <a:spLocks noGrp="1"/>
          </p:cNvSpPr>
          <p:nvPr>
            <p:ph idx="1"/>
          </p:nvPr>
        </p:nvSpPr>
        <p:spPr>
          <a:xfrm>
            <a:off x="457200" y="1609416"/>
            <a:ext cx="7427168" cy="4846320"/>
          </a:xfrm>
        </p:spPr>
        <p:txBody>
          <a:bodyPr>
            <a:normAutofit/>
          </a:bodyPr>
          <a:lstStyle/>
          <a:p>
            <a:r>
              <a:rPr lang="es-ES" sz="2000" dirty="0"/>
              <a:t>Su creación se debe a un aristócrata catalán que a fines del siglo XVIII decidió reconvertir una antigua y extensa propiedad familiar. Bagutti -arquitecto italiano- y Delvalet -jardinero francés- organizaron los trazados, construcciones, plantaciones y ornamentación del jardín.</a:t>
            </a:r>
          </a:p>
          <a:p>
            <a:r>
              <a:rPr lang="es-ES" sz="2000" dirty="0"/>
              <a:t> A mediados del siglo XIX se hizo una ampliación, esta vez de carácter romántico. </a:t>
            </a:r>
          </a:p>
          <a:p>
            <a:r>
              <a:rPr lang="es-ES" sz="2000" dirty="0"/>
              <a:t>En 1969 la familia llega a un acuerdo con el Ayuntamiento de Barcelona que adquiere la finca y la abre al público, y en 1993 comienza su rehabilitación. Si bien lo más conocido de los jardines es el extraordinario laberinto, los diferentes recorridos, la estatuaria y en especial la exuberante vegetación convierten la visita en un continuo disfrute.</a:t>
            </a:r>
          </a:p>
        </p:txBody>
      </p:sp>
    </p:spTree>
    <p:extLst>
      <p:ext uri="{BB962C8B-B14F-4D97-AF65-F5344CB8AC3E}">
        <p14:creationId xmlns:p14="http://schemas.microsoft.com/office/powerpoint/2010/main" val="21203930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499992" cy="3429000"/>
          </a:xfrm>
          <a:prstGeom prst="rect">
            <a:avLst/>
          </a:prstGeom>
        </p:spPr>
      </p:pic>
      <p:pic>
        <p:nvPicPr>
          <p:cNvPr id="5" name="4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3429000"/>
            <a:ext cx="3744416" cy="3429000"/>
          </a:xfrm>
          <a:prstGeom prst="rect">
            <a:avLst/>
          </a:prstGeom>
        </p:spPr>
      </p:pic>
    </p:spTree>
    <p:extLst>
      <p:ext uri="{BB962C8B-B14F-4D97-AF65-F5344CB8AC3E}">
        <p14:creationId xmlns:p14="http://schemas.microsoft.com/office/powerpoint/2010/main" val="24091157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7320854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9788636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9768013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179667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8925310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15608167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0"/>
            <a:ext cx="4067944" cy="6858000"/>
          </a:xfrm>
          <a:prstGeom prst="rect">
            <a:avLst/>
          </a:prstGeom>
        </p:spPr>
      </p:pic>
    </p:spTree>
    <p:extLst>
      <p:ext uri="{BB962C8B-B14F-4D97-AF65-F5344CB8AC3E}">
        <p14:creationId xmlns:p14="http://schemas.microsoft.com/office/powerpoint/2010/main" val="16534127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0721687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9385764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21488578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424936" cy="6858000"/>
          </a:xfrm>
          <a:prstGeom prst="rect">
            <a:avLst/>
          </a:prstGeom>
        </p:spPr>
      </p:pic>
    </p:spTree>
    <p:extLst>
      <p:ext uri="{BB962C8B-B14F-4D97-AF65-F5344CB8AC3E}">
        <p14:creationId xmlns:p14="http://schemas.microsoft.com/office/powerpoint/2010/main" val="15755912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DE LA CIUDADELA</a:t>
            </a:r>
          </a:p>
        </p:txBody>
      </p:sp>
      <p:sp>
        <p:nvSpPr>
          <p:cNvPr id="3" name="2 Marcador de contenido"/>
          <p:cNvSpPr>
            <a:spLocks noGrp="1"/>
          </p:cNvSpPr>
          <p:nvPr>
            <p:ph idx="1"/>
          </p:nvPr>
        </p:nvSpPr>
        <p:spPr/>
        <p:txBody>
          <a:bodyPr>
            <a:normAutofit/>
          </a:bodyPr>
          <a:lstStyle/>
          <a:p>
            <a:r>
              <a:rPr lang="es-ES" sz="2000" dirty="0"/>
              <a:t>El parque urbano por excelencia de Barcelona fue inicialmente diseñado, hacia 1870, por Josep Fontseré para transformar en jardines de uso público, los terrenos e instalaciones que constituían, desde 1715, la gran fortaleza que ordenó Felipe V construir al término de la Guerra de Sucesión. </a:t>
            </a:r>
          </a:p>
          <a:p>
            <a:r>
              <a:rPr lang="es-ES" sz="2000" dirty="0"/>
              <a:t>Destinado a albergar en sus casi 60 hectáreas la primera Exposición Universal de fines del siglo XIX, se varió considerablemente el proyecto inicial y sufrió después importantes alteraciones como la creación del zoológico, empleando casi el 50% de su superficie.</a:t>
            </a:r>
          </a:p>
          <a:p>
            <a:r>
              <a:rPr lang="es-ES" sz="2000" dirty="0"/>
              <a:t> Conserva elementos monumentales singulares y sus caminos y paseos, de carácter romántico y paisajista, permiten admirar una enorme variedad de árboles.</a:t>
            </a:r>
          </a:p>
        </p:txBody>
      </p:sp>
    </p:spTree>
    <p:extLst>
      <p:ext uri="{BB962C8B-B14F-4D97-AF65-F5344CB8AC3E}">
        <p14:creationId xmlns:p14="http://schemas.microsoft.com/office/powerpoint/2010/main" val="34153292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72400" cy="3429000"/>
          </a:xfrm>
          <a:prstGeom prst="rect">
            <a:avLst/>
          </a:prstGeom>
        </p:spPr>
      </p:pic>
    </p:spTree>
    <p:extLst>
      <p:ext uri="{BB962C8B-B14F-4D97-AF65-F5344CB8AC3E}">
        <p14:creationId xmlns:p14="http://schemas.microsoft.com/office/powerpoint/2010/main" val="30841802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36623469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94324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8760636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1402235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16416" cy="6858000"/>
          </a:xfrm>
          <a:prstGeom prst="rect">
            <a:avLst/>
          </a:prstGeom>
        </p:spPr>
      </p:pic>
    </p:spTree>
    <p:extLst>
      <p:ext uri="{BB962C8B-B14F-4D97-AF65-F5344CB8AC3E}">
        <p14:creationId xmlns:p14="http://schemas.microsoft.com/office/powerpoint/2010/main" val="29498221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442515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8352928" cy="6957392"/>
          </a:xfrm>
          <a:prstGeom prst="rect">
            <a:avLst/>
          </a:prstGeom>
        </p:spPr>
      </p:pic>
    </p:spTree>
    <p:extLst>
      <p:ext uri="{BB962C8B-B14F-4D97-AF65-F5344CB8AC3E}">
        <p14:creationId xmlns:p14="http://schemas.microsoft.com/office/powerpoint/2010/main" val="17024203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8424936" cy="6858000"/>
          </a:xfrm>
          <a:prstGeom prst="rect">
            <a:avLst/>
          </a:prstGeom>
        </p:spPr>
      </p:pic>
    </p:spTree>
    <p:extLst>
      <p:ext uri="{BB962C8B-B14F-4D97-AF65-F5344CB8AC3E}">
        <p14:creationId xmlns:p14="http://schemas.microsoft.com/office/powerpoint/2010/main" val="16837750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1736711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0241" b="-67"/>
          <a:stretch/>
        </p:blipFill>
        <p:spPr>
          <a:xfrm>
            <a:off x="0" y="-1"/>
            <a:ext cx="4572000" cy="6862565"/>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
            <a:ext cx="3597399" cy="6862564"/>
          </a:xfrm>
          <a:prstGeom prst="rect">
            <a:avLst/>
          </a:prstGeom>
        </p:spPr>
      </p:pic>
    </p:spTree>
    <p:extLst>
      <p:ext uri="{BB962C8B-B14F-4D97-AF65-F5344CB8AC3E}">
        <p14:creationId xmlns:p14="http://schemas.microsoft.com/office/powerpoint/2010/main" val="419273268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2497057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172400" cy="6858000"/>
          </a:xfrm>
          <a:prstGeom prst="rect">
            <a:avLst/>
          </a:prstGeom>
        </p:spPr>
      </p:pic>
    </p:spTree>
    <p:extLst>
      <p:ext uri="{BB962C8B-B14F-4D97-AF65-F5344CB8AC3E}">
        <p14:creationId xmlns:p14="http://schemas.microsoft.com/office/powerpoint/2010/main" val="417340325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12847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26935127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244408" cy="6858000"/>
          </a:xfrm>
          <a:prstGeom prst="rect">
            <a:avLst/>
          </a:prstGeom>
        </p:spPr>
      </p:pic>
    </p:spTree>
    <p:extLst>
      <p:ext uri="{BB962C8B-B14F-4D97-AF65-F5344CB8AC3E}">
        <p14:creationId xmlns:p14="http://schemas.microsoft.com/office/powerpoint/2010/main" val="40784764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133</TotalTime>
  <Words>2128</Words>
  <Application>Microsoft Office PowerPoint</Application>
  <PresentationFormat>Presentación en pantalla (4:3)</PresentationFormat>
  <Paragraphs>262</Paragraphs>
  <Slides>122</Slides>
  <Notes>106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122</vt:i4>
      </vt:variant>
    </vt:vector>
  </HeadingPairs>
  <TitlesOfParts>
    <vt:vector size="127" baseType="lpstr">
      <vt:lpstr>Calibri</vt:lpstr>
      <vt:lpstr>Trebuchet MS</vt:lpstr>
      <vt:lpstr>Wingdings</vt:lpstr>
      <vt:lpstr>Wingdings 2</vt:lpstr>
      <vt:lpstr>Opulento</vt:lpstr>
      <vt:lpstr>Jardines Históricos DE ESPAÑA.-B</vt:lpstr>
      <vt:lpstr>PARQUE DEL BUEN RETIRO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PALACIO DEL REY MORO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SON MARROIG en deya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DEL REAL ALCÁZAR DE SEVILLA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COTO DE NUESTRA SEÑORA DEL CARMEN</vt:lpstr>
      <vt:lpstr>Presentación de PowerPoint</vt:lpstr>
      <vt:lpstr>Presentación de PowerPoint</vt:lpstr>
      <vt:lpstr>Presentación de PowerPoint</vt:lpstr>
      <vt:lpstr>Presentación de PowerPoint</vt:lpstr>
      <vt:lpstr>JARDINES DE LA ALHAMBRA Y EL GENERALIFE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JARDÍN BOTÁNICO DE BARCELONA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JARDINES de Mossen COSTA I LLOBERA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LABERINTO DE HORTA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DE LA CIUDADELA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Historicos DE ESPAÑA.-B</dc:title>
  <dc:creator>Josep</dc:creator>
  <cp:lastModifiedBy>Usuario</cp:lastModifiedBy>
  <cp:revision>15</cp:revision>
  <dcterms:created xsi:type="dcterms:W3CDTF">2016-05-07T09:37:56Z</dcterms:created>
  <dcterms:modified xsi:type="dcterms:W3CDTF">2018-04-03T10:03:32Z</dcterms:modified>
</cp:coreProperties>
</file>