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7"/>
  </p:notesMasterIdLst>
  <p:sldIdLst>
    <p:sldId id="335" r:id="rId2"/>
    <p:sldId id="257" r:id="rId3"/>
    <p:sldId id="342" r:id="rId4"/>
    <p:sldId id="258" r:id="rId5"/>
    <p:sldId id="336" r:id="rId6"/>
    <p:sldId id="337" r:id="rId7"/>
    <p:sldId id="338" r:id="rId8"/>
    <p:sldId id="340" r:id="rId9"/>
    <p:sldId id="347" r:id="rId10"/>
    <p:sldId id="343" r:id="rId11"/>
    <p:sldId id="344" r:id="rId12"/>
    <p:sldId id="346" r:id="rId13"/>
    <p:sldId id="259" r:id="rId14"/>
    <p:sldId id="260" r:id="rId15"/>
    <p:sldId id="261" r:id="rId16"/>
    <p:sldId id="348" r:id="rId17"/>
    <p:sldId id="349" r:id="rId18"/>
    <p:sldId id="350" r:id="rId19"/>
    <p:sldId id="351" r:id="rId20"/>
    <p:sldId id="352" r:id="rId21"/>
    <p:sldId id="353" r:id="rId22"/>
    <p:sldId id="354" r:id="rId23"/>
    <p:sldId id="355" r:id="rId24"/>
    <p:sldId id="356" r:id="rId25"/>
    <p:sldId id="357" r:id="rId26"/>
    <p:sldId id="358" r:id="rId27"/>
    <p:sldId id="359" r:id="rId28"/>
    <p:sldId id="360" r:id="rId29"/>
    <p:sldId id="262" r:id="rId30"/>
    <p:sldId id="361" r:id="rId31"/>
    <p:sldId id="362" r:id="rId32"/>
    <p:sldId id="363" r:id="rId33"/>
    <p:sldId id="364" r:id="rId34"/>
    <p:sldId id="365" r:id="rId35"/>
    <p:sldId id="366" r:id="rId36"/>
    <p:sldId id="367" r:id="rId37"/>
    <p:sldId id="368" r:id="rId38"/>
    <p:sldId id="369" r:id="rId39"/>
    <p:sldId id="264" r:id="rId40"/>
    <p:sldId id="265" r:id="rId41"/>
    <p:sldId id="370" r:id="rId42"/>
    <p:sldId id="371" r:id="rId43"/>
    <p:sldId id="372" r:id="rId44"/>
    <p:sldId id="373" r:id="rId45"/>
    <p:sldId id="374" r:id="rId46"/>
    <p:sldId id="375" r:id="rId47"/>
    <p:sldId id="376" r:id="rId48"/>
    <p:sldId id="378" r:id="rId49"/>
    <p:sldId id="379" r:id="rId50"/>
    <p:sldId id="380" r:id="rId51"/>
    <p:sldId id="381" r:id="rId52"/>
    <p:sldId id="266" r:id="rId53"/>
    <p:sldId id="267" r:id="rId54"/>
    <p:sldId id="382" r:id="rId55"/>
    <p:sldId id="383" r:id="rId56"/>
    <p:sldId id="268" r:id="rId57"/>
    <p:sldId id="269" r:id="rId58"/>
    <p:sldId id="270" r:id="rId59"/>
    <p:sldId id="384" r:id="rId60"/>
    <p:sldId id="385" r:id="rId61"/>
    <p:sldId id="386" r:id="rId62"/>
    <p:sldId id="387" r:id="rId63"/>
    <p:sldId id="388" r:id="rId64"/>
    <p:sldId id="389" r:id="rId65"/>
    <p:sldId id="390" r:id="rId66"/>
    <p:sldId id="391" r:id="rId67"/>
    <p:sldId id="392" r:id="rId68"/>
    <p:sldId id="393" r:id="rId69"/>
    <p:sldId id="394" r:id="rId70"/>
    <p:sldId id="395" r:id="rId71"/>
    <p:sldId id="271" r:id="rId72"/>
    <p:sldId id="272" r:id="rId73"/>
    <p:sldId id="396" r:id="rId74"/>
    <p:sldId id="397" r:id="rId75"/>
    <p:sldId id="398" r:id="rId76"/>
    <p:sldId id="399" r:id="rId77"/>
    <p:sldId id="400" r:id="rId78"/>
    <p:sldId id="401" r:id="rId79"/>
    <p:sldId id="402" r:id="rId80"/>
    <p:sldId id="403" r:id="rId81"/>
    <p:sldId id="404" r:id="rId82"/>
    <p:sldId id="405" r:id="rId83"/>
    <p:sldId id="406" r:id="rId84"/>
    <p:sldId id="273" r:id="rId85"/>
    <p:sldId id="274" r:id="rId86"/>
    <p:sldId id="407" r:id="rId87"/>
    <p:sldId id="408" r:id="rId88"/>
    <p:sldId id="409" r:id="rId89"/>
    <p:sldId id="415" r:id="rId90"/>
    <p:sldId id="410" r:id="rId91"/>
    <p:sldId id="411" r:id="rId92"/>
    <p:sldId id="413" r:id="rId93"/>
    <p:sldId id="414" r:id="rId94"/>
    <p:sldId id="416" r:id="rId95"/>
    <p:sldId id="275" r:id="rId96"/>
    <p:sldId id="276" r:id="rId97"/>
    <p:sldId id="418" r:id="rId98"/>
    <p:sldId id="419" r:id="rId99"/>
    <p:sldId id="420" r:id="rId100"/>
    <p:sldId id="421" r:id="rId101"/>
    <p:sldId id="422" r:id="rId102"/>
    <p:sldId id="424" r:id="rId103"/>
    <p:sldId id="425" r:id="rId104"/>
    <p:sldId id="426" r:id="rId105"/>
    <p:sldId id="427" r:id="rId106"/>
    <p:sldId id="428" r:id="rId107"/>
    <p:sldId id="429" r:id="rId108"/>
    <p:sldId id="430" r:id="rId109"/>
    <p:sldId id="431" r:id="rId110"/>
    <p:sldId id="432" r:id="rId111"/>
    <p:sldId id="433" r:id="rId112"/>
    <p:sldId id="277" r:id="rId113"/>
    <p:sldId id="447" r:id="rId114"/>
    <p:sldId id="443" r:id="rId115"/>
    <p:sldId id="444" r:id="rId116"/>
    <p:sldId id="435" r:id="rId117"/>
    <p:sldId id="440" r:id="rId118"/>
    <p:sldId id="442" r:id="rId119"/>
    <p:sldId id="438" r:id="rId120"/>
    <p:sldId id="446" r:id="rId121"/>
    <p:sldId id="439" r:id="rId122"/>
    <p:sldId id="434" r:id="rId123"/>
    <p:sldId id="436" r:id="rId124"/>
    <p:sldId id="437" r:id="rId125"/>
    <p:sldId id="445"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E6E08D-C025-4553-B576-7DA0CAC8628B}"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769BB9-26FD-4B5A-AD34-40FD1B0816D6}" type="slidenum">
              <a:rPr lang="es-ES" smtClean="0"/>
              <a:t>‹Nº›</a:t>
            </a:fld>
            <a:endParaRPr lang="es-ES" dirty="0"/>
          </a:p>
        </p:txBody>
      </p:sp>
    </p:spTree>
    <p:extLst>
      <p:ext uri="{BB962C8B-B14F-4D97-AF65-F5344CB8AC3E}">
        <p14:creationId xmlns:p14="http://schemas.microsoft.com/office/powerpoint/2010/main" val="4212440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a:t>
            </a:fld>
            <a:endParaRPr lang="es-ES" dirty="0"/>
          </a:p>
        </p:txBody>
      </p:sp>
    </p:spTree>
    <p:extLst>
      <p:ext uri="{BB962C8B-B14F-4D97-AF65-F5344CB8AC3E}">
        <p14:creationId xmlns:p14="http://schemas.microsoft.com/office/powerpoint/2010/main" val="400572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Florida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1945446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a:t>
            </a:fld>
            <a:endParaRPr lang="es-ES" dirty="0"/>
          </a:p>
        </p:txBody>
      </p:sp>
    </p:spTree>
    <p:extLst>
      <p:ext uri="{BB962C8B-B14F-4D97-AF65-F5344CB8AC3E}">
        <p14:creationId xmlns:p14="http://schemas.microsoft.com/office/powerpoint/2010/main" val="341708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a:t>
            </a:fld>
            <a:endParaRPr lang="es-ES" dirty="0"/>
          </a:p>
        </p:txBody>
      </p:sp>
    </p:spTree>
    <p:extLst>
      <p:ext uri="{BB962C8B-B14F-4D97-AF65-F5344CB8AC3E}">
        <p14:creationId xmlns:p14="http://schemas.microsoft.com/office/powerpoint/2010/main" val="103412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a:t>
            </a:fld>
            <a:endParaRPr lang="es-ES" dirty="0"/>
          </a:p>
        </p:txBody>
      </p:sp>
    </p:spTree>
    <p:extLst>
      <p:ext uri="{BB962C8B-B14F-4D97-AF65-F5344CB8AC3E}">
        <p14:creationId xmlns:p14="http://schemas.microsoft.com/office/powerpoint/2010/main" val="4249788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a:t>
            </a:fld>
            <a:endParaRPr lang="es-ES" dirty="0"/>
          </a:p>
        </p:txBody>
      </p:sp>
    </p:spTree>
    <p:extLst>
      <p:ext uri="{BB962C8B-B14F-4D97-AF65-F5344CB8AC3E}">
        <p14:creationId xmlns:p14="http://schemas.microsoft.com/office/powerpoint/2010/main" val="2817369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a:t>
            </a:fld>
            <a:endParaRPr lang="es-ES" dirty="0"/>
          </a:p>
        </p:txBody>
      </p:sp>
    </p:spTree>
    <p:extLst>
      <p:ext uri="{BB962C8B-B14F-4D97-AF65-F5344CB8AC3E}">
        <p14:creationId xmlns:p14="http://schemas.microsoft.com/office/powerpoint/2010/main" val="723541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a:t>
            </a:fld>
            <a:endParaRPr lang="es-ES" dirty="0"/>
          </a:p>
        </p:txBody>
      </p:sp>
    </p:spTree>
    <p:extLst>
      <p:ext uri="{BB962C8B-B14F-4D97-AF65-F5344CB8AC3E}">
        <p14:creationId xmlns:p14="http://schemas.microsoft.com/office/powerpoint/2010/main" val="1698386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a:t>
            </a:fld>
            <a:endParaRPr lang="es-ES" dirty="0"/>
          </a:p>
        </p:txBody>
      </p:sp>
    </p:spTree>
    <p:extLst>
      <p:ext uri="{BB962C8B-B14F-4D97-AF65-F5344CB8AC3E}">
        <p14:creationId xmlns:p14="http://schemas.microsoft.com/office/powerpoint/2010/main" val="1811917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a:t>
            </a:fld>
            <a:endParaRPr lang="es-ES" dirty="0"/>
          </a:p>
        </p:txBody>
      </p:sp>
    </p:spTree>
    <p:extLst>
      <p:ext uri="{BB962C8B-B14F-4D97-AF65-F5344CB8AC3E}">
        <p14:creationId xmlns:p14="http://schemas.microsoft.com/office/powerpoint/2010/main" val="4211413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16</a:t>
            </a:fld>
            <a:endParaRPr lang="es-ES" dirty="0"/>
          </a:p>
        </p:txBody>
      </p:sp>
    </p:spTree>
    <p:extLst>
      <p:ext uri="{BB962C8B-B14F-4D97-AF65-F5344CB8AC3E}">
        <p14:creationId xmlns:p14="http://schemas.microsoft.com/office/powerpoint/2010/main" val="926663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17</a:t>
            </a:fld>
            <a:endParaRPr lang="es-ES" dirty="0"/>
          </a:p>
        </p:txBody>
      </p:sp>
    </p:spTree>
    <p:extLst>
      <p:ext uri="{BB962C8B-B14F-4D97-AF65-F5344CB8AC3E}">
        <p14:creationId xmlns:p14="http://schemas.microsoft.com/office/powerpoint/2010/main" val="2061940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Pito.-Entrada principal</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18</a:t>
            </a:fld>
            <a:endParaRPr lang="es-ES" dirty="0"/>
          </a:p>
        </p:txBody>
      </p:sp>
    </p:spTree>
    <p:extLst>
      <p:ext uri="{BB962C8B-B14F-4D97-AF65-F5344CB8AC3E}">
        <p14:creationId xmlns:p14="http://schemas.microsoft.com/office/powerpoint/2010/main" val="2007617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19</a:t>
            </a:fld>
            <a:endParaRPr lang="es-ES" dirty="0"/>
          </a:p>
        </p:txBody>
      </p:sp>
    </p:spTree>
    <p:extLst>
      <p:ext uri="{BB962C8B-B14F-4D97-AF65-F5344CB8AC3E}">
        <p14:creationId xmlns:p14="http://schemas.microsoft.com/office/powerpoint/2010/main" val="1062603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20</a:t>
            </a:fld>
            <a:endParaRPr lang="es-ES" dirty="0"/>
          </a:p>
        </p:txBody>
      </p:sp>
    </p:spTree>
    <p:extLst>
      <p:ext uri="{BB962C8B-B14F-4D97-AF65-F5344CB8AC3E}">
        <p14:creationId xmlns:p14="http://schemas.microsoft.com/office/powerpoint/2010/main" val="3767408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21</a:t>
            </a:fld>
            <a:endParaRPr lang="es-ES" dirty="0"/>
          </a:p>
        </p:txBody>
      </p:sp>
    </p:spTree>
    <p:extLst>
      <p:ext uri="{BB962C8B-B14F-4D97-AF65-F5344CB8AC3E}">
        <p14:creationId xmlns:p14="http://schemas.microsoft.com/office/powerpoint/2010/main" val="3984172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22</a:t>
            </a:fld>
            <a:endParaRPr lang="es-ES" dirty="0"/>
          </a:p>
        </p:txBody>
      </p:sp>
    </p:spTree>
    <p:extLst>
      <p:ext uri="{BB962C8B-B14F-4D97-AF65-F5344CB8AC3E}">
        <p14:creationId xmlns:p14="http://schemas.microsoft.com/office/powerpoint/2010/main" val="1154090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23</a:t>
            </a:fld>
            <a:endParaRPr lang="es-ES" dirty="0"/>
          </a:p>
        </p:txBody>
      </p:sp>
    </p:spTree>
    <p:extLst>
      <p:ext uri="{BB962C8B-B14F-4D97-AF65-F5344CB8AC3E}">
        <p14:creationId xmlns:p14="http://schemas.microsoft.com/office/powerpoint/2010/main" val="1767769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24</a:t>
            </a:fld>
            <a:endParaRPr lang="es-ES" dirty="0"/>
          </a:p>
        </p:txBody>
      </p:sp>
    </p:spTree>
    <p:extLst>
      <p:ext uri="{BB962C8B-B14F-4D97-AF65-F5344CB8AC3E}">
        <p14:creationId xmlns:p14="http://schemas.microsoft.com/office/powerpoint/2010/main" val="1957149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25</a:t>
            </a:fld>
            <a:endParaRPr lang="es-ES" dirty="0"/>
          </a:p>
        </p:txBody>
      </p:sp>
    </p:spTree>
    <p:extLst>
      <p:ext uri="{BB962C8B-B14F-4D97-AF65-F5344CB8AC3E}">
        <p14:creationId xmlns:p14="http://schemas.microsoft.com/office/powerpoint/2010/main" val="750585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26</a:t>
            </a:fld>
            <a:endParaRPr lang="es-ES" dirty="0"/>
          </a:p>
        </p:txBody>
      </p:sp>
    </p:spTree>
    <p:extLst>
      <p:ext uri="{BB962C8B-B14F-4D97-AF65-F5344CB8AC3E}">
        <p14:creationId xmlns:p14="http://schemas.microsoft.com/office/powerpoint/2010/main" val="678709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27</a:t>
            </a:fld>
            <a:endParaRPr lang="es-ES" dirty="0"/>
          </a:p>
        </p:txBody>
      </p:sp>
    </p:spTree>
    <p:extLst>
      <p:ext uri="{BB962C8B-B14F-4D97-AF65-F5344CB8AC3E}">
        <p14:creationId xmlns:p14="http://schemas.microsoft.com/office/powerpoint/2010/main" val="13446956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Quinta de la Fundación Selgas Fagalde en El Pito.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28</a:t>
            </a:fld>
            <a:endParaRPr lang="es-ES" dirty="0"/>
          </a:p>
        </p:txBody>
      </p:sp>
    </p:spTree>
    <p:extLst>
      <p:ext uri="{BB962C8B-B14F-4D97-AF65-F5344CB8AC3E}">
        <p14:creationId xmlns:p14="http://schemas.microsoft.com/office/powerpoint/2010/main" val="1487687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30</a:t>
            </a:fld>
            <a:endParaRPr lang="es-ES" dirty="0"/>
          </a:p>
        </p:txBody>
      </p:sp>
    </p:spTree>
    <p:extLst>
      <p:ext uri="{BB962C8B-B14F-4D97-AF65-F5344CB8AC3E}">
        <p14:creationId xmlns:p14="http://schemas.microsoft.com/office/powerpoint/2010/main" val="3366101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31</a:t>
            </a:fld>
            <a:endParaRPr lang="es-ES" dirty="0"/>
          </a:p>
        </p:txBody>
      </p:sp>
    </p:spTree>
    <p:extLst>
      <p:ext uri="{BB962C8B-B14F-4D97-AF65-F5344CB8AC3E}">
        <p14:creationId xmlns:p14="http://schemas.microsoft.com/office/powerpoint/2010/main" val="3411341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32</a:t>
            </a:fld>
            <a:endParaRPr lang="es-ES" dirty="0"/>
          </a:p>
        </p:txBody>
      </p:sp>
    </p:spTree>
    <p:extLst>
      <p:ext uri="{BB962C8B-B14F-4D97-AF65-F5344CB8AC3E}">
        <p14:creationId xmlns:p14="http://schemas.microsoft.com/office/powerpoint/2010/main" val="3832212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33</a:t>
            </a:fld>
            <a:endParaRPr lang="es-ES" dirty="0"/>
          </a:p>
        </p:txBody>
      </p:sp>
    </p:spTree>
    <p:extLst>
      <p:ext uri="{BB962C8B-B14F-4D97-AF65-F5344CB8AC3E}">
        <p14:creationId xmlns:p14="http://schemas.microsoft.com/office/powerpoint/2010/main" val="410046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34</a:t>
            </a:fld>
            <a:endParaRPr lang="es-ES" dirty="0"/>
          </a:p>
        </p:txBody>
      </p:sp>
    </p:spTree>
    <p:extLst>
      <p:ext uri="{BB962C8B-B14F-4D97-AF65-F5344CB8AC3E}">
        <p14:creationId xmlns:p14="http://schemas.microsoft.com/office/powerpoint/2010/main" val="3113378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35</a:t>
            </a:fld>
            <a:endParaRPr lang="es-ES" dirty="0"/>
          </a:p>
        </p:txBody>
      </p:sp>
    </p:spTree>
    <p:extLst>
      <p:ext uri="{BB962C8B-B14F-4D97-AF65-F5344CB8AC3E}">
        <p14:creationId xmlns:p14="http://schemas.microsoft.com/office/powerpoint/2010/main" val="2772324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36</a:t>
            </a:fld>
            <a:endParaRPr lang="es-ES" dirty="0"/>
          </a:p>
        </p:txBody>
      </p:sp>
    </p:spTree>
    <p:extLst>
      <p:ext uri="{BB962C8B-B14F-4D97-AF65-F5344CB8AC3E}">
        <p14:creationId xmlns:p14="http://schemas.microsoft.com/office/powerpoint/2010/main" val="3363177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37</a:t>
            </a:fld>
            <a:endParaRPr lang="es-ES" dirty="0"/>
          </a:p>
        </p:txBody>
      </p:sp>
    </p:spTree>
    <p:extLst>
      <p:ext uri="{BB962C8B-B14F-4D97-AF65-F5344CB8AC3E}">
        <p14:creationId xmlns:p14="http://schemas.microsoft.com/office/powerpoint/2010/main" val="19650030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Monasterio Santo Domingo de Silos.-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38</a:t>
            </a:fld>
            <a:endParaRPr lang="es-ES" dirty="0"/>
          </a:p>
        </p:txBody>
      </p:sp>
    </p:spTree>
    <p:extLst>
      <p:ext uri="{BB962C8B-B14F-4D97-AF65-F5344CB8AC3E}">
        <p14:creationId xmlns:p14="http://schemas.microsoft.com/office/powerpoint/2010/main" val="591302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41</a:t>
            </a:fld>
            <a:endParaRPr lang="es-ES" dirty="0"/>
          </a:p>
        </p:txBody>
      </p:sp>
    </p:spTree>
    <p:extLst>
      <p:ext uri="{BB962C8B-B14F-4D97-AF65-F5344CB8AC3E}">
        <p14:creationId xmlns:p14="http://schemas.microsoft.com/office/powerpoint/2010/main" val="41198696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42</a:t>
            </a:fld>
            <a:endParaRPr lang="es-ES" dirty="0"/>
          </a:p>
        </p:txBody>
      </p:sp>
    </p:spTree>
    <p:extLst>
      <p:ext uri="{BB962C8B-B14F-4D97-AF65-F5344CB8AC3E}">
        <p14:creationId xmlns:p14="http://schemas.microsoft.com/office/powerpoint/2010/main" val="24685695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43</a:t>
            </a:fld>
            <a:endParaRPr lang="es-ES" dirty="0"/>
          </a:p>
        </p:txBody>
      </p:sp>
    </p:spTree>
    <p:extLst>
      <p:ext uri="{BB962C8B-B14F-4D97-AF65-F5344CB8AC3E}">
        <p14:creationId xmlns:p14="http://schemas.microsoft.com/office/powerpoint/2010/main" val="1491598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44</a:t>
            </a:fld>
            <a:endParaRPr lang="es-ES" dirty="0"/>
          </a:p>
        </p:txBody>
      </p:sp>
    </p:spTree>
    <p:extLst>
      <p:ext uri="{BB962C8B-B14F-4D97-AF65-F5344CB8AC3E}">
        <p14:creationId xmlns:p14="http://schemas.microsoft.com/office/powerpoint/2010/main" val="3809307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45</a:t>
            </a:fld>
            <a:endParaRPr lang="es-ES" dirty="0"/>
          </a:p>
        </p:txBody>
      </p:sp>
    </p:spTree>
    <p:extLst>
      <p:ext uri="{BB962C8B-B14F-4D97-AF65-F5344CB8AC3E}">
        <p14:creationId xmlns:p14="http://schemas.microsoft.com/office/powerpoint/2010/main" val="17854963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Francisco.-Monumento a</a:t>
            </a:r>
            <a:r>
              <a:rPr lang="es-ES" baseline="0" dirty="0"/>
              <a:t> José Tartiere</a:t>
            </a:r>
            <a:endParaRPr lang="es-ES" dirty="0"/>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46</a:t>
            </a:fld>
            <a:endParaRPr lang="es-ES" dirty="0"/>
          </a:p>
        </p:txBody>
      </p:sp>
    </p:spTree>
    <p:extLst>
      <p:ext uri="{BB962C8B-B14F-4D97-AF65-F5344CB8AC3E}">
        <p14:creationId xmlns:p14="http://schemas.microsoft.com/office/powerpoint/2010/main" val="1827302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47</a:t>
            </a:fld>
            <a:endParaRPr lang="es-ES" dirty="0"/>
          </a:p>
        </p:txBody>
      </p:sp>
    </p:spTree>
    <p:extLst>
      <p:ext uri="{BB962C8B-B14F-4D97-AF65-F5344CB8AC3E}">
        <p14:creationId xmlns:p14="http://schemas.microsoft.com/office/powerpoint/2010/main" val="22059498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48</a:t>
            </a:fld>
            <a:endParaRPr lang="es-ES" dirty="0"/>
          </a:p>
        </p:txBody>
      </p:sp>
    </p:spTree>
    <p:extLst>
      <p:ext uri="{BB962C8B-B14F-4D97-AF65-F5344CB8AC3E}">
        <p14:creationId xmlns:p14="http://schemas.microsoft.com/office/powerpoint/2010/main" val="2021163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49</a:t>
            </a:fld>
            <a:endParaRPr lang="es-ES" dirty="0"/>
          </a:p>
        </p:txBody>
      </p:sp>
    </p:spTree>
    <p:extLst>
      <p:ext uri="{BB962C8B-B14F-4D97-AF65-F5344CB8AC3E}">
        <p14:creationId xmlns:p14="http://schemas.microsoft.com/office/powerpoint/2010/main" val="1766181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50</a:t>
            </a:fld>
            <a:endParaRPr lang="es-ES" dirty="0"/>
          </a:p>
        </p:txBody>
      </p:sp>
    </p:spTree>
    <p:extLst>
      <p:ext uri="{BB962C8B-B14F-4D97-AF65-F5344CB8AC3E}">
        <p14:creationId xmlns:p14="http://schemas.microsoft.com/office/powerpoint/2010/main" val="3582125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Oviedo.-Campo San Francisco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51</a:t>
            </a:fld>
            <a:endParaRPr lang="es-ES" dirty="0"/>
          </a:p>
        </p:txBody>
      </p:sp>
    </p:spTree>
    <p:extLst>
      <p:ext uri="{BB962C8B-B14F-4D97-AF65-F5344CB8AC3E}">
        <p14:creationId xmlns:p14="http://schemas.microsoft.com/office/powerpoint/2010/main" val="13879267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e la Abadía de Cáceres</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53</a:t>
            </a:fld>
            <a:endParaRPr lang="es-ES" dirty="0"/>
          </a:p>
        </p:txBody>
      </p:sp>
    </p:spTree>
    <p:extLst>
      <p:ext uri="{BB962C8B-B14F-4D97-AF65-F5344CB8AC3E}">
        <p14:creationId xmlns:p14="http://schemas.microsoft.com/office/powerpoint/2010/main" val="8356626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e la Abadía de Cáceres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54</a:t>
            </a:fld>
            <a:endParaRPr lang="es-ES" dirty="0"/>
          </a:p>
        </p:txBody>
      </p:sp>
    </p:spTree>
    <p:extLst>
      <p:ext uri="{BB962C8B-B14F-4D97-AF65-F5344CB8AC3E}">
        <p14:creationId xmlns:p14="http://schemas.microsoft.com/office/powerpoint/2010/main" val="33641261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e la Abadía de Cáceres</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55</a:t>
            </a:fld>
            <a:endParaRPr lang="es-ES" dirty="0"/>
          </a:p>
        </p:txBody>
      </p:sp>
    </p:spTree>
    <p:extLst>
      <p:ext uri="{BB962C8B-B14F-4D97-AF65-F5344CB8AC3E}">
        <p14:creationId xmlns:p14="http://schemas.microsoft.com/office/powerpoint/2010/main" val="37145918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58</a:t>
            </a:fld>
            <a:endParaRPr lang="es-ES" dirty="0"/>
          </a:p>
        </p:txBody>
      </p:sp>
    </p:spTree>
    <p:extLst>
      <p:ext uri="{BB962C8B-B14F-4D97-AF65-F5344CB8AC3E}">
        <p14:creationId xmlns:p14="http://schemas.microsoft.com/office/powerpoint/2010/main" val="2919587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59</a:t>
            </a:fld>
            <a:endParaRPr lang="es-ES" dirty="0"/>
          </a:p>
        </p:txBody>
      </p:sp>
    </p:spTree>
    <p:extLst>
      <p:ext uri="{BB962C8B-B14F-4D97-AF65-F5344CB8AC3E}">
        <p14:creationId xmlns:p14="http://schemas.microsoft.com/office/powerpoint/2010/main" val="31646236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60</a:t>
            </a:fld>
            <a:endParaRPr lang="es-ES" dirty="0"/>
          </a:p>
        </p:txBody>
      </p:sp>
    </p:spTree>
    <p:extLst>
      <p:ext uri="{BB962C8B-B14F-4D97-AF65-F5344CB8AC3E}">
        <p14:creationId xmlns:p14="http://schemas.microsoft.com/office/powerpoint/2010/main" val="2803144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61</a:t>
            </a:fld>
            <a:endParaRPr lang="es-ES" dirty="0"/>
          </a:p>
        </p:txBody>
      </p:sp>
    </p:spTree>
    <p:extLst>
      <p:ext uri="{BB962C8B-B14F-4D97-AF65-F5344CB8AC3E}">
        <p14:creationId xmlns:p14="http://schemas.microsoft.com/office/powerpoint/2010/main" val="34729019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del Monasterio de Yuste.-</a:t>
            </a:r>
            <a:endParaRPr lang="es-ES" dirty="0"/>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62</a:t>
            </a:fld>
            <a:endParaRPr lang="es-ES" dirty="0"/>
          </a:p>
        </p:txBody>
      </p:sp>
    </p:spTree>
    <p:extLst>
      <p:ext uri="{BB962C8B-B14F-4D97-AF65-F5344CB8AC3E}">
        <p14:creationId xmlns:p14="http://schemas.microsoft.com/office/powerpoint/2010/main" val="31583365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63</a:t>
            </a:fld>
            <a:endParaRPr lang="es-ES" dirty="0"/>
          </a:p>
        </p:txBody>
      </p:sp>
    </p:spTree>
    <p:extLst>
      <p:ext uri="{BB962C8B-B14F-4D97-AF65-F5344CB8AC3E}">
        <p14:creationId xmlns:p14="http://schemas.microsoft.com/office/powerpoint/2010/main" val="4690931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64</a:t>
            </a:fld>
            <a:endParaRPr lang="es-ES" dirty="0"/>
          </a:p>
        </p:txBody>
      </p:sp>
    </p:spTree>
    <p:extLst>
      <p:ext uri="{BB962C8B-B14F-4D97-AF65-F5344CB8AC3E}">
        <p14:creationId xmlns:p14="http://schemas.microsoft.com/office/powerpoint/2010/main" val="28924446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65</a:t>
            </a:fld>
            <a:endParaRPr lang="es-ES" dirty="0"/>
          </a:p>
        </p:txBody>
      </p:sp>
    </p:spTree>
    <p:extLst>
      <p:ext uri="{BB962C8B-B14F-4D97-AF65-F5344CB8AC3E}">
        <p14:creationId xmlns:p14="http://schemas.microsoft.com/office/powerpoint/2010/main" val="2832871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66</a:t>
            </a:fld>
            <a:endParaRPr lang="es-ES" dirty="0"/>
          </a:p>
        </p:txBody>
      </p:sp>
    </p:spTree>
    <p:extLst>
      <p:ext uri="{BB962C8B-B14F-4D97-AF65-F5344CB8AC3E}">
        <p14:creationId xmlns:p14="http://schemas.microsoft.com/office/powerpoint/2010/main" val="27245572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67</a:t>
            </a:fld>
            <a:endParaRPr lang="es-ES" dirty="0"/>
          </a:p>
        </p:txBody>
      </p:sp>
    </p:spTree>
    <p:extLst>
      <p:ext uri="{BB962C8B-B14F-4D97-AF65-F5344CB8AC3E}">
        <p14:creationId xmlns:p14="http://schemas.microsoft.com/office/powerpoint/2010/main" val="25464226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68</a:t>
            </a:fld>
            <a:endParaRPr lang="es-ES" dirty="0"/>
          </a:p>
        </p:txBody>
      </p:sp>
    </p:spTree>
    <p:extLst>
      <p:ext uri="{BB962C8B-B14F-4D97-AF65-F5344CB8AC3E}">
        <p14:creationId xmlns:p14="http://schemas.microsoft.com/office/powerpoint/2010/main" val="795003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69</a:t>
            </a:fld>
            <a:endParaRPr lang="es-ES" dirty="0"/>
          </a:p>
        </p:txBody>
      </p:sp>
    </p:spTree>
    <p:extLst>
      <p:ext uri="{BB962C8B-B14F-4D97-AF65-F5344CB8AC3E}">
        <p14:creationId xmlns:p14="http://schemas.microsoft.com/office/powerpoint/2010/main" val="3282023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Yuste.-</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70</a:t>
            </a:fld>
            <a:endParaRPr lang="es-ES" dirty="0"/>
          </a:p>
        </p:txBody>
      </p:sp>
    </p:spTree>
    <p:extLst>
      <p:ext uri="{BB962C8B-B14F-4D97-AF65-F5344CB8AC3E}">
        <p14:creationId xmlns:p14="http://schemas.microsoft.com/office/powerpoint/2010/main" val="41197963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Señorío de Bertiz</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73</a:t>
            </a:fld>
            <a:endParaRPr lang="es-ES" dirty="0"/>
          </a:p>
        </p:txBody>
      </p:sp>
    </p:spTree>
    <p:extLst>
      <p:ext uri="{BB962C8B-B14F-4D97-AF65-F5344CB8AC3E}">
        <p14:creationId xmlns:p14="http://schemas.microsoft.com/office/powerpoint/2010/main" val="29008761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74</a:t>
            </a:fld>
            <a:endParaRPr lang="es-ES" dirty="0"/>
          </a:p>
        </p:txBody>
      </p:sp>
    </p:spTree>
    <p:extLst>
      <p:ext uri="{BB962C8B-B14F-4D97-AF65-F5344CB8AC3E}">
        <p14:creationId xmlns:p14="http://schemas.microsoft.com/office/powerpoint/2010/main" val="9917607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Navarra.-Castaños</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75</a:t>
            </a:fld>
            <a:endParaRPr lang="es-ES" dirty="0"/>
          </a:p>
        </p:txBody>
      </p:sp>
    </p:spTree>
    <p:extLst>
      <p:ext uri="{BB962C8B-B14F-4D97-AF65-F5344CB8AC3E}">
        <p14:creationId xmlns:p14="http://schemas.microsoft.com/office/powerpoint/2010/main" val="18565087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Navarra.-Bambúes</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76</a:t>
            </a:fld>
            <a:endParaRPr lang="es-ES" dirty="0"/>
          </a:p>
        </p:txBody>
      </p:sp>
    </p:spTree>
    <p:extLst>
      <p:ext uri="{BB962C8B-B14F-4D97-AF65-F5344CB8AC3E}">
        <p14:creationId xmlns:p14="http://schemas.microsoft.com/office/powerpoint/2010/main" val="18238096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77</a:t>
            </a:fld>
            <a:endParaRPr lang="es-ES" dirty="0"/>
          </a:p>
        </p:txBody>
      </p:sp>
    </p:spTree>
    <p:extLst>
      <p:ext uri="{BB962C8B-B14F-4D97-AF65-F5344CB8AC3E}">
        <p14:creationId xmlns:p14="http://schemas.microsoft.com/office/powerpoint/2010/main" val="9655745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Navarra.-Cedro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78</a:t>
            </a:fld>
            <a:endParaRPr lang="es-ES" dirty="0"/>
          </a:p>
        </p:txBody>
      </p:sp>
    </p:spTree>
    <p:extLst>
      <p:ext uri="{BB962C8B-B14F-4D97-AF65-F5344CB8AC3E}">
        <p14:creationId xmlns:p14="http://schemas.microsoft.com/office/powerpoint/2010/main" val="33983240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Navarra.-Jardin Histórico</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79</a:t>
            </a:fld>
            <a:endParaRPr lang="es-ES" dirty="0"/>
          </a:p>
        </p:txBody>
      </p:sp>
    </p:spTree>
    <p:extLst>
      <p:ext uri="{BB962C8B-B14F-4D97-AF65-F5344CB8AC3E}">
        <p14:creationId xmlns:p14="http://schemas.microsoft.com/office/powerpoint/2010/main" val="4015068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80</a:t>
            </a:fld>
            <a:endParaRPr lang="es-ES" dirty="0"/>
          </a:p>
        </p:txBody>
      </p:sp>
    </p:spTree>
    <p:extLst>
      <p:ext uri="{BB962C8B-B14F-4D97-AF65-F5344CB8AC3E}">
        <p14:creationId xmlns:p14="http://schemas.microsoft.com/office/powerpoint/2010/main" val="21584661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81</a:t>
            </a:fld>
            <a:endParaRPr lang="es-ES" dirty="0"/>
          </a:p>
        </p:txBody>
      </p:sp>
    </p:spTree>
    <p:extLst>
      <p:ext uri="{BB962C8B-B14F-4D97-AF65-F5344CB8AC3E}">
        <p14:creationId xmlns:p14="http://schemas.microsoft.com/office/powerpoint/2010/main" val="10915146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82</a:t>
            </a:fld>
            <a:endParaRPr lang="es-ES" dirty="0"/>
          </a:p>
        </p:txBody>
      </p:sp>
    </p:spTree>
    <p:extLst>
      <p:ext uri="{BB962C8B-B14F-4D97-AF65-F5344CB8AC3E}">
        <p14:creationId xmlns:p14="http://schemas.microsoft.com/office/powerpoint/2010/main" val="23610135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Parque Natural Señorío de Bértiz. Oieregi, Bertizarana, Navarra.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83</a:t>
            </a:fld>
            <a:endParaRPr lang="es-ES" dirty="0"/>
          </a:p>
        </p:txBody>
      </p:sp>
    </p:spTree>
    <p:extLst>
      <p:ext uri="{BB962C8B-B14F-4D97-AF65-F5344CB8AC3E}">
        <p14:creationId xmlns:p14="http://schemas.microsoft.com/office/powerpoint/2010/main" val="37722755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85</a:t>
            </a:fld>
            <a:endParaRPr lang="es-ES" dirty="0"/>
          </a:p>
        </p:txBody>
      </p:sp>
    </p:spTree>
    <p:extLst>
      <p:ext uri="{BB962C8B-B14F-4D97-AF65-F5344CB8AC3E}">
        <p14:creationId xmlns:p14="http://schemas.microsoft.com/office/powerpoint/2010/main" val="17703658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86</a:t>
            </a:fld>
            <a:endParaRPr lang="es-ES" dirty="0"/>
          </a:p>
        </p:txBody>
      </p:sp>
    </p:spTree>
    <p:extLst>
      <p:ext uri="{BB962C8B-B14F-4D97-AF65-F5344CB8AC3E}">
        <p14:creationId xmlns:p14="http://schemas.microsoft.com/office/powerpoint/2010/main" val="27644531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87</a:t>
            </a:fld>
            <a:endParaRPr lang="es-ES" dirty="0"/>
          </a:p>
        </p:txBody>
      </p:sp>
    </p:spTree>
    <p:extLst>
      <p:ext uri="{BB962C8B-B14F-4D97-AF65-F5344CB8AC3E}">
        <p14:creationId xmlns:p14="http://schemas.microsoft.com/office/powerpoint/2010/main" val="12607621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88</a:t>
            </a:fld>
            <a:endParaRPr lang="es-ES" dirty="0"/>
          </a:p>
        </p:txBody>
      </p:sp>
    </p:spTree>
    <p:extLst>
      <p:ext uri="{BB962C8B-B14F-4D97-AF65-F5344CB8AC3E}">
        <p14:creationId xmlns:p14="http://schemas.microsoft.com/office/powerpoint/2010/main" val="17349515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89</a:t>
            </a:fld>
            <a:endParaRPr lang="es-ES" dirty="0"/>
          </a:p>
        </p:txBody>
      </p:sp>
    </p:spTree>
    <p:extLst>
      <p:ext uri="{BB962C8B-B14F-4D97-AF65-F5344CB8AC3E}">
        <p14:creationId xmlns:p14="http://schemas.microsoft.com/office/powerpoint/2010/main" val="29894935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90</a:t>
            </a:fld>
            <a:endParaRPr lang="es-ES" dirty="0"/>
          </a:p>
        </p:txBody>
      </p:sp>
    </p:spTree>
    <p:extLst>
      <p:ext uri="{BB962C8B-B14F-4D97-AF65-F5344CB8AC3E}">
        <p14:creationId xmlns:p14="http://schemas.microsoft.com/office/powerpoint/2010/main" val="31438891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91</a:t>
            </a:fld>
            <a:endParaRPr lang="es-ES" dirty="0"/>
          </a:p>
        </p:txBody>
      </p:sp>
    </p:spTree>
    <p:extLst>
      <p:ext uri="{BB962C8B-B14F-4D97-AF65-F5344CB8AC3E}">
        <p14:creationId xmlns:p14="http://schemas.microsoft.com/office/powerpoint/2010/main" val="27291989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92</a:t>
            </a:fld>
            <a:endParaRPr lang="es-ES" dirty="0"/>
          </a:p>
        </p:txBody>
      </p:sp>
    </p:spTree>
    <p:extLst>
      <p:ext uri="{BB962C8B-B14F-4D97-AF65-F5344CB8AC3E}">
        <p14:creationId xmlns:p14="http://schemas.microsoft.com/office/powerpoint/2010/main" val="38679596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93</a:t>
            </a:fld>
            <a:endParaRPr lang="es-ES" dirty="0"/>
          </a:p>
        </p:txBody>
      </p:sp>
    </p:spTree>
    <p:extLst>
      <p:ext uri="{BB962C8B-B14F-4D97-AF65-F5344CB8AC3E}">
        <p14:creationId xmlns:p14="http://schemas.microsoft.com/office/powerpoint/2010/main" val="39060296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Monasterio de Nuestra Señora de Guadalupe.-</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94</a:t>
            </a:fld>
            <a:endParaRPr lang="es-ES" dirty="0"/>
          </a:p>
        </p:txBody>
      </p:sp>
    </p:spTree>
    <p:extLst>
      <p:ext uri="{BB962C8B-B14F-4D97-AF65-F5344CB8AC3E}">
        <p14:creationId xmlns:p14="http://schemas.microsoft.com/office/powerpoint/2010/main" val="14657139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de Puente San Miguel.-Fundación Emilio Botín</a:t>
            </a:r>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96</a:t>
            </a:fld>
            <a:endParaRPr lang="es-ES" dirty="0"/>
          </a:p>
        </p:txBody>
      </p:sp>
    </p:spTree>
    <p:extLst>
      <p:ext uri="{BB962C8B-B14F-4D97-AF65-F5344CB8AC3E}">
        <p14:creationId xmlns:p14="http://schemas.microsoft.com/office/powerpoint/2010/main" val="23758120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97</a:t>
            </a:fld>
            <a:endParaRPr lang="es-ES" dirty="0"/>
          </a:p>
        </p:txBody>
      </p:sp>
    </p:spTree>
    <p:extLst>
      <p:ext uri="{BB962C8B-B14F-4D97-AF65-F5344CB8AC3E}">
        <p14:creationId xmlns:p14="http://schemas.microsoft.com/office/powerpoint/2010/main" val="1722130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98</a:t>
            </a:fld>
            <a:endParaRPr lang="es-ES" dirty="0"/>
          </a:p>
        </p:txBody>
      </p:sp>
    </p:spTree>
    <p:extLst>
      <p:ext uri="{BB962C8B-B14F-4D97-AF65-F5344CB8AC3E}">
        <p14:creationId xmlns:p14="http://schemas.microsoft.com/office/powerpoint/2010/main" val="28194632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99</a:t>
            </a:fld>
            <a:endParaRPr lang="es-ES" dirty="0"/>
          </a:p>
        </p:txBody>
      </p:sp>
    </p:spTree>
    <p:extLst>
      <p:ext uri="{BB962C8B-B14F-4D97-AF65-F5344CB8AC3E}">
        <p14:creationId xmlns:p14="http://schemas.microsoft.com/office/powerpoint/2010/main" val="1520662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100</a:t>
            </a:fld>
            <a:endParaRPr lang="es-ES" dirty="0"/>
          </a:p>
        </p:txBody>
      </p:sp>
    </p:spTree>
    <p:extLst>
      <p:ext uri="{BB962C8B-B14F-4D97-AF65-F5344CB8AC3E}">
        <p14:creationId xmlns:p14="http://schemas.microsoft.com/office/powerpoint/2010/main" val="423104510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101</a:t>
            </a:fld>
            <a:endParaRPr lang="es-ES" dirty="0"/>
          </a:p>
        </p:txBody>
      </p:sp>
    </p:spTree>
    <p:extLst>
      <p:ext uri="{BB962C8B-B14F-4D97-AF65-F5344CB8AC3E}">
        <p14:creationId xmlns:p14="http://schemas.microsoft.com/office/powerpoint/2010/main" val="40319072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102</a:t>
            </a:fld>
            <a:endParaRPr lang="es-ES" dirty="0"/>
          </a:p>
        </p:txBody>
      </p:sp>
    </p:spTree>
    <p:extLst>
      <p:ext uri="{BB962C8B-B14F-4D97-AF65-F5344CB8AC3E}">
        <p14:creationId xmlns:p14="http://schemas.microsoft.com/office/powerpoint/2010/main" val="69691066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103</a:t>
            </a:fld>
            <a:endParaRPr lang="es-ES" dirty="0"/>
          </a:p>
        </p:txBody>
      </p:sp>
    </p:spTree>
    <p:extLst>
      <p:ext uri="{BB962C8B-B14F-4D97-AF65-F5344CB8AC3E}">
        <p14:creationId xmlns:p14="http://schemas.microsoft.com/office/powerpoint/2010/main" val="16860167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104</a:t>
            </a:fld>
            <a:endParaRPr lang="es-ES" dirty="0"/>
          </a:p>
        </p:txBody>
      </p:sp>
    </p:spTree>
    <p:extLst>
      <p:ext uri="{BB962C8B-B14F-4D97-AF65-F5344CB8AC3E}">
        <p14:creationId xmlns:p14="http://schemas.microsoft.com/office/powerpoint/2010/main" val="5236030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106</a:t>
            </a:fld>
            <a:endParaRPr lang="es-ES" dirty="0"/>
          </a:p>
        </p:txBody>
      </p:sp>
    </p:spTree>
    <p:extLst>
      <p:ext uri="{BB962C8B-B14F-4D97-AF65-F5344CB8AC3E}">
        <p14:creationId xmlns:p14="http://schemas.microsoft.com/office/powerpoint/2010/main" val="39272948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107</a:t>
            </a:fld>
            <a:endParaRPr lang="es-ES" dirty="0"/>
          </a:p>
        </p:txBody>
      </p:sp>
    </p:spTree>
    <p:extLst>
      <p:ext uri="{BB962C8B-B14F-4D97-AF65-F5344CB8AC3E}">
        <p14:creationId xmlns:p14="http://schemas.microsoft.com/office/powerpoint/2010/main" val="33227346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108</a:t>
            </a:fld>
            <a:endParaRPr lang="es-ES" dirty="0"/>
          </a:p>
        </p:txBody>
      </p:sp>
    </p:spTree>
    <p:extLst>
      <p:ext uri="{BB962C8B-B14F-4D97-AF65-F5344CB8AC3E}">
        <p14:creationId xmlns:p14="http://schemas.microsoft.com/office/powerpoint/2010/main" val="37173543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109</a:t>
            </a:fld>
            <a:endParaRPr lang="es-ES" dirty="0"/>
          </a:p>
        </p:txBody>
      </p:sp>
    </p:spTree>
    <p:extLst>
      <p:ext uri="{BB962C8B-B14F-4D97-AF65-F5344CB8AC3E}">
        <p14:creationId xmlns:p14="http://schemas.microsoft.com/office/powerpoint/2010/main" val="42081246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110</a:t>
            </a:fld>
            <a:endParaRPr lang="es-ES" dirty="0"/>
          </a:p>
        </p:txBody>
      </p:sp>
    </p:spTree>
    <p:extLst>
      <p:ext uri="{BB962C8B-B14F-4D97-AF65-F5344CB8AC3E}">
        <p14:creationId xmlns:p14="http://schemas.microsoft.com/office/powerpoint/2010/main" val="32562855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Puente San Miguel.-Fundación Emilio Botín</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111</a:t>
            </a:fld>
            <a:endParaRPr lang="es-ES" dirty="0"/>
          </a:p>
        </p:txBody>
      </p:sp>
    </p:spTree>
    <p:extLst>
      <p:ext uri="{BB962C8B-B14F-4D97-AF65-F5344CB8AC3E}">
        <p14:creationId xmlns:p14="http://schemas.microsoft.com/office/powerpoint/2010/main" val="10638534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de San Ildefonso.-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114</a:t>
            </a:fld>
            <a:endParaRPr lang="es-ES" dirty="0"/>
          </a:p>
        </p:txBody>
      </p:sp>
    </p:spTree>
    <p:extLst>
      <p:ext uri="{BB962C8B-B14F-4D97-AF65-F5344CB8AC3E}">
        <p14:creationId xmlns:p14="http://schemas.microsoft.com/office/powerpoint/2010/main" val="34311818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de San Ildefonso.-</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115</a:t>
            </a:fld>
            <a:endParaRPr lang="es-ES" dirty="0"/>
          </a:p>
        </p:txBody>
      </p:sp>
    </p:spTree>
    <p:extLst>
      <p:ext uri="{BB962C8B-B14F-4D97-AF65-F5344CB8AC3E}">
        <p14:creationId xmlns:p14="http://schemas.microsoft.com/office/powerpoint/2010/main" val="32106680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.-Fuente de la Cascada.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116</a:t>
            </a:fld>
            <a:endParaRPr lang="es-ES" dirty="0"/>
          </a:p>
        </p:txBody>
      </p:sp>
    </p:spTree>
    <p:extLst>
      <p:ext uri="{BB962C8B-B14F-4D97-AF65-F5344CB8AC3E}">
        <p14:creationId xmlns:p14="http://schemas.microsoft.com/office/powerpoint/2010/main" val="35463891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117</a:t>
            </a:fld>
            <a:endParaRPr lang="es-ES" dirty="0"/>
          </a:p>
        </p:txBody>
      </p:sp>
    </p:spTree>
    <p:extLst>
      <p:ext uri="{BB962C8B-B14F-4D97-AF65-F5344CB8AC3E}">
        <p14:creationId xmlns:p14="http://schemas.microsoft.com/office/powerpoint/2010/main" val="10185850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a:t>
            </a:r>
            <a:r>
              <a:rPr lang="es-ES" baseline="0" dirty="0"/>
              <a:t> de San Ildefonso.-</a:t>
            </a:r>
            <a:endParaRPr lang="es-ES" dirty="0"/>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118</a:t>
            </a:fld>
            <a:endParaRPr lang="es-ES" dirty="0"/>
          </a:p>
        </p:txBody>
      </p:sp>
    </p:spTree>
    <p:extLst>
      <p:ext uri="{BB962C8B-B14F-4D97-AF65-F5344CB8AC3E}">
        <p14:creationId xmlns:p14="http://schemas.microsoft.com/office/powerpoint/2010/main" val="10877160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a:t>
            </a:r>
            <a:r>
              <a:rPr lang="es-ES" baseline="0" dirty="0"/>
              <a:t> de Segovia.-</a:t>
            </a:r>
            <a:endParaRPr lang="es-ES" dirty="0"/>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119</a:t>
            </a:fld>
            <a:endParaRPr lang="es-ES" dirty="0"/>
          </a:p>
        </p:txBody>
      </p:sp>
    </p:spTree>
    <p:extLst>
      <p:ext uri="{BB962C8B-B14F-4D97-AF65-F5344CB8AC3E}">
        <p14:creationId xmlns:p14="http://schemas.microsoft.com/office/powerpoint/2010/main" val="27404968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Anfitrite y Cascada Nueva. Jardines de La Granja.-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120</a:t>
            </a:fld>
            <a:endParaRPr lang="es-ES" dirty="0"/>
          </a:p>
        </p:txBody>
      </p:sp>
    </p:spTree>
    <p:extLst>
      <p:ext uri="{BB962C8B-B14F-4D97-AF65-F5344CB8AC3E}">
        <p14:creationId xmlns:p14="http://schemas.microsoft.com/office/powerpoint/2010/main" val="10763025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a:t>
            </a:r>
          </a:p>
          <a:p>
            <a:endParaRPr lang="es-ES" dirty="0"/>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121</a:t>
            </a:fld>
            <a:endParaRPr lang="es-ES" dirty="0"/>
          </a:p>
        </p:txBody>
      </p:sp>
    </p:spTree>
    <p:extLst>
      <p:ext uri="{BB962C8B-B14F-4D97-AF65-F5344CB8AC3E}">
        <p14:creationId xmlns:p14="http://schemas.microsoft.com/office/powerpoint/2010/main" val="33330964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.-El Mar</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122</a:t>
            </a:fld>
            <a:endParaRPr lang="es-ES" dirty="0"/>
          </a:p>
        </p:txBody>
      </p:sp>
    </p:spTree>
    <p:extLst>
      <p:ext uri="{BB962C8B-B14F-4D97-AF65-F5344CB8AC3E}">
        <p14:creationId xmlns:p14="http://schemas.microsoft.com/office/powerpoint/2010/main" val="40717838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.-Fuente de las Tazas </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123</a:t>
            </a:fld>
            <a:endParaRPr lang="es-ES" dirty="0"/>
          </a:p>
        </p:txBody>
      </p:sp>
    </p:spTree>
    <p:extLst>
      <p:ext uri="{BB962C8B-B14F-4D97-AF65-F5344CB8AC3E}">
        <p14:creationId xmlns:p14="http://schemas.microsoft.com/office/powerpoint/2010/main" val="15702197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Granja .-</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124</a:t>
            </a:fld>
            <a:endParaRPr lang="es-ES" dirty="0"/>
          </a:p>
        </p:txBody>
      </p:sp>
    </p:spTree>
    <p:extLst>
      <p:ext uri="{BB962C8B-B14F-4D97-AF65-F5344CB8AC3E}">
        <p14:creationId xmlns:p14="http://schemas.microsoft.com/office/powerpoint/2010/main" val="65442209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Anfitrite y Cascada Nueva. Jardines de La Granja.-</a:t>
            </a:r>
          </a:p>
        </p:txBody>
      </p:sp>
      <p:sp>
        <p:nvSpPr>
          <p:cNvPr id="4" name="3 Marcador de número de diapositiva"/>
          <p:cNvSpPr>
            <a:spLocks noGrp="1"/>
          </p:cNvSpPr>
          <p:nvPr>
            <p:ph type="sldNum" sz="quarter" idx="10"/>
          </p:nvPr>
        </p:nvSpPr>
        <p:spPr/>
        <p:txBody>
          <a:bodyPr/>
          <a:lstStyle/>
          <a:p>
            <a:fld id="{0B769BB9-26FD-4B5A-AD34-40FD1B0816D6}" type="slidenum">
              <a:rPr lang="es-ES" smtClean="0"/>
              <a:t>125</a:t>
            </a:fld>
            <a:endParaRPr lang="es-ES" dirty="0"/>
          </a:p>
        </p:txBody>
      </p:sp>
    </p:spTree>
    <p:extLst>
      <p:ext uri="{BB962C8B-B14F-4D97-AF65-F5344CB8AC3E}">
        <p14:creationId xmlns:p14="http://schemas.microsoft.com/office/powerpoint/2010/main" val="150560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1218497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745380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084850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693503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392266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132682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930118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04255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4281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489578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09521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2441036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ESPAÑA.-F</a:t>
            </a:r>
          </a:p>
        </p:txBody>
      </p:sp>
      <p:sp>
        <p:nvSpPr>
          <p:cNvPr id="3" name="2 Subtítulo"/>
          <p:cNvSpPr>
            <a:spLocks noGrp="1"/>
          </p:cNvSpPr>
          <p:nvPr>
            <p:ph type="subTitle" idx="1"/>
          </p:nvPr>
        </p:nvSpPr>
        <p:spPr>
          <a:xfrm>
            <a:off x="3347864" y="4725144"/>
            <a:ext cx="5265372" cy="1533296"/>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841477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DE LA FLORIDA en vitoria</a:t>
            </a:r>
          </a:p>
        </p:txBody>
      </p:sp>
      <p:sp>
        <p:nvSpPr>
          <p:cNvPr id="3" name="2 Marcador de contenido"/>
          <p:cNvSpPr>
            <a:spLocks noGrp="1"/>
          </p:cNvSpPr>
          <p:nvPr>
            <p:ph idx="1"/>
          </p:nvPr>
        </p:nvSpPr>
        <p:spPr/>
        <p:txBody>
          <a:bodyPr>
            <a:normAutofit/>
          </a:bodyPr>
          <a:lstStyle/>
          <a:p>
            <a:r>
              <a:rPr lang="es-ES" sz="2000" dirty="0"/>
              <a:t>El parque de Vitoria por excelencia es La Florida, en pleno centro de la ciudad.</a:t>
            </a:r>
          </a:p>
          <a:p>
            <a:r>
              <a:rPr lang="es-ES" sz="2000" dirty="0"/>
              <a:t> Su trazado tiene una clarísima influencia de los jardines franceses del siglo XIX: recorridos de caminos sinuosos, plantaciones de carácter romántico mezcladas con coníferas, elementos rústicos...</a:t>
            </a:r>
          </a:p>
          <a:p>
            <a:r>
              <a:rPr lang="es-ES" sz="2000" dirty="0"/>
              <a:t> La Florida sigue este modelo al pie de la letra y cuenta con todo el repertorio característico. La vegetación es muy variada y abundan las coníferas, como el cedro del Líbano o la sequoia, los castaños de Indias, los sauces...</a:t>
            </a:r>
          </a:p>
          <a:p>
            <a:r>
              <a:rPr lang="es-ES" sz="2000" dirty="0"/>
              <a:t> Así hasta 95 especies diferentes de árboles, entre los que hay que destacar un magnífico ejemplar centenario de nogal que alcanza los 30 metros de altura.</a:t>
            </a:r>
          </a:p>
        </p:txBody>
      </p:sp>
    </p:spTree>
    <p:extLst>
      <p:ext uri="{BB962C8B-B14F-4D97-AF65-F5344CB8AC3E}">
        <p14:creationId xmlns:p14="http://schemas.microsoft.com/office/powerpoint/2010/main" val="1202129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18" y="0"/>
            <a:ext cx="8192418" cy="6858000"/>
          </a:xfrm>
          <a:prstGeom prst="rect">
            <a:avLst/>
          </a:prstGeom>
        </p:spPr>
      </p:pic>
    </p:spTree>
    <p:extLst>
      <p:ext uri="{BB962C8B-B14F-4D97-AF65-F5344CB8AC3E}">
        <p14:creationId xmlns:p14="http://schemas.microsoft.com/office/powerpoint/2010/main" val="414456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92286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46" y="0"/>
            <a:ext cx="8279854" cy="6858000"/>
          </a:xfrm>
          <a:prstGeom prst="rect">
            <a:avLst/>
          </a:prstGeom>
        </p:spPr>
      </p:pic>
    </p:spTree>
    <p:extLst>
      <p:ext uri="{BB962C8B-B14F-4D97-AF65-F5344CB8AC3E}">
        <p14:creationId xmlns:p14="http://schemas.microsoft.com/office/powerpoint/2010/main" val="1565122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778199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58928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7213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8172400" cy="6858000"/>
          </a:xfrm>
          <a:prstGeom prst="rect">
            <a:avLst/>
          </a:prstGeom>
        </p:spPr>
      </p:pic>
    </p:spTree>
    <p:extLst>
      <p:ext uri="{BB962C8B-B14F-4D97-AF65-F5344CB8AC3E}">
        <p14:creationId xmlns:p14="http://schemas.microsoft.com/office/powerpoint/2010/main" val="1829971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51502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08"/>
          <a:stretch/>
        </p:blipFill>
        <p:spPr>
          <a:xfrm>
            <a:off x="0" y="0"/>
            <a:ext cx="8244408" cy="6858000"/>
          </a:xfrm>
          <a:prstGeom prst="rect">
            <a:avLst/>
          </a:prstGeom>
        </p:spPr>
      </p:pic>
    </p:spTree>
    <p:extLst>
      <p:ext uri="{BB962C8B-B14F-4D97-AF65-F5344CB8AC3E}">
        <p14:creationId xmlns:p14="http://schemas.microsoft.com/office/powerpoint/2010/main" val="1768298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37023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QUINTA en cudillero</a:t>
            </a:r>
          </a:p>
        </p:txBody>
      </p:sp>
      <p:sp>
        <p:nvSpPr>
          <p:cNvPr id="3" name="2 Marcador de contenido"/>
          <p:cNvSpPr>
            <a:spLocks noGrp="1"/>
          </p:cNvSpPr>
          <p:nvPr>
            <p:ph idx="1"/>
          </p:nvPr>
        </p:nvSpPr>
        <p:spPr/>
        <p:txBody>
          <a:bodyPr>
            <a:normAutofit/>
          </a:bodyPr>
          <a:lstStyle/>
          <a:p>
            <a:r>
              <a:rPr lang="es-ES" sz="2000" dirty="0"/>
              <a:t>La Quinta se extiende sobre un terreno de forma irregular que ha permitido la creación de ámbitos muy definidos que se funden sabiamente unos con otros. </a:t>
            </a:r>
          </a:p>
          <a:p>
            <a:r>
              <a:rPr lang="es-ES" sz="2000" dirty="0"/>
              <a:t>Si bien las edificaciones principales responden al gusto de los palacetes y villas típicas del momento en que fueron proyectados, el parque y los jardines obedecen de manera rotunda a los preceptos y exigencias de las tipologías históricas propias del jardín francés, del italiano y del inglés o paisajista.</a:t>
            </a:r>
          </a:p>
          <a:p>
            <a:r>
              <a:rPr lang="es-ES" sz="2000" dirty="0"/>
              <a:t> Estamos pues ante un jardín ecléctico, mixto o compuesto. </a:t>
            </a:r>
          </a:p>
          <a:p>
            <a:r>
              <a:rPr lang="es-ES" sz="2000" dirty="0"/>
              <a:t>Uno de sus parterres da paso a un elegante invernadero de hierro y cristal en tres cuerpos</a:t>
            </a:r>
            <a:r>
              <a:rPr lang="es-ES" dirty="0"/>
              <a:t>..</a:t>
            </a:r>
          </a:p>
        </p:txBody>
      </p:sp>
    </p:spTree>
    <p:extLst>
      <p:ext uri="{BB962C8B-B14F-4D97-AF65-F5344CB8AC3E}">
        <p14:creationId xmlns:p14="http://schemas.microsoft.com/office/powerpoint/2010/main" val="1013379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7239000" cy="5258984"/>
          </a:xfrm>
        </p:spPr>
        <p:txBody>
          <a:bodyPr/>
          <a:lstStyle/>
          <a:p>
            <a:r>
              <a:rPr lang="es-ES" sz="2000" dirty="0"/>
              <a:t>Camelios, rododendros, sequoias rojas, tejos, acompañados de otras especies componen el nutrido séquito arbóreo que abraza y rodea las construcciones. Algo más alejada, la zona paisajista se articula alrededor de un suave descenso del terreno por el que discurre un pequeño río caprichoso cuyo nacimiento está en el lago mayor.</a:t>
            </a:r>
          </a:p>
          <a:p>
            <a:endParaRPr lang="es-ES" dirty="0"/>
          </a:p>
        </p:txBody>
      </p:sp>
    </p:spTree>
    <p:extLst>
      <p:ext uri="{BB962C8B-B14F-4D97-AF65-F5344CB8AC3E}">
        <p14:creationId xmlns:p14="http://schemas.microsoft.com/office/powerpoint/2010/main" val="2624797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spTree>
    <p:extLst>
      <p:ext uri="{BB962C8B-B14F-4D97-AF65-F5344CB8AC3E}">
        <p14:creationId xmlns:p14="http://schemas.microsoft.com/office/powerpoint/2010/main" val="1810165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68149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210829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27055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000"/>
          <a:stretch/>
        </p:blipFill>
        <p:spPr>
          <a:xfrm>
            <a:off x="-108520" y="0"/>
            <a:ext cx="8352928" cy="6858000"/>
          </a:xfrm>
          <a:prstGeom prst="rect">
            <a:avLst/>
          </a:prstGeom>
        </p:spPr>
      </p:pic>
    </p:spTree>
    <p:extLst>
      <p:ext uri="{BB962C8B-B14F-4D97-AF65-F5344CB8AC3E}">
        <p14:creationId xmlns:p14="http://schemas.microsoft.com/office/powerpoint/2010/main" val="1364202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0" y="0"/>
            <a:ext cx="8244408" cy="6858000"/>
          </a:xfrm>
          <a:prstGeom prst="rect">
            <a:avLst/>
          </a:prstGeom>
        </p:spPr>
      </p:pic>
    </p:spTree>
    <p:extLst>
      <p:ext uri="{BB962C8B-B14F-4D97-AF65-F5344CB8AC3E}">
        <p14:creationId xmlns:p14="http://schemas.microsoft.com/office/powerpoint/2010/main" val="12781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750"/>
          <a:stretch/>
        </p:blipFill>
        <p:spPr>
          <a:xfrm>
            <a:off x="0" y="0"/>
            <a:ext cx="8172400" cy="6858000"/>
          </a:xfrm>
          <a:prstGeom prst="rect">
            <a:avLst/>
          </a:prstGeom>
        </p:spPr>
      </p:pic>
    </p:spTree>
    <p:extLst>
      <p:ext uri="{BB962C8B-B14F-4D97-AF65-F5344CB8AC3E}">
        <p14:creationId xmlns:p14="http://schemas.microsoft.com/office/powerpoint/2010/main" val="3048837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08240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334005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4030922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23372" cy="685800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4281"/>
          <a:stretch/>
        </p:blipFill>
        <p:spPr>
          <a:xfrm>
            <a:off x="5623372" y="0"/>
            <a:ext cx="2549028" cy="450912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3372" y="4509120"/>
            <a:ext cx="2549028" cy="2320875"/>
          </a:xfrm>
          <a:prstGeom prst="rect">
            <a:avLst/>
          </a:prstGeom>
        </p:spPr>
      </p:pic>
    </p:spTree>
    <p:extLst>
      <p:ext uri="{BB962C8B-B14F-4D97-AF65-F5344CB8AC3E}">
        <p14:creationId xmlns:p14="http://schemas.microsoft.com/office/powerpoint/2010/main" val="58973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79657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686878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90558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MONASTERIO DE SANTO DOMINGO DE SILOS</a:t>
            </a:r>
          </a:p>
        </p:txBody>
      </p:sp>
      <p:sp>
        <p:nvSpPr>
          <p:cNvPr id="3" name="2 Marcador de contenido"/>
          <p:cNvSpPr>
            <a:spLocks noGrp="1"/>
          </p:cNvSpPr>
          <p:nvPr>
            <p:ph idx="1"/>
          </p:nvPr>
        </p:nvSpPr>
        <p:spPr/>
        <p:txBody>
          <a:bodyPr>
            <a:normAutofit fontScale="77500" lnSpcReduction="20000"/>
          </a:bodyPr>
          <a:lstStyle/>
          <a:p>
            <a:r>
              <a:rPr lang="es-ES" dirty="0"/>
              <a:t>Santo Domingo de Silos es sin duda uno de los monasterios más emblemáticos de todos los repartidos por la geografía hispana y su claustro, uno de los mejores ejemplos del románico español, centro neurálgico de la recogida vida cenobítica que fue el refugio de los saberes botánicos y médicos durante la Edad Media.</a:t>
            </a:r>
          </a:p>
          <a:p>
            <a:r>
              <a:rPr lang="es-ES" dirty="0"/>
              <a:t> El monasterio se encuentra situado en la parte oriental de un pequeño valle, junto al río Mataviejas y está construido sobre establecimientos monásticos visigodos del siglo VII, aunque su momento de gloria llegará de la mano del santo que le da nombre, Santo Domingo. </a:t>
            </a:r>
          </a:p>
          <a:p>
            <a:r>
              <a:rPr lang="es-ES" dirty="0"/>
              <a:t>Actualmente el claustro carece de jardinería, tan solo una pradera cubre la mayor parte de su superficie, pero se ha hecho famoso por su ciprés, plantado en 1882 con toda probabilidad por uno de los monjes benedictinos franceses que vinieron por esas fechas.</a:t>
            </a:r>
          </a:p>
          <a:p>
            <a:endParaRPr lang="es-ES" dirty="0"/>
          </a:p>
          <a:p>
            <a:endParaRPr lang="es-ES" dirty="0"/>
          </a:p>
        </p:txBody>
      </p:sp>
    </p:spTree>
    <p:extLst>
      <p:ext uri="{BB962C8B-B14F-4D97-AF65-F5344CB8AC3E}">
        <p14:creationId xmlns:p14="http://schemas.microsoft.com/office/powerpoint/2010/main" val="1535586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005"/>
            <a:ext cx="459486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4860" y="0"/>
            <a:ext cx="3649548" cy="6870005"/>
          </a:xfrm>
          <a:prstGeom prst="rect">
            <a:avLst/>
          </a:prstGeom>
        </p:spPr>
      </p:pic>
    </p:spTree>
    <p:extLst>
      <p:ext uri="{BB962C8B-B14F-4D97-AF65-F5344CB8AC3E}">
        <p14:creationId xmlns:p14="http://schemas.microsoft.com/office/powerpoint/2010/main" val="1357250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12"/>
          <a:stretch/>
        </p:blipFill>
        <p:spPr>
          <a:xfrm>
            <a:off x="0" y="4156"/>
            <a:ext cx="8244408" cy="6853843"/>
          </a:xfrm>
          <a:prstGeom prst="rect">
            <a:avLst/>
          </a:prstGeom>
        </p:spPr>
      </p:pic>
    </p:spTree>
    <p:extLst>
      <p:ext uri="{BB962C8B-B14F-4D97-AF65-F5344CB8AC3E}">
        <p14:creationId xmlns:p14="http://schemas.microsoft.com/office/powerpoint/2010/main" val="2579735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8"/>
            <a:ext cx="8172400" cy="44958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99818"/>
            <a:ext cx="8175625" cy="2377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5855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1"/>
          </a:xfrm>
          <a:prstGeom prst="rect">
            <a:avLst/>
          </a:prstGeom>
        </p:spPr>
      </p:pic>
    </p:spTree>
    <p:extLst>
      <p:ext uri="{BB962C8B-B14F-4D97-AF65-F5344CB8AC3E}">
        <p14:creationId xmlns:p14="http://schemas.microsoft.com/office/powerpoint/2010/main" val="3408257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6572"/>
            <a:ext cx="8280920" cy="6841427"/>
          </a:xfrm>
          <a:prstGeom prst="rect">
            <a:avLst/>
          </a:prstGeom>
        </p:spPr>
      </p:pic>
    </p:spTree>
    <p:extLst>
      <p:ext uri="{BB962C8B-B14F-4D97-AF65-F5344CB8AC3E}">
        <p14:creationId xmlns:p14="http://schemas.microsoft.com/office/powerpoint/2010/main" val="4251973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24"/>
          <a:stretch/>
        </p:blipFill>
        <p:spPr>
          <a:xfrm>
            <a:off x="0" y="0"/>
            <a:ext cx="8172400" cy="6858000"/>
          </a:xfrm>
          <a:prstGeom prst="rect">
            <a:avLst/>
          </a:prstGeom>
        </p:spPr>
      </p:pic>
    </p:spTree>
    <p:extLst>
      <p:ext uri="{BB962C8B-B14F-4D97-AF65-F5344CB8AC3E}">
        <p14:creationId xmlns:p14="http://schemas.microsoft.com/office/powerpoint/2010/main" val="1348175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1539774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0788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58" y="0"/>
            <a:ext cx="8151242" cy="6858000"/>
          </a:xfrm>
          <a:prstGeom prst="rect">
            <a:avLst/>
          </a:prstGeom>
        </p:spPr>
      </p:pic>
    </p:spTree>
    <p:extLst>
      <p:ext uri="{BB962C8B-B14F-4D97-AF65-F5344CB8AC3E}">
        <p14:creationId xmlns:p14="http://schemas.microsoft.com/office/powerpoint/2010/main" val="6496699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CAMPO DE SAN FRANCISCO en oviedo</a:t>
            </a:r>
          </a:p>
        </p:txBody>
      </p:sp>
      <p:sp>
        <p:nvSpPr>
          <p:cNvPr id="3" name="2 Marcador de contenido"/>
          <p:cNvSpPr>
            <a:spLocks noGrp="1"/>
          </p:cNvSpPr>
          <p:nvPr>
            <p:ph idx="1"/>
          </p:nvPr>
        </p:nvSpPr>
        <p:spPr/>
        <p:txBody>
          <a:bodyPr>
            <a:normAutofit fontScale="77500" lnSpcReduction="20000"/>
          </a:bodyPr>
          <a:lstStyle/>
          <a:p>
            <a:r>
              <a:rPr lang="es-ES" dirty="0"/>
              <a:t>El gran parque público y el principal pulmón verde de la capital de Asturias es el Campo de San Francisco, situado en pleno centro de Oviedo. </a:t>
            </a:r>
          </a:p>
          <a:p>
            <a:r>
              <a:rPr lang="es-ES" dirty="0"/>
              <a:t>Su trazado es de principios del siglo XIX: Oviedo, entonces en plena expansión, transformó los terrenos que constituían el antiguo huerto-jardín del Convento de San Francisco en su parque urbano. </a:t>
            </a:r>
          </a:p>
          <a:p>
            <a:r>
              <a:rPr lang="es-ES" dirty="0"/>
              <a:t>Su extensión es de unos 90.000 m2, con un trazado de amplios paseos entre los que se intercalan caminos sinuosos. </a:t>
            </a:r>
          </a:p>
          <a:p>
            <a:r>
              <a:rPr lang="es-ES" dirty="0"/>
              <a:t>La vegetación se caracteriza por altos árboles, entre los que destacan castaños, plátanos, robles y negrillos. </a:t>
            </a:r>
          </a:p>
          <a:p>
            <a:r>
              <a:rPr lang="es-ES" dirty="0"/>
              <a:t>El parque cuenta con diversos monumentos. Sobresalen el dedicado al escritor Clarín y las ruinas de la portada románica de la antigua iglesia de San Isidoro, entre otros.</a:t>
            </a:r>
          </a:p>
        </p:txBody>
      </p:sp>
    </p:spTree>
    <p:extLst>
      <p:ext uri="{BB962C8B-B14F-4D97-AF65-F5344CB8AC3E}">
        <p14:creationId xmlns:p14="http://schemas.microsoft.com/office/powerpoint/2010/main" val="828378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244408" cy="3501008"/>
          </a:xfrm>
          <a:prstGeom prst="rect">
            <a:avLst/>
          </a:prstGeom>
        </p:spPr>
      </p:pic>
    </p:spTree>
    <p:extLst>
      <p:ext uri="{BB962C8B-B14F-4D97-AF65-F5344CB8AC3E}">
        <p14:creationId xmlns:p14="http://schemas.microsoft.com/office/powerpoint/2010/main" val="62227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244408" cy="6858000"/>
          </a:xfrm>
          <a:prstGeom prst="rect">
            <a:avLst/>
          </a:prstGeom>
        </p:spPr>
      </p:pic>
    </p:spTree>
    <p:extLst>
      <p:ext uri="{BB962C8B-B14F-4D97-AF65-F5344CB8AC3E}">
        <p14:creationId xmlns:p14="http://schemas.microsoft.com/office/powerpoint/2010/main" val="1014142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88424" cy="6858000"/>
          </a:xfrm>
          <a:prstGeom prst="rect">
            <a:avLst/>
          </a:prstGeom>
        </p:spPr>
      </p:pic>
    </p:spTree>
    <p:extLst>
      <p:ext uri="{BB962C8B-B14F-4D97-AF65-F5344CB8AC3E}">
        <p14:creationId xmlns:p14="http://schemas.microsoft.com/office/powerpoint/2010/main" val="375030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589896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172400" cy="6858000"/>
          </a:xfrm>
          <a:prstGeom prst="rect">
            <a:avLst/>
          </a:prstGeom>
        </p:spPr>
      </p:pic>
    </p:spTree>
    <p:extLst>
      <p:ext uri="{BB962C8B-B14F-4D97-AF65-F5344CB8AC3E}">
        <p14:creationId xmlns:p14="http://schemas.microsoft.com/office/powerpoint/2010/main" val="2120944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7999"/>
          </a:xfrm>
          <a:prstGeom prst="rect">
            <a:avLst/>
          </a:prstGeom>
        </p:spPr>
      </p:pic>
    </p:spTree>
    <p:extLst>
      <p:ext uri="{BB962C8B-B14F-4D97-AF65-F5344CB8AC3E}">
        <p14:creationId xmlns:p14="http://schemas.microsoft.com/office/powerpoint/2010/main" val="3454881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184762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8244408" cy="6858000"/>
          </a:xfrm>
          <a:prstGeom prst="rect">
            <a:avLst/>
          </a:prstGeom>
        </p:spPr>
      </p:pic>
    </p:spTree>
    <p:extLst>
      <p:ext uri="{BB962C8B-B14F-4D97-AF65-F5344CB8AC3E}">
        <p14:creationId xmlns:p14="http://schemas.microsoft.com/office/powerpoint/2010/main" val="1639352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44" b="12291"/>
          <a:stretch/>
        </p:blipFill>
        <p:spPr>
          <a:xfrm>
            <a:off x="-108521" y="0"/>
            <a:ext cx="8538145" cy="6858000"/>
          </a:xfrm>
          <a:prstGeom prst="rect">
            <a:avLst/>
          </a:prstGeom>
        </p:spPr>
      </p:pic>
    </p:spTree>
    <p:extLst>
      <p:ext uri="{BB962C8B-B14F-4D97-AF65-F5344CB8AC3E}">
        <p14:creationId xmlns:p14="http://schemas.microsoft.com/office/powerpoint/2010/main" val="3352087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8244408" cy="6915150"/>
          </a:xfrm>
          <a:prstGeom prst="rect">
            <a:avLst/>
          </a:prstGeom>
        </p:spPr>
      </p:pic>
    </p:spTree>
    <p:extLst>
      <p:ext uri="{BB962C8B-B14F-4D97-AF65-F5344CB8AC3E}">
        <p14:creationId xmlns:p14="http://schemas.microsoft.com/office/powerpoint/2010/main" val="39320902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79674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981220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 SOTOFERMOSO EN ABADÍA de Cáceres</a:t>
            </a:r>
          </a:p>
        </p:txBody>
      </p:sp>
      <p:sp>
        <p:nvSpPr>
          <p:cNvPr id="3" name="2 Marcador de contenido"/>
          <p:cNvSpPr>
            <a:spLocks noGrp="1"/>
          </p:cNvSpPr>
          <p:nvPr>
            <p:ph idx="1"/>
          </p:nvPr>
        </p:nvSpPr>
        <p:spPr/>
        <p:txBody>
          <a:bodyPr>
            <a:normAutofit/>
          </a:bodyPr>
          <a:lstStyle/>
          <a:p>
            <a:r>
              <a:rPr lang="es-ES" sz="2000" dirty="0"/>
              <a:t>Los jardines de la Abadía de Cáceres, propiedad de D. Fernández Álvarez de Toledo, III duque de Alba, fueron unos de los más bellos y lujosos jardines del siglo XVI, pudiendo equipararse a los reales o a los más suntuosos de su época.</a:t>
            </a:r>
          </a:p>
          <a:p>
            <a:r>
              <a:rPr lang="es-ES" sz="2000" dirty="0"/>
              <a:t> A las orillas del rio Ambroz, al pie de la sierra de Hervás, ofreciendo el disfrute de un bellísimo panorama desde los miradores sobre el río del jardín. Vinculado a la vía de la plata, en el camino de la Mesta con un "puerto real", vecino al reino de Portugal, fue muy frecuentado por los reyes y la nobleza y pasó a ser conocido por el nombre de Sotohermoso. </a:t>
            </a:r>
          </a:p>
          <a:p>
            <a:r>
              <a:rPr lang="es-ES" sz="2000" dirty="0"/>
              <a:t>Poco queda de estas glorias pasadas, pero aún permanece su estructura y el bellísimo paisaje que compensa sobradamente una visita.</a:t>
            </a:r>
          </a:p>
        </p:txBody>
      </p:sp>
    </p:spTree>
    <p:extLst>
      <p:ext uri="{BB962C8B-B14F-4D97-AF65-F5344CB8AC3E}">
        <p14:creationId xmlns:p14="http://schemas.microsoft.com/office/powerpoint/2010/main" val="27289667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34350" cy="6858000"/>
          </a:xfrm>
          <a:prstGeom prst="rect">
            <a:avLst/>
          </a:prstGeom>
        </p:spPr>
      </p:pic>
    </p:spTree>
    <p:extLst>
      <p:ext uri="{BB962C8B-B14F-4D97-AF65-F5344CB8AC3E}">
        <p14:creationId xmlns:p14="http://schemas.microsoft.com/office/powerpoint/2010/main" val="3660347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55851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6399003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MONASTERIO DE YUSTE en cuacos de yuste</a:t>
            </a:r>
          </a:p>
        </p:txBody>
      </p:sp>
      <p:sp>
        <p:nvSpPr>
          <p:cNvPr id="3" name="2 Marcador de contenido"/>
          <p:cNvSpPr>
            <a:spLocks noGrp="1"/>
          </p:cNvSpPr>
          <p:nvPr>
            <p:ph idx="1"/>
          </p:nvPr>
        </p:nvSpPr>
        <p:spPr/>
        <p:txBody>
          <a:bodyPr>
            <a:normAutofit/>
          </a:bodyPr>
          <a:lstStyle/>
          <a:p>
            <a:r>
              <a:rPr lang="es-ES" sz="2000" dirty="0"/>
              <a:t>El Emperador Carlos era un amante de los jardines y la naturaleza, amor que su retirada a Yuste en 1554 deja patente.</a:t>
            </a:r>
          </a:p>
          <a:p>
            <a:r>
              <a:rPr lang="es-ES" sz="2000" dirty="0"/>
              <a:t> Desde Bruselas recibe noticias del enclave en el que se encuentra el monasterio, "... en un despoblado fresco y de muchas aguas de fuentes, con infinidad de frutas de todo género, de invierno y de verano... es la tierra más apacible y de mayor templanza y más recreación que hay en España" y decide crear allí "una casa suficiente para poder vivir con la servidumbre y criados más indispensables en clase de persona particular."</a:t>
            </a:r>
          </a:p>
        </p:txBody>
      </p:sp>
    </p:spTree>
    <p:extLst>
      <p:ext uri="{BB962C8B-B14F-4D97-AF65-F5344CB8AC3E}">
        <p14:creationId xmlns:p14="http://schemas.microsoft.com/office/powerpoint/2010/main" val="217678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239000" cy="5763040"/>
          </a:xfrm>
        </p:spPr>
        <p:txBody>
          <a:bodyPr/>
          <a:lstStyle/>
          <a:p>
            <a:r>
              <a:rPr lang="es-ES" sz="2000" dirty="0"/>
              <a:t>Allí el Emperador se propone un acercamiento con la naturaleza que favorezca la meditación y la oración, "tomando pasatiempo en hacer un jardín en lo alto, que es donde está un terrado, el cual quiere cubrir y traer una fuente en medio del y a la redonda por los lados hacer un jardín de muchos naranjos y flores y lo mismo quiere hacer en lo bajo", donde creará un estanque con azulejos que, junto al que existe en la terraza inferior, daría al palacio el aspecto de su casa natal de Gante.</a:t>
            </a:r>
          </a:p>
          <a:p>
            <a:endParaRPr lang="es-ES" dirty="0"/>
          </a:p>
        </p:txBody>
      </p:sp>
    </p:spTree>
    <p:extLst>
      <p:ext uri="{BB962C8B-B14F-4D97-AF65-F5344CB8AC3E}">
        <p14:creationId xmlns:p14="http://schemas.microsoft.com/office/powerpoint/2010/main" val="26173696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8144966" cy="3356992"/>
          </a:xfrm>
          <a:prstGeom prst="rect">
            <a:avLst/>
          </a:prstGeom>
        </p:spPr>
      </p:pic>
    </p:spTree>
    <p:extLst>
      <p:ext uri="{BB962C8B-B14F-4D97-AF65-F5344CB8AC3E}">
        <p14:creationId xmlns:p14="http://schemas.microsoft.com/office/powerpoint/2010/main" val="31285966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715" r="1573"/>
          <a:stretch/>
        </p:blipFill>
        <p:spPr>
          <a:xfrm>
            <a:off x="0" y="0"/>
            <a:ext cx="8172400" cy="6858000"/>
          </a:xfrm>
          <a:prstGeom prst="rect">
            <a:avLst/>
          </a:prstGeom>
        </p:spPr>
      </p:pic>
    </p:spTree>
    <p:extLst>
      <p:ext uri="{BB962C8B-B14F-4D97-AF65-F5344CB8AC3E}">
        <p14:creationId xmlns:p14="http://schemas.microsoft.com/office/powerpoint/2010/main" val="17015536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86524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0" y="0"/>
            <a:ext cx="8260407" cy="6858000"/>
          </a:xfrm>
          <a:prstGeom prst="rect">
            <a:avLst/>
          </a:prstGeom>
        </p:spPr>
      </p:pic>
    </p:spTree>
    <p:extLst>
      <p:ext uri="{BB962C8B-B14F-4D97-AF65-F5344CB8AC3E}">
        <p14:creationId xmlns:p14="http://schemas.microsoft.com/office/powerpoint/2010/main" val="5907826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529811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0702996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18952804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879105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973888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228923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17918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489036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6130400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PARQUE NATURAL SEÑORÍO DE BÉRTIZ</a:t>
            </a:r>
          </a:p>
        </p:txBody>
      </p:sp>
      <p:sp>
        <p:nvSpPr>
          <p:cNvPr id="3" name="2 Marcador de contenido"/>
          <p:cNvSpPr>
            <a:spLocks noGrp="1"/>
          </p:cNvSpPr>
          <p:nvPr>
            <p:ph idx="1"/>
          </p:nvPr>
        </p:nvSpPr>
        <p:spPr/>
        <p:txBody>
          <a:bodyPr>
            <a:normAutofit fontScale="77500" lnSpcReduction="20000"/>
          </a:bodyPr>
          <a:lstStyle/>
          <a:p>
            <a:r>
              <a:rPr lang="es-ES" dirty="0"/>
              <a:t>El Parque Natural del Señorío de Bértiz tiene 2.040 hectáreas y ofrece un maravilloso espectáculo de masas forestales, praderíos y landas, con áreas de gran calidad paisajística.</a:t>
            </a:r>
          </a:p>
          <a:p>
            <a:r>
              <a:rPr lang="es-ES" dirty="0"/>
              <a:t> El Parque Natural está perfectamente adaptado para recibir un intenso turismo -cerca de 100.000 personas al año- que puede además visitar el jardín que en sus 3,4 hectáreas de extensión ofrece cerca de 125 especies botánicas arbóreas y arbustivas, desplegadas según la composición de un jardín naturista de principios del siglo XX si bien, cincuenta años antes el primitivo jardín fue de traza francesa y notablemente más pequeño.</a:t>
            </a:r>
          </a:p>
          <a:p>
            <a:r>
              <a:rPr lang="es-ES" dirty="0"/>
              <a:t> El jardín, pegado a la fachada del palacete, tenía 6.738 metros cuadrados de extensión y contaba con una fuente surtidor y un invernadero hecho hacia 1856 que todavía perdura. Existen férreas normas para la protección de este Parque Natural, declarado como tal en 1984.</a:t>
            </a:r>
          </a:p>
        </p:txBody>
      </p:sp>
    </p:spTree>
    <p:extLst>
      <p:ext uri="{BB962C8B-B14F-4D97-AF65-F5344CB8AC3E}">
        <p14:creationId xmlns:p14="http://schemas.microsoft.com/office/powerpoint/2010/main" val="37797256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244408" cy="3429000"/>
          </a:xfrm>
          <a:prstGeom prst="rect">
            <a:avLst/>
          </a:prstGeom>
        </p:spPr>
      </p:pic>
    </p:spTree>
    <p:extLst>
      <p:ext uri="{BB962C8B-B14F-4D97-AF65-F5344CB8AC3E}">
        <p14:creationId xmlns:p14="http://schemas.microsoft.com/office/powerpoint/2010/main" val="1171280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36333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250"/>
          <a:stretch/>
        </p:blipFill>
        <p:spPr>
          <a:xfrm>
            <a:off x="0" y="0"/>
            <a:ext cx="8172400" cy="6858000"/>
          </a:xfrm>
          <a:prstGeom prst="rect">
            <a:avLst/>
          </a:prstGeom>
        </p:spPr>
      </p:pic>
    </p:spTree>
    <p:extLst>
      <p:ext uri="{BB962C8B-B14F-4D97-AF65-F5344CB8AC3E}">
        <p14:creationId xmlns:p14="http://schemas.microsoft.com/office/powerpoint/2010/main" val="11898159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365288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4243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761474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90"/>
          <a:stretch/>
        </p:blipFill>
        <p:spPr>
          <a:xfrm>
            <a:off x="6871" y="-33710"/>
            <a:ext cx="8128000" cy="6891710"/>
          </a:xfrm>
          <a:prstGeom prst="rect">
            <a:avLst/>
          </a:prstGeom>
        </p:spPr>
      </p:pic>
    </p:spTree>
    <p:extLst>
      <p:ext uri="{BB962C8B-B14F-4D97-AF65-F5344CB8AC3E}">
        <p14:creationId xmlns:p14="http://schemas.microsoft.com/office/powerpoint/2010/main" val="3998744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7"/>
          <a:stretch/>
        </p:blipFill>
        <p:spPr>
          <a:xfrm>
            <a:off x="0" y="15999"/>
            <a:ext cx="8172400" cy="6842001"/>
          </a:xfrm>
          <a:prstGeom prst="rect">
            <a:avLst/>
          </a:prstGeom>
        </p:spPr>
      </p:pic>
    </p:spTree>
    <p:extLst>
      <p:ext uri="{BB962C8B-B14F-4D97-AF65-F5344CB8AC3E}">
        <p14:creationId xmlns:p14="http://schemas.microsoft.com/office/powerpoint/2010/main" val="17843834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92" b="5827"/>
          <a:stretch/>
        </p:blipFill>
        <p:spPr>
          <a:xfrm>
            <a:off x="0" y="0"/>
            <a:ext cx="8129588" cy="6858000"/>
          </a:xfrm>
          <a:prstGeom prst="rect">
            <a:avLst/>
          </a:prstGeom>
        </p:spPr>
      </p:pic>
    </p:spTree>
    <p:extLst>
      <p:ext uri="{BB962C8B-B14F-4D97-AF65-F5344CB8AC3E}">
        <p14:creationId xmlns:p14="http://schemas.microsoft.com/office/powerpoint/2010/main" val="6820962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819718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690351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076421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1668800"/>
          </a:xfrm>
        </p:spPr>
        <p:txBody>
          <a:bodyPr>
            <a:normAutofit fontScale="90000"/>
          </a:bodyPr>
          <a:lstStyle/>
          <a:p>
            <a:r>
              <a:rPr lang="es-ES" dirty="0"/>
              <a:t>JARDINES DEL REAL MONASTERIO DE NUESTRA SEÑORA DE GUADALUPE</a:t>
            </a:r>
          </a:p>
        </p:txBody>
      </p:sp>
      <p:sp>
        <p:nvSpPr>
          <p:cNvPr id="3" name="2 Marcador de contenido"/>
          <p:cNvSpPr>
            <a:spLocks noGrp="1"/>
          </p:cNvSpPr>
          <p:nvPr>
            <p:ph idx="1"/>
          </p:nvPr>
        </p:nvSpPr>
        <p:spPr>
          <a:xfrm>
            <a:off x="457200" y="2204864"/>
            <a:ext cx="7239000" cy="4250872"/>
          </a:xfrm>
        </p:spPr>
        <p:txBody>
          <a:bodyPr>
            <a:normAutofit fontScale="77500" lnSpcReduction="20000"/>
          </a:bodyPr>
          <a:lstStyle/>
          <a:p>
            <a:r>
              <a:rPr lang="es-ES" dirty="0"/>
              <a:t>El monasterio fue construido sobre el lugar donde se encontró una imagen de la Virgen. Las obras del monasterio comenzaron en el siglo XIV extendiéndose hasta finales del XVII, lo que explica lo complejo de su arquitectura. </a:t>
            </a:r>
          </a:p>
          <a:p>
            <a:r>
              <a:rPr lang="es-ES" dirty="0"/>
              <a:t>El claustro, llamado claustro de los milagros, era el centro de la vida monástica, donde se organizaban las procesiones y los festejos conventuales. Recientemente restaurado por las paisajistas Carmen Añón y Laura Martínez Visca, respira el ambiente de un vergel medieval de influencia mudéjar adornado con naranjos y cipreses. </a:t>
            </a:r>
          </a:p>
          <a:p>
            <a:r>
              <a:rPr lang="es-ES" dirty="0"/>
              <a:t>Dividido por cuatro ánditos ligeramente elevados, se adorna en su centro con un airoso templete, único en la síntesis de la arquitectura islámica y cristiana.</a:t>
            </a:r>
          </a:p>
          <a:p>
            <a:endParaRPr lang="es-ES" dirty="0"/>
          </a:p>
        </p:txBody>
      </p:sp>
    </p:spTree>
    <p:extLst>
      <p:ext uri="{BB962C8B-B14F-4D97-AF65-F5344CB8AC3E}">
        <p14:creationId xmlns:p14="http://schemas.microsoft.com/office/powerpoint/2010/main" val="16367385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92" y="3429000"/>
            <a:ext cx="8280400" cy="3563888"/>
          </a:xfrm>
          <a:prstGeom prst="rect">
            <a:avLst/>
          </a:prstGeom>
        </p:spPr>
      </p:pic>
    </p:spTree>
    <p:extLst>
      <p:ext uri="{BB962C8B-B14F-4D97-AF65-F5344CB8AC3E}">
        <p14:creationId xmlns:p14="http://schemas.microsoft.com/office/powerpoint/2010/main" val="37760579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8255000" cy="6800850"/>
          </a:xfrm>
          <a:prstGeom prst="rect">
            <a:avLst/>
          </a:prstGeom>
        </p:spPr>
      </p:pic>
    </p:spTree>
    <p:extLst>
      <p:ext uri="{BB962C8B-B14F-4D97-AF65-F5344CB8AC3E}">
        <p14:creationId xmlns:p14="http://schemas.microsoft.com/office/powerpoint/2010/main" val="16072039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244407" cy="6858000"/>
          </a:xfrm>
          <a:prstGeom prst="rect">
            <a:avLst/>
          </a:prstGeom>
        </p:spPr>
      </p:pic>
    </p:spTree>
    <p:extLst>
      <p:ext uri="{BB962C8B-B14F-4D97-AF65-F5344CB8AC3E}">
        <p14:creationId xmlns:p14="http://schemas.microsoft.com/office/powerpoint/2010/main" val="19658652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806560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547109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8552877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680766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766741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2561065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 y="-3994"/>
            <a:ext cx="5326380" cy="6858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r="55156" b="1764"/>
          <a:stretch/>
        </p:blipFill>
        <p:spPr>
          <a:xfrm>
            <a:off x="5043487" y="0"/>
            <a:ext cx="3200921" cy="6849442"/>
          </a:xfrm>
          <a:prstGeom prst="rect">
            <a:avLst/>
          </a:prstGeom>
        </p:spPr>
      </p:pic>
    </p:spTree>
    <p:extLst>
      <p:ext uri="{BB962C8B-B14F-4D97-AF65-F5344CB8AC3E}">
        <p14:creationId xmlns:p14="http://schemas.microsoft.com/office/powerpoint/2010/main" val="24048493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PUENTE SAN MIGUEL</a:t>
            </a:r>
          </a:p>
        </p:txBody>
      </p:sp>
      <p:sp>
        <p:nvSpPr>
          <p:cNvPr id="3" name="2 Marcador de contenido"/>
          <p:cNvSpPr>
            <a:spLocks noGrp="1"/>
          </p:cNvSpPr>
          <p:nvPr>
            <p:ph idx="1"/>
          </p:nvPr>
        </p:nvSpPr>
        <p:spPr/>
        <p:txBody>
          <a:bodyPr>
            <a:normAutofit/>
          </a:bodyPr>
          <a:lstStyle/>
          <a:p>
            <a:r>
              <a:rPr lang="es-ES" sz="2000" dirty="0"/>
              <a:t>Puente de San Miguel es un viejo jardín cántabro, una casa solariega con el encanto extraordinario de centenarios árboles cuidados con esmero.</a:t>
            </a:r>
          </a:p>
          <a:p>
            <a:r>
              <a:rPr lang="es-ES" sz="2000" dirty="0"/>
              <a:t> Durante más de 300 años la finca ha sido propiedad de la familia Sanz de Sautuola, a la que perteneció Don Marcelino, descubridor de las cercanas Cuevas de Altamira. </a:t>
            </a:r>
          </a:p>
          <a:p>
            <a:r>
              <a:rPr lang="es-ES" sz="2000" dirty="0"/>
              <a:t>Con más de siete hectáreas de extensión se ha convertido casi en un jardín botánico donde podemos admirar magníficos ejemplares en un marco incomparable. </a:t>
            </a:r>
          </a:p>
          <a:p>
            <a:r>
              <a:rPr lang="es-ES" sz="2000" dirty="0"/>
              <a:t>Destacan una Magnolia Grandiflora L., considerada la mayor de Europa; una Sequoia sempervirens con un perímetro de 5.40 metros; un cedro del Atlas que sobrepasa los 30 metros de altura; una espléndida Cryptomeria japonica...</a:t>
            </a:r>
          </a:p>
        </p:txBody>
      </p:sp>
    </p:spTree>
    <p:extLst>
      <p:ext uri="{BB962C8B-B14F-4D97-AF65-F5344CB8AC3E}">
        <p14:creationId xmlns:p14="http://schemas.microsoft.com/office/powerpoint/2010/main" val="39150335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4204199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288588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465762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191895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618811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256135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251"/>
          <a:stretch/>
        </p:blipFill>
        <p:spPr>
          <a:xfrm>
            <a:off x="0" y="1"/>
            <a:ext cx="8244408" cy="6858000"/>
          </a:xfrm>
          <a:prstGeom prst="rect">
            <a:avLst/>
          </a:prstGeom>
        </p:spPr>
      </p:pic>
    </p:spTree>
    <p:extLst>
      <p:ext uri="{BB962C8B-B14F-4D97-AF65-F5344CB8AC3E}">
        <p14:creationId xmlns:p14="http://schemas.microsoft.com/office/powerpoint/2010/main" val="856334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891"/>
          <a:stretch/>
        </p:blipFill>
        <p:spPr>
          <a:xfrm>
            <a:off x="0" y="0"/>
            <a:ext cx="8172400" cy="6857999"/>
          </a:xfrm>
          <a:prstGeom prst="rect">
            <a:avLst/>
          </a:prstGeom>
        </p:spPr>
      </p:pic>
    </p:spTree>
    <p:extLst>
      <p:ext uri="{BB962C8B-B14F-4D97-AF65-F5344CB8AC3E}">
        <p14:creationId xmlns:p14="http://schemas.microsoft.com/office/powerpoint/2010/main" val="38234808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231"/>
          <a:stretch/>
        </p:blipFill>
        <p:spPr>
          <a:xfrm>
            <a:off x="0" y="0"/>
            <a:ext cx="8172400" cy="6858000"/>
          </a:xfrm>
          <a:prstGeom prst="rect">
            <a:avLst/>
          </a:prstGeom>
        </p:spPr>
      </p:pic>
    </p:spTree>
    <p:extLst>
      <p:ext uri="{BB962C8B-B14F-4D97-AF65-F5344CB8AC3E}">
        <p14:creationId xmlns:p14="http://schemas.microsoft.com/office/powerpoint/2010/main" val="38709909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5148064" cy="3429001"/>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1" y="3429001"/>
            <a:ext cx="5166345" cy="3429000"/>
          </a:xfrm>
          <a:prstGeom prst="rect">
            <a:avLst/>
          </a:prstGeom>
        </p:spPr>
      </p:pic>
    </p:spTree>
    <p:extLst>
      <p:ext uri="{BB962C8B-B14F-4D97-AF65-F5344CB8AC3E}">
        <p14:creationId xmlns:p14="http://schemas.microsoft.com/office/powerpoint/2010/main" val="1259408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505134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7961036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254355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372"/>
          <a:stretch/>
        </p:blipFill>
        <p:spPr>
          <a:xfrm>
            <a:off x="0" y="0"/>
            <a:ext cx="8172400" cy="6858000"/>
          </a:xfrm>
          <a:prstGeom prst="rect">
            <a:avLst/>
          </a:prstGeom>
        </p:spPr>
      </p:pic>
    </p:spTree>
    <p:extLst>
      <p:ext uri="{BB962C8B-B14F-4D97-AF65-F5344CB8AC3E}">
        <p14:creationId xmlns:p14="http://schemas.microsoft.com/office/powerpoint/2010/main" val="42295283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231"/>
          <a:stretch/>
        </p:blipFill>
        <p:spPr>
          <a:xfrm>
            <a:off x="0" y="0"/>
            <a:ext cx="8244408" cy="6858000"/>
          </a:xfrm>
          <a:prstGeom prst="rect">
            <a:avLst/>
          </a:prstGeom>
        </p:spPr>
      </p:pic>
    </p:spTree>
    <p:extLst>
      <p:ext uri="{BB962C8B-B14F-4D97-AF65-F5344CB8AC3E}">
        <p14:creationId xmlns:p14="http://schemas.microsoft.com/office/powerpoint/2010/main" val="24689575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793467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LA GRANJA DE SAN ILDEFONSO</a:t>
            </a:r>
          </a:p>
        </p:txBody>
      </p:sp>
      <p:sp>
        <p:nvSpPr>
          <p:cNvPr id="3" name="2 Marcador de contenido"/>
          <p:cNvSpPr>
            <a:spLocks noGrp="1"/>
          </p:cNvSpPr>
          <p:nvPr>
            <p:ph idx="1"/>
          </p:nvPr>
        </p:nvSpPr>
        <p:spPr/>
        <p:txBody>
          <a:bodyPr>
            <a:normAutofit/>
          </a:bodyPr>
          <a:lstStyle/>
          <a:p>
            <a:r>
              <a:rPr lang="es-ES" sz="2000" dirty="0"/>
              <a:t>Su creación, en el año 1720, se debe a Felipe V, el primer Borbón español que, conocedor de los grandes jardines franceses en que había discurrido su infancia y primera juventud, quiso sin duda emularlos en un paraje singular próximo a Segovia. </a:t>
            </a:r>
          </a:p>
          <a:p>
            <a:r>
              <a:rPr lang="es-ES" sz="2000" dirty="0"/>
              <a:t>Son unos jardines excepcionales a la francesa, adornados ricamente con estatuas, jarrones y bancos, especialmente conocidos por sus juegos de agua, cascadas y fuentes, que componen con sus surtidores y estatuaria maravillosos y asombrosos espectáculos. Entre las fuentes hay que destacar la de la Fama, con un altísimo surtidor, o la barroca de los Baños de Diana , la de Latona, la del Abanico, con sus finísimos surtidores, la magnífica Carrera de Caballos, o la impresionante Cascada frente a la fachada de palacio, sin olvidar su restaurado laberinto.</a:t>
            </a:r>
          </a:p>
        </p:txBody>
      </p:sp>
    </p:spTree>
    <p:extLst>
      <p:ext uri="{BB962C8B-B14F-4D97-AF65-F5344CB8AC3E}">
        <p14:creationId xmlns:p14="http://schemas.microsoft.com/office/powerpoint/2010/main" val="9971470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9857241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8100922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453530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29961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511143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115271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734129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490647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192826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139997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269506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957392"/>
          </a:xfrm>
          <a:prstGeom prst="rect">
            <a:avLst/>
          </a:prstGeom>
        </p:spPr>
      </p:pic>
    </p:spTree>
    <p:extLst>
      <p:ext uri="{BB962C8B-B14F-4D97-AF65-F5344CB8AC3E}">
        <p14:creationId xmlns:p14="http://schemas.microsoft.com/office/powerpoint/2010/main" val="31155711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79"/>
            <a:ext cx="8172400" cy="6852242"/>
          </a:xfrm>
          <a:prstGeom prst="rect">
            <a:avLst/>
          </a:prstGeom>
        </p:spPr>
      </p:pic>
    </p:spTree>
    <p:extLst>
      <p:ext uri="{BB962C8B-B14F-4D97-AF65-F5344CB8AC3E}">
        <p14:creationId xmlns:p14="http://schemas.microsoft.com/office/powerpoint/2010/main" val="21653749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170</TotalTime>
  <Words>2552</Words>
  <Application>Microsoft Office PowerPoint</Application>
  <PresentationFormat>Presentación en pantalla (4:3)</PresentationFormat>
  <Paragraphs>262</Paragraphs>
  <Slides>125</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125</vt:i4>
      </vt:variant>
    </vt:vector>
  </HeadingPairs>
  <TitlesOfParts>
    <vt:vector size="130" baseType="lpstr">
      <vt:lpstr>Calibri</vt:lpstr>
      <vt:lpstr>Trebuchet MS</vt:lpstr>
      <vt:lpstr>Wingdings</vt:lpstr>
      <vt:lpstr>Wingdings 2</vt:lpstr>
      <vt:lpstr>Opulento</vt:lpstr>
      <vt:lpstr>Jardines Históricos DE ESPAÑA.-F</vt:lpstr>
      <vt:lpstr>PARQUE DE LA FLORIDA en vitoria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QUINTA en cudillero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MONASTERIO DE SANTO DOMINGO DE SILOS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CAMPO DE SAN FRANCISCO en oviedo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SOTOFERMOSO EN ABADÍA de Cáceres</vt:lpstr>
      <vt:lpstr>Presentación de PowerPoint</vt:lpstr>
      <vt:lpstr>Presentación de PowerPoint</vt:lpstr>
      <vt:lpstr>Presentación de PowerPoint</vt:lpstr>
      <vt:lpstr>JARDINES DEL MONASTERIO DE YUSTE en cuacos de yuste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PARQUE NATURAL SEÑORÍO DE BÉRTIZ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REAL MONASTERIO DE NUESTRA SEÑORA DE GUADALUPE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PUENTE SAN MIGUEL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LA GRANJA DE SAN ILDEFONSO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ESPAÑA.-F</dc:title>
  <dc:creator>Josep</dc:creator>
  <cp:lastModifiedBy>Usuario</cp:lastModifiedBy>
  <cp:revision>14</cp:revision>
  <dcterms:created xsi:type="dcterms:W3CDTF">2016-05-08T18:16:37Z</dcterms:created>
  <dcterms:modified xsi:type="dcterms:W3CDTF">2018-04-03T15:10:26Z</dcterms:modified>
</cp:coreProperties>
</file>