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293" r:id="rId2"/>
    <p:sldId id="257" r:id="rId3"/>
    <p:sldId id="258" r:id="rId4"/>
    <p:sldId id="294" r:id="rId5"/>
    <p:sldId id="295" r:id="rId6"/>
    <p:sldId id="296" r:id="rId7"/>
    <p:sldId id="297" r:id="rId8"/>
    <p:sldId id="298" r:id="rId9"/>
    <p:sldId id="299" r:id="rId10"/>
    <p:sldId id="300" r:id="rId11"/>
    <p:sldId id="302" r:id="rId12"/>
    <p:sldId id="303" r:id="rId13"/>
    <p:sldId id="304" r:id="rId14"/>
    <p:sldId id="259" r:id="rId15"/>
    <p:sldId id="260" r:id="rId16"/>
    <p:sldId id="306" r:id="rId17"/>
    <p:sldId id="305" r:id="rId18"/>
    <p:sldId id="307" r:id="rId19"/>
    <p:sldId id="308" r:id="rId20"/>
    <p:sldId id="309" r:id="rId21"/>
    <p:sldId id="310" r:id="rId22"/>
    <p:sldId id="311" r:id="rId23"/>
    <p:sldId id="312" r:id="rId24"/>
    <p:sldId id="314" r:id="rId25"/>
    <p:sldId id="315" r:id="rId26"/>
    <p:sldId id="316" r:id="rId27"/>
    <p:sldId id="317" r:id="rId28"/>
    <p:sldId id="261" r:id="rId29"/>
    <p:sldId id="262"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3" r:id="rId45"/>
    <p:sldId id="263" r:id="rId46"/>
    <p:sldId id="264" r:id="rId47"/>
    <p:sldId id="345" r:id="rId48"/>
    <p:sldId id="334" r:id="rId49"/>
    <p:sldId id="335" r:id="rId50"/>
    <p:sldId id="336" r:id="rId51"/>
    <p:sldId id="337" r:id="rId52"/>
    <p:sldId id="338" r:id="rId53"/>
    <p:sldId id="339" r:id="rId54"/>
    <p:sldId id="340" r:id="rId55"/>
    <p:sldId id="341" r:id="rId56"/>
    <p:sldId id="342" r:id="rId57"/>
    <p:sldId id="343" r:id="rId58"/>
    <p:sldId id="344" r:id="rId59"/>
    <p:sldId id="346" r:id="rId60"/>
    <p:sldId id="347" r:id="rId61"/>
    <p:sldId id="265" r:id="rId62"/>
    <p:sldId id="266" r:id="rId63"/>
    <p:sldId id="348" r:id="rId64"/>
    <p:sldId id="349" r:id="rId65"/>
    <p:sldId id="350" r:id="rId66"/>
    <p:sldId id="351" r:id="rId67"/>
    <p:sldId id="352" r:id="rId68"/>
    <p:sldId id="353" r:id="rId69"/>
    <p:sldId id="354" r:id="rId70"/>
    <p:sldId id="355" r:id="rId71"/>
    <p:sldId id="356" r:id="rId72"/>
    <p:sldId id="357" r:id="rId73"/>
    <p:sldId id="358" r:id="rId74"/>
    <p:sldId id="359" r:id="rId75"/>
    <p:sldId id="360" r:id="rId76"/>
    <p:sldId id="267" r:id="rId77"/>
    <p:sldId id="268" r:id="rId78"/>
    <p:sldId id="374" r:id="rId79"/>
    <p:sldId id="376" r:id="rId80"/>
    <p:sldId id="377" r:id="rId81"/>
    <p:sldId id="378" r:id="rId82"/>
    <p:sldId id="379" r:id="rId83"/>
    <p:sldId id="380" r:id="rId84"/>
    <p:sldId id="381" r:id="rId85"/>
    <p:sldId id="382" r:id="rId86"/>
    <p:sldId id="383" r:id="rId87"/>
    <p:sldId id="384" r:id="rId88"/>
    <p:sldId id="385" r:id="rId89"/>
    <p:sldId id="386" r:id="rId90"/>
    <p:sldId id="269" r:id="rId91"/>
    <p:sldId id="270" r:id="rId92"/>
    <p:sldId id="387" r:id="rId93"/>
    <p:sldId id="388" r:id="rId94"/>
    <p:sldId id="389" r:id="rId95"/>
    <p:sldId id="390" r:id="rId96"/>
    <p:sldId id="391" r:id="rId97"/>
    <p:sldId id="392" r:id="rId98"/>
    <p:sldId id="393" r:id="rId99"/>
    <p:sldId id="394" r:id="rId100"/>
    <p:sldId id="395" r:id="rId101"/>
    <p:sldId id="271" r:id="rId102"/>
    <p:sldId id="272" r:id="rId103"/>
    <p:sldId id="361" r:id="rId104"/>
    <p:sldId id="362" r:id="rId105"/>
    <p:sldId id="363" r:id="rId106"/>
    <p:sldId id="365" r:id="rId107"/>
    <p:sldId id="366" r:id="rId108"/>
    <p:sldId id="367" r:id="rId109"/>
    <p:sldId id="368" r:id="rId110"/>
    <p:sldId id="273" r:id="rId111"/>
    <p:sldId id="274" r:id="rId112"/>
    <p:sldId id="369" r:id="rId113"/>
    <p:sldId id="370" r:id="rId114"/>
    <p:sldId id="371" r:id="rId115"/>
    <p:sldId id="372" r:id="rId116"/>
    <p:sldId id="396" r:id="rId117"/>
    <p:sldId id="397" r:id="rId118"/>
    <p:sldId id="398" r:id="rId119"/>
    <p:sldId id="401" r:id="rId120"/>
    <p:sldId id="402" r:id="rId121"/>
    <p:sldId id="403" r:id="rId122"/>
    <p:sldId id="404"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BF0007-29F1-4DF3-8B63-8F50191ECDF7}"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2F5CF4-1AEE-4863-ABBC-6F5A7EBF3461}" type="slidenum">
              <a:rPr lang="es-ES" smtClean="0"/>
              <a:t>‹Nº›</a:t>
            </a:fld>
            <a:endParaRPr lang="es-ES" dirty="0"/>
          </a:p>
        </p:txBody>
      </p:sp>
    </p:spTree>
    <p:extLst>
      <p:ext uri="{BB962C8B-B14F-4D97-AF65-F5344CB8AC3E}">
        <p14:creationId xmlns:p14="http://schemas.microsoft.com/office/powerpoint/2010/main" val="1569778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a:t>
            </a:fld>
            <a:endParaRPr lang="es-ES" dirty="0"/>
          </a:p>
        </p:txBody>
      </p:sp>
    </p:spTree>
    <p:extLst>
      <p:ext uri="{BB962C8B-B14F-4D97-AF65-F5344CB8AC3E}">
        <p14:creationId xmlns:p14="http://schemas.microsoft.com/office/powerpoint/2010/main" val="230292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a:t>
            </a:fld>
            <a:endParaRPr lang="es-ES" dirty="0"/>
          </a:p>
        </p:txBody>
      </p:sp>
    </p:spTree>
    <p:extLst>
      <p:ext uri="{BB962C8B-B14F-4D97-AF65-F5344CB8AC3E}">
        <p14:creationId xmlns:p14="http://schemas.microsoft.com/office/powerpoint/2010/main" val="357786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a:t>
            </a:fld>
            <a:endParaRPr lang="es-ES" dirty="0"/>
          </a:p>
        </p:txBody>
      </p:sp>
    </p:spTree>
    <p:extLst>
      <p:ext uri="{BB962C8B-B14F-4D97-AF65-F5344CB8AC3E}">
        <p14:creationId xmlns:p14="http://schemas.microsoft.com/office/powerpoint/2010/main" val="2912052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a:t>
            </a:fld>
            <a:endParaRPr lang="es-ES" dirty="0"/>
          </a:p>
        </p:txBody>
      </p:sp>
    </p:spTree>
    <p:extLst>
      <p:ext uri="{BB962C8B-B14F-4D97-AF65-F5344CB8AC3E}">
        <p14:creationId xmlns:p14="http://schemas.microsoft.com/office/powerpoint/2010/main" val="3889833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a:t>
            </a:fld>
            <a:endParaRPr lang="es-ES" dirty="0"/>
          </a:p>
        </p:txBody>
      </p:sp>
    </p:spTree>
    <p:extLst>
      <p:ext uri="{BB962C8B-B14F-4D97-AF65-F5344CB8AC3E}">
        <p14:creationId xmlns:p14="http://schemas.microsoft.com/office/powerpoint/2010/main" val="149737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a:t>
            </a:fld>
            <a:endParaRPr lang="es-ES" dirty="0"/>
          </a:p>
        </p:txBody>
      </p:sp>
    </p:spTree>
    <p:extLst>
      <p:ext uri="{BB962C8B-B14F-4D97-AF65-F5344CB8AC3E}">
        <p14:creationId xmlns:p14="http://schemas.microsoft.com/office/powerpoint/2010/main" val="416372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a:t>
            </a:fld>
            <a:endParaRPr lang="es-ES" dirty="0"/>
          </a:p>
        </p:txBody>
      </p:sp>
    </p:spTree>
    <p:extLst>
      <p:ext uri="{BB962C8B-B14F-4D97-AF65-F5344CB8AC3E}">
        <p14:creationId xmlns:p14="http://schemas.microsoft.com/office/powerpoint/2010/main" val="1973789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a:t>
            </a:fld>
            <a:endParaRPr lang="es-ES" dirty="0"/>
          </a:p>
        </p:txBody>
      </p:sp>
    </p:spTree>
    <p:extLst>
      <p:ext uri="{BB962C8B-B14F-4D97-AF65-F5344CB8AC3E}">
        <p14:creationId xmlns:p14="http://schemas.microsoft.com/office/powerpoint/2010/main" val="2303257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a:t>
            </a:fld>
            <a:endParaRPr lang="es-ES" dirty="0"/>
          </a:p>
        </p:txBody>
      </p:sp>
    </p:spTree>
    <p:extLst>
      <p:ext uri="{BB962C8B-B14F-4D97-AF65-F5344CB8AC3E}">
        <p14:creationId xmlns:p14="http://schemas.microsoft.com/office/powerpoint/2010/main" val="862461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12</a:t>
            </a:fld>
            <a:endParaRPr lang="es-ES" dirty="0"/>
          </a:p>
        </p:txBody>
      </p:sp>
    </p:spTree>
    <p:extLst>
      <p:ext uri="{BB962C8B-B14F-4D97-AF65-F5344CB8AC3E}">
        <p14:creationId xmlns:p14="http://schemas.microsoft.com/office/powerpoint/2010/main" val="3582770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Canaria.-Jardines de la Marquesa de Arucas.-Arbol del Pan</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13</a:t>
            </a:fld>
            <a:endParaRPr lang="es-ES" dirty="0"/>
          </a:p>
        </p:txBody>
      </p:sp>
    </p:spTree>
    <p:extLst>
      <p:ext uri="{BB962C8B-B14F-4D97-AF65-F5344CB8AC3E}">
        <p14:creationId xmlns:p14="http://schemas.microsoft.com/office/powerpoint/2010/main" val="3991766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15</a:t>
            </a:fld>
            <a:endParaRPr lang="es-ES" dirty="0"/>
          </a:p>
        </p:txBody>
      </p:sp>
    </p:spTree>
    <p:extLst>
      <p:ext uri="{BB962C8B-B14F-4D97-AF65-F5344CB8AC3E}">
        <p14:creationId xmlns:p14="http://schemas.microsoft.com/office/powerpoint/2010/main" val="3187179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16</a:t>
            </a:fld>
            <a:endParaRPr lang="es-ES" dirty="0"/>
          </a:p>
        </p:txBody>
      </p:sp>
    </p:spTree>
    <p:extLst>
      <p:ext uri="{BB962C8B-B14F-4D97-AF65-F5344CB8AC3E}">
        <p14:creationId xmlns:p14="http://schemas.microsoft.com/office/powerpoint/2010/main" val="3204567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17</a:t>
            </a:fld>
            <a:endParaRPr lang="es-ES" dirty="0"/>
          </a:p>
        </p:txBody>
      </p:sp>
    </p:spTree>
    <p:extLst>
      <p:ext uri="{BB962C8B-B14F-4D97-AF65-F5344CB8AC3E}">
        <p14:creationId xmlns:p14="http://schemas.microsoft.com/office/powerpoint/2010/main" val="1416688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18</a:t>
            </a:fld>
            <a:endParaRPr lang="es-ES" dirty="0"/>
          </a:p>
        </p:txBody>
      </p:sp>
    </p:spTree>
    <p:extLst>
      <p:ext uri="{BB962C8B-B14F-4D97-AF65-F5344CB8AC3E}">
        <p14:creationId xmlns:p14="http://schemas.microsoft.com/office/powerpoint/2010/main" val="490591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19</a:t>
            </a:fld>
            <a:endParaRPr lang="es-ES" dirty="0"/>
          </a:p>
        </p:txBody>
      </p:sp>
    </p:spTree>
    <p:extLst>
      <p:ext uri="{BB962C8B-B14F-4D97-AF65-F5344CB8AC3E}">
        <p14:creationId xmlns:p14="http://schemas.microsoft.com/office/powerpoint/2010/main" val="594883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20</a:t>
            </a:fld>
            <a:endParaRPr lang="es-ES" dirty="0"/>
          </a:p>
        </p:txBody>
      </p:sp>
    </p:spTree>
    <p:extLst>
      <p:ext uri="{BB962C8B-B14F-4D97-AF65-F5344CB8AC3E}">
        <p14:creationId xmlns:p14="http://schemas.microsoft.com/office/powerpoint/2010/main" val="3862095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21</a:t>
            </a:fld>
            <a:endParaRPr lang="es-ES" dirty="0"/>
          </a:p>
        </p:txBody>
      </p:sp>
    </p:spTree>
    <p:extLst>
      <p:ext uri="{BB962C8B-B14F-4D97-AF65-F5344CB8AC3E}">
        <p14:creationId xmlns:p14="http://schemas.microsoft.com/office/powerpoint/2010/main" val="3971801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22</a:t>
            </a:fld>
            <a:endParaRPr lang="es-ES" dirty="0"/>
          </a:p>
        </p:txBody>
      </p:sp>
    </p:spTree>
    <p:extLst>
      <p:ext uri="{BB962C8B-B14F-4D97-AF65-F5344CB8AC3E}">
        <p14:creationId xmlns:p14="http://schemas.microsoft.com/office/powerpoint/2010/main" val="2575177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23</a:t>
            </a:fld>
            <a:endParaRPr lang="es-ES" dirty="0"/>
          </a:p>
        </p:txBody>
      </p:sp>
    </p:spTree>
    <p:extLst>
      <p:ext uri="{BB962C8B-B14F-4D97-AF65-F5344CB8AC3E}">
        <p14:creationId xmlns:p14="http://schemas.microsoft.com/office/powerpoint/2010/main" val="3107504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24</a:t>
            </a:fld>
            <a:endParaRPr lang="es-ES" dirty="0"/>
          </a:p>
        </p:txBody>
      </p:sp>
    </p:spTree>
    <p:extLst>
      <p:ext uri="{BB962C8B-B14F-4D97-AF65-F5344CB8AC3E}">
        <p14:creationId xmlns:p14="http://schemas.microsoft.com/office/powerpoint/2010/main" val="3682054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25</a:t>
            </a:fld>
            <a:endParaRPr lang="es-ES" dirty="0"/>
          </a:p>
        </p:txBody>
      </p:sp>
    </p:spTree>
    <p:extLst>
      <p:ext uri="{BB962C8B-B14F-4D97-AF65-F5344CB8AC3E}">
        <p14:creationId xmlns:p14="http://schemas.microsoft.com/office/powerpoint/2010/main" val="2657256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26</a:t>
            </a:fld>
            <a:endParaRPr lang="es-ES" dirty="0"/>
          </a:p>
        </p:txBody>
      </p:sp>
    </p:spTree>
    <p:extLst>
      <p:ext uri="{BB962C8B-B14F-4D97-AF65-F5344CB8AC3E}">
        <p14:creationId xmlns:p14="http://schemas.microsoft.com/office/powerpoint/2010/main" val="3061291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 Canaria.-Jardin Botanico Viera y Clavijo</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27</a:t>
            </a:fld>
            <a:endParaRPr lang="es-ES" dirty="0"/>
          </a:p>
        </p:txBody>
      </p:sp>
    </p:spTree>
    <p:extLst>
      <p:ext uri="{BB962C8B-B14F-4D97-AF65-F5344CB8AC3E}">
        <p14:creationId xmlns:p14="http://schemas.microsoft.com/office/powerpoint/2010/main" val="1593762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30</a:t>
            </a:fld>
            <a:endParaRPr lang="es-ES" dirty="0"/>
          </a:p>
        </p:txBody>
      </p:sp>
    </p:spTree>
    <p:extLst>
      <p:ext uri="{BB962C8B-B14F-4D97-AF65-F5344CB8AC3E}">
        <p14:creationId xmlns:p14="http://schemas.microsoft.com/office/powerpoint/2010/main" val="2398538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31</a:t>
            </a:fld>
            <a:endParaRPr lang="es-ES" dirty="0"/>
          </a:p>
        </p:txBody>
      </p:sp>
    </p:spTree>
    <p:extLst>
      <p:ext uri="{BB962C8B-B14F-4D97-AF65-F5344CB8AC3E}">
        <p14:creationId xmlns:p14="http://schemas.microsoft.com/office/powerpoint/2010/main" val="1020253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32</a:t>
            </a:fld>
            <a:endParaRPr lang="es-ES" dirty="0"/>
          </a:p>
        </p:txBody>
      </p:sp>
    </p:spTree>
    <p:extLst>
      <p:ext uri="{BB962C8B-B14F-4D97-AF65-F5344CB8AC3E}">
        <p14:creationId xmlns:p14="http://schemas.microsoft.com/office/powerpoint/2010/main" val="77836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Mar.-Vistas a la Costa Brava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33</a:t>
            </a:fld>
            <a:endParaRPr lang="es-ES" dirty="0"/>
          </a:p>
        </p:txBody>
      </p:sp>
    </p:spTree>
    <p:extLst>
      <p:ext uri="{BB962C8B-B14F-4D97-AF65-F5344CB8AC3E}">
        <p14:creationId xmlns:p14="http://schemas.microsoft.com/office/powerpoint/2010/main" val="853457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34</a:t>
            </a:fld>
            <a:endParaRPr lang="es-ES" dirty="0"/>
          </a:p>
        </p:txBody>
      </p:sp>
    </p:spTree>
    <p:extLst>
      <p:ext uri="{BB962C8B-B14F-4D97-AF65-F5344CB8AC3E}">
        <p14:creationId xmlns:p14="http://schemas.microsoft.com/office/powerpoint/2010/main" val="580036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35</a:t>
            </a:fld>
            <a:endParaRPr lang="es-ES" dirty="0"/>
          </a:p>
        </p:txBody>
      </p:sp>
    </p:spTree>
    <p:extLst>
      <p:ext uri="{BB962C8B-B14F-4D97-AF65-F5344CB8AC3E}">
        <p14:creationId xmlns:p14="http://schemas.microsoft.com/office/powerpoint/2010/main" val="106927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36</a:t>
            </a:fld>
            <a:endParaRPr lang="es-ES" dirty="0"/>
          </a:p>
        </p:txBody>
      </p:sp>
    </p:spTree>
    <p:extLst>
      <p:ext uri="{BB962C8B-B14F-4D97-AF65-F5344CB8AC3E}">
        <p14:creationId xmlns:p14="http://schemas.microsoft.com/office/powerpoint/2010/main" val="2871586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37</a:t>
            </a:fld>
            <a:endParaRPr lang="es-ES" dirty="0"/>
          </a:p>
        </p:txBody>
      </p:sp>
    </p:spTree>
    <p:extLst>
      <p:ext uri="{BB962C8B-B14F-4D97-AF65-F5344CB8AC3E}">
        <p14:creationId xmlns:p14="http://schemas.microsoft.com/office/powerpoint/2010/main" val="3248614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38</a:t>
            </a:fld>
            <a:endParaRPr lang="es-ES" dirty="0"/>
          </a:p>
        </p:txBody>
      </p:sp>
    </p:spTree>
    <p:extLst>
      <p:ext uri="{BB962C8B-B14F-4D97-AF65-F5344CB8AC3E}">
        <p14:creationId xmlns:p14="http://schemas.microsoft.com/office/powerpoint/2010/main" val="31314573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39</a:t>
            </a:fld>
            <a:endParaRPr lang="es-ES" dirty="0"/>
          </a:p>
        </p:txBody>
      </p:sp>
    </p:spTree>
    <p:extLst>
      <p:ext uri="{BB962C8B-B14F-4D97-AF65-F5344CB8AC3E}">
        <p14:creationId xmlns:p14="http://schemas.microsoft.com/office/powerpoint/2010/main" val="2058460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40</a:t>
            </a:fld>
            <a:endParaRPr lang="es-ES" dirty="0"/>
          </a:p>
        </p:txBody>
      </p:sp>
    </p:spTree>
    <p:extLst>
      <p:ext uri="{BB962C8B-B14F-4D97-AF65-F5344CB8AC3E}">
        <p14:creationId xmlns:p14="http://schemas.microsoft.com/office/powerpoint/2010/main" val="3937477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41</a:t>
            </a:fld>
            <a:endParaRPr lang="es-ES" dirty="0"/>
          </a:p>
        </p:txBody>
      </p:sp>
    </p:spTree>
    <p:extLst>
      <p:ext uri="{BB962C8B-B14F-4D97-AF65-F5344CB8AC3E}">
        <p14:creationId xmlns:p14="http://schemas.microsoft.com/office/powerpoint/2010/main" val="6322140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42</a:t>
            </a:fld>
            <a:endParaRPr lang="es-ES" dirty="0"/>
          </a:p>
        </p:txBody>
      </p:sp>
    </p:spTree>
    <p:extLst>
      <p:ext uri="{BB962C8B-B14F-4D97-AF65-F5344CB8AC3E}">
        <p14:creationId xmlns:p14="http://schemas.microsoft.com/office/powerpoint/2010/main" val="28167095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43</a:t>
            </a:fld>
            <a:endParaRPr lang="es-ES" dirty="0"/>
          </a:p>
        </p:txBody>
      </p:sp>
    </p:spTree>
    <p:extLst>
      <p:ext uri="{BB962C8B-B14F-4D97-AF65-F5344CB8AC3E}">
        <p14:creationId xmlns:p14="http://schemas.microsoft.com/office/powerpoint/2010/main" val="93113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Santa Clotilde.-Lloret de Mar</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44</a:t>
            </a:fld>
            <a:endParaRPr lang="es-ES" dirty="0"/>
          </a:p>
        </p:txBody>
      </p:sp>
    </p:spTree>
    <p:extLst>
      <p:ext uri="{BB962C8B-B14F-4D97-AF65-F5344CB8AC3E}">
        <p14:creationId xmlns:p14="http://schemas.microsoft.com/office/powerpoint/2010/main" val="1250546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46</a:t>
            </a:fld>
            <a:endParaRPr lang="es-ES" dirty="0"/>
          </a:p>
        </p:txBody>
      </p:sp>
    </p:spTree>
    <p:extLst>
      <p:ext uri="{BB962C8B-B14F-4D97-AF65-F5344CB8AC3E}">
        <p14:creationId xmlns:p14="http://schemas.microsoft.com/office/powerpoint/2010/main" val="3601924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47</a:t>
            </a:fld>
            <a:endParaRPr lang="es-ES" dirty="0"/>
          </a:p>
        </p:txBody>
      </p:sp>
    </p:spTree>
    <p:extLst>
      <p:ext uri="{BB962C8B-B14F-4D97-AF65-F5344CB8AC3E}">
        <p14:creationId xmlns:p14="http://schemas.microsoft.com/office/powerpoint/2010/main" val="16060541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48</a:t>
            </a:fld>
            <a:endParaRPr lang="es-ES" dirty="0"/>
          </a:p>
        </p:txBody>
      </p:sp>
    </p:spTree>
    <p:extLst>
      <p:ext uri="{BB962C8B-B14F-4D97-AF65-F5344CB8AC3E}">
        <p14:creationId xmlns:p14="http://schemas.microsoft.com/office/powerpoint/2010/main" val="3708048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49</a:t>
            </a:fld>
            <a:endParaRPr lang="es-ES" dirty="0"/>
          </a:p>
        </p:txBody>
      </p:sp>
    </p:spTree>
    <p:extLst>
      <p:ext uri="{BB962C8B-B14F-4D97-AF65-F5344CB8AC3E}">
        <p14:creationId xmlns:p14="http://schemas.microsoft.com/office/powerpoint/2010/main" val="33611970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50</a:t>
            </a:fld>
            <a:endParaRPr lang="es-ES" dirty="0"/>
          </a:p>
        </p:txBody>
      </p:sp>
    </p:spTree>
    <p:extLst>
      <p:ext uri="{BB962C8B-B14F-4D97-AF65-F5344CB8AC3E}">
        <p14:creationId xmlns:p14="http://schemas.microsoft.com/office/powerpoint/2010/main" val="15685412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Botanico Marimurtra.-Blanes.-Girona.-Brahea glauca</a:t>
            </a:r>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51</a:t>
            </a:fld>
            <a:endParaRPr lang="es-ES" dirty="0"/>
          </a:p>
        </p:txBody>
      </p:sp>
    </p:spTree>
    <p:extLst>
      <p:ext uri="{BB962C8B-B14F-4D97-AF65-F5344CB8AC3E}">
        <p14:creationId xmlns:p14="http://schemas.microsoft.com/office/powerpoint/2010/main" val="33617799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52</a:t>
            </a:fld>
            <a:endParaRPr lang="es-ES" dirty="0"/>
          </a:p>
        </p:txBody>
      </p:sp>
    </p:spTree>
    <p:extLst>
      <p:ext uri="{BB962C8B-B14F-4D97-AF65-F5344CB8AC3E}">
        <p14:creationId xmlns:p14="http://schemas.microsoft.com/office/powerpoint/2010/main" val="29426048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53</a:t>
            </a:fld>
            <a:endParaRPr lang="es-ES" dirty="0"/>
          </a:p>
        </p:txBody>
      </p:sp>
    </p:spTree>
    <p:extLst>
      <p:ext uri="{BB962C8B-B14F-4D97-AF65-F5344CB8AC3E}">
        <p14:creationId xmlns:p14="http://schemas.microsoft.com/office/powerpoint/2010/main" val="2143721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54</a:t>
            </a:fld>
            <a:endParaRPr lang="es-ES" dirty="0"/>
          </a:p>
        </p:txBody>
      </p:sp>
    </p:spTree>
    <p:extLst>
      <p:ext uri="{BB962C8B-B14F-4D97-AF65-F5344CB8AC3E}">
        <p14:creationId xmlns:p14="http://schemas.microsoft.com/office/powerpoint/2010/main" val="28775754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56</a:t>
            </a:fld>
            <a:endParaRPr lang="es-ES" dirty="0"/>
          </a:p>
        </p:txBody>
      </p:sp>
    </p:spTree>
    <p:extLst>
      <p:ext uri="{BB962C8B-B14F-4D97-AF65-F5344CB8AC3E}">
        <p14:creationId xmlns:p14="http://schemas.microsoft.com/office/powerpoint/2010/main" val="3989743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57</a:t>
            </a:fld>
            <a:endParaRPr lang="es-ES" dirty="0"/>
          </a:p>
        </p:txBody>
      </p:sp>
    </p:spTree>
    <p:extLst>
      <p:ext uri="{BB962C8B-B14F-4D97-AF65-F5344CB8AC3E}">
        <p14:creationId xmlns:p14="http://schemas.microsoft.com/office/powerpoint/2010/main" val="17135238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58</a:t>
            </a:fld>
            <a:endParaRPr lang="es-ES" dirty="0"/>
          </a:p>
        </p:txBody>
      </p:sp>
    </p:spTree>
    <p:extLst>
      <p:ext uri="{BB962C8B-B14F-4D97-AF65-F5344CB8AC3E}">
        <p14:creationId xmlns:p14="http://schemas.microsoft.com/office/powerpoint/2010/main" val="20739035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Marimurtra.-Blanes.-Girona.-Hedychium gardnerianum</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59</a:t>
            </a:fld>
            <a:endParaRPr lang="es-ES" dirty="0"/>
          </a:p>
        </p:txBody>
      </p:sp>
    </p:spTree>
    <p:extLst>
      <p:ext uri="{BB962C8B-B14F-4D97-AF65-F5344CB8AC3E}">
        <p14:creationId xmlns:p14="http://schemas.microsoft.com/office/powerpoint/2010/main" val="3229514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Marimurtra.-Blanes.-Girona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60</a:t>
            </a:fld>
            <a:endParaRPr lang="es-ES" dirty="0"/>
          </a:p>
        </p:txBody>
      </p:sp>
    </p:spTree>
    <p:extLst>
      <p:ext uri="{BB962C8B-B14F-4D97-AF65-F5344CB8AC3E}">
        <p14:creationId xmlns:p14="http://schemas.microsoft.com/office/powerpoint/2010/main" val="16632513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Botanico Tropical Pinya de Rosa </a:t>
            </a:r>
            <a:r>
              <a:rPr lang="es-ES" dirty="0"/>
              <a:t> en Blanes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62</a:t>
            </a:fld>
            <a:endParaRPr lang="es-ES" dirty="0"/>
          </a:p>
        </p:txBody>
      </p:sp>
    </p:spTree>
    <p:extLst>
      <p:ext uri="{BB962C8B-B14F-4D97-AF65-F5344CB8AC3E}">
        <p14:creationId xmlns:p14="http://schemas.microsoft.com/office/powerpoint/2010/main" val="42118442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63</a:t>
            </a:fld>
            <a:endParaRPr lang="es-ES" dirty="0"/>
          </a:p>
        </p:txBody>
      </p:sp>
    </p:spTree>
    <p:extLst>
      <p:ext uri="{BB962C8B-B14F-4D97-AF65-F5344CB8AC3E}">
        <p14:creationId xmlns:p14="http://schemas.microsoft.com/office/powerpoint/2010/main" val="27970455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64</a:t>
            </a:fld>
            <a:endParaRPr lang="es-ES" dirty="0"/>
          </a:p>
        </p:txBody>
      </p:sp>
    </p:spTree>
    <p:extLst>
      <p:ext uri="{BB962C8B-B14F-4D97-AF65-F5344CB8AC3E}">
        <p14:creationId xmlns:p14="http://schemas.microsoft.com/office/powerpoint/2010/main" val="40167757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65</a:t>
            </a:fld>
            <a:endParaRPr lang="es-ES" dirty="0"/>
          </a:p>
        </p:txBody>
      </p:sp>
    </p:spTree>
    <p:extLst>
      <p:ext uri="{BB962C8B-B14F-4D97-AF65-F5344CB8AC3E}">
        <p14:creationId xmlns:p14="http://schemas.microsoft.com/office/powerpoint/2010/main" val="24506956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66</a:t>
            </a:fld>
            <a:endParaRPr lang="es-ES" dirty="0"/>
          </a:p>
        </p:txBody>
      </p:sp>
    </p:spTree>
    <p:extLst>
      <p:ext uri="{BB962C8B-B14F-4D97-AF65-F5344CB8AC3E}">
        <p14:creationId xmlns:p14="http://schemas.microsoft.com/office/powerpoint/2010/main" val="1406350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67</a:t>
            </a:fld>
            <a:endParaRPr lang="es-ES" dirty="0"/>
          </a:p>
        </p:txBody>
      </p:sp>
    </p:spTree>
    <p:extLst>
      <p:ext uri="{BB962C8B-B14F-4D97-AF65-F5344CB8AC3E}">
        <p14:creationId xmlns:p14="http://schemas.microsoft.com/office/powerpoint/2010/main" val="32772912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68</a:t>
            </a:fld>
            <a:endParaRPr lang="es-ES" dirty="0"/>
          </a:p>
        </p:txBody>
      </p:sp>
    </p:spTree>
    <p:extLst>
      <p:ext uri="{BB962C8B-B14F-4D97-AF65-F5344CB8AC3E}">
        <p14:creationId xmlns:p14="http://schemas.microsoft.com/office/powerpoint/2010/main" val="3935576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69</a:t>
            </a:fld>
            <a:endParaRPr lang="es-ES" dirty="0"/>
          </a:p>
        </p:txBody>
      </p:sp>
    </p:spTree>
    <p:extLst>
      <p:ext uri="{BB962C8B-B14F-4D97-AF65-F5344CB8AC3E}">
        <p14:creationId xmlns:p14="http://schemas.microsoft.com/office/powerpoint/2010/main" val="22917548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70</a:t>
            </a:fld>
            <a:endParaRPr lang="es-ES" dirty="0"/>
          </a:p>
        </p:txBody>
      </p:sp>
    </p:spTree>
    <p:extLst>
      <p:ext uri="{BB962C8B-B14F-4D97-AF65-F5344CB8AC3E}">
        <p14:creationId xmlns:p14="http://schemas.microsoft.com/office/powerpoint/2010/main" val="2108009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71</a:t>
            </a:fld>
            <a:endParaRPr lang="es-ES" dirty="0"/>
          </a:p>
        </p:txBody>
      </p:sp>
    </p:spTree>
    <p:extLst>
      <p:ext uri="{BB962C8B-B14F-4D97-AF65-F5344CB8AC3E}">
        <p14:creationId xmlns:p14="http://schemas.microsoft.com/office/powerpoint/2010/main" val="33020192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72</a:t>
            </a:fld>
            <a:endParaRPr lang="es-ES" dirty="0"/>
          </a:p>
        </p:txBody>
      </p:sp>
    </p:spTree>
    <p:extLst>
      <p:ext uri="{BB962C8B-B14F-4D97-AF65-F5344CB8AC3E}">
        <p14:creationId xmlns:p14="http://schemas.microsoft.com/office/powerpoint/2010/main" val="4175130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73</a:t>
            </a:fld>
            <a:endParaRPr lang="es-ES" dirty="0"/>
          </a:p>
        </p:txBody>
      </p:sp>
    </p:spTree>
    <p:extLst>
      <p:ext uri="{BB962C8B-B14F-4D97-AF65-F5344CB8AC3E}">
        <p14:creationId xmlns:p14="http://schemas.microsoft.com/office/powerpoint/2010/main" val="1199783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74</a:t>
            </a:fld>
            <a:endParaRPr lang="es-ES" dirty="0"/>
          </a:p>
        </p:txBody>
      </p:sp>
    </p:spTree>
    <p:extLst>
      <p:ext uri="{BB962C8B-B14F-4D97-AF65-F5344CB8AC3E}">
        <p14:creationId xmlns:p14="http://schemas.microsoft.com/office/powerpoint/2010/main" val="31588926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Tropical Pinya de Rosa  en Blanes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75</a:t>
            </a:fld>
            <a:endParaRPr lang="es-ES" dirty="0"/>
          </a:p>
        </p:txBody>
      </p:sp>
    </p:spTree>
    <p:extLst>
      <p:ext uri="{BB962C8B-B14F-4D97-AF65-F5344CB8AC3E}">
        <p14:creationId xmlns:p14="http://schemas.microsoft.com/office/powerpoint/2010/main" val="14417036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78</a:t>
            </a:fld>
            <a:endParaRPr lang="es-ES" dirty="0"/>
          </a:p>
        </p:txBody>
      </p:sp>
    </p:spTree>
    <p:extLst>
      <p:ext uri="{BB962C8B-B14F-4D97-AF65-F5344CB8AC3E}">
        <p14:creationId xmlns:p14="http://schemas.microsoft.com/office/powerpoint/2010/main" val="31166673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79</a:t>
            </a:fld>
            <a:endParaRPr lang="es-ES" dirty="0"/>
          </a:p>
        </p:txBody>
      </p:sp>
    </p:spTree>
    <p:extLst>
      <p:ext uri="{BB962C8B-B14F-4D97-AF65-F5344CB8AC3E}">
        <p14:creationId xmlns:p14="http://schemas.microsoft.com/office/powerpoint/2010/main" val="34309248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80</a:t>
            </a:fld>
            <a:endParaRPr lang="es-ES" dirty="0"/>
          </a:p>
        </p:txBody>
      </p:sp>
    </p:spTree>
    <p:extLst>
      <p:ext uri="{BB962C8B-B14F-4D97-AF65-F5344CB8AC3E}">
        <p14:creationId xmlns:p14="http://schemas.microsoft.com/office/powerpoint/2010/main" val="28384279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81</a:t>
            </a:fld>
            <a:endParaRPr lang="es-ES" dirty="0"/>
          </a:p>
        </p:txBody>
      </p:sp>
    </p:spTree>
    <p:extLst>
      <p:ext uri="{BB962C8B-B14F-4D97-AF65-F5344CB8AC3E}">
        <p14:creationId xmlns:p14="http://schemas.microsoft.com/office/powerpoint/2010/main" val="25645119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82</a:t>
            </a:fld>
            <a:endParaRPr lang="es-ES" dirty="0"/>
          </a:p>
        </p:txBody>
      </p:sp>
    </p:spTree>
    <p:extLst>
      <p:ext uri="{BB962C8B-B14F-4D97-AF65-F5344CB8AC3E}">
        <p14:creationId xmlns:p14="http://schemas.microsoft.com/office/powerpoint/2010/main" val="14645214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83</a:t>
            </a:fld>
            <a:endParaRPr lang="es-ES" dirty="0"/>
          </a:p>
        </p:txBody>
      </p:sp>
    </p:spTree>
    <p:extLst>
      <p:ext uri="{BB962C8B-B14F-4D97-AF65-F5344CB8AC3E}">
        <p14:creationId xmlns:p14="http://schemas.microsoft.com/office/powerpoint/2010/main" val="10754801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84</a:t>
            </a:fld>
            <a:endParaRPr lang="es-ES" dirty="0"/>
          </a:p>
        </p:txBody>
      </p:sp>
    </p:spTree>
    <p:extLst>
      <p:ext uri="{BB962C8B-B14F-4D97-AF65-F5344CB8AC3E}">
        <p14:creationId xmlns:p14="http://schemas.microsoft.com/office/powerpoint/2010/main" val="17125393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85</a:t>
            </a:fld>
            <a:endParaRPr lang="es-ES" dirty="0"/>
          </a:p>
        </p:txBody>
      </p:sp>
    </p:spTree>
    <p:extLst>
      <p:ext uri="{BB962C8B-B14F-4D97-AF65-F5344CB8AC3E}">
        <p14:creationId xmlns:p14="http://schemas.microsoft.com/office/powerpoint/2010/main" val="15473468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86</a:t>
            </a:fld>
            <a:endParaRPr lang="es-ES" dirty="0"/>
          </a:p>
        </p:txBody>
      </p:sp>
    </p:spTree>
    <p:extLst>
      <p:ext uri="{BB962C8B-B14F-4D97-AF65-F5344CB8AC3E}">
        <p14:creationId xmlns:p14="http://schemas.microsoft.com/office/powerpoint/2010/main" val="22306937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87</a:t>
            </a:fld>
            <a:endParaRPr lang="es-ES" dirty="0"/>
          </a:p>
        </p:txBody>
      </p:sp>
    </p:spTree>
    <p:extLst>
      <p:ext uri="{BB962C8B-B14F-4D97-AF65-F5344CB8AC3E}">
        <p14:creationId xmlns:p14="http://schemas.microsoft.com/office/powerpoint/2010/main" val="5493437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88</a:t>
            </a:fld>
            <a:endParaRPr lang="es-ES" dirty="0"/>
          </a:p>
        </p:txBody>
      </p:sp>
    </p:spTree>
    <p:extLst>
      <p:ext uri="{BB962C8B-B14F-4D97-AF65-F5344CB8AC3E}">
        <p14:creationId xmlns:p14="http://schemas.microsoft.com/office/powerpoint/2010/main" val="10176387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Galicia.-Pazo de Oca.-Estrada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89</a:t>
            </a:fld>
            <a:endParaRPr lang="es-ES" dirty="0"/>
          </a:p>
        </p:txBody>
      </p:sp>
    </p:spTree>
    <p:extLst>
      <p:ext uri="{BB962C8B-B14F-4D97-AF65-F5344CB8AC3E}">
        <p14:creationId xmlns:p14="http://schemas.microsoft.com/office/powerpoint/2010/main" val="24622411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Cactus en Teguise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9082441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92</a:t>
            </a:fld>
            <a:endParaRPr lang="es-ES" dirty="0"/>
          </a:p>
        </p:txBody>
      </p:sp>
    </p:spTree>
    <p:extLst>
      <p:ext uri="{BB962C8B-B14F-4D97-AF65-F5344CB8AC3E}">
        <p14:creationId xmlns:p14="http://schemas.microsoft.com/office/powerpoint/2010/main" val="25506722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93</a:t>
            </a:fld>
            <a:endParaRPr lang="es-ES" dirty="0"/>
          </a:p>
        </p:txBody>
      </p:sp>
    </p:spTree>
    <p:extLst>
      <p:ext uri="{BB962C8B-B14F-4D97-AF65-F5344CB8AC3E}">
        <p14:creationId xmlns:p14="http://schemas.microsoft.com/office/powerpoint/2010/main" val="74021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94</a:t>
            </a:fld>
            <a:endParaRPr lang="es-ES" dirty="0"/>
          </a:p>
        </p:txBody>
      </p:sp>
    </p:spTree>
    <p:extLst>
      <p:ext uri="{BB962C8B-B14F-4D97-AF65-F5344CB8AC3E}">
        <p14:creationId xmlns:p14="http://schemas.microsoft.com/office/powerpoint/2010/main" val="41166722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95</a:t>
            </a:fld>
            <a:endParaRPr lang="es-ES" dirty="0"/>
          </a:p>
        </p:txBody>
      </p:sp>
    </p:spTree>
    <p:extLst>
      <p:ext uri="{BB962C8B-B14F-4D97-AF65-F5344CB8AC3E}">
        <p14:creationId xmlns:p14="http://schemas.microsoft.com/office/powerpoint/2010/main" val="25134562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96</a:t>
            </a:fld>
            <a:endParaRPr lang="es-ES" dirty="0"/>
          </a:p>
        </p:txBody>
      </p:sp>
    </p:spTree>
    <p:extLst>
      <p:ext uri="{BB962C8B-B14F-4D97-AF65-F5344CB8AC3E}">
        <p14:creationId xmlns:p14="http://schemas.microsoft.com/office/powerpoint/2010/main" val="10367345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97</a:t>
            </a:fld>
            <a:endParaRPr lang="es-ES" dirty="0"/>
          </a:p>
        </p:txBody>
      </p:sp>
    </p:spTree>
    <p:extLst>
      <p:ext uri="{BB962C8B-B14F-4D97-AF65-F5344CB8AC3E}">
        <p14:creationId xmlns:p14="http://schemas.microsoft.com/office/powerpoint/2010/main" val="34843620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99</a:t>
            </a:fld>
            <a:endParaRPr lang="es-ES" dirty="0"/>
          </a:p>
        </p:txBody>
      </p:sp>
    </p:spTree>
    <p:extLst>
      <p:ext uri="{BB962C8B-B14F-4D97-AF65-F5344CB8AC3E}">
        <p14:creationId xmlns:p14="http://schemas.microsoft.com/office/powerpoint/2010/main" val="29199937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Lanzarote.-Jardin de Cactus</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100</a:t>
            </a:fld>
            <a:endParaRPr lang="es-ES" dirty="0"/>
          </a:p>
        </p:txBody>
      </p:sp>
    </p:spTree>
    <p:extLst>
      <p:ext uri="{BB962C8B-B14F-4D97-AF65-F5344CB8AC3E}">
        <p14:creationId xmlns:p14="http://schemas.microsoft.com/office/powerpoint/2010/main" val="33510054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102</a:t>
            </a:fld>
            <a:endParaRPr lang="es-ES" dirty="0"/>
          </a:p>
        </p:txBody>
      </p:sp>
    </p:spTree>
    <p:extLst>
      <p:ext uri="{BB962C8B-B14F-4D97-AF65-F5344CB8AC3E}">
        <p14:creationId xmlns:p14="http://schemas.microsoft.com/office/powerpoint/2010/main" val="9439364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103</a:t>
            </a:fld>
            <a:endParaRPr lang="es-ES" dirty="0"/>
          </a:p>
        </p:txBody>
      </p:sp>
    </p:spTree>
    <p:extLst>
      <p:ext uri="{BB962C8B-B14F-4D97-AF65-F5344CB8AC3E}">
        <p14:creationId xmlns:p14="http://schemas.microsoft.com/office/powerpoint/2010/main" val="229701678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104</a:t>
            </a:fld>
            <a:endParaRPr lang="es-ES" dirty="0"/>
          </a:p>
        </p:txBody>
      </p:sp>
    </p:spTree>
    <p:extLst>
      <p:ext uri="{BB962C8B-B14F-4D97-AF65-F5344CB8AC3E}">
        <p14:creationId xmlns:p14="http://schemas.microsoft.com/office/powerpoint/2010/main" val="277904653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105</a:t>
            </a:fld>
            <a:endParaRPr lang="es-ES" dirty="0"/>
          </a:p>
        </p:txBody>
      </p:sp>
    </p:spTree>
    <p:extLst>
      <p:ext uri="{BB962C8B-B14F-4D97-AF65-F5344CB8AC3E}">
        <p14:creationId xmlns:p14="http://schemas.microsoft.com/office/powerpoint/2010/main" val="13038843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106</a:t>
            </a:fld>
            <a:endParaRPr lang="es-ES" dirty="0"/>
          </a:p>
        </p:txBody>
      </p:sp>
    </p:spTree>
    <p:extLst>
      <p:ext uri="{BB962C8B-B14F-4D97-AF65-F5344CB8AC3E}">
        <p14:creationId xmlns:p14="http://schemas.microsoft.com/office/powerpoint/2010/main" val="37127174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107</a:t>
            </a:fld>
            <a:endParaRPr lang="es-ES" dirty="0"/>
          </a:p>
        </p:txBody>
      </p:sp>
    </p:spTree>
    <p:extLst>
      <p:ext uri="{BB962C8B-B14F-4D97-AF65-F5344CB8AC3E}">
        <p14:creationId xmlns:p14="http://schemas.microsoft.com/office/powerpoint/2010/main" val="19311244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108</a:t>
            </a:fld>
            <a:endParaRPr lang="es-ES" dirty="0"/>
          </a:p>
        </p:txBody>
      </p:sp>
    </p:spTree>
    <p:extLst>
      <p:ext uri="{BB962C8B-B14F-4D97-AF65-F5344CB8AC3E}">
        <p14:creationId xmlns:p14="http://schemas.microsoft.com/office/powerpoint/2010/main" val="330665200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Brihuega.-Real Fabrica de Paños</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109</a:t>
            </a:fld>
            <a:endParaRPr lang="es-ES" dirty="0"/>
          </a:p>
        </p:txBody>
      </p:sp>
    </p:spTree>
    <p:extLst>
      <p:ext uri="{BB962C8B-B14F-4D97-AF65-F5344CB8AC3E}">
        <p14:creationId xmlns:p14="http://schemas.microsoft.com/office/powerpoint/2010/main" val="6191269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111</a:t>
            </a:fld>
            <a:endParaRPr lang="es-ES" dirty="0"/>
          </a:p>
        </p:txBody>
      </p:sp>
    </p:spTree>
    <p:extLst>
      <p:ext uri="{BB962C8B-B14F-4D97-AF65-F5344CB8AC3E}">
        <p14:creationId xmlns:p14="http://schemas.microsoft.com/office/powerpoint/2010/main" val="5385456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112</a:t>
            </a:fld>
            <a:endParaRPr lang="es-ES" dirty="0"/>
          </a:p>
        </p:txBody>
      </p:sp>
    </p:spTree>
    <p:extLst>
      <p:ext uri="{BB962C8B-B14F-4D97-AF65-F5344CB8AC3E}">
        <p14:creationId xmlns:p14="http://schemas.microsoft.com/office/powerpoint/2010/main" val="11272487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113</a:t>
            </a:fld>
            <a:endParaRPr lang="es-ES" dirty="0"/>
          </a:p>
        </p:txBody>
      </p:sp>
    </p:spTree>
    <p:extLst>
      <p:ext uri="{BB962C8B-B14F-4D97-AF65-F5344CB8AC3E}">
        <p14:creationId xmlns:p14="http://schemas.microsoft.com/office/powerpoint/2010/main" val="19206634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114</a:t>
            </a:fld>
            <a:endParaRPr lang="es-ES" dirty="0"/>
          </a:p>
        </p:txBody>
      </p:sp>
    </p:spTree>
    <p:extLst>
      <p:ext uri="{BB962C8B-B14F-4D97-AF65-F5344CB8AC3E}">
        <p14:creationId xmlns:p14="http://schemas.microsoft.com/office/powerpoint/2010/main" val="150418059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115</a:t>
            </a:fld>
            <a:endParaRPr lang="es-ES" dirty="0"/>
          </a:p>
        </p:txBody>
      </p:sp>
    </p:spTree>
    <p:extLst>
      <p:ext uri="{BB962C8B-B14F-4D97-AF65-F5344CB8AC3E}">
        <p14:creationId xmlns:p14="http://schemas.microsoft.com/office/powerpoint/2010/main" val="552952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116</a:t>
            </a:fld>
            <a:endParaRPr lang="es-ES" dirty="0"/>
          </a:p>
        </p:txBody>
      </p:sp>
    </p:spTree>
    <p:extLst>
      <p:ext uri="{BB962C8B-B14F-4D97-AF65-F5344CB8AC3E}">
        <p14:creationId xmlns:p14="http://schemas.microsoft.com/office/powerpoint/2010/main" val="1245814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117</a:t>
            </a:fld>
            <a:endParaRPr lang="es-ES" dirty="0"/>
          </a:p>
        </p:txBody>
      </p:sp>
    </p:spTree>
    <p:extLst>
      <p:ext uri="{BB962C8B-B14F-4D97-AF65-F5344CB8AC3E}">
        <p14:creationId xmlns:p14="http://schemas.microsoft.com/office/powerpoint/2010/main" val="27033053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118</a:t>
            </a:fld>
            <a:endParaRPr lang="es-ES" dirty="0"/>
          </a:p>
        </p:txBody>
      </p:sp>
    </p:spTree>
    <p:extLst>
      <p:ext uri="{BB962C8B-B14F-4D97-AF65-F5344CB8AC3E}">
        <p14:creationId xmlns:p14="http://schemas.microsoft.com/office/powerpoint/2010/main" val="34144659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119</a:t>
            </a:fld>
            <a:endParaRPr lang="es-ES" dirty="0"/>
          </a:p>
        </p:txBody>
      </p:sp>
    </p:spTree>
    <p:extLst>
      <p:ext uri="{BB962C8B-B14F-4D97-AF65-F5344CB8AC3E}">
        <p14:creationId xmlns:p14="http://schemas.microsoft.com/office/powerpoint/2010/main" val="27705124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120</a:t>
            </a:fld>
            <a:endParaRPr lang="es-ES" dirty="0"/>
          </a:p>
        </p:txBody>
      </p:sp>
    </p:spTree>
    <p:extLst>
      <p:ext uri="{BB962C8B-B14F-4D97-AF65-F5344CB8AC3E}">
        <p14:creationId xmlns:p14="http://schemas.microsoft.com/office/powerpoint/2010/main" val="267445254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121</a:t>
            </a:fld>
            <a:endParaRPr lang="es-ES" dirty="0"/>
          </a:p>
        </p:txBody>
      </p:sp>
    </p:spTree>
    <p:extLst>
      <p:ext uri="{BB962C8B-B14F-4D97-AF65-F5344CB8AC3E}">
        <p14:creationId xmlns:p14="http://schemas.microsoft.com/office/powerpoint/2010/main" val="213978105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Granada.-Carmen de la Fundación Rodríguez Acosta</a:t>
            </a:r>
          </a:p>
          <a:p>
            <a:endParaRPr lang="es-ES" dirty="0"/>
          </a:p>
        </p:txBody>
      </p:sp>
      <p:sp>
        <p:nvSpPr>
          <p:cNvPr id="4" name="3 Marcador de número de diapositiva"/>
          <p:cNvSpPr>
            <a:spLocks noGrp="1"/>
          </p:cNvSpPr>
          <p:nvPr>
            <p:ph type="sldNum" sz="quarter" idx="10"/>
          </p:nvPr>
        </p:nvSpPr>
        <p:spPr/>
        <p:txBody>
          <a:bodyPr/>
          <a:lstStyle/>
          <a:p>
            <a:fld id="{942F5CF4-1AEE-4863-ABBC-6F5A7EBF3461}" type="slidenum">
              <a:rPr lang="es-ES" smtClean="0"/>
              <a:t>122</a:t>
            </a:fld>
            <a:endParaRPr lang="es-ES" dirty="0"/>
          </a:p>
        </p:txBody>
      </p:sp>
    </p:spTree>
    <p:extLst>
      <p:ext uri="{BB962C8B-B14F-4D97-AF65-F5344CB8AC3E}">
        <p14:creationId xmlns:p14="http://schemas.microsoft.com/office/powerpoint/2010/main" val="594258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2381286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908791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69644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803405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4193829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47739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68990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74507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294033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784534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54224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3457064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0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10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1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20.jpg"/></Relationships>
</file>

<file path=ppt/slides/_rels/slide11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22.jpg"/></Relationships>
</file>

<file path=ppt/slides/_rels/slide11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26.jpg"/></Relationships>
</file>

<file path=ppt/slides/_rels/slide122.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ESPAÑA.-H</a:t>
            </a:r>
          </a:p>
        </p:txBody>
      </p:sp>
      <p:sp>
        <p:nvSpPr>
          <p:cNvPr id="3" name="2 Subtítulo"/>
          <p:cNvSpPr>
            <a:spLocks noGrp="1"/>
          </p:cNvSpPr>
          <p:nvPr>
            <p:ph type="subTitle" idx="1"/>
          </p:nvPr>
        </p:nvSpPr>
        <p:spPr>
          <a:xfrm>
            <a:off x="3347864" y="5157192"/>
            <a:ext cx="5265372" cy="1101248"/>
          </a:xfrm>
        </p:spPr>
        <p:txBody>
          <a:bodyPr>
            <a:normAutofit/>
          </a:bodyPr>
          <a:lstStyle/>
          <a:p>
            <a:r>
              <a:rPr lang="es-ES" dirty="0"/>
              <a:t>Selección de textos y fotografías por</a:t>
            </a:r>
          </a:p>
          <a:p>
            <a:r>
              <a:rPr lang="es-ES" dirty="0"/>
              <a:t>JOSE ELIAS BONELLS</a:t>
            </a:r>
          </a:p>
        </p:txBody>
      </p:sp>
    </p:spTree>
    <p:extLst>
      <p:ext uri="{BB962C8B-B14F-4D97-AF65-F5344CB8AC3E}">
        <p14:creationId xmlns:p14="http://schemas.microsoft.com/office/powerpoint/2010/main" val="1316682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LA MARQUESA en arucas</a:t>
            </a:r>
          </a:p>
        </p:txBody>
      </p:sp>
      <p:sp>
        <p:nvSpPr>
          <p:cNvPr id="3" name="2 Marcador de contenido"/>
          <p:cNvSpPr>
            <a:spLocks noGrp="1"/>
          </p:cNvSpPr>
          <p:nvPr>
            <p:ph idx="1"/>
          </p:nvPr>
        </p:nvSpPr>
        <p:spPr/>
        <p:txBody>
          <a:bodyPr>
            <a:normAutofit fontScale="77500" lnSpcReduction="20000"/>
          </a:bodyPr>
          <a:lstStyle/>
          <a:p>
            <a:r>
              <a:rPr lang="es-ES" dirty="0"/>
              <a:t>Muy cerca de la ciudad de Arucas, al norte de Gran Canaria, el primer marqués de Arucas D. Ramón Madan y Uriondo y su esposa Doña María del Rosario González y Fernández del Campo mandaron crear, hacia 1880, un espacioso jardín romántico conocido como Jardín de la Marquesa.</a:t>
            </a:r>
          </a:p>
          <a:p>
            <a:r>
              <a:rPr lang="es-ES" dirty="0"/>
              <a:t> El lugar elegido por ellos no podía ser más idóneo, puesto que la protección de la montaña de Arucas y la proximidad a la costa originan un benévolo microclima que permite el crecimiento selvático de las más de 2.500 plantas pertenecientes a unas 400 especies tropicales y subtropicales existentes actualmente en el jardín. </a:t>
            </a:r>
          </a:p>
          <a:p>
            <a:r>
              <a:rPr lang="es-ES" dirty="0"/>
              <a:t>El marqués, un apasionado por la botánica, logró reunir flora de los cinco continentes en este jardín de cinco hectáreas y trazado irregular en el que destacan notables ejemplares arbóreos como el soberbio drago, el árbol más emblemático del jardín, del que se calcula que tiene entre 400 y 500 años.</a:t>
            </a:r>
          </a:p>
        </p:txBody>
      </p:sp>
    </p:spTree>
    <p:extLst>
      <p:ext uri="{BB962C8B-B14F-4D97-AF65-F5344CB8AC3E}">
        <p14:creationId xmlns:p14="http://schemas.microsoft.com/office/powerpoint/2010/main" val="20147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64978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7" cy="6858000"/>
          </a:xfrm>
          <a:prstGeom prst="rect">
            <a:avLst/>
          </a:prstGeom>
        </p:spPr>
      </p:pic>
    </p:spTree>
    <p:extLst>
      <p:ext uri="{BB962C8B-B14F-4D97-AF65-F5344CB8AC3E}">
        <p14:creationId xmlns:p14="http://schemas.microsoft.com/office/powerpoint/2010/main" val="1875613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15962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50" cy="6858000"/>
          </a:xfrm>
          <a:prstGeom prst="rect">
            <a:avLst/>
          </a:prstGeom>
        </p:spPr>
      </p:pic>
    </p:spTree>
    <p:extLst>
      <p:ext uri="{BB962C8B-B14F-4D97-AF65-F5344CB8AC3E}">
        <p14:creationId xmlns:p14="http://schemas.microsoft.com/office/powerpoint/2010/main" val="150215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309" t="6910" r="2410" b="4878"/>
          <a:stretch/>
        </p:blipFill>
        <p:spPr>
          <a:xfrm>
            <a:off x="0" y="0"/>
            <a:ext cx="8244408" cy="6858000"/>
          </a:xfrm>
          <a:prstGeom prst="rect">
            <a:avLst/>
          </a:prstGeom>
        </p:spPr>
      </p:pic>
    </p:spTree>
    <p:extLst>
      <p:ext uri="{BB962C8B-B14F-4D97-AF65-F5344CB8AC3E}">
        <p14:creationId xmlns:p14="http://schemas.microsoft.com/office/powerpoint/2010/main" val="420765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2174092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29984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172400" cy="6857999"/>
          </a:xfrm>
          <a:prstGeom prst="rect">
            <a:avLst/>
          </a:prstGeom>
        </p:spPr>
      </p:pic>
    </p:spTree>
    <p:extLst>
      <p:ext uri="{BB962C8B-B14F-4D97-AF65-F5344CB8AC3E}">
        <p14:creationId xmlns:p14="http://schemas.microsoft.com/office/powerpoint/2010/main" val="3000867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338196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017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0367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 CANARIO VIERA Y CLAVIJO</a:t>
            </a:r>
          </a:p>
        </p:txBody>
      </p:sp>
      <p:sp>
        <p:nvSpPr>
          <p:cNvPr id="3" name="2 Marcador de contenido"/>
          <p:cNvSpPr>
            <a:spLocks noGrp="1"/>
          </p:cNvSpPr>
          <p:nvPr>
            <p:ph idx="1"/>
          </p:nvPr>
        </p:nvSpPr>
        <p:spPr/>
        <p:txBody>
          <a:bodyPr>
            <a:normAutofit fontScale="92500"/>
          </a:bodyPr>
          <a:lstStyle/>
          <a:p>
            <a:r>
              <a:rPr lang="es-ES" dirty="0"/>
              <a:t>Popularmente llamado "Jardín Canario", el Jardín Botánico de Viera y Clavijo fue fundado por el botánico sueco Eric Sventenius en 1952 con el objetivo de conservar y proteger la rica flora endémica de las islas. Con el tiempo, las colecciones de plantas se han enriquecido con aportaciones de todos los rincones del planeta y las labores de investigación y docencia se han incrementado, convirtiendo esta escarpada ladera de veintisiete hectáreas en un interesantísimo paseo a través de los diferentes ecosistemas vegetales existentes en las islas.</a:t>
            </a:r>
          </a:p>
        </p:txBody>
      </p:sp>
    </p:spTree>
    <p:extLst>
      <p:ext uri="{BB962C8B-B14F-4D97-AF65-F5344CB8AC3E}">
        <p14:creationId xmlns:p14="http://schemas.microsoft.com/office/powerpoint/2010/main" val="2343826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40435"/>
            <a:ext cx="81724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2699164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2434649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41"/>
          <a:stretch/>
        </p:blipFill>
        <p:spPr>
          <a:xfrm>
            <a:off x="0" y="4756"/>
            <a:ext cx="8172400" cy="6853244"/>
          </a:xfrm>
          <a:prstGeom prst="rect">
            <a:avLst/>
          </a:prstGeom>
        </p:spPr>
      </p:pic>
    </p:spTree>
    <p:extLst>
      <p:ext uri="{BB962C8B-B14F-4D97-AF65-F5344CB8AC3E}">
        <p14:creationId xmlns:p14="http://schemas.microsoft.com/office/powerpoint/2010/main" val="1517409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8244408" cy="6858000"/>
          </a:xfrm>
          <a:prstGeom prst="rect">
            <a:avLst/>
          </a:prstGeom>
        </p:spPr>
      </p:pic>
    </p:spTree>
    <p:extLst>
      <p:ext uri="{BB962C8B-B14F-4D97-AF65-F5344CB8AC3E}">
        <p14:creationId xmlns:p14="http://schemas.microsoft.com/office/powerpoint/2010/main" val="1205841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6942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25"/>
          <a:stretch/>
        </p:blipFill>
        <p:spPr>
          <a:xfrm>
            <a:off x="0" y="0"/>
            <a:ext cx="8172400" cy="6857999"/>
          </a:xfrm>
          <a:prstGeom prst="rect">
            <a:avLst/>
          </a:prstGeom>
        </p:spPr>
      </p:pic>
    </p:spTree>
    <p:extLst>
      <p:ext uri="{BB962C8B-B14F-4D97-AF65-F5344CB8AC3E}">
        <p14:creationId xmlns:p14="http://schemas.microsoft.com/office/powerpoint/2010/main" val="3632149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784486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8244408" cy="6858000"/>
          </a:xfrm>
          <a:prstGeom prst="rect">
            <a:avLst/>
          </a:prstGeom>
        </p:spPr>
      </p:pic>
    </p:spTree>
    <p:extLst>
      <p:ext uri="{BB962C8B-B14F-4D97-AF65-F5344CB8AC3E}">
        <p14:creationId xmlns:p14="http://schemas.microsoft.com/office/powerpoint/2010/main" val="895881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0"/>
          <a:stretch/>
        </p:blipFill>
        <p:spPr>
          <a:xfrm>
            <a:off x="0" y="0"/>
            <a:ext cx="8172400" cy="6858000"/>
          </a:xfrm>
          <a:prstGeom prst="rect">
            <a:avLst/>
          </a:prstGeom>
        </p:spPr>
      </p:pic>
    </p:spTree>
    <p:extLst>
      <p:ext uri="{BB962C8B-B14F-4D97-AF65-F5344CB8AC3E}">
        <p14:creationId xmlns:p14="http://schemas.microsoft.com/office/powerpoint/2010/main" val="3199181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8172400" cy="6858000"/>
          </a:xfrm>
          <a:prstGeom prst="rect">
            <a:avLst/>
          </a:prstGeom>
        </p:spPr>
      </p:pic>
    </p:spTree>
    <p:extLst>
      <p:ext uri="{BB962C8B-B14F-4D97-AF65-F5344CB8AC3E}">
        <p14:creationId xmlns:p14="http://schemas.microsoft.com/office/powerpoint/2010/main" val="3879568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67"/>
          <a:stretch/>
        </p:blipFill>
        <p:spPr>
          <a:xfrm>
            <a:off x="0" y="0"/>
            <a:ext cx="8172400" cy="6858000"/>
          </a:xfrm>
          <a:prstGeom prst="rect">
            <a:avLst/>
          </a:prstGeom>
        </p:spPr>
      </p:pic>
    </p:spTree>
    <p:extLst>
      <p:ext uri="{BB962C8B-B14F-4D97-AF65-F5344CB8AC3E}">
        <p14:creationId xmlns:p14="http://schemas.microsoft.com/office/powerpoint/2010/main" val="3506063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 y="0"/>
            <a:ext cx="8168340" cy="6858000"/>
          </a:xfrm>
          <a:prstGeom prst="rect">
            <a:avLst/>
          </a:prstGeom>
        </p:spPr>
      </p:pic>
    </p:spTree>
    <p:extLst>
      <p:ext uri="{BB962C8B-B14F-4D97-AF65-F5344CB8AC3E}">
        <p14:creationId xmlns:p14="http://schemas.microsoft.com/office/powerpoint/2010/main" val="3279140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583"/>
          <a:stretch/>
        </p:blipFill>
        <p:spPr>
          <a:xfrm>
            <a:off x="0" y="0"/>
            <a:ext cx="8244408" cy="6857999"/>
          </a:xfrm>
          <a:prstGeom prst="rect">
            <a:avLst/>
          </a:prstGeom>
        </p:spPr>
      </p:pic>
    </p:spTree>
    <p:extLst>
      <p:ext uri="{BB962C8B-B14F-4D97-AF65-F5344CB8AC3E}">
        <p14:creationId xmlns:p14="http://schemas.microsoft.com/office/powerpoint/2010/main" val="2917845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SANTA CLOTILDE</a:t>
            </a:r>
          </a:p>
        </p:txBody>
      </p:sp>
      <p:sp>
        <p:nvSpPr>
          <p:cNvPr id="3" name="2 Marcador de contenido"/>
          <p:cNvSpPr>
            <a:spLocks noGrp="1"/>
          </p:cNvSpPr>
          <p:nvPr>
            <p:ph idx="1"/>
          </p:nvPr>
        </p:nvSpPr>
        <p:spPr/>
        <p:txBody>
          <a:bodyPr>
            <a:normAutofit/>
          </a:bodyPr>
          <a:lstStyle/>
          <a:p>
            <a:r>
              <a:rPr lang="es-ES" sz="2000" dirty="0"/>
              <a:t>Los jardines se extienden sobre terrenos próximos al borde de un acantilado en una zona particularmente bella de la Costa Brava.</a:t>
            </a:r>
          </a:p>
          <a:p>
            <a:r>
              <a:rPr lang="es-ES" sz="2000" dirty="0"/>
              <a:t> Su construcción se inició en 1927 por el Dr. Raúl Roviralta, con la colaboración de Nicolás María Rubió i Tudurí, que supo sacar provecho de la privilegiada situación, utilizando con gran acierto las fuertes pendientes y la accidentada topografía inicial.</a:t>
            </a:r>
          </a:p>
          <a:p>
            <a:r>
              <a:rPr lang="es-ES" sz="2000" dirty="0"/>
              <a:t> Desde la explanada de la casa se establecen tres grandes ejes visuales, siendo el más importante una gran escalera verde con esculturas de sirenas de María Llimona. </a:t>
            </a:r>
          </a:p>
          <a:p>
            <a:r>
              <a:rPr lang="es-ES" sz="2000" dirty="0"/>
              <a:t>Todos los caminos, paseos, plazoletas y escaleras se definen por setos recortados que forman una espléndida arquitectura verde.</a:t>
            </a:r>
          </a:p>
        </p:txBody>
      </p:sp>
    </p:spTree>
    <p:extLst>
      <p:ext uri="{BB962C8B-B14F-4D97-AF65-F5344CB8AC3E}">
        <p14:creationId xmlns:p14="http://schemas.microsoft.com/office/powerpoint/2010/main" val="1717791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0"/>
            <a:ext cx="8136904" cy="3501008"/>
          </a:xfrm>
          <a:prstGeom prst="rect">
            <a:avLst/>
          </a:prstGeom>
        </p:spPr>
      </p:pic>
    </p:spTree>
    <p:extLst>
      <p:ext uri="{BB962C8B-B14F-4D97-AF65-F5344CB8AC3E}">
        <p14:creationId xmlns:p14="http://schemas.microsoft.com/office/powerpoint/2010/main" val="3361977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10509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79326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8496944" cy="6858000"/>
          </a:xfrm>
          <a:prstGeom prst="rect">
            <a:avLst/>
          </a:prstGeom>
        </p:spPr>
      </p:pic>
    </p:spTree>
    <p:extLst>
      <p:ext uri="{BB962C8B-B14F-4D97-AF65-F5344CB8AC3E}">
        <p14:creationId xmlns:p14="http://schemas.microsoft.com/office/powerpoint/2010/main" val="202919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246907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30464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1143622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96352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64294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5041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3569458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26863"/>
            <a:ext cx="4445000" cy="33401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0"/>
            <a:ext cx="406338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66963"/>
            <a:ext cx="4211960" cy="3491037"/>
          </a:xfrm>
          <a:prstGeom prst="rect">
            <a:avLst/>
          </a:prstGeom>
        </p:spPr>
      </p:pic>
    </p:spTree>
    <p:extLst>
      <p:ext uri="{BB962C8B-B14F-4D97-AF65-F5344CB8AC3E}">
        <p14:creationId xmlns:p14="http://schemas.microsoft.com/office/powerpoint/2010/main" val="4040598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568952" cy="6858000"/>
          </a:xfrm>
          <a:prstGeom prst="rect">
            <a:avLst/>
          </a:prstGeom>
        </p:spPr>
      </p:pic>
    </p:spTree>
    <p:extLst>
      <p:ext uri="{BB962C8B-B14F-4D97-AF65-F5344CB8AC3E}">
        <p14:creationId xmlns:p14="http://schemas.microsoft.com/office/powerpoint/2010/main" val="4060834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66797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4068338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040091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 DE MARIMURTRA</a:t>
            </a:r>
          </a:p>
        </p:txBody>
      </p:sp>
      <p:sp>
        <p:nvSpPr>
          <p:cNvPr id="3" name="2 Marcador de contenido"/>
          <p:cNvSpPr>
            <a:spLocks noGrp="1"/>
          </p:cNvSpPr>
          <p:nvPr>
            <p:ph idx="1"/>
          </p:nvPr>
        </p:nvSpPr>
        <p:spPr/>
        <p:txBody>
          <a:bodyPr>
            <a:normAutofit/>
          </a:bodyPr>
          <a:lstStyle/>
          <a:p>
            <a:r>
              <a:rPr lang="es-ES" sz="2200" dirty="0"/>
              <a:t>En un lugar privilegiado de la Costa Brava de Girona, Carlos Faust comienza hacia 1920 la creación de lo que hoy es un impresionante jardín botánico con más de 4.000 especies, dedicado fundamentalmente a la flora típica mediterránea y subtropical. </a:t>
            </a:r>
          </a:p>
          <a:p>
            <a:r>
              <a:rPr lang="es-ES" sz="2200" dirty="0"/>
              <a:t>Cuenta con magníficas colecciones de Cactáceas y otras plantas suculentas procedentes de las regiones áridas de África del Sur y América Central, además de plantas endémicas de Cataluña. </a:t>
            </a:r>
          </a:p>
          <a:p>
            <a:r>
              <a:rPr lang="es-ES" sz="2200" dirty="0"/>
              <a:t>El jardín, de escarpada topografía, tiene un gran estanque y una larga escalera que finaliza en el templete de Linneo, desde el que se domina una impresionante vista de la costa y el mar.</a:t>
            </a:r>
          </a:p>
          <a:p>
            <a:endParaRPr lang="es-ES" dirty="0"/>
          </a:p>
          <a:p>
            <a:endParaRPr lang="es-ES" dirty="0"/>
          </a:p>
        </p:txBody>
      </p:sp>
    </p:spTree>
    <p:extLst>
      <p:ext uri="{BB962C8B-B14F-4D97-AF65-F5344CB8AC3E}">
        <p14:creationId xmlns:p14="http://schemas.microsoft.com/office/powerpoint/2010/main" val="221418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172400" cy="3430711"/>
          </a:xfrm>
          <a:prstGeom prst="rect">
            <a:avLst/>
          </a:prstGeom>
        </p:spPr>
      </p:pic>
    </p:spTree>
    <p:extLst>
      <p:ext uri="{BB962C8B-B14F-4D97-AF65-F5344CB8AC3E}">
        <p14:creationId xmlns:p14="http://schemas.microsoft.com/office/powerpoint/2010/main" val="1810353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223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316416" cy="6957392"/>
          </a:xfrm>
          <a:prstGeom prst="rect">
            <a:avLst/>
          </a:prstGeom>
        </p:spPr>
      </p:pic>
    </p:spTree>
    <p:extLst>
      <p:ext uri="{BB962C8B-B14F-4D97-AF65-F5344CB8AC3E}">
        <p14:creationId xmlns:p14="http://schemas.microsoft.com/office/powerpoint/2010/main" val="3270928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8496944" cy="6957392"/>
          </a:xfrm>
          <a:prstGeom prst="rect">
            <a:avLst/>
          </a:prstGeom>
        </p:spPr>
      </p:pic>
    </p:spTree>
    <p:extLst>
      <p:ext uri="{BB962C8B-B14F-4D97-AF65-F5344CB8AC3E}">
        <p14:creationId xmlns:p14="http://schemas.microsoft.com/office/powerpoint/2010/main" val="713992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020415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141389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346241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772840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16314879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10814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08818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96944" cy="6957392"/>
          </a:xfrm>
          <a:prstGeom prst="rect">
            <a:avLst/>
          </a:prstGeom>
        </p:spPr>
      </p:pic>
    </p:spTree>
    <p:extLst>
      <p:ext uri="{BB962C8B-B14F-4D97-AF65-F5344CB8AC3E}">
        <p14:creationId xmlns:p14="http://schemas.microsoft.com/office/powerpoint/2010/main" val="36498818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0" y="0"/>
            <a:ext cx="8159799" cy="6957392"/>
          </a:xfrm>
          <a:prstGeom prst="rect">
            <a:avLst/>
          </a:prstGeom>
        </p:spPr>
      </p:pic>
    </p:spTree>
    <p:extLst>
      <p:ext uri="{BB962C8B-B14F-4D97-AF65-F5344CB8AC3E}">
        <p14:creationId xmlns:p14="http://schemas.microsoft.com/office/powerpoint/2010/main" val="4015595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714934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568952" cy="6957392"/>
          </a:xfrm>
          <a:prstGeom prst="rect">
            <a:avLst/>
          </a:prstGeom>
        </p:spPr>
      </p:pic>
    </p:spTree>
    <p:extLst>
      <p:ext uri="{BB962C8B-B14F-4D97-AF65-F5344CB8AC3E}">
        <p14:creationId xmlns:p14="http://schemas.microsoft.com/office/powerpoint/2010/main" val="40112148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 TROPICAL PINYA DE ROSA en Blanes</a:t>
            </a:r>
          </a:p>
        </p:txBody>
      </p:sp>
      <p:sp>
        <p:nvSpPr>
          <p:cNvPr id="3" name="2 Marcador de contenido"/>
          <p:cNvSpPr>
            <a:spLocks noGrp="1"/>
          </p:cNvSpPr>
          <p:nvPr>
            <p:ph idx="1"/>
          </p:nvPr>
        </p:nvSpPr>
        <p:spPr/>
        <p:txBody>
          <a:bodyPr>
            <a:normAutofit/>
          </a:bodyPr>
          <a:lstStyle/>
          <a:p>
            <a:r>
              <a:rPr lang="es-ES" sz="2000" dirty="0"/>
              <a:t>El Jardín Botánico Tropical "Pinya de Rosa" se encuentra situado a unos dos kilómetros de Blanes, en un itinerario ideal para los amantes de los jardines ya que pocos kilómetros antes se encuentra la desviación hacia Marimurtra y a muy poca distancia los jardines de Santa Clotilde. </a:t>
            </a:r>
          </a:p>
          <a:p>
            <a:r>
              <a:rPr lang="es-ES" sz="2000" dirty="0"/>
              <a:t>En conjunto el jardín resulta interesante de visitar, sobre todo por sus espléndidas colecciones botánicas que ofrecen una floración escalonada a lo largo de todo el año, con la particularidad de que algunas de las grandes flores de las crasas se abren al atardecer y se ofrecen en apogeo en plena noche.</a:t>
            </a:r>
          </a:p>
        </p:txBody>
      </p:sp>
    </p:spTree>
    <p:extLst>
      <p:ext uri="{BB962C8B-B14F-4D97-AF65-F5344CB8AC3E}">
        <p14:creationId xmlns:p14="http://schemas.microsoft.com/office/powerpoint/2010/main" val="35816312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086200" cy="333012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6200" y="3501008"/>
            <a:ext cx="4086200" cy="3356992"/>
          </a:xfrm>
          <a:prstGeom prst="rect">
            <a:avLst/>
          </a:prstGeom>
        </p:spPr>
      </p:pic>
    </p:spTree>
    <p:extLst>
      <p:ext uri="{BB962C8B-B14F-4D97-AF65-F5344CB8AC3E}">
        <p14:creationId xmlns:p14="http://schemas.microsoft.com/office/powerpoint/2010/main" val="41486700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309383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494073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91556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848594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1489833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47573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238669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2266968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2856566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7046632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0860600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389357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29811114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PAZO DE OCA en estrada</a:t>
            </a:r>
          </a:p>
        </p:txBody>
      </p:sp>
      <p:sp>
        <p:nvSpPr>
          <p:cNvPr id="3" name="2 Marcador de contenido"/>
          <p:cNvSpPr>
            <a:spLocks noGrp="1"/>
          </p:cNvSpPr>
          <p:nvPr>
            <p:ph idx="1"/>
          </p:nvPr>
        </p:nvSpPr>
        <p:spPr/>
        <p:txBody>
          <a:bodyPr>
            <a:normAutofit/>
          </a:bodyPr>
          <a:lstStyle/>
          <a:p>
            <a:r>
              <a:rPr lang="es-ES" sz="2000" dirty="0"/>
              <a:t>Es quizás el ejemplo más representativo de la arquitectura pacega típicamente gallega, un conjunto notable por su riqueza tanto arquitectónica como botánica.</a:t>
            </a:r>
          </a:p>
          <a:p>
            <a:r>
              <a:rPr lang="es-ES" sz="2000" dirty="0"/>
              <a:t> Su origen se remonta al siglo XIII pero su estado actual se debe en gran parte a la transformación que sufre la propiedad a mediados del siglo XVIII, cuando se trazan los cuidados jardines que rodean la vivienda. </a:t>
            </a:r>
          </a:p>
          <a:p>
            <a:r>
              <a:rPr lang="es-ES" sz="2000" dirty="0"/>
              <a:t>En este caso el agua se convierte en un elemento sobresaliente, tratado con maestría, que se embalsa en dos grandes estanques donde se encuentra una curiosa isleta en forma de barca esculpida en piedra con las figuras de dos marineros.</a:t>
            </a:r>
          </a:p>
        </p:txBody>
      </p:sp>
    </p:spTree>
    <p:extLst>
      <p:ext uri="{BB962C8B-B14F-4D97-AF65-F5344CB8AC3E}">
        <p14:creationId xmlns:p14="http://schemas.microsoft.com/office/powerpoint/2010/main" val="33889636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31514146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089411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9266017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944008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208" cy="6858000"/>
          </a:xfrm>
          <a:prstGeom prst="rect">
            <a:avLst/>
          </a:prstGeom>
        </p:spPr>
      </p:pic>
    </p:spTree>
    <p:extLst>
      <p:ext uri="{BB962C8B-B14F-4D97-AF65-F5344CB8AC3E}">
        <p14:creationId xmlns:p14="http://schemas.microsoft.com/office/powerpoint/2010/main" val="16181059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6644668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145811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1595968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14010650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028900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54007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8352928" cy="7029400"/>
          </a:xfrm>
          <a:prstGeom prst="rect">
            <a:avLst/>
          </a:prstGeom>
        </p:spPr>
      </p:pic>
    </p:spTree>
    <p:extLst>
      <p:ext uri="{BB962C8B-B14F-4D97-AF65-F5344CB8AC3E}">
        <p14:creationId xmlns:p14="http://schemas.microsoft.com/office/powerpoint/2010/main" val="22019478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145513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DE CACTUS en teguise</a:t>
            </a:r>
          </a:p>
        </p:txBody>
      </p:sp>
      <p:sp>
        <p:nvSpPr>
          <p:cNvPr id="3" name="2 Marcador de contenido"/>
          <p:cNvSpPr>
            <a:spLocks noGrp="1"/>
          </p:cNvSpPr>
          <p:nvPr>
            <p:ph idx="1"/>
          </p:nvPr>
        </p:nvSpPr>
        <p:spPr/>
        <p:txBody>
          <a:bodyPr>
            <a:normAutofit/>
          </a:bodyPr>
          <a:lstStyle/>
          <a:p>
            <a:r>
              <a:rPr lang="es-ES" sz="2200" dirty="0"/>
              <a:t>El Jardín de Cactus se sitúa en una antigua cantera de extracción de cenizas volcánicas o picón utilizado por los antiguos cultivadores de tuneras para conservar la humedad nocturna del terreno.</a:t>
            </a:r>
          </a:p>
          <a:p>
            <a:r>
              <a:rPr lang="es-ES" sz="2200" dirty="0"/>
              <a:t> El artista César Manrique supo ver en este espacio la posibilidad de reconvertir un espacio residual en un curioso recinto aterrazado donde se cultivan más de 1400 especies de cactáceas perfectamente clasificadas. </a:t>
            </a:r>
          </a:p>
          <a:p>
            <a:r>
              <a:rPr lang="es-ES" sz="2200" dirty="0"/>
              <a:t>El conjunto, que posee el sello inconfundible de Manrique, está presidido por un molino de viento antiguamente empleado en la molienda del maíz y hoy en funcionamiento con fines didácticos</a:t>
            </a:r>
            <a:r>
              <a:rPr lang="es-ES" dirty="0"/>
              <a:t>.</a:t>
            </a:r>
          </a:p>
        </p:txBody>
      </p:sp>
    </p:spTree>
    <p:extLst>
      <p:ext uri="{BB962C8B-B14F-4D97-AF65-F5344CB8AC3E}">
        <p14:creationId xmlns:p14="http://schemas.microsoft.com/office/powerpoint/2010/main" val="20680388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8172400" cy="3391842"/>
          </a:xfrm>
          <a:prstGeom prst="rect">
            <a:avLst/>
          </a:prstGeom>
        </p:spPr>
      </p:pic>
    </p:spTree>
    <p:extLst>
      <p:ext uri="{BB962C8B-B14F-4D97-AF65-F5344CB8AC3E}">
        <p14:creationId xmlns:p14="http://schemas.microsoft.com/office/powerpoint/2010/main" val="10502389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1219202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97720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542315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251544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67464" cy="6858000"/>
          </a:xfrm>
          <a:prstGeom prst="rect">
            <a:avLst/>
          </a:prstGeom>
        </p:spPr>
      </p:pic>
    </p:spTree>
    <p:extLst>
      <p:ext uri="{BB962C8B-B14F-4D97-AF65-F5344CB8AC3E}">
        <p14:creationId xmlns:p14="http://schemas.microsoft.com/office/powerpoint/2010/main" val="28385183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75021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466836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24936" cy="6858000"/>
          </a:xfrm>
          <a:prstGeom prst="rect">
            <a:avLst/>
          </a:prstGeom>
        </p:spPr>
      </p:pic>
    </p:spTree>
    <p:extLst>
      <p:ext uri="{BB962C8B-B14F-4D97-AF65-F5344CB8AC3E}">
        <p14:creationId xmlns:p14="http://schemas.microsoft.com/office/powerpoint/2010/main" val="28208943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 y="0"/>
            <a:ext cx="8168340" cy="6858000"/>
          </a:xfrm>
          <a:prstGeom prst="rect">
            <a:avLst/>
          </a:prstGeom>
        </p:spPr>
      </p:pic>
    </p:spTree>
    <p:extLst>
      <p:ext uri="{BB962C8B-B14F-4D97-AF65-F5344CB8AC3E}">
        <p14:creationId xmlns:p14="http://schemas.microsoft.com/office/powerpoint/2010/main" val="22698370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REAL FÁBRICA DE PAÑOS DE CARLOS III en brihuega</a:t>
            </a:r>
          </a:p>
        </p:txBody>
      </p:sp>
      <p:sp>
        <p:nvSpPr>
          <p:cNvPr id="3" name="2 Marcador de contenido"/>
          <p:cNvSpPr>
            <a:spLocks noGrp="1"/>
          </p:cNvSpPr>
          <p:nvPr>
            <p:ph idx="1"/>
          </p:nvPr>
        </p:nvSpPr>
        <p:spPr/>
        <p:txBody>
          <a:bodyPr>
            <a:normAutofit/>
          </a:bodyPr>
          <a:lstStyle/>
          <a:p>
            <a:r>
              <a:rPr lang="es-ES" sz="2200" dirty="0"/>
              <a:t>El nombre de este jardín procede del curioso edificio de forma circular en el que se fabricaban tejidos para los uniformes militares. </a:t>
            </a:r>
          </a:p>
          <a:p>
            <a:r>
              <a:rPr lang="es-ES" sz="2200" dirty="0"/>
              <a:t>Se finaliza en 1783 pero el espacio exterior no se transforma en jardín hasta 1815, cuando adquiere la propiedad la familia Cabañas. </a:t>
            </a:r>
          </a:p>
          <a:p>
            <a:r>
              <a:rPr lang="es-ES" sz="2200" dirty="0"/>
              <a:t>El diseño está marcado por macizos ordenados de setos de boj, con una glorieta central que tiene un cenador cubierto por trepadoras.</a:t>
            </a:r>
          </a:p>
          <a:p>
            <a:r>
              <a:rPr lang="es-ES" sz="2200" dirty="0"/>
              <a:t> En uno de sus lados hay una larga galería formada por arcos de cipreses recortados que se abren para ofrecer unas magníficas vistas sobre el río Tajuña</a:t>
            </a:r>
            <a:r>
              <a:rPr lang="es-ES" dirty="0"/>
              <a:t>.</a:t>
            </a:r>
          </a:p>
        </p:txBody>
      </p:sp>
    </p:spTree>
    <p:extLst>
      <p:ext uri="{BB962C8B-B14F-4D97-AF65-F5344CB8AC3E}">
        <p14:creationId xmlns:p14="http://schemas.microsoft.com/office/powerpoint/2010/main" val="9045013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0"/>
            <a:ext cx="8244408" cy="341071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8998"/>
            <a:ext cx="8244408" cy="3429001"/>
          </a:xfrm>
          <a:prstGeom prst="rect">
            <a:avLst/>
          </a:prstGeom>
        </p:spPr>
      </p:pic>
    </p:spTree>
    <p:extLst>
      <p:ext uri="{BB962C8B-B14F-4D97-AF65-F5344CB8AC3E}">
        <p14:creationId xmlns:p14="http://schemas.microsoft.com/office/powerpoint/2010/main" val="20905480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610128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085656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5713112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3944888" cy="6858000"/>
          </a:xfrm>
          <a:prstGeom prst="rect">
            <a:avLst/>
          </a:prstGeom>
        </p:spPr>
      </p:pic>
    </p:spTree>
    <p:extLst>
      <p:ext uri="{BB962C8B-B14F-4D97-AF65-F5344CB8AC3E}">
        <p14:creationId xmlns:p14="http://schemas.microsoft.com/office/powerpoint/2010/main" val="18124008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2295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536225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1294638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FUNDACIÓN RODRÍGUEZ-ACOSTA en granada</a:t>
            </a:r>
          </a:p>
        </p:txBody>
      </p:sp>
      <p:sp>
        <p:nvSpPr>
          <p:cNvPr id="3" name="2 Marcador de contenido"/>
          <p:cNvSpPr>
            <a:spLocks noGrp="1"/>
          </p:cNvSpPr>
          <p:nvPr>
            <p:ph idx="1"/>
          </p:nvPr>
        </p:nvSpPr>
        <p:spPr>
          <a:xfrm>
            <a:off x="457200" y="1988840"/>
            <a:ext cx="7239000" cy="4466896"/>
          </a:xfrm>
        </p:spPr>
        <p:txBody>
          <a:bodyPr>
            <a:normAutofit/>
          </a:bodyPr>
          <a:lstStyle/>
          <a:p>
            <a:r>
              <a:rPr lang="es-ES" sz="2000" dirty="0"/>
              <a:t>El Carmen de la Fundación Rodríguez-Acosta puede que sea el mejor exponente español de la estrecha colaboración entre arte y naturaleza.</a:t>
            </a:r>
          </a:p>
          <a:p>
            <a:r>
              <a:rPr lang="es-ES" sz="2000" dirty="0"/>
              <a:t> Obra del pintor granadino José María Rodríguez-Acosta, se nutre de la tradición local del Carmen para crear un espacio único, vivo retrato de sus gustos y su personalidad. </a:t>
            </a:r>
          </a:p>
          <a:p>
            <a:r>
              <a:rPr lang="es-ES" sz="2000" dirty="0"/>
              <a:t>El jardín se compone de diversas terrazas orientadas hacia la vega y Sierra Nevada en las que los fragmentos de muros y columnas al más puro estilo modernista juegan con los setos de ciprés.</a:t>
            </a:r>
          </a:p>
        </p:txBody>
      </p:sp>
    </p:spTree>
    <p:extLst>
      <p:ext uri="{BB962C8B-B14F-4D97-AF65-F5344CB8AC3E}">
        <p14:creationId xmlns:p14="http://schemas.microsoft.com/office/powerpoint/2010/main" val="25844718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8"/>
            <a:ext cx="8172400" cy="3443288"/>
          </a:xfrm>
          <a:prstGeom prst="rect">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172400" cy="3429000"/>
          </a:xfrm>
          <a:prstGeom prst="rect">
            <a:avLst/>
          </a:prstGeom>
        </p:spPr>
      </p:pic>
    </p:spTree>
    <p:extLst>
      <p:ext uri="{BB962C8B-B14F-4D97-AF65-F5344CB8AC3E}">
        <p14:creationId xmlns:p14="http://schemas.microsoft.com/office/powerpoint/2010/main" val="5772205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412652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628411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49"/>
            <a:ext cx="8244408" cy="6838951"/>
          </a:xfrm>
          <a:prstGeom prst="rect">
            <a:avLst/>
          </a:prstGeom>
        </p:spPr>
      </p:pic>
    </p:spTree>
    <p:extLst>
      <p:ext uri="{BB962C8B-B14F-4D97-AF65-F5344CB8AC3E}">
        <p14:creationId xmlns:p14="http://schemas.microsoft.com/office/powerpoint/2010/main" val="17063215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25"/>
          <a:stretch/>
        </p:blipFill>
        <p:spPr>
          <a:xfrm>
            <a:off x="0" y="0"/>
            <a:ext cx="8244408" cy="6858000"/>
          </a:xfrm>
          <a:prstGeom prst="rect">
            <a:avLst/>
          </a:prstGeom>
        </p:spPr>
      </p:pic>
    </p:spTree>
    <p:extLst>
      <p:ext uri="{BB962C8B-B14F-4D97-AF65-F5344CB8AC3E}">
        <p14:creationId xmlns:p14="http://schemas.microsoft.com/office/powerpoint/2010/main" val="30022920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4" y="0"/>
            <a:ext cx="360846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5896" y="0"/>
            <a:ext cx="4642148" cy="6858000"/>
          </a:xfrm>
          <a:prstGeom prst="rect">
            <a:avLst/>
          </a:prstGeom>
        </p:spPr>
      </p:pic>
    </p:spTree>
    <p:extLst>
      <p:ext uri="{BB962C8B-B14F-4D97-AF65-F5344CB8AC3E}">
        <p14:creationId xmlns:p14="http://schemas.microsoft.com/office/powerpoint/2010/main" val="19771930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864"/>
            <a:ext cx="4211960" cy="690086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0"/>
            <a:ext cx="3945703" cy="6858000"/>
          </a:xfrm>
          <a:prstGeom prst="rect">
            <a:avLst/>
          </a:prstGeom>
        </p:spPr>
      </p:pic>
    </p:spTree>
    <p:extLst>
      <p:ext uri="{BB962C8B-B14F-4D97-AF65-F5344CB8AC3E}">
        <p14:creationId xmlns:p14="http://schemas.microsoft.com/office/powerpoint/2010/main" val="21867045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241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2410" y="0"/>
            <a:ext cx="3613203" cy="6858000"/>
          </a:xfrm>
          <a:prstGeom prst="rect">
            <a:avLst/>
          </a:prstGeom>
        </p:spPr>
      </p:pic>
    </p:spTree>
    <p:extLst>
      <p:ext uri="{BB962C8B-B14F-4D97-AF65-F5344CB8AC3E}">
        <p14:creationId xmlns:p14="http://schemas.microsoft.com/office/powerpoint/2010/main" val="42176859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6258402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527019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537" y="1340768"/>
            <a:ext cx="2466975" cy="18478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3" y="0"/>
            <a:ext cx="8172400" cy="6857999"/>
          </a:xfrm>
          <a:prstGeom prst="rect">
            <a:avLst/>
          </a:prstGeom>
        </p:spPr>
      </p:pic>
    </p:spTree>
    <p:extLst>
      <p:ext uri="{BB962C8B-B14F-4D97-AF65-F5344CB8AC3E}">
        <p14:creationId xmlns:p14="http://schemas.microsoft.com/office/powerpoint/2010/main" val="17826040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814681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202</TotalTime>
  <Words>1972</Words>
  <Application>Microsoft Office PowerPoint</Application>
  <PresentationFormat>Presentación en pantalla (4:3)</PresentationFormat>
  <Paragraphs>254</Paragraphs>
  <Slides>122</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Trebuchet MS</vt:lpstr>
      <vt:lpstr>Wingdings</vt:lpstr>
      <vt:lpstr>Wingdings 2</vt:lpstr>
      <vt:lpstr>Opulento</vt:lpstr>
      <vt:lpstr>Jardines Históricos DE ESPAÑA.-H</vt:lpstr>
      <vt:lpstr>JARDÍN DE LA MARQUESA en arucas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CANARIO VIERA Y CLAVIJO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SANTA CLOTILDE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MARIMURTRA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TROPICAL PINYA DE ROSA en Blanes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PAZO DE OCA en estrada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CACTUS en teguise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REAL FÁBRICA DE PAÑOS DE CARLOS III en brihuega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FUNDACIÓN RODRÍGUEZ-ACOSTA en granada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ESPAÑA.-H</dc:title>
  <dc:creator>Josep</dc:creator>
  <cp:lastModifiedBy>Usuario</cp:lastModifiedBy>
  <cp:revision>12</cp:revision>
  <dcterms:created xsi:type="dcterms:W3CDTF">2016-05-09T11:25:23Z</dcterms:created>
  <dcterms:modified xsi:type="dcterms:W3CDTF">2018-04-03T15:58:46Z</dcterms:modified>
</cp:coreProperties>
</file>