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11" r:id="rId46"/>
    <p:sldId id="301" r:id="rId47"/>
    <p:sldId id="302" r:id="rId48"/>
    <p:sldId id="303" r:id="rId49"/>
    <p:sldId id="304" r:id="rId50"/>
    <p:sldId id="305" r:id="rId51"/>
    <p:sldId id="310" r:id="rId52"/>
    <p:sldId id="308" r:id="rId53"/>
    <p:sldId id="306" r:id="rId54"/>
    <p:sldId id="307" r:id="rId55"/>
    <p:sldId id="309" r:id="rId56"/>
    <p:sldId id="312" r:id="rId57"/>
    <p:sldId id="313" r:id="rId58"/>
    <p:sldId id="315" r:id="rId59"/>
    <p:sldId id="319" r:id="rId60"/>
    <p:sldId id="316" r:id="rId61"/>
    <p:sldId id="317" r:id="rId62"/>
    <p:sldId id="314" r:id="rId63"/>
    <p:sldId id="318" r:id="rId64"/>
    <p:sldId id="320" r:id="rId65"/>
    <p:sldId id="322" r:id="rId66"/>
    <p:sldId id="321" r:id="rId67"/>
    <p:sldId id="324" r:id="rId68"/>
    <p:sldId id="325" r:id="rId69"/>
    <p:sldId id="326" r:id="rId70"/>
    <p:sldId id="327" r:id="rId71"/>
    <p:sldId id="328" r:id="rId72"/>
    <p:sldId id="329" r:id="rId73"/>
    <p:sldId id="330" r:id="rId74"/>
    <p:sldId id="332" r:id="rId75"/>
    <p:sldId id="334" r:id="rId76"/>
    <p:sldId id="335" r:id="rId77"/>
    <p:sldId id="336" r:id="rId78"/>
    <p:sldId id="337" r:id="rId79"/>
    <p:sldId id="340" r:id="rId80"/>
    <p:sldId id="338" r:id="rId81"/>
    <p:sldId id="339" r:id="rId82"/>
    <p:sldId id="341" r:id="rId83"/>
    <p:sldId id="342" r:id="rId84"/>
    <p:sldId id="343" r:id="rId85"/>
    <p:sldId id="344" r:id="rId86"/>
    <p:sldId id="345" r:id="rId87"/>
    <p:sldId id="346" r:id="rId88"/>
    <p:sldId id="361" r:id="rId89"/>
    <p:sldId id="362" r:id="rId90"/>
    <p:sldId id="347" r:id="rId91"/>
    <p:sldId id="358" r:id="rId92"/>
    <p:sldId id="359" r:id="rId93"/>
    <p:sldId id="348" r:id="rId94"/>
    <p:sldId id="351" r:id="rId95"/>
    <p:sldId id="355" r:id="rId96"/>
    <p:sldId id="349" r:id="rId97"/>
    <p:sldId id="357" r:id="rId98"/>
    <p:sldId id="350" r:id="rId99"/>
    <p:sldId id="352" r:id="rId100"/>
    <p:sldId id="353" r:id="rId101"/>
    <p:sldId id="354" r:id="rId102"/>
    <p:sldId id="356" r:id="rId103"/>
    <p:sldId id="360" r:id="rId104"/>
    <p:sldId id="373" r:id="rId105"/>
    <p:sldId id="363" r:id="rId106"/>
    <p:sldId id="364" r:id="rId107"/>
    <p:sldId id="365" r:id="rId108"/>
    <p:sldId id="366" r:id="rId109"/>
    <p:sldId id="367" r:id="rId110"/>
    <p:sldId id="368" r:id="rId111"/>
    <p:sldId id="369" r:id="rId112"/>
    <p:sldId id="370" r:id="rId113"/>
    <p:sldId id="371" r:id="rId114"/>
    <p:sldId id="372" r:id="rId115"/>
    <p:sldId id="374" r:id="rId116"/>
    <p:sldId id="375" r:id="rId117"/>
    <p:sldId id="376" r:id="rId118"/>
    <p:sldId id="377" r:id="rId119"/>
    <p:sldId id="378" r:id="rId120"/>
    <p:sldId id="379"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1EDA42-8F29-492C-A131-A7AE4D4A5460}"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C1E004-0EC5-4FC9-B9B1-7896CA6ACD39}" type="slidenum">
              <a:rPr lang="es-ES" smtClean="0"/>
              <a:t>‹Nº›</a:t>
            </a:fld>
            <a:endParaRPr lang="es-ES" dirty="0"/>
          </a:p>
        </p:txBody>
      </p:sp>
    </p:spTree>
    <p:extLst>
      <p:ext uri="{BB962C8B-B14F-4D97-AF65-F5344CB8AC3E}">
        <p14:creationId xmlns:p14="http://schemas.microsoft.com/office/powerpoint/2010/main" val="3195455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a:t>
            </a:r>
            <a:r>
              <a:rPr lang="es-ES" baseline="0" dirty="0"/>
              <a:t> del Palacio de los Ribera.-Bornos</a:t>
            </a:r>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4</a:t>
            </a:fld>
            <a:endParaRPr lang="es-ES" dirty="0"/>
          </a:p>
        </p:txBody>
      </p:sp>
    </p:spTree>
    <p:extLst>
      <p:ext uri="{BB962C8B-B14F-4D97-AF65-F5344CB8AC3E}">
        <p14:creationId xmlns:p14="http://schemas.microsoft.com/office/powerpoint/2010/main" val="1777742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5</a:t>
            </a:fld>
            <a:endParaRPr lang="es-ES" dirty="0"/>
          </a:p>
        </p:txBody>
      </p:sp>
    </p:spTree>
    <p:extLst>
      <p:ext uri="{BB962C8B-B14F-4D97-AF65-F5344CB8AC3E}">
        <p14:creationId xmlns:p14="http://schemas.microsoft.com/office/powerpoint/2010/main" val="796604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6</a:t>
            </a:fld>
            <a:endParaRPr lang="es-ES" dirty="0"/>
          </a:p>
        </p:txBody>
      </p:sp>
    </p:spTree>
    <p:extLst>
      <p:ext uri="{BB962C8B-B14F-4D97-AF65-F5344CB8AC3E}">
        <p14:creationId xmlns:p14="http://schemas.microsoft.com/office/powerpoint/2010/main" val="1571951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7</a:t>
            </a:fld>
            <a:endParaRPr lang="es-ES" dirty="0"/>
          </a:p>
        </p:txBody>
      </p:sp>
    </p:spTree>
    <p:extLst>
      <p:ext uri="{BB962C8B-B14F-4D97-AF65-F5344CB8AC3E}">
        <p14:creationId xmlns:p14="http://schemas.microsoft.com/office/powerpoint/2010/main" val="3240961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8</a:t>
            </a:fld>
            <a:endParaRPr lang="es-ES" dirty="0"/>
          </a:p>
        </p:txBody>
      </p:sp>
    </p:spTree>
    <p:extLst>
      <p:ext uri="{BB962C8B-B14F-4D97-AF65-F5344CB8AC3E}">
        <p14:creationId xmlns:p14="http://schemas.microsoft.com/office/powerpoint/2010/main" val="2215860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9</a:t>
            </a:fld>
            <a:endParaRPr lang="es-ES" dirty="0"/>
          </a:p>
        </p:txBody>
      </p:sp>
    </p:spTree>
    <p:extLst>
      <p:ext uri="{BB962C8B-B14F-4D97-AF65-F5344CB8AC3E}">
        <p14:creationId xmlns:p14="http://schemas.microsoft.com/office/powerpoint/2010/main" val="1557903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10</a:t>
            </a:fld>
            <a:endParaRPr lang="es-ES" dirty="0"/>
          </a:p>
        </p:txBody>
      </p:sp>
    </p:spTree>
    <p:extLst>
      <p:ext uri="{BB962C8B-B14F-4D97-AF65-F5344CB8AC3E}">
        <p14:creationId xmlns:p14="http://schemas.microsoft.com/office/powerpoint/2010/main" val="2568297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11</a:t>
            </a:fld>
            <a:endParaRPr lang="es-ES" dirty="0"/>
          </a:p>
        </p:txBody>
      </p:sp>
    </p:spTree>
    <p:extLst>
      <p:ext uri="{BB962C8B-B14F-4D97-AF65-F5344CB8AC3E}">
        <p14:creationId xmlns:p14="http://schemas.microsoft.com/office/powerpoint/2010/main" val="1587847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12</a:t>
            </a:fld>
            <a:endParaRPr lang="es-ES" dirty="0"/>
          </a:p>
        </p:txBody>
      </p:sp>
    </p:spTree>
    <p:extLst>
      <p:ext uri="{BB962C8B-B14F-4D97-AF65-F5344CB8AC3E}">
        <p14:creationId xmlns:p14="http://schemas.microsoft.com/office/powerpoint/2010/main" val="3142463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13</a:t>
            </a:fld>
            <a:endParaRPr lang="es-ES" dirty="0"/>
          </a:p>
        </p:txBody>
      </p:sp>
    </p:spTree>
    <p:extLst>
      <p:ext uri="{BB962C8B-B14F-4D97-AF65-F5344CB8AC3E}">
        <p14:creationId xmlns:p14="http://schemas.microsoft.com/office/powerpoint/2010/main" val="801690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14</a:t>
            </a:fld>
            <a:endParaRPr lang="es-ES" dirty="0"/>
          </a:p>
        </p:txBody>
      </p:sp>
    </p:spTree>
    <p:extLst>
      <p:ext uri="{BB962C8B-B14F-4D97-AF65-F5344CB8AC3E}">
        <p14:creationId xmlns:p14="http://schemas.microsoft.com/office/powerpoint/2010/main" val="1453817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15</a:t>
            </a:fld>
            <a:endParaRPr lang="es-ES" dirty="0"/>
          </a:p>
        </p:txBody>
      </p:sp>
    </p:spTree>
    <p:extLst>
      <p:ext uri="{BB962C8B-B14F-4D97-AF65-F5344CB8AC3E}">
        <p14:creationId xmlns:p14="http://schemas.microsoft.com/office/powerpoint/2010/main" val="1155833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Palacio de los Ribera.-Bornos.-Logia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16</a:t>
            </a:fld>
            <a:endParaRPr lang="es-ES" dirty="0"/>
          </a:p>
        </p:txBody>
      </p:sp>
    </p:spTree>
    <p:extLst>
      <p:ext uri="{BB962C8B-B14F-4D97-AF65-F5344CB8AC3E}">
        <p14:creationId xmlns:p14="http://schemas.microsoft.com/office/powerpoint/2010/main" val="1793368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Narváez</a:t>
            </a:r>
            <a:br>
              <a:rPr lang="es-ES" dirty="0"/>
            </a:br>
            <a:r>
              <a:rPr lang="es-ES" dirty="0"/>
              <a:t>Loja (Granada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20</a:t>
            </a:fld>
            <a:endParaRPr lang="es-ES" dirty="0"/>
          </a:p>
        </p:txBody>
      </p:sp>
    </p:spTree>
    <p:extLst>
      <p:ext uri="{BB962C8B-B14F-4D97-AF65-F5344CB8AC3E}">
        <p14:creationId xmlns:p14="http://schemas.microsoft.com/office/powerpoint/2010/main" val="3782666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Narváez</a:t>
            </a:r>
            <a:br>
              <a:rPr lang="es-ES" dirty="0"/>
            </a:br>
            <a:r>
              <a:rPr lang="es-ES" dirty="0"/>
              <a:t>Loja (Granada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21</a:t>
            </a:fld>
            <a:endParaRPr lang="es-ES" dirty="0"/>
          </a:p>
        </p:txBody>
      </p:sp>
    </p:spTree>
    <p:extLst>
      <p:ext uri="{BB962C8B-B14F-4D97-AF65-F5344CB8AC3E}">
        <p14:creationId xmlns:p14="http://schemas.microsoft.com/office/powerpoint/2010/main" val="428366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Narváez</a:t>
            </a:r>
            <a:br>
              <a:rPr lang="es-ES" dirty="0"/>
            </a:br>
            <a:r>
              <a:rPr lang="es-ES" dirty="0"/>
              <a:t>Loja (Granada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22</a:t>
            </a:fld>
            <a:endParaRPr lang="es-ES" dirty="0"/>
          </a:p>
        </p:txBody>
      </p:sp>
    </p:spTree>
    <p:extLst>
      <p:ext uri="{BB962C8B-B14F-4D97-AF65-F5344CB8AC3E}">
        <p14:creationId xmlns:p14="http://schemas.microsoft.com/office/powerpoint/2010/main" val="2720467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Narváez</a:t>
            </a:r>
            <a:br>
              <a:rPr lang="es-ES" dirty="0"/>
            </a:br>
            <a:r>
              <a:rPr lang="es-ES" dirty="0"/>
              <a:t>Loja (Granada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23</a:t>
            </a:fld>
            <a:endParaRPr lang="es-ES" dirty="0"/>
          </a:p>
        </p:txBody>
      </p:sp>
    </p:spTree>
    <p:extLst>
      <p:ext uri="{BB962C8B-B14F-4D97-AF65-F5344CB8AC3E}">
        <p14:creationId xmlns:p14="http://schemas.microsoft.com/office/powerpoint/2010/main" val="3692560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Narváez</a:t>
            </a:r>
            <a:br>
              <a:rPr lang="es-ES" dirty="0"/>
            </a:br>
            <a:r>
              <a:rPr lang="es-ES" dirty="0"/>
              <a:t>Loja (Granada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24</a:t>
            </a:fld>
            <a:endParaRPr lang="es-ES" dirty="0"/>
          </a:p>
        </p:txBody>
      </p:sp>
    </p:spTree>
    <p:extLst>
      <p:ext uri="{BB962C8B-B14F-4D97-AF65-F5344CB8AC3E}">
        <p14:creationId xmlns:p14="http://schemas.microsoft.com/office/powerpoint/2010/main" val="110025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Narváez</a:t>
            </a:r>
            <a:br>
              <a:rPr lang="es-ES" dirty="0"/>
            </a:br>
            <a:r>
              <a:rPr lang="es-ES" dirty="0"/>
              <a:t>Loja (Granada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25</a:t>
            </a:fld>
            <a:endParaRPr lang="es-ES" dirty="0"/>
          </a:p>
        </p:txBody>
      </p:sp>
    </p:spTree>
    <p:extLst>
      <p:ext uri="{BB962C8B-B14F-4D97-AF65-F5344CB8AC3E}">
        <p14:creationId xmlns:p14="http://schemas.microsoft.com/office/powerpoint/2010/main" val="574060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Narváez</a:t>
            </a:r>
            <a:br>
              <a:rPr lang="es-ES" dirty="0"/>
            </a:br>
            <a:r>
              <a:rPr lang="es-ES" dirty="0"/>
              <a:t>Loja (Granada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26</a:t>
            </a:fld>
            <a:endParaRPr lang="es-ES" dirty="0"/>
          </a:p>
        </p:txBody>
      </p:sp>
    </p:spTree>
    <p:extLst>
      <p:ext uri="{BB962C8B-B14F-4D97-AF65-F5344CB8AC3E}">
        <p14:creationId xmlns:p14="http://schemas.microsoft.com/office/powerpoint/2010/main" val="3893050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Narváez</a:t>
            </a:r>
            <a:br>
              <a:rPr lang="es-ES" dirty="0"/>
            </a:br>
            <a:r>
              <a:rPr lang="es-ES" dirty="0"/>
              <a:t>Loja (Granada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27</a:t>
            </a:fld>
            <a:endParaRPr lang="es-ES" dirty="0"/>
          </a:p>
        </p:txBody>
      </p:sp>
    </p:spTree>
    <p:extLst>
      <p:ext uri="{BB962C8B-B14F-4D97-AF65-F5344CB8AC3E}">
        <p14:creationId xmlns:p14="http://schemas.microsoft.com/office/powerpoint/2010/main" val="2755924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29</a:t>
            </a:fld>
            <a:endParaRPr lang="es-ES" dirty="0"/>
          </a:p>
        </p:txBody>
      </p:sp>
    </p:spTree>
    <p:extLst>
      <p:ext uri="{BB962C8B-B14F-4D97-AF65-F5344CB8AC3E}">
        <p14:creationId xmlns:p14="http://schemas.microsoft.com/office/powerpoint/2010/main" val="13053998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30</a:t>
            </a:fld>
            <a:endParaRPr lang="es-ES" dirty="0"/>
          </a:p>
        </p:txBody>
      </p:sp>
    </p:spTree>
    <p:extLst>
      <p:ext uri="{BB962C8B-B14F-4D97-AF65-F5344CB8AC3E}">
        <p14:creationId xmlns:p14="http://schemas.microsoft.com/office/powerpoint/2010/main" val="40035451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31</a:t>
            </a:fld>
            <a:endParaRPr lang="es-ES" dirty="0"/>
          </a:p>
        </p:txBody>
      </p:sp>
    </p:spTree>
    <p:extLst>
      <p:ext uri="{BB962C8B-B14F-4D97-AF65-F5344CB8AC3E}">
        <p14:creationId xmlns:p14="http://schemas.microsoft.com/office/powerpoint/2010/main" val="1188100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32</a:t>
            </a:fld>
            <a:endParaRPr lang="es-ES" dirty="0"/>
          </a:p>
        </p:txBody>
      </p:sp>
    </p:spTree>
    <p:extLst>
      <p:ext uri="{BB962C8B-B14F-4D97-AF65-F5344CB8AC3E}">
        <p14:creationId xmlns:p14="http://schemas.microsoft.com/office/powerpoint/2010/main" val="2754114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33</a:t>
            </a:fld>
            <a:endParaRPr lang="es-ES" dirty="0"/>
          </a:p>
        </p:txBody>
      </p:sp>
    </p:spTree>
    <p:extLst>
      <p:ext uri="{BB962C8B-B14F-4D97-AF65-F5344CB8AC3E}">
        <p14:creationId xmlns:p14="http://schemas.microsoft.com/office/powerpoint/2010/main" val="2888919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34</a:t>
            </a:fld>
            <a:endParaRPr lang="es-ES" dirty="0"/>
          </a:p>
        </p:txBody>
      </p:sp>
    </p:spTree>
    <p:extLst>
      <p:ext uri="{BB962C8B-B14F-4D97-AF65-F5344CB8AC3E}">
        <p14:creationId xmlns:p14="http://schemas.microsoft.com/office/powerpoint/2010/main" val="17414376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Ferrera.-Tejos</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35</a:t>
            </a:fld>
            <a:endParaRPr lang="es-ES" dirty="0"/>
          </a:p>
        </p:txBody>
      </p:sp>
    </p:spTree>
    <p:extLst>
      <p:ext uri="{BB962C8B-B14F-4D97-AF65-F5344CB8AC3E}">
        <p14:creationId xmlns:p14="http://schemas.microsoft.com/office/powerpoint/2010/main" val="2036501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36</a:t>
            </a:fld>
            <a:endParaRPr lang="es-ES" dirty="0"/>
          </a:p>
        </p:txBody>
      </p:sp>
    </p:spTree>
    <p:extLst>
      <p:ext uri="{BB962C8B-B14F-4D97-AF65-F5344CB8AC3E}">
        <p14:creationId xmlns:p14="http://schemas.microsoft.com/office/powerpoint/2010/main" val="7635397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37</a:t>
            </a:fld>
            <a:endParaRPr lang="es-ES" dirty="0"/>
          </a:p>
        </p:txBody>
      </p:sp>
    </p:spTree>
    <p:extLst>
      <p:ext uri="{BB962C8B-B14F-4D97-AF65-F5344CB8AC3E}">
        <p14:creationId xmlns:p14="http://schemas.microsoft.com/office/powerpoint/2010/main" val="24512126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38</a:t>
            </a:fld>
            <a:endParaRPr lang="es-ES" dirty="0"/>
          </a:p>
        </p:txBody>
      </p:sp>
    </p:spTree>
    <p:extLst>
      <p:ext uri="{BB962C8B-B14F-4D97-AF65-F5344CB8AC3E}">
        <p14:creationId xmlns:p14="http://schemas.microsoft.com/office/powerpoint/2010/main" val="18422633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39</a:t>
            </a:fld>
            <a:endParaRPr lang="es-ES" dirty="0"/>
          </a:p>
        </p:txBody>
      </p:sp>
    </p:spTree>
    <p:extLst>
      <p:ext uri="{BB962C8B-B14F-4D97-AF65-F5344CB8AC3E}">
        <p14:creationId xmlns:p14="http://schemas.microsoft.com/office/powerpoint/2010/main" val="2430046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40</a:t>
            </a:fld>
            <a:endParaRPr lang="es-ES" dirty="0"/>
          </a:p>
        </p:txBody>
      </p:sp>
    </p:spTree>
    <p:extLst>
      <p:ext uri="{BB962C8B-B14F-4D97-AF65-F5344CB8AC3E}">
        <p14:creationId xmlns:p14="http://schemas.microsoft.com/office/powerpoint/2010/main" val="12783286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 Ferrera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41</a:t>
            </a:fld>
            <a:endParaRPr lang="es-ES" dirty="0"/>
          </a:p>
        </p:txBody>
      </p:sp>
    </p:spTree>
    <p:extLst>
      <p:ext uri="{BB962C8B-B14F-4D97-AF65-F5344CB8AC3E}">
        <p14:creationId xmlns:p14="http://schemas.microsoft.com/office/powerpoint/2010/main" val="4598632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44</a:t>
            </a:fld>
            <a:endParaRPr lang="es-ES" dirty="0"/>
          </a:p>
        </p:txBody>
      </p:sp>
    </p:spTree>
    <p:extLst>
      <p:ext uri="{BB962C8B-B14F-4D97-AF65-F5344CB8AC3E}">
        <p14:creationId xmlns:p14="http://schemas.microsoft.com/office/powerpoint/2010/main" val="2768247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45</a:t>
            </a:fld>
            <a:endParaRPr lang="es-ES" dirty="0"/>
          </a:p>
        </p:txBody>
      </p:sp>
    </p:spTree>
    <p:extLst>
      <p:ext uri="{BB962C8B-B14F-4D97-AF65-F5344CB8AC3E}">
        <p14:creationId xmlns:p14="http://schemas.microsoft.com/office/powerpoint/2010/main" val="11958496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46</a:t>
            </a:fld>
            <a:endParaRPr lang="es-ES" dirty="0"/>
          </a:p>
        </p:txBody>
      </p:sp>
    </p:spTree>
    <p:extLst>
      <p:ext uri="{BB962C8B-B14F-4D97-AF65-F5344CB8AC3E}">
        <p14:creationId xmlns:p14="http://schemas.microsoft.com/office/powerpoint/2010/main" val="34356089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Muelle.-Nayade y Afrodita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47</a:t>
            </a:fld>
            <a:endParaRPr lang="es-ES" dirty="0"/>
          </a:p>
        </p:txBody>
      </p:sp>
    </p:spTree>
    <p:extLst>
      <p:ext uri="{BB962C8B-B14F-4D97-AF65-F5344CB8AC3E}">
        <p14:creationId xmlns:p14="http://schemas.microsoft.com/office/powerpoint/2010/main" val="26691937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48</a:t>
            </a:fld>
            <a:endParaRPr lang="es-ES" dirty="0"/>
          </a:p>
        </p:txBody>
      </p:sp>
    </p:spTree>
    <p:extLst>
      <p:ext uri="{BB962C8B-B14F-4D97-AF65-F5344CB8AC3E}">
        <p14:creationId xmlns:p14="http://schemas.microsoft.com/office/powerpoint/2010/main" val="27493463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Muelle.-Verano y Pedro Menéndez</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49</a:t>
            </a:fld>
            <a:endParaRPr lang="es-ES" dirty="0"/>
          </a:p>
        </p:txBody>
      </p:sp>
    </p:spTree>
    <p:extLst>
      <p:ext uri="{BB962C8B-B14F-4D97-AF65-F5344CB8AC3E}">
        <p14:creationId xmlns:p14="http://schemas.microsoft.com/office/powerpoint/2010/main" val="8484626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50</a:t>
            </a:fld>
            <a:endParaRPr lang="es-ES" dirty="0"/>
          </a:p>
        </p:txBody>
      </p:sp>
    </p:spTree>
    <p:extLst>
      <p:ext uri="{BB962C8B-B14F-4D97-AF65-F5344CB8AC3E}">
        <p14:creationId xmlns:p14="http://schemas.microsoft.com/office/powerpoint/2010/main" val="30762256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51</a:t>
            </a:fld>
            <a:endParaRPr lang="es-ES" dirty="0"/>
          </a:p>
        </p:txBody>
      </p:sp>
    </p:spTree>
    <p:extLst>
      <p:ext uri="{BB962C8B-B14F-4D97-AF65-F5344CB8AC3E}">
        <p14:creationId xmlns:p14="http://schemas.microsoft.com/office/powerpoint/2010/main" val="2632203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52</a:t>
            </a:fld>
            <a:endParaRPr lang="es-ES" dirty="0"/>
          </a:p>
        </p:txBody>
      </p:sp>
    </p:spTree>
    <p:extLst>
      <p:ext uri="{BB962C8B-B14F-4D97-AF65-F5344CB8AC3E}">
        <p14:creationId xmlns:p14="http://schemas.microsoft.com/office/powerpoint/2010/main" val="14142187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Muelle.-La foca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53</a:t>
            </a:fld>
            <a:endParaRPr lang="es-ES" dirty="0"/>
          </a:p>
        </p:txBody>
      </p:sp>
    </p:spTree>
    <p:extLst>
      <p:ext uri="{BB962C8B-B14F-4D97-AF65-F5344CB8AC3E}">
        <p14:creationId xmlns:p14="http://schemas.microsoft.com/office/powerpoint/2010/main" val="13629255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54</a:t>
            </a:fld>
            <a:endParaRPr lang="es-ES" dirty="0"/>
          </a:p>
        </p:txBody>
      </p:sp>
    </p:spTree>
    <p:extLst>
      <p:ext uri="{BB962C8B-B14F-4D97-AF65-F5344CB8AC3E}">
        <p14:creationId xmlns:p14="http://schemas.microsoft.com/office/powerpoint/2010/main" val="5304614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Avilés.-Parque del Muelle</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55</a:t>
            </a:fld>
            <a:endParaRPr lang="es-ES" dirty="0"/>
          </a:p>
        </p:txBody>
      </p:sp>
    </p:spTree>
    <p:extLst>
      <p:ext uri="{BB962C8B-B14F-4D97-AF65-F5344CB8AC3E}">
        <p14:creationId xmlns:p14="http://schemas.microsoft.com/office/powerpoint/2010/main" val="20036115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del Obispo.-Córdoba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57</a:t>
            </a:fld>
            <a:endParaRPr lang="es-ES" dirty="0"/>
          </a:p>
        </p:txBody>
      </p:sp>
    </p:spTree>
    <p:extLst>
      <p:ext uri="{BB962C8B-B14F-4D97-AF65-F5344CB8AC3E}">
        <p14:creationId xmlns:p14="http://schemas.microsoft.com/office/powerpoint/2010/main" val="15719241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del Obispo.-IFAPA.-Córdoba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58</a:t>
            </a:fld>
            <a:endParaRPr lang="es-ES" dirty="0"/>
          </a:p>
        </p:txBody>
      </p:sp>
    </p:spTree>
    <p:extLst>
      <p:ext uri="{BB962C8B-B14F-4D97-AF65-F5344CB8AC3E}">
        <p14:creationId xmlns:p14="http://schemas.microsoft.com/office/powerpoint/2010/main" val="1261550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del Obispo.-Laberinto.-Córdoba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59</a:t>
            </a:fld>
            <a:endParaRPr lang="es-ES" dirty="0"/>
          </a:p>
        </p:txBody>
      </p:sp>
    </p:spTree>
    <p:extLst>
      <p:ext uri="{BB962C8B-B14F-4D97-AF65-F5344CB8AC3E}">
        <p14:creationId xmlns:p14="http://schemas.microsoft.com/office/powerpoint/2010/main" val="25996950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del Obispo.-Córdoba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60</a:t>
            </a:fld>
            <a:endParaRPr lang="es-ES" dirty="0"/>
          </a:p>
        </p:txBody>
      </p:sp>
    </p:spTree>
    <p:extLst>
      <p:ext uri="{BB962C8B-B14F-4D97-AF65-F5344CB8AC3E}">
        <p14:creationId xmlns:p14="http://schemas.microsoft.com/office/powerpoint/2010/main" val="29633264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del Obispo.-Laberinto.-Córdoba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61</a:t>
            </a:fld>
            <a:endParaRPr lang="es-ES" dirty="0"/>
          </a:p>
        </p:txBody>
      </p:sp>
    </p:spTree>
    <p:extLst>
      <p:ext uri="{BB962C8B-B14F-4D97-AF65-F5344CB8AC3E}">
        <p14:creationId xmlns:p14="http://schemas.microsoft.com/office/powerpoint/2010/main" val="682856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del Obispo.-Córdoba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62</a:t>
            </a:fld>
            <a:endParaRPr lang="es-ES" dirty="0"/>
          </a:p>
        </p:txBody>
      </p:sp>
    </p:spTree>
    <p:extLst>
      <p:ext uri="{BB962C8B-B14F-4D97-AF65-F5344CB8AC3E}">
        <p14:creationId xmlns:p14="http://schemas.microsoft.com/office/powerpoint/2010/main" val="21685605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del Obispo.-Laberinto.-Córdoba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63</a:t>
            </a:fld>
            <a:endParaRPr lang="es-ES" dirty="0"/>
          </a:p>
        </p:txBody>
      </p:sp>
    </p:spTree>
    <p:extLst>
      <p:ext uri="{BB962C8B-B14F-4D97-AF65-F5344CB8AC3E}">
        <p14:creationId xmlns:p14="http://schemas.microsoft.com/office/powerpoint/2010/main" val="39148233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del Obispo.-Laberinto.-Córdoba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64</a:t>
            </a:fld>
            <a:endParaRPr lang="es-ES" dirty="0"/>
          </a:p>
        </p:txBody>
      </p:sp>
    </p:spTree>
    <p:extLst>
      <p:ext uri="{BB962C8B-B14F-4D97-AF65-F5344CB8AC3E}">
        <p14:creationId xmlns:p14="http://schemas.microsoft.com/office/powerpoint/2010/main" val="35106624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del Obispo.-Laberinto.-Córdoba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65</a:t>
            </a:fld>
            <a:endParaRPr lang="es-ES" dirty="0"/>
          </a:p>
        </p:txBody>
      </p:sp>
    </p:spTree>
    <p:extLst>
      <p:ext uri="{BB962C8B-B14F-4D97-AF65-F5344CB8AC3E}">
        <p14:creationId xmlns:p14="http://schemas.microsoft.com/office/powerpoint/2010/main" val="36921555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Alameda del Obispo.-Laberinto.-Córdoba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66</a:t>
            </a:fld>
            <a:endParaRPr lang="es-ES" dirty="0"/>
          </a:p>
        </p:txBody>
      </p:sp>
    </p:spTree>
    <p:extLst>
      <p:ext uri="{BB962C8B-B14F-4D97-AF65-F5344CB8AC3E}">
        <p14:creationId xmlns:p14="http://schemas.microsoft.com/office/powerpoint/2010/main" val="18799038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Fuente del rio.-Cabra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68</a:t>
            </a:fld>
            <a:endParaRPr lang="es-ES" dirty="0"/>
          </a:p>
        </p:txBody>
      </p:sp>
    </p:spTree>
    <p:extLst>
      <p:ext uri="{BB962C8B-B14F-4D97-AF65-F5344CB8AC3E}">
        <p14:creationId xmlns:p14="http://schemas.microsoft.com/office/powerpoint/2010/main" val="27485500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Fuente del rio.-Cabra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69</a:t>
            </a:fld>
            <a:endParaRPr lang="es-ES" dirty="0"/>
          </a:p>
        </p:txBody>
      </p:sp>
    </p:spTree>
    <p:extLst>
      <p:ext uri="{BB962C8B-B14F-4D97-AF65-F5344CB8AC3E}">
        <p14:creationId xmlns:p14="http://schemas.microsoft.com/office/powerpoint/2010/main" val="25755650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Fuente del rio.-Cabra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70</a:t>
            </a:fld>
            <a:endParaRPr lang="es-ES" dirty="0"/>
          </a:p>
        </p:txBody>
      </p:sp>
    </p:spTree>
    <p:extLst>
      <p:ext uri="{BB962C8B-B14F-4D97-AF65-F5344CB8AC3E}">
        <p14:creationId xmlns:p14="http://schemas.microsoft.com/office/powerpoint/2010/main" val="7402401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Fuente del rio.-Cabra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71</a:t>
            </a:fld>
            <a:endParaRPr lang="es-ES" dirty="0"/>
          </a:p>
        </p:txBody>
      </p:sp>
    </p:spTree>
    <p:extLst>
      <p:ext uri="{BB962C8B-B14F-4D97-AF65-F5344CB8AC3E}">
        <p14:creationId xmlns:p14="http://schemas.microsoft.com/office/powerpoint/2010/main" val="29758881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Fuente del rio.-Cabra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72</a:t>
            </a:fld>
            <a:endParaRPr lang="es-ES" dirty="0"/>
          </a:p>
        </p:txBody>
      </p:sp>
    </p:spTree>
    <p:extLst>
      <p:ext uri="{BB962C8B-B14F-4D97-AF65-F5344CB8AC3E}">
        <p14:creationId xmlns:p14="http://schemas.microsoft.com/office/powerpoint/2010/main" val="40626902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Fuente del rio.-Cabra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73</a:t>
            </a:fld>
            <a:endParaRPr lang="es-ES" dirty="0"/>
          </a:p>
        </p:txBody>
      </p:sp>
    </p:spTree>
    <p:extLst>
      <p:ext uri="{BB962C8B-B14F-4D97-AF65-F5344CB8AC3E}">
        <p14:creationId xmlns:p14="http://schemas.microsoft.com/office/powerpoint/2010/main" val="28298649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Fuente del rio.-Cabra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74</a:t>
            </a:fld>
            <a:endParaRPr lang="es-ES" dirty="0"/>
          </a:p>
        </p:txBody>
      </p:sp>
    </p:spTree>
    <p:extLst>
      <p:ext uri="{BB962C8B-B14F-4D97-AF65-F5344CB8AC3E}">
        <p14:creationId xmlns:p14="http://schemas.microsoft.com/office/powerpoint/2010/main" val="31681205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Fuente del rio.-Cabra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75</a:t>
            </a:fld>
            <a:endParaRPr lang="es-ES" dirty="0"/>
          </a:p>
        </p:txBody>
      </p:sp>
    </p:spTree>
    <p:extLst>
      <p:ext uri="{BB962C8B-B14F-4D97-AF65-F5344CB8AC3E}">
        <p14:creationId xmlns:p14="http://schemas.microsoft.com/office/powerpoint/2010/main" val="31760219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Fuente del rio.-Cabra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76</a:t>
            </a:fld>
            <a:endParaRPr lang="es-ES" dirty="0"/>
          </a:p>
        </p:txBody>
      </p:sp>
    </p:spTree>
    <p:extLst>
      <p:ext uri="{BB962C8B-B14F-4D97-AF65-F5344CB8AC3E}">
        <p14:creationId xmlns:p14="http://schemas.microsoft.com/office/powerpoint/2010/main" val="11647473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Fuente del rio.-Cabra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77</a:t>
            </a:fld>
            <a:endParaRPr lang="es-ES" dirty="0"/>
          </a:p>
        </p:txBody>
      </p:sp>
    </p:spTree>
    <p:extLst>
      <p:ext uri="{BB962C8B-B14F-4D97-AF65-F5344CB8AC3E}">
        <p14:creationId xmlns:p14="http://schemas.microsoft.com/office/powerpoint/2010/main" val="28714044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Agricultura - Córdoba.-k</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79</a:t>
            </a:fld>
            <a:endParaRPr lang="es-ES" dirty="0"/>
          </a:p>
        </p:txBody>
      </p:sp>
    </p:spTree>
    <p:extLst>
      <p:ext uri="{BB962C8B-B14F-4D97-AF65-F5344CB8AC3E}">
        <p14:creationId xmlns:p14="http://schemas.microsoft.com/office/powerpoint/2010/main" val="29392142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Córdoba.-Jardines</a:t>
            </a:r>
            <a:r>
              <a:rPr lang="es-ES" baseline="0" dirty="0"/>
              <a:t> de Agricultura.-Los Patos</a:t>
            </a:r>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80</a:t>
            </a:fld>
            <a:endParaRPr lang="es-ES" dirty="0"/>
          </a:p>
        </p:txBody>
      </p:sp>
    </p:spTree>
    <p:extLst>
      <p:ext uri="{BB962C8B-B14F-4D97-AF65-F5344CB8AC3E}">
        <p14:creationId xmlns:p14="http://schemas.microsoft.com/office/powerpoint/2010/main" val="12104408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Agricultura - Córdoba.-Rosaleda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81</a:t>
            </a:fld>
            <a:endParaRPr lang="es-ES" dirty="0"/>
          </a:p>
        </p:txBody>
      </p:sp>
    </p:spTree>
    <p:extLst>
      <p:ext uri="{BB962C8B-B14F-4D97-AF65-F5344CB8AC3E}">
        <p14:creationId xmlns:p14="http://schemas.microsoft.com/office/powerpoint/2010/main" val="35253070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Agricultura - Córdoba.-Monumento</a:t>
            </a:r>
            <a:r>
              <a:rPr lang="es-ES" baseline="0" dirty="0"/>
              <a:t> a Julio Romero de Torres</a:t>
            </a:r>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82</a:t>
            </a:fld>
            <a:endParaRPr lang="es-ES" dirty="0"/>
          </a:p>
        </p:txBody>
      </p:sp>
    </p:spTree>
    <p:extLst>
      <p:ext uri="{BB962C8B-B14F-4D97-AF65-F5344CB8AC3E}">
        <p14:creationId xmlns:p14="http://schemas.microsoft.com/office/powerpoint/2010/main" val="30467633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Agricultura - Córdoba.-Rosaleda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83</a:t>
            </a:fld>
            <a:endParaRPr lang="es-ES" dirty="0"/>
          </a:p>
        </p:txBody>
      </p:sp>
    </p:spTree>
    <p:extLst>
      <p:ext uri="{BB962C8B-B14F-4D97-AF65-F5344CB8AC3E}">
        <p14:creationId xmlns:p14="http://schemas.microsoft.com/office/powerpoint/2010/main" val="234338276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Agricultura - Córdoba.-k</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84</a:t>
            </a:fld>
            <a:endParaRPr lang="es-ES" dirty="0"/>
          </a:p>
        </p:txBody>
      </p:sp>
    </p:spTree>
    <p:extLst>
      <p:ext uri="{BB962C8B-B14F-4D97-AF65-F5344CB8AC3E}">
        <p14:creationId xmlns:p14="http://schemas.microsoft.com/office/powerpoint/2010/main" val="14457447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Agricultura - Córdoba.-k</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85</a:t>
            </a:fld>
            <a:endParaRPr lang="es-ES" dirty="0"/>
          </a:p>
        </p:txBody>
      </p:sp>
    </p:spTree>
    <p:extLst>
      <p:ext uri="{BB962C8B-B14F-4D97-AF65-F5344CB8AC3E}">
        <p14:creationId xmlns:p14="http://schemas.microsoft.com/office/powerpoint/2010/main" val="34800416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Agricultura - Córdoba.-Estatua</a:t>
            </a:r>
            <a:r>
              <a:rPr lang="es-ES" baseline="0" dirty="0"/>
              <a:t> del Duque de Rivas</a:t>
            </a:r>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86</a:t>
            </a:fld>
            <a:endParaRPr lang="es-ES" dirty="0"/>
          </a:p>
        </p:txBody>
      </p:sp>
    </p:spTree>
    <p:extLst>
      <p:ext uri="{BB962C8B-B14F-4D97-AF65-F5344CB8AC3E}">
        <p14:creationId xmlns:p14="http://schemas.microsoft.com/office/powerpoint/2010/main" val="219783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Agricultura - Córdoba.-k</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87</a:t>
            </a:fld>
            <a:endParaRPr lang="es-ES" dirty="0"/>
          </a:p>
        </p:txBody>
      </p:sp>
    </p:spTree>
    <p:extLst>
      <p:ext uri="{BB962C8B-B14F-4D97-AF65-F5344CB8AC3E}">
        <p14:creationId xmlns:p14="http://schemas.microsoft.com/office/powerpoint/2010/main" val="177647363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Agricultura - Córdoba.-k</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88</a:t>
            </a:fld>
            <a:endParaRPr lang="es-ES" dirty="0"/>
          </a:p>
        </p:txBody>
      </p:sp>
    </p:spTree>
    <p:extLst>
      <p:ext uri="{BB962C8B-B14F-4D97-AF65-F5344CB8AC3E}">
        <p14:creationId xmlns:p14="http://schemas.microsoft.com/office/powerpoint/2010/main" val="1355737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Agricultura - Córdoba.-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89</a:t>
            </a:fld>
            <a:endParaRPr lang="es-ES" dirty="0"/>
          </a:p>
        </p:txBody>
      </p:sp>
    </p:spTree>
    <p:extLst>
      <p:ext uri="{BB962C8B-B14F-4D97-AF65-F5344CB8AC3E}">
        <p14:creationId xmlns:p14="http://schemas.microsoft.com/office/powerpoint/2010/main" val="2155539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91</a:t>
            </a:fld>
            <a:endParaRPr lang="es-ES" dirty="0"/>
          </a:p>
        </p:txBody>
      </p:sp>
    </p:spTree>
    <p:extLst>
      <p:ext uri="{BB962C8B-B14F-4D97-AF65-F5344CB8AC3E}">
        <p14:creationId xmlns:p14="http://schemas.microsoft.com/office/powerpoint/2010/main" val="8780276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92</a:t>
            </a:fld>
            <a:endParaRPr lang="es-ES" dirty="0"/>
          </a:p>
        </p:txBody>
      </p:sp>
    </p:spTree>
    <p:extLst>
      <p:ext uri="{BB962C8B-B14F-4D97-AF65-F5344CB8AC3E}">
        <p14:creationId xmlns:p14="http://schemas.microsoft.com/office/powerpoint/2010/main" val="1854276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93</a:t>
            </a:fld>
            <a:endParaRPr lang="es-ES" dirty="0"/>
          </a:p>
        </p:txBody>
      </p:sp>
    </p:spTree>
    <p:extLst>
      <p:ext uri="{BB962C8B-B14F-4D97-AF65-F5344CB8AC3E}">
        <p14:creationId xmlns:p14="http://schemas.microsoft.com/office/powerpoint/2010/main" val="39683636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94</a:t>
            </a:fld>
            <a:endParaRPr lang="es-ES" dirty="0"/>
          </a:p>
        </p:txBody>
      </p:sp>
    </p:spTree>
    <p:extLst>
      <p:ext uri="{BB962C8B-B14F-4D97-AF65-F5344CB8AC3E}">
        <p14:creationId xmlns:p14="http://schemas.microsoft.com/office/powerpoint/2010/main" val="199138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95</a:t>
            </a:fld>
            <a:endParaRPr lang="es-ES" dirty="0"/>
          </a:p>
        </p:txBody>
      </p:sp>
    </p:spTree>
    <p:extLst>
      <p:ext uri="{BB962C8B-B14F-4D97-AF65-F5344CB8AC3E}">
        <p14:creationId xmlns:p14="http://schemas.microsoft.com/office/powerpoint/2010/main" val="2161108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96</a:t>
            </a:fld>
            <a:endParaRPr lang="es-ES" dirty="0"/>
          </a:p>
        </p:txBody>
      </p:sp>
    </p:spTree>
    <p:extLst>
      <p:ext uri="{BB962C8B-B14F-4D97-AF65-F5344CB8AC3E}">
        <p14:creationId xmlns:p14="http://schemas.microsoft.com/office/powerpoint/2010/main" val="13100610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97</a:t>
            </a:fld>
            <a:endParaRPr lang="es-ES" dirty="0"/>
          </a:p>
        </p:txBody>
      </p:sp>
    </p:spTree>
    <p:extLst>
      <p:ext uri="{BB962C8B-B14F-4D97-AF65-F5344CB8AC3E}">
        <p14:creationId xmlns:p14="http://schemas.microsoft.com/office/powerpoint/2010/main" val="344754838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98</a:t>
            </a:fld>
            <a:endParaRPr lang="es-ES" dirty="0"/>
          </a:p>
        </p:txBody>
      </p:sp>
    </p:spTree>
    <p:extLst>
      <p:ext uri="{BB962C8B-B14F-4D97-AF65-F5344CB8AC3E}">
        <p14:creationId xmlns:p14="http://schemas.microsoft.com/office/powerpoint/2010/main" val="24258511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99</a:t>
            </a:fld>
            <a:endParaRPr lang="es-ES" dirty="0"/>
          </a:p>
        </p:txBody>
      </p:sp>
    </p:spTree>
    <p:extLst>
      <p:ext uri="{BB962C8B-B14F-4D97-AF65-F5344CB8AC3E}">
        <p14:creationId xmlns:p14="http://schemas.microsoft.com/office/powerpoint/2010/main" val="12126626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100</a:t>
            </a:fld>
            <a:endParaRPr lang="es-ES" dirty="0"/>
          </a:p>
        </p:txBody>
      </p:sp>
    </p:spTree>
    <p:extLst>
      <p:ext uri="{BB962C8B-B14F-4D97-AF65-F5344CB8AC3E}">
        <p14:creationId xmlns:p14="http://schemas.microsoft.com/office/powerpoint/2010/main" val="22412690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101</a:t>
            </a:fld>
            <a:endParaRPr lang="es-ES" dirty="0"/>
          </a:p>
        </p:txBody>
      </p:sp>
    </p:spTree>
    <p:extLst>
      <p:ext uri="{BB962C8B-B14F-4D97-AF65-F5344CB8AC3E}">
        <p14:creationId xmlns:p14="http://schemas.microsoft.com/office/powerpoint/2010/main" val="379879591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Priego de Córdoba.-Fuente del Rey</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102</a:t>
            </a:fld>
            <a:endParaRPr lang="es-ES" dirty="0"/>
          </a:p>
        </p:txBody>
      </p:sp>
    </p:spTree>
    <p:extLst>
      <p:ext uri="{BB962C8B-B14F-4D97-AF65-F5344CB8AC3E}">
        <p14:creationId xmlns:p14="http://schemas.microsoft.com/office/powerpoint/2010/main" val="4512662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Patios de Córdoba</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105</a:t>
            </a:fld>
            <a:endParaRPr lang="es-ES" dirty="0"/>
          </a:p>
        </p:txBody>
      </p:sp>
    </p:spTree>
    <p:extLst>
      <p:ext uri="{BB962C8B-B14F-4D97-AF65-F5344CB8AC3E}">
        <p14:creationId xmlns:p14="http://schemas.microsoft.com/office/powerpoint/2010/main" val="221589351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Patios de 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106</a:t>
            </a:fld>
            <a:endParaRPr lang="es-ES" dirty="0"/>
          </a:p>
        </p:txBody>
      </p:sp>
    </p:spTree>
    <p:extLst>
      <p:ext uri="{BB962C8B-B14F-4D97-AF65-F5344CB8AC3E}">
        <p14:creationId xmlns:p14="http://schemas.microsoft.com/office/powerpoint/2010/main" val="117413043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Patios de 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107</a:t>
            </a:fld>
            <a:endParaRPr lang="es-ES" dirty="0"/>
          </a:p>
        </p:txBody>
      </p:sp>
    </p:spTree>
    <p:extLst>
      <p:ext uri="{BB962C8B-B14F-4D97-AF65-F5344CB8AC3E}">
        <p14:creationId xmlns:p14="http://schemas.microsoft.com/office/powerpoint/2010/main" val="21354612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Patios de 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108</a:t>
            </a:fld>
            <a:endParaRPr lang="es-ES" dirty="0"/>
          </a:p>
        </p:txBody>
      </p:sp>
    </p:spTree>
    <p:extLst>
      <p:ext uri="{BB962C8B-B14F-4D97-AF65-F5344CB8AC3E}">
        <p14:creationId xmlns:p14="http://schemas.microsoft.com/office/powerpoint/2010/main" val="76240331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Patios de 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109</a:t>
            </a:fld>
            <a:endParaRPr lang="es-ES" dirty="0"/>
          </a:p>
        </p:txBody>
      </p:sp>
    </p:spTree>
    <p:extLst>
      <p:ext uri="{BB962C8B-B14F-4D97-AF65-F5344CB8AC3E}">
        <p14:creationId xmlns:p14="http://schemas.microsoft.com/office/powerpoint/2010/main" val="19511924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Patios de 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110</a:t>
            </a:fld>
            <a:endParaRPr lang="es-ES" dirty="0"/>
          </a:p>
        </p:txBody>
      </p:sp>
    </p:spTree>
    <p:extLst>
      <p:ext uri="{BB962C8B-B14F-4D97-AF65-F5344CB8AC3E}">
        <p14:creationId xmlns:p14="http://schemas.microsoft.com/office/powerpoint/2010/main" val="349365942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Patios de 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111</a:t>
            </a:fld>
            <a:endParaRPr lang="es-ES" dirty="0"/>
          </a:p>
        </p:txBody>
      </p:sp>
    </p:spTree>
    <p:extLst>
      <p:ext uri="{BB962C8B-B14F-4D97-AF65-F5344CB8AC3E}">
        <p14:creationId xmlns:p14="http://schemas.microsoft.com/office/powerpoint/2010/main" val="346071622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Patios de 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112</a:t>
            </a:fld>
            <a:endParaRPr lang="es-ES" dirty="0"/>
          </a:p>
        </p:txBody>
      </p:sp>
    </p:spTree>
    <p:extLst>
      <p:ext uri="{BB962C8B-B14F-4D97-AF65-F5344CB8AC3E}">
        <p14:creationId xmlns:p14="http://schemas.microsoft.com/office/powerpoint/2010/main" val="222114610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Patios de 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113</a:t>
            </a:fld>
            <a:endParaRPr lang="es-ES" dirty="0"/>
          </a:p>
        </p:txBody>
      </p:sp>
    </p:spTree>
    <p:extLst>
      <p:ext uri="{BB962C8B-B14F-4D97-AF65-F5344CB8AC3E}">
        <p14:creationId xmlns:p14="http://schemas.microsoft.com/office/powerpoint/2010/main" val="284155770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Patios de Córdoba</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114</a:t>
            </a:fld>
            <a:endParaRPr lang="es-ES" dirty="0"/>
          </a:p>
        </p:txBody>
      </p:sp>
    </p:spTree>
    <p:extLst>
      <p:ext uri="{BB962C8B-B14F-4D97-AF65-F5344CB8AC3E}">
        <p14:creationId xmlns:p14="http://schemas.microsoft.com/office/powerpoint/2010/main" val="76897221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Córdoba.-Medinat al -Zahara </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116</a:t>
            </a:fld>
            <a:endParaRPr lang="es-ES" dirty="0"/>
          </a:p>
        </p:txBody>
      </p:sp>
    </p:spTree>
    <p:extLst>
      <p:ext uri="{BB962C8B-B14F-4D97-AF65-F5344CB8AC3E}">
        <p14:creationId xmlns:p14="http://schemas.microsoft.com/office/powerpoint/2010/main" val="14096778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117</a:t>
            </a:fld>
            <a:endParaRPr lang="es-ES" dirty="0"/>
          </a:p>
        </p:txBody>
      </p:sp>
    </p:spTree>
    <p:extLst>
      <p:ext uri="{BB962C8B-B14F-4D97-AF65-F5344CB8AC3E}">
        <p14:creationId xmlns:p14="http://schemas.microsoft.com/office/powerpoint/2010/main" val="347330945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Córdoba.-Medinat al -Zahara </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118</a:t>
            </a:fld>
            <a:endParaRPr lang="es-ES" dirty="0"/>
          </a:p>
        </p:txBody>
      </p:sp>
    </p:spTree>
    <p:extLst>
      <p:ext uri="{BB962C8B-B14F-4D97-AF65-F5344CB8AC3E}">
        <p14:creationId xmlns:p14="http://schemas.microsoft.com/office/powerpoint/2010/main" val="312474306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Córdoba.-Medinat al -Zahara </a:t>
            </a:r>
          </a:p>
          <a:p>
            <a:endParaRPr lang="es-ES" dirty="0"/>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119</a:t>
            </a:fld>
            <a:endParaRPr lang="es-ES" dirty="0"/>
          </a:p>
        </p:txBody>
      </p:sp>
    </p:spTree>
    <p:extLst>
      <p:ext uri="{BB962C8B-B14F-4D97-AF65-F5344CB8AC3E}">
        <p14:creationId xmlns:p14="http://schemas.microsoft.com/office/powerpoint/2010/main" val="41936995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Córdoba.-Medinat al -Zahara </a:t>
            </a:r>
          </a:p>
        </p:txBody>
      </p:sp>
      <p:sp>
        <p:nvSpPr>
          <p:cNvPr id="4" name="3 Marcador de número de diapositiva"/>
          <p:cNvSpPr>
            <a:spLocks noGrp="1"/>
          </p:cNvSpPr>
          <p:nvPr>
            <p:ph type="sldNum" sz="quarter" idx="10"/>
          </p:nvPr>
        </p:nvSpPr>
        <p:spPr/>
        <p:txBody>
          <a:bodyPr/>
          <a:lstStyle/>
          <a:p>
            <a:fld id="{F7C1E004-0EC5-4FC9-B9B1-7896CA6ACD39}" type="slidenum">
              <a:rPr lang="es-ES" smtClean="0"/>
              <a:t>120</a:t>
            </a:fld>
            <a:endParaRPr lang="es-ES" dirty="0"/>
          </a:p>
        </p:txBody>
      </p:sp>
    </p:spTree>
    <p:extLst>
      <p:ext uri="{BB962C8B-B14F-4D97-AF65-F5344CB8AC3E}">
        <p14:creationId xmlns:p14="http://schemas.microsoft.com/office/powerpoint/2010/main" val="536020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4129767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145776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786579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197779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723664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299801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989775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312117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3750425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675772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493752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210269002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ESPAÑA.-j</a:t>
            </a:r>
          </a:p>
        </p:txBody>
      </p:sp>
      <p:sp>
        <p:nvSpPr>
          <p:cNvPr id="3" name="2 Subtítulo"/>
          <p:cNvSpPr>
            <a:spLocks noGrp="1"/>
          </p:cNvSpPr>
          <p:nvPr>
            <p:ph type="subTitle" idx="1"/>
          </p:nvPr>
        </p:nvSpPr>
        <p:spPr>
          <a:xfrm>
            <a:off x="3347864" y="4869160"/>
            <a:ext cx="5265372" cy="1389280"/>
          </a:xfrm>
        </p:spPr>
        <p:txBody>
          <a:bodyPr>
            <a:normAutofit/>
          </a:bodyPr>
          <a:lstStyle/>
          <a:p>
            <a:r>
              <a:rPr lang="es-ES" dirty="0"/>
              <a:t>Selección de textos y fotografías por</a:t>
            </a:r>
          </a:p>
          <a:p>
            <a:r>
              <a:rPr lang="es-ES" dirty="0"/>
              <a:t>JOSE ELIAS BONELLS</a:t>
            </a:r>
            <a:r>
              <a:rPr lang="it-IT" dirty="0"/>
              <a:t> </a:t>
            </a:r>
          </a:p>
        </p:txBody>
      </p:sp>
    </p:spTree>
    <p:extLst>
      <p:ext uri="{BB962C8B-B14F-4D97-AF65-F5344CB8AC3E}">
        <p14:creationId xmlns:p14="http://schemas.microsoft.com/office/powerpoint/2010/main" val="3025332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PALACIO DE LOS RIBERA DE BORNOS</a:t>
            </a:r>
          </a:p>
        </p:txBody>
      </p:sp>
      <p:sp>
        <p:nvSpPr>
          <p:cNvPr id="3" name="2 Marcador de contenido"/>
          <p:cNvSpPr>
            <a:spLocks noGrp="1"/>
          </p:cNvSpPr>
          <p:nvPr>
            <p:ph idx="1"/>
          </p:nvPr>
        </p:nvSpPr>
        <p:spPr>
          <a:xfrm>
            <a:off x="457200" y="1988840"/>
            <a:ext cx="7239000" cy="4466896"/>
          </a:xfrm>
        </p:spPr>
        <p:txBody>
          <a:bodyPr>
            <a:normAutofit fontScale="77500" lnSpcReduction="20000"/>
          </a:bodyPr>
          <a:lstStyle/>
          <a:p>
            <a:r>
              <a:rPr lang="es-ES" dirty="0"/>
              <a:t>Los Jardines del Palacio de los Ribera se encuentran en el Castillo-Palacio de los Ribera, en la localidad de Bornos, junto a la Iglesia Parroquial de Santo Domingo de Guzmán y al edificio del Ayuntamiento.</a:t>
            </a:r>
          </a:p>
          <a:p>
            <a:r>
              <a:rPr lang="es-ES" dirty="0"/>
              <a:t>Jardín Renacentista declarado de Patrimonio Histórico Andaluz, del siglo XVI, mandado a construir por D. Fadrique Enríquez de Ribera (Primer Marqués de Tarifa).</a:t>
            </a:r>
          </a:p>
          <a:p>
            <a:r>
              <a:rPr lang="es-ES" dirty="0"/>
              <a:t>El terreno se reparte en distintos planos unidos por escaleras, con calles rectas. </a:t>
            </a:r>
          </a:p>
          <a:p>
            <a:r>
              <a:rPr lang="es-ES" dirty="0"/>
              <a:t>Su vegetación esta casi limitada a plantas de hojas perennes como el boj, romero, mirto y ciprés, que pueden ser podadas y moldeadas en formas y tamaños concretos. </a:t>
            </a:r>
          </a:p>
          <a:p>
            <a:r>
              <a:rPr lang="es-ES" dirty="0"/>
              <a:t>Como contraste se pueden ver flores de gran colorido que fueron introducidas en Andalucía por reminiscencia Árabe.</a:t>
            </a:r>
          </a:p>
        </p:txBody>
      </p:sp>
    </p:spTree>
    <p:extLst>
      <p:ext uri="{BB962C8B-B14F-4D97-AF65-F5344CB8AC3E}">
        <p14:creationId xmlns:p14="http://schemas.microsoft.com/office/powerpoint/2010/main" val="421194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57200" y="836712"/>
            <a:ext cx="7239000" cy="5619024"/>
          </a:xfrm>
        </p:spPr>
        <p:txBody>
          <a:bodyPr>
            <a:normAutofit/>
          </a:bodyPr>
          <a:lstStyle/>
          <a:p>
            <a:r>
              <a:rPr lang="es-ES" sz="2000" dirty="0"/>
              <a:t>Son dignos de mención dos magnolios centenarios, una jacaranda y dos enormes arbustos de azahar de la China.</a:t>
            </a:r>
          </a:p>
          <a:p>
            <a:r>
              <a:rPr lang="es-ES" sz="2000" dirty="0"/>
              <a:t>Asimismo, existe una gran cantidad de naranjos (de moderna introducción), rosales de distintas variedades y es destacable también la presencia de pensamientos (las famosas “caras de gato”), que al igual que los nenúfares de los estanques, son muy antiguos.</a:t>
            </a:r>
          </a:p>
          <a:p>
            <a:r>
              <a:rPr lang="es-ES" sz="2000" dirty="0"/>
              <a:t>El agua que es utilizada como un elemento decorativo más y aparece en formas artificiales, siguiendo un curso recto y haciendo saltos de agua, albercas o fuentes.</a:t>
            </a:r>
          </a:p>
        </p:txBody>
      </p:sp>
    </p:spTree>
    <p:extLst>
      <p:ext uri="{BB962C8B-B14F-4D97-AF65-F5344CB8AC3E}">
        <p14:creationId xmlns:p14="http://schemas.microsoft.com/office/powerpoint/2010/main" val="1368825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30"/>
            <a:ext cx="8128000" cy="6852270"/>
          </a:xfrm>
          <a:prstGeom prst="rect">
            <a:avLst/>
          </a:prstGeom>
        </p:spPr>
      </p:pic>
    </p:spTree>
    <p:extLst>
      <p:ext uri="{BB962C8B-B14F-4D97-AF65-F5344CB8AC3E}">
        <p14:creationId xmlns:p14="http://schemas.microsoft.com/office/powerpoint/2010/main" val="2973573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8043"/>
            <a:ext cx="8100392" cy="6469957"/>
          </a:xfrm>
          <a:prstGeom prst="rect">
            <a:avLst/>
          </a:prstGeom>
        </p:spPr>
      </p:pic>
    </p:spTree>
    <p:extLst>
      <p:ext uri="{BB962C8B-B14F-4D97-AF65-F5344CB8AC3E}">
        <p14:creationId xmlns:p14="http://schemas.microsoft.com/office/powerpoint/2010/main" val="2731116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253390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3949941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08"/>
          <a:stretch/>
        </p:blipFill>
        <p:spPr>
          <a:xfrm>
            <a:off x="0" y="0"/>
            <a:ext cx="8172400" cy="6858000"/>
          </a:xfrm>
          <a:prstGeom prst="rect">
            <a:avLst/>
          </a:prstGeom>
        </p:spPr>
      </p:pic>
    </p:spTree>
    <p:extLst>
      <p:ext uri="{BB962C8B-B14F-4D97-AF65-F5344CB8AC3E}">
        <p14:creationId xmlns:p14="http://schemas.microsoft.com/office/powerpoint/2010/main" val="903161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00"/>
          <a:stretch/>
        </p:blipFill>
        <p:spPr>
          <a:xfrm>
            <a:off x="-108520" y="0"/>
            <a:ext cx="8280920" cy="6858000"/>
          </a:xfrm>
          <a:prstGeom prst="rect">
            <a:avLst/>
          </a:prstGeom>
        </p:spPr>
      </p:pic>
    </p:spTree>
    <p:extLst>
      <p:ext uri="{BB962C8B-B14F-4D97-AF65-F5344CB8AC3E}">
        <p14:creationId xmlns:p14="http://schemas.microsoft.com/office/powerpoint/2010/main" val="1675519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2128098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908793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8" y="0"/>
            <a:ext cx="8167811" cy="6957392"/>
          </a:xfrm>
          <a:prstGeom prst="rect">
            <a:avLst/>
          </a:prstGeom>
        </p:spPr>
      </p:pic>
    </p:spTree>
    <p:extLst>
      <p:ext uri="{BB962C8B-B14F-4D97-AF65-F5344CB8AC3E}">
        <p14:creationId xmlns:p14="http://schemas.microsoft.com/office/powerpoint/2010/main" val="3387194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8172400" cy="6858000"/>
          </a:xfrm>
          <a:prstGeom prst="rect">
            <a:avLst/>
          </a:prstGeom>
        </p:spPr>
      </p:pic>
    </p:spTree>
    <p:extLst>
      <p:ext uri="{BB962C8B-B14F-4D97-AF65-F5344CB8AC3E}">
        <p14:creationId xmlns:p14="http://schemas.microsoft.com/office/powerpoint/2010/main" val="3698816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62271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244408" cy="6858000"/>
          </a:xfrm>
          <a:prstGeom prst="rect">
            <a:avLst/>
          </a:prstGeom>
        </p:spPr>
      </p:pic>
    </p:spTree>
    <p:extLst>
      <p:ext uri="{BB962C8B-B14F-4D97-AF65-F5344CB8AC3E}">
        <p14:creationId xmlns:p14="http://schemas.microsoft.com/office/powerpoint/2010/main" val="309186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244408"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4030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0"/>
            <a:ext cx="8352928"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8529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 Narváez</a:t>
            </a:r>
            <a:br>
              <a:rPr lang="es-ES" dirty="0"/>
            </a:br>
            <a:r>
              <a:rPr lang="es-ES" dirty="0"/>
              <a:t>Loja (Granada)</a:t>
            </a:r>
          </a:p>
        </p:txBody>
      </p:sp>
      <p:sp>
        <p:nvSpPr>
          <p:cNvPr id="3" name="2 Marcador de contenido"/>
          <p:cNvSpPr>
            <a:spLocks noGrp="1"/>
          </p:cNvSpPr>
          <p:nvPr>
            <p:ph idx="1"/>
          </p:nvPr>
        </p:nvSpPr>
        <p:spPr/>
        <p:txBody>
          <a:bodyPr>
            <a:normAutofit/>
          </a:bodyPr>
          <a:lstStyle/>
          <a:p>
            <a:r>
              <a:rPr lang="es-ES" sz="2000" dirty="0"/>
              <a:t>Se trata de los jardines de la que fue la finca veraniega del General Narváez</a:t>
            </a:r>
          </a:p>
          <a:p>
            <a:r>
              <a:rPr lang="es-ES" sz="2000" dirty="0"/>
              <a:t>Están realizados al estilo francés de mediados del XIX.</a:t>
            </a:r>
          </a:p>
          <a:p>
            <a:r>
              <a:rPr lang="es-ES" sz="2000" dirty="0"/>
              <a:t>Se encuentran en el paraje de Plines y actualmente ocupan unos 20 marjales, aproximadamente la mitad de la superficie que en tiempos del General Narváez.</a:t>
            </a:r>
          </a:p>
          <a:p>
            <a:r>
              <a:rPr lang="es-ES" sz="2000" dirty="0"/>
              <a:t>Fueron declarados Bien de Interés Cultural en 1984.</a:t>
            </a:r>
          </a:p>
          <a:p>
            <a:r>
              <a:rPr lang="es-ES" sz="2000" dirty="0"/>
              <a:t>Como elemento central destaca una gran fuente con surtidores rodeada de un foso octogonal y espaciosas calles con cipreses, pinos, tilos, magnolios y laureles.</a:t>
            </a:r>
          </a:p>
          <a:p>
            <a:r>
              <a:rPr lang="es-ES" sz="2000" dirty="0"/>
              <a:t>Cuentan con gran variedad de plantas organizadas al estilo romántico de la época y con las reminiscencias árabes de sus canales y surtidores.</a:t>
            </a:r>
          </a:p>
          <a:p>
            <a:endParaRPr lang="es-ES" dirty="0"/>
          </a:p>
        </p:txBody>
      </p:sp>
    </p:spTree>
    <p:extLst>
      <p:ext uri="{BB962C8B-B14F-4D97-AF65-F5344CB8AC3E}">
        <p14:creationId xmlns:p14="http://schemas.microsoft.com/office/powerpoint/2010/main" val="2033822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57200" y="908720"/>
            <a:ext cx="7239000" cy="5547016"/>
          </a:xfrm>
        </p:spPr>
        <p:txBody>
          <a:bodyPr>
            <a:normAutofit/>
          </a:bodyPr>
          <a:lstStyle/>
          <a:p>
            <a:r>
              <a:rPr lang="es-ES" sz="2000" dirty="0"/>
              <a:t>La residencia de los propietarios y la vivienda del guarda están en un extremo del recinto separadas por un gran patio de faenas, independiente de los jardines, accediéndose a los mismos por una verja de hierro.</a:t>
            </a:r>
          </a:p>
          <a:p>
            <a:r>
              <a:rPr lang="es-ES" sz="2000" dirty="0"/>
              <a:t>La residencia está más integrada en los jardines, siendo una edificación de dos plantas de carácter señorial que cuenta con un porche de entrada cubierto por una terraza y dentro del mismo hay una portada de ladrillo pintado, de gusto clásico y flanqueada por dos columnas de mármol.</a:t>
            </a:r>
          </a:p>
          <a:p>
            <a:r>
              <a:rPr lang="es-ES" sz="2000" dirty="0"/>
              <a:t>Existen diversas decoraciones de yeso pintado con temas históricos.</a:t>
            </a:r>
          </a:p>
          <a:p>
            <a:r>
              <a:rPr lang="es-ES" sz="2000" dirty="0"/>
              <a:t>Estos jardines son propiedad privada y solo podrá entrar a visitarlos si coincide con el jardinero y le deja pasar a verlos. Las edificaciones están de reformas.</a:t>
            </a:r>
          </a:p>
          <a:p>
            <a:endParaRPr lang="es-ES" dirty="0"/>
          </a:p>
        </p:txBody>
      </p:sp>
    </p:spTree>
    <p:extLst>
      <p:ext uri="{BB962C8B-B14F-4D97-AF65-F5344CB8AC3E}">
        <p14:creationId xmlns:p14="http://schemas.microsoft.com/office/powerpoint/2010/main" val="3283543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674440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88424" cy="6858000"/>
          </a:xfrm>
          <a:prstGeom prst="rect">
            <a:avLst/>
          </a:prstGeom>
        </p:spPr>
      </p:pic>
    </p:spTree>
    <p:extLst>
      <p:ext uri="{BB962C8B-B14F-4D97-AF65-F5344CB8AC3E}">
        <p14:creationId xmlns:p14="http://schemas.microsoft.com/office/powerpoint/2010/main" val="2007429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58543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87021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406894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993167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
            <a:ext cx="8280920" cy="6858000"/>
          </a:xfrm>
          <a:prstGeom prst="rect">
            <a:avLst/>
          </a:prstGeom>
        </p:spPr>
      </p:pic>
    </p:spTree>
    <p:extLst>
      <p:ext uri="{BB962C8B-B14F-4D97-AF65-F5344CB8AC3E}">
        <p14:creationId xmlns:p14="http://schemas.microsoft.com/office/powerpoint/2010/main" val="2135823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106434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Ferrera.-Avilés</a:t>
            </a:r>
          </a:p>
        </p:txBody>
      </p:sp>
      <p:sp>
        <p:nvSpPr>
          <p:cNvPr id="3" name="2 Marcador de contenido"/>
          <p:cNvSpPr>
            <a:spLocks noGrp="1"/>
          </p:cNvSpPr>
          <p:nvPr>
            <p:ph idx="1"/>
          </p:nvPr>
        </p:nvSpPr>
        <p:spPr/>
        <p:txBody>
          <a:bodyPr>
            <a:normAutofit/>
          </a:bodyPr>
          <a:lstStyle/>
          <a:p>
            <a:r>
              <a:rPr lang="es-ES" sz="2000" dirty="0"/>
              <a:t>El Parque de Ferrera es un parque de estilo inglés situado en pleno centro de Avilés, Asturias. Durante siglos fue el terreno que los diferentes marqueses poseían para su disfrute en la parte trasera del Palacio de Ferrera; pero en la segunda mitad del siglo XX fue el objetivo de arduas negociaciones entre el ayuntamiento de la ciudad y sus propietarios con el fin de convertirlo en un parque de uso público que finalmente sería inaugurado por el rey Juan Carlos I el 19 de mayo de 1976.</a:t>
            </a:r>
          </a:p>
          <a:p>
            <a:r>
              <a:rPr lang="es-ES" sz="2000" dirty="0"/>
              <a:t>Tiene cuatro puertas de entrada y además, también se puede acceder a él a través de un paso construido para unirlo con la Casa Municipal de la Cultura ya que el parque alberga la antigua Hemeroteca Avilesina.</a:t>
            </a:r>
          </a:p>
        </p:txBody>
      </p:sp>
    </p:spTree>
    <p:extLst>
      <p:ext uri="{BB962C8B-B14F-4D97-AF65-F5344CB8AC3E}">
        <p14:creationId xmlns:p14="http://schemas.microsoft.com/office/powerpoint/2010/main" val="1483130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4114832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748323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75" t="3623" r="1875" b="5942"/>
          <a:stretch/>
        </p:blipFill>
        <p:spPr>
          <a:xfrm>
            <a:off x="-1166" y="-26293"/>
            <a:ext cx="8101558" cy="7055693"/>
          </a:xfrm>
          <a:prstGeom prst="rect">
            <a:avLst/>
          </a:prstGeom>
        </p:spPr>
      </p:pic>
    </p:spTree>
    <p:extLst>
      <p:ext uri="{BB962C8B-B14F-4D97-AF65-F5344CB8AC3E}">
        <p14:creationId xmlns:p14="http://schemas.microsoft.com/office/powerpoint/2010/main" val="3300609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900189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820" r="1406"/>
          <a:stretch/>
        </p:blipFill>
        <p:spPr>
          <a:xfrm>
            <a:off x="1" y="0"/>
            <a:ext cx="8172400" cy="6858000"/>
          </a:xfrm>
          <a:prstGeom prst="rect">
            <a:avLst/>
          </a:prstGeom>
        </p:spPr>
      </p:pic>
    </p:spTree>
    <p:extLst>
      <p:ext uri="{BB962C8B-B14F-4D97-AF65-F5344CB8AC3E}">
        <p14:creationId xmlns:p14="http://schemas.microsoft.com/office/powerpoint/2010/main" val="1475230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5931960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132893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7029400"/>
          </a:xfrm>
          <a:prstGeom prst="rect">
            <a:avLst/>
          </a:prstGeom>
        </p:spPr>
      </p:pic>
    </p:spTree>
    <p:extLst>
      <p:ext uri="{BB962C8B-B14F-4D97-AF65-F5344CB8AC3E}">
        <p14:creationId xmlns:p14="http://schemas.microsoft.com/office/powerpoint/2010/main" val="21811693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2363981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9535767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96944" cy="6957392"/>
          </a:xfrm>
          <a:prstGeom prst="rect">
            <a:avLst/>
          </a:prstGeom>
        </p:spPr>
      </p:pic>
    </p:spTree>
    <p:extLst>
      <p:ext uri="{BB962C8B-B14F-4D97-AF65-F5344CB8AC3E}">
        <p14:creationId xmlns:p14="http://schemas.microsoft.com/office/powerpoint/2010/main" val="2857805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39964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020915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DEL MUELLE.-AVILES</a:t>
            </a:r>
          </a:p>
        </p:txBody>
      </p:sp>
      <p:sp>
        <p:nvSpPr>
          <p:cNvPr id="3" name="2 Marcador de contenido"/>
          <p:cNvSpPr>
            <a:spLocks noGrp="1"/>
          </p:cNvSpPr>
          <p:nvPr>
            <p:ph idx="1"/>
          </p:nvPr>
        </p:nvSpPr>
        <p:spPr/>
        <p:txBody>
          <a:bodyPr>
            <a:normAutofit/>
          </a:bodyPr>
          <a:lstStyle/>
          <a:p>
            <a:r>
              <a:rPr lang="es-ES" sz="2000" dirty="0"/>
              <a:t>El Parque del Muelle de 14.000 metros cuadrados, comenzó a hacerse realidad en 1890, diseñado por el arquitecto Bausá con un magnífico trabajo de jardinería.</a:t>
            </a:r>
          </a:p>
          <a:p>
            <a:r>
              <a:rPr lang="es-ES" sz="2000" dirty="0"/>
              <a:t>En medio del Parque del Muelle destaca el Kiosko de la Música, diseño de Federico Ureña, donde daba conciertos al mediodía de domingos y festivos la banda de música municipal.</a:t>
            </a:r>
          </a:p>
          <a:p>
            <a:r>
              <a:rPr lang="es-ES" sz="2000" dirty="0"/>
              <a:t> Por todas partes vemos las ya citadas esculturas de la mitología griega... Náyade, Afrodita, el Sátiro Artemis, Alegoría del Verano, Alegoría del Invierno, Alegoría del Otoño, Alegoría de la Primavera... </a:t>
            </a:r>
          </a:p>
        </p:txBody>
      </p:sp>
    </p:spTree>
    <p:extLst>
      <p:ext uri="{BB962C8B-B14F-4D97-AF65-F5344CB8AC3E}">
        <p14:creationId xmlns:p14="http://schemas.microsoft.com/office/powerpoint/2010/main" val="11134001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239000" cy="5835048"/>
          </a:xfrm>
        </p:spPr>
        <p:txBody>
          <a:bodyPr>
            <a:normAutofit/>
          </a:bodyPr>
          <a:lstStyle/>
          <a:p>
            <a:r>
              <a:rPr lang="es-ES" sz="2000" dirty="0"/>
              <a:t>Pero no todas las estatuas son de la misma época ni de la misma inspiración clásica.</a:t>
            </a:r>
          </a:p>
          <a:p>
            <a:r>
              <a:rPr lang="es-ES" sz="2000" dirty="0"/>
              <a:t> Aquí destaca la de La Foca, no menos alegórica, pues es un animal totémico en Avilés desde que en 1950 apareciese una en la ría, en concreto en el Puente de San Sebastián (paso de La Villa a Valliniello). </a:t>
            </a:r>
          </a:p>
          <a:p>
            <a:r>
              <a:rPr lang="es-ES" sz="2000" dirty="0"/>
              <a:t>Su aparición fue juzgada de premonitoria pues el suceso aconteció poco antes que se anunciase la creación de la factoría siderúrgica de ENSIDESA (actual ArcelorMittal), la cual transformaría la ciudad y gran parte de Asturias, ocupando una gran extensión y multiplicándose la población, construyéndose barrios nuevos para los trabajadores y sus familias, venidos de todas partes, señalándose años de gran prosperidad a los que seguirían décadas de duras reconversiones, además de problemas medioambientales que hubieron de ir subsanándose.</a:t>
            </a:r>
          </a:p>
          <a:p>
            <a:endParaRPr lang="es-ES" sz="2000" dirty="0"/>
          </a:p>
        </p:txBody>
      </p:sp>
    </p:spTree>
    <p:extLst>
      <p:ext uri="{BB962C8B-B14F-4D97-AF65-F5344CB8AC3E}">
        <p14:creationId xmlns:p14="http://schemas.microsoft.com/office/powerpoint/2010/main" val="10669375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3392" cy="6957391"/>
          </a:xfrm>
          <a:prstGeom prst="rect">
            <a:avLst/>
          </a:prstGeom>
        </p:spPr>
      </p:pic>
    </p:spTree>
    <p:extLst>
      <p:ext uri="{BB962C8B-B14F-4D97-AF65-F5344CB8AC3E}">
        <p14:creationId xmlns:p14="http://schemas.microsoft.com/office/powerpoint/2010/main" val="17985350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70735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42486850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92" y="34156"/>
            <a:ext cx="5080000" cy="67691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1920" y="15428"/>
            <a:ext cx="4331271" cy="6858000"/>
          </a:xfrm>
          <a:prstGeom prst="rect">
            <a:avLst/>
          </a:prstGeom>
        </p:spPr>
      </p:pic>
    </p:spTree>
    <p:extLst>
      <p:ext uri="{BB962C8B-B14F-4D97-AF65-F5344CB8AC3E}">
        <p14:creationId xmlns:p14="http://schemas.microsoft.com/office/powerpoint/2010/main" val="27816995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561488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5522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10033"/>
            <a:ext cx="3711848" cy="6769100"/>
          </a:xfrm>
          <a:prstGeom prst="rect">
            <a:avLst/>
          </a:prstGeom>
        </p:spPr>
      </p:pic>
    </p:spTree>
    <p:extLst>
      <p:ext uri="{BB962C8B-B14F-4D97-AF65-F5344CB8AC3E}">
        <p14:creationId xmlns:p14="http://schemas.microsoft.com/office/powerpoint/2010/main" val="20887069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450"/>
          <a:stretch/>
        </p:blipFill>
        <p:spPr>
          <a:xfrm>
            <a:off x="0" y="116632"/>
            <a:ext cx="8243392" cy="6741368"/>
          </a:xfrm>
          <a:prstGeom prst="rect">
            <a:avLst/>
          </a:prstGeom>
        </p:spPr>
      </p:pic>
    </p:spTree>
    <p:extLst>
      <p:ext uri="{BB962C8B-B14F-4D97-AF65-F5344CB8AC3E}">
        <p14:creationId xmlns:p14="http://schemas.microsoft.com/office/powerpoint/2010/main" val="37842971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566"/>
          <a:stretch/>
        </p:blipFill>
        <p:spPr>
          <a:xfrm>
            <a:off x="0" y="1"/>
            <a:ext cx="8244408" cy="6858000"/>
          </a:xfrm>
          <a:prstGeom prst="rect">
            <a:avLst/>
          </a:prstGeom>
        </p:spPr>
      </p:pic>
    </p:spTree>
    <p:extLst>
      <p:ext uri="{BB962C8B-B14F-4D97-AF65-F5344CB8AC3E}">
        <p14:creationId xmlns:p14="http://schemas.microsoft.com/office/powerpoint/2010/main" val="6427994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352928" cy="6858000"/>
          </a:xfrm>
          <a:prstGeom prst="rect">
            <a:avLst/>
          </a:prstGeom>
        </p:spPr>
      </p:pic>
    </p:spTree>
    <p:extLst>
      <p:ext uri="{BB962C8B-B14F-4D97-AF65-F5344CB8AC3E}">
        <p14:creationId xmlns:p14="http://schemas.microsoft.com/office/powerpoint/2010/main" val="15637615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36529296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9715"/>
          <a:stretch/>
        </p:blipFill>
        <p:spPr>
          <a:xfrm>
            <a:off x="-108520" y="0"/>
            <a:ext cx="8280920" cy="7029400"/>
          </a:xfrm>
          <a:prstGeom prst="rect">
            <a:avLst/>
          </a:prstGeom>
        </p:spPr>
      </p:pic>
    </p:spTree>
    <p:extLst>
      <p:ext uri="{BB962C8B-B14F-4D97-AF65-F5344CB8AC3E}">
        <p14:creationId xmlns:p14="http://schemas.microsoft.com/office/powerpoint/2010/main" val="36545189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937007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Alameda del obispo</a:t>
            </a:r>
          </a:p>
        </p:txBody>
      </p:sp>
      <p:sp>
        <p:nvSpPr>
          <p:cNvPr id="3" name="2 Marcador de contenido"/>
          <p:cNvSpPr>
            <a:spLocks noGrp="1"/>
          </p:cNvSpPr>
          <p:nvPr>
            <p:ph idx="1"/>
          </p:nvPr>
        </p:nvSpPr>
        <p:spPr/>
        <p:txBody>
          <a:bodyPr>
            <a:normAutofit/>
          </a:bodyPr>
          <a:lstStyle/>
          <a:p>
            <a:r>
              <a:rPr lang="es-ES" sz="2000" dirty="0"/>
              <a:t>En el sudoeste de la capital, muy cerca del río se encuentran los jardines de la Alameda del Obispo, uno de esos rincones que pocos conocen. </a:t>
            </a:r>
          </a:p>
          <a:p>
            <a:r>
              <a:rPr lang="es-ES" sz="2000" dirty="0"/>
              <a:t>Se trata del único jardín con forma de laberinto que existe en Andalucía (en España sólo hay cinco), según dicta un análisis del lugar que remonta su aparición al siglo XIV.</a:t>
            </a:r>
          </a:p>
          <a:p>
            <a:r>
              <a:rPr lang="es-ES" sz="2000" dirty="0"/>
              <a:t> En torno al año 1342 pasó a ser propiedad del Obispado de Córdoba y, en la actualidad, es sede del IFAPA. </a:t>
            </a:r>
          </a:p>
          <a:p>
            <a:r>
              <a:rPr lang="es-ES" sz="2000" dirty="0"/>
              <a:t>El conjunto, formado por un jardín crucero, una galería emparrada y el laberinto posee un gran valor histórico y patrimonial y esconde, quizá, el jardín con más encanto de la región.</a:t>
            </a:r>
          </a:p>
        </p:txBody>
      </p:sp>
    </p:spTree>
    <p:extLst>
      <p:ext uri="{BB962C8B-B14F-4D97-AF65-F5344CB8AC3E}">
        <p14:creationId xmlns:p14="http://schemas.microsoft.com/office/powerpoint/2010/main" val="12652209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22700683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344749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8247055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96944" cy="6858000"/>
          </a:xfrm>
          <a:prstGeom prst="rect">
            <a:avLst/>
          </a:prstGeom>
        </p:spPr>
      </p:pic>
    </p:spTree>
    <p:extLst>
      <p:ext uri="{BB962C8B-B14F-4D97-AF65-F5344CB8AC3E}">
        <p14:creationId xmlns:p14="http://schemas.microsoft.com/office/powerpoint/2010/main" val="35303305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57787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53460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8242991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8352928" cy="6957392"/>
          </a:xfrm>
          <a:prstGeom prst="rect">
            <a:avLst/>
          </a:prstGeom>
        </p:spPr>
      </p:pic>
    </p:spTree>
    <p:extLst>
      <p:ext uri="{BB962C8B-B14F-4D97-AF65-F5344CB8AC3E}">
        <p14:creationId xmlns:p14="http://schemas.microsoft.com/office/powerpoint/2010/main" val="16531396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12380139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7618714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Fuente del rio.-Cabra</a:t>
            </a:r>
          </a:p>
        </p:txBody>
      </p:sp>
      <p:sp>
        <p:nvSpPr>
          <p:cNvPr id="3" name="2 Marcador de contenido"/>
          <p:cNvSpPr>
            <a:spLocks noGrp="1"/>
          </p:cNvSpPr>
          <p:nvPr>
            <p:ph idx="1"/>
          </p:nvPr>
        </p:nvSpPr>
        <p:spPr/>
        <p:txBody>
          <a:bodyPr>
            <a:normAutofit/>
          </a:bodyPr>
          <a:lstStyle/>
          <a:p>
            <a:r>
              <a:rPr lang="es-ES" sz="2000" dirty="0"/>
              <a:t>La Fuente del Río es un paraje natural que la mano del hombre ha organizado y diseñado en forma de jardines y merenderos. </a:t>
            </a:r>
          </a:p>
          <a:p>
            <a:r>
              <a:rPr lang="es-ES" sz="2000" dirty="0"/>
              <a:t>La fuente deriva de un manantial, de origen cárstico, donde nace el río Cabra. </a:t>
            </a:r>
          </a:p>
          <a:p>
            <a:r>
              <a:rPr lang="es-ES" sz="2000" dirty="0"/>
              <a:t>En su entorno se ha creado una zona de esparcimiento equipada con un parque, un auditorio y piscinas públicas de titularidad municipal.</a:t>
            </a:r>
          </a:p>
          <a:p>
            <a:r>
              <a:rPr lang="es-ES" sz="2000" dirty="0"/>
              <a:t> El paseo por la zona es más que recomendable ya que, además de disfrutar del frescor y el sonido que regala el agua, se pueden observar los restos que se conservan de actividad industrial que tuvo lugar en tiempos pasados, por ejemplo un molino de harina o un martinete de forja.</a:t>
            </a:r>
          </a:p>
        </p:txBody>
      </p:sp>
    </p:spTree>
    <p:extLst>
      <p:ext uri="{BB962C8B-B14F-4D97-AF65-F5344CB8AC3E}">
        <p14:creationId xmlns:p14="http://schemas.microsoft.com/office/powerpoint/2010/main" val="8279783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49938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536971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7" cy="6857999"/>
          </a:xfrm>
          <a:prstGeom prst="rect">
            <a:avLst/>
          </a:prstGeom>
        </p:spPr>
      </p:pic>
    </p:spTree>
    <p:extLst>
      <p:ext uri="{BB962C8B-B14F-4D97-AF65-F5344CB8AC3E}">
        <p14:creationId xmlns:p14="http://schemas.microsoft.com/office/powerpoint/2010/main" val="37369198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6697727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458"/>
          <a:stretch/>
        </p:blipFill>
        <p:spPr>
          <a:xfrm>
            <a:off x="-108520" y="0"/>
            <a:ext cx="8352928" cy="6857999"/>
          </a:xfrm>
          <a:prstGeom prst="rect">
            <a:avLst/>
          </a:prstGeom>
        </p:spPr>
      </p:pic>
    </p:spTree>
    <p:extLst>
      <p:ext uri="{BB962C8B-B14F-4D97-AF65-F5344CB8AC3E}">
        <p14:creationId xmlns:p14="http://schemas.microsoft.com/office/powerpoint/2010/main" val="40967212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299260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382000" cy="6957391"/>
          </a:xfrm>
          <a:prstGeom prst="rect">
            <a:avLst/>
          </a:prstGeom>
        </p:spPr>
      </p:pic>
    </p:spTree>
    <p:extLst>
      <p:ext uri="{BB962C8B-B14F-4D97-AF65-F5344CB8AC3E}">
        <p14:creationId xmlns:p14="http://schemas.microsoft.com/office/powerpoint/2010/main" val="38456315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144"/>
          <a:stretch/>
        </p:blipFill>
        <p:spPr>
          <a:xfrm>
            <a:off x="-180528" y="1"/>
            <a:ext cx="8352928" cy="6857999"/>
          </a:xfrm>
          <a:prstGeom prst="rect">
            <a:avLst/>
          </a:prstGeom>
        </p:spPr>
      </p:pic>
    </p:spTree>
    <p:extLst>
      <p:ext uri="{BB962C8B-B14F-4D97-AF65-F5344CB8AC3E}">
        <p14:creationId xmlns:p14="http://schemas.microsoft.com/office/powerpoint/2010/main" val="1286793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8244408" cy="6858000"/>
          </a:xfrm>
          <a:prstGeom prst="rect">
            <a:avLst/>
          </a:prstGeom>
        </p:spPr>
      </p:pic>
    </p:spTree>
    <p:extLst>
      <p:ext uri="{BB962C8B-B14F-4D97-AF65-F5344CB8AC3E}">
        <p14:creationId xmlns:p14="http://schemas.microsoft.com/office/powerpoint/2010/main" val="515257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7109"/>
          <a:stretch/>
        </p:blipFill>
        <p:spPr>
          <a:xfrm>
            <a:off x="-108520" y="1"/>
            <a:ext cx="8352928" cy="6857999"/>
          </a:xfrm>
          <a:prstGeom prst="rect">
            <a:avLst/>
          </a:prstGeom>
        </p:spPr>
      </p:pic>
    </p:spTree>
    <p:extLst>
      <p:ext uri="{BB962C8B-B14F-4D97-AF65-F5344CB8AC3E}">
        <p14:creationId xmlns:p14="http://schemas.microsoft.com/office/powerpoint/2010/main" val="4148464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 agricultura.-Córdoba</a:t>
            </a:r>
          </a:p>
        </p:txBody>
      </p:sp>
      <p:sp>
        <p:nvSpPr>
          <p:cNvPr id="3" name="2 Marcador de contenido"/>
          <p:cNvSpPr>
            <a:spLocks noGrp="1"/>
          </p:cNvSpPr>
          <p:nvPr>
            <p:ph idx="1"/>
          </p:nvPr>
        </p:nvSpPr>
        <p:spPr/>
        <p:txBody>
          <a:bodyPr>
            <a:normAutofit/>
          </a:bodyPr>
          <a:lstStyle/>
          <a:p>
            <a:r>
              <a:rPr lang="es-ES" sz="2000" dirty="0"/>
              <a:t>Los jardines de la Agricultura son una zona verde pública que constituidos como un espacio radial en el que confluyen dos plazas.</a:t>
            </a:r>
          </a:p>
          <a:p>
            <a:r>
              <a:rPr lang="es-ES" sz="2000" dirty="0"/>
              <a:t> Sus pasillos y altos árboles invitan a un paseo fresco y permiten atajar desde la zona cercana a la estación de tren hasta el centro de la ciudad.</a:t>
            </a:r>
          </a:p>
          <a:p>
            <a:r>
              <a:rPr lang="es-ES" sz="2000" dirty="0"/>
              <a:t> En Córdoba, estos jardines son comúnmente conocidos como «Los Patos» nombre que recibe por el estanque que acoge a estos animales. En el centro de esta pequeña alberca se sitúa el grupo escultórico en bronce «Agricultor, la Agricultura y el Progreso». Entre su flora, se encuentra una gran variedad de especies vegetales, la más llamativa un viejo ejemplar de «Ginkgo biloba» también conocido como «árbol de los cuarenta escudos», una especie única en el mundo y sin parientes vivos.</a:t>
            </a:r>
          </a:p>
        </p:txBody>
      </p:sp>
    </p:spTree>
    <p:extLst>
      <p:ext uri="{BB962C8B-B14F-4D97-AF65-F5344CB8AC3E}">
        <p14:creationId xmlns:p14="http://schemas.microsoft.com/office/powerpoint/2010/main" val="2167109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7038457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20081554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22110533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4" y="0"/>
            <a:ext cx="8233544" cy="6858000"/>
          </a:xfrm>
          <a:prstGeom prst="rect">
            <a:avLst/>
          </a:prstGeom>
        </p:spPr>
      </p:pic>
    </p:spTree>
    <p:extLst>
      <p:ext uri="{BB962C8B-B14F-4D97-AF65-F5344CB8AC3E}">
        <p14:creationId xmlns:p14="http://schemas.microsoft.com/office/powerpoint/2010/main" val="40739502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172400" cy="6957392"/>
          </a:xfrm>
          <a:prstGeom prst="rect">
            <a:avLst/>
          </a:prstGeom>
        </p:spPr>
      </p:pic>
    </p:spTree>
    <p:extLst>
      <p:ext uri="{BB962C8B-B14F-4D97-AF65-F5344CB8AC3E}">
        <p14:creationId xmlns:p14="http://schemas.microsoft.com/office/powerpoint/2010/main" val="17468220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5350948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41379038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6800323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3995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0"/>
            <a:ext cx="4057079" cy="6881415"/>
          </a:xfrm>
          <a:prstGeom prst="rect">
            <a:avLst/>
          </a:prstGeom>
        </p:spPr>
      </p:pic>
    </p:spTree>
    <p:extLst>
      <p:ext uri="{BB962C8B-B14F-4D97-AF65-F5344CB8AC3E}">
        <p14:creationId xmlns:p14="http://schemas.microsoft.com/office/powerpoint/2010/main" val="17144590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1718612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573" t="2500" r="1573" b="9584"/>
          <a:stretch/>
        </p:blipFill>
        <p:spPr>
          <a:xfrm>
            <a:off x="0" y="1"/>
            <a:ext cx="8244407" cy="6876826"/>
          </a:xfrm>
          <a:prstGeom prst="rect">
            <a:avLst/>
          </a:prstGeom>
        </p:spPr>
      </p:pic>
    </p:spTree>
    <p:extLst>
      <p:ext uri="{BB962C8B-B14F-4D97-AF65-F5344CB8AC3E}">
        <p14:creationId xmlns:p14="http://schemas.microsoft.com/office/powerpoint/2010/main" val="20880629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Fuente del rey en priego de Córdoba</a:t>
            </a:r>
          </a:p>
        </p:txBody>
      </p:sp>
      <p:sp>
        <p:nvSpPr>
          <p:cNvPr id="3" name="2 Marcador de contenido"/>
          <p:cNvSpPr>
            <a:spLocks noGrp="1"/>
          </p:cNvSpPr>
          <p:nvPr>
            <p:ph idx="1"/>
          </p:nvPr>
        </p:nvSpPr>
        <p:spPr/>
        <p:txBody>
          <a:bodyPr>
            <a:normAutofit/>
          </a:bodyPr>
          <a:lstStyle/>
          <a:p>
            <a:r>
              <a:rPr lang="es-ES" sz="2000" dirty="0"/>
              <a:t>La Fuente del Rey en Priego es una maravillosa construcción de estilo barroco que recoge las aguas de un manantial cercano. </a:t>
            </a:r>
          </a:p>
          <a:p>
            <a:r>
              <a:rPr lang="es-ES" sz="2000" dirty="0"/>
              <a:t>En las noches de verano, es la protagonista de los paseos y la vida que sus vecinos hacen en torno a ella. </a:t>
            </a:r>
          </a:p>
          <a:p>
            <a:r>
              <a:rPr lang="es-ES" sz="2000" dirty="0"/>
              <a:t>Abrazada por unos pequeños y acogedores jardines, la fuente ha sido declarada Patrimonio Nacional, un reconocimiento más que merecido y que llena de orgullo a todos los priguenses que cada noche se paran a deleitarse con la belleza que la fuente les regala.</a:t>
            </a:r>
          </a:p>
          <a:p>
            <a:endParaRPr lang="es-ES" sz="2000" dirty="0"/>
          </a:p>
        </p:txBody>
      </p:sp>
    </p:spTree>
    <p:extLst>
      <p:ext uri="{BB962C8B-B14F-4D97-AF65-F5344CB8AC3E}">
        <p14:creationId xmlns:p14="http://schemas.microsoft.com/office/powerpoint/2010/main" val="10347377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00" t="3541" r="1717" b="8126"/>
          <a:stretch/>
        </p:blipFill>
        <p:spPr>
          <a:xfrm>
            <a:off x="0" y="0"/>
            <a:ext cx="8244408" cy="6858000"/>
          </a:xfrm>
          <a:prstGeom prst="rect">
            <a:avLst/>
          </a:prstGeom>
        </p:spPr>
      </p:pic>
    </p:spTree>
    <p:extLst>
      <p:ext uri="{BB962C8B-B14F-4D97-AF65-F5344CB8AC3E}">
        <p14:creationId xmlns:p14="http://schemas.microsoft.com/office/powerpoint/2010/main" val="21355489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13" b="9375"/>
          <a:stretch/>
        </p:blipFill>
        <p:spPr>
          <a:xfrm>
            <a:off x="0" y="0"/>
            <a:ext cx="8244408" cy="6858000"/>
          </a:xfrm>
          <a:prstGeom prst="rect">
            <a:avLst/>
          </a:prstGeom>
        </p:spPr>
      </p:pic>
    </p:spTree>
    <p:extLst>
      <p:ext uri="{BB962C8B-B14F-4D97-AF65-F5344CB8AC3E}">
        <p14:creationId xmlns:p14="http://schemas.microsoft.com/office/powerpoint/2010/main" val="27860474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244408" cy="7056784"/>
          </a:xfrm>
          <a:prstGeom prst="rect">
            <a:avLst/>
          </a:prstGeom>
        </p:spPr>
      </p:pic>
    </p:spTree>
    <p:extLst>
      <p:ext uri="{BB962C8B-B14F-4D97-AF65-F5344CB8AC3E}">
        <p14:creationId xmlns:p14="http://schemas.microsoft.com/office/powerpoint/2010/main" val="30914521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292" t="3172" r="2540" b="5981"/>
          <a:stretch/>
        </p:blipFill>
        <p:spPr>
          <a:xfrm>
            <a:off x="-180528" y="0"/>
            <a:ext cx="8496944" cy="6858000"/>
          </a:xfrm>
          <a:prstGeom prst="rect">
            <a:avLst/>
          </a:prstGeom>
        </p:spPr>
      </p:pic>
    </p:spTree>
    <p:extLst>
      <p:ext uri="{BB962C8B-B14F-4D97-AF65-F5344CB8AC3E}">
        <p14:creationId xmlns:p14="http://schemas.microsoft.com/office/powerpoint/2010/main" val="32701716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0841114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5848488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1012436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1570475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244408" cy="6957392"/>
          </a:xfrm>
          <a:prstGeom prst="rect">
            <a:avLst/>
          </a:prstGeom>
        </p:spPr>
      </p:pic>
    </p:spTree>
    <p:extLst>
      <p:ext uri="{BB962C8B-B14F-4D97-AF65-F5344CB8AC3E}">
        <p14:creationId xmlns:p14="http://schemas.microsoft.com/office/powerpoint/2010/main" val="29970561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32" t="7210" r="1406" b="3320"/>
          <a:stretch/>
        </p:blipFill>
        <p:spPr>
          <a:xfrm>
            <a:off x="-14287" y="0"/>
            <a:ext cx="8186688" cy="6858000"/>
          </a:xfrm>
          <a:prstGeom prst="rect">
            <a:avLst/>
          </a:prstGeom>
        </p:spPr>
      </p:pic>
    </p:spTree>
    <p:extLst>
      <p:ext uri="{BB962C8B-B14F-4D97-AF65-F5344CB8AC3E}">
        <p14:creationId xmlns:p14="http://schemas.microsoft.com/office/powerpoint/2010/main" val="36672015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863"/>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1"/>
            <a:ext cx="3600400" cy="6884863"/>
          </a:xfrm>
          <a:prstGeom prst="rect">
            <a:avLst/>
          </a:prstGeom>
        </p:spPr>
      </p:pic>
    </p:spTree>
    <p:extLst>
      <p:ext uri="{BB962C8B-B14F-4D97-AF65-F5344CB8AC3E}">
        <p14:creationId xmlns:p14="http://schemas.microsoft.com/office/powerpoint/2010/main" val="3538384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424936" cy="6858000"/>
          </a:xfrm>
          <a:prstGeom prst="rect">
            <a:avLst/>
          </a:prstGeom>
        </p:spPr>
      </p:pic>
    </p:spTree>
    <p:extLst>
      <p:ext uri="{BB962C8B-B14F-4D97-AF65-F5344CB8AC3E}">
        <p14:creationId xmlns:p14="http://schemas.microsoft.com/office/powerpoint/2010/main" val="34339053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El Festival de los Patios de Córdoba </a:t>
            </a:r>
          </a:p>
        </p:txBody>
      </p:sp>
      <p:sp>
        <p:nvSpPr>
          <p:cNvPr id="3" name="2 Marcador de contenido"/>
          <p:cNvSpPr>
            <a:spLocks noGrp="1"/>
          </p:cNvSpPr>
          <p:nvPr>
            <p:ph idx="1"/>
          </p:nvPr>
        </p:nvSpPr>
        <p:spPr/>
        <p:txBody>
          <a:bodyPr>
            <a:normAutofit fontScale="77500" lnSpcReduction="20000"/>
          </a:bodyPr>
          <a:lstStyle/>
          <a:p>
            <a:r>
              <a:rPr lang="es-ES" dirty="0"/>
              <a:t>El Festival de los Patios de Córdoba es un concurso organizado por el Ayuntamiento de Córdoba que se celebra durante la segunda y tercera semana del mes de mayo. Los participantes abren de modo gratuito sus patios para que puedan ser visitados dentro del horario establecido para tal fin.</a:t>
            </a:r>
          </a:p>
          <a:p>
            <a:r>
              <a:rPr lang="es-ES" dirty="0"/>
              <a:t> En los últimos años, los patios en concursos se señalan con macetas de setos que se colocan flanqueando las puertas, de modo que puedan ser identificados de manera clara.</a:t>
            </a:r>
          </a:p>
          <a:p>
            <a:r>
              <a:rPr lang="es-ES" dirty="0"/>
              <a:t>A fin de incentivar el festival y conservar la arquitectura típica de la ciudad, se admiten a concurso patios de reciente construcción, estableciéndose dos categoría: arquitectura antigua y arquitectura moderno. </a:t>
            </a:r>
          </a:p>
          <a:p>
            <a:r>
              <a:rPr lang="es-ES" dirty="0"/>
              <a:t>En los últimos años, hasta 72 patios han participado en el certamen alcanzándose este record en el año 2009.</a:t>
            </a:r>
          </a:p>
        </p:txBody>
      </p:sp>
    </p:spTree>
    <p:extLst>
      <p:ext uri="{BB962C8B-B14F-4D97-AF65-F5344CB8AC3E}">
        <p14:creationId xmlns:p14="http://schemas.microsoft.com/office/powerpoint/2010/main" val="28202370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normAutofit/>
          </a:bodyPr>
          <a:lstStyle/>
          <a:p>
            <a:r>
              <a:rPr lang="es-ES" sz="2000" dirty="0"/>
              <a:t>Además, el festival se completamente con un programa educativo organizado por el Ayuntamiento de Córdoba cuyo objetivo es dar a conocer a los estudiantes la arquitectura y el patrimonio, así como promover el respecto por el mismo.</a:t>
            </a:r>
          </a:p>
          <a:p>
            <a:r>
              <a:rPr lang="es-ES" sz="2000" dirty="0"/>
              <a:t>La fiesta se completa con una suerte de verbena en San Basilio: la asociación de vecinos del barrio pone una barra en un espacio junto a la torre de Belén, y los bares de la calle San Basilio contribuyen con música y venta de bebidas a los grupos de cordobeses y turistas que se reúnen allí.</a:t>
            </a:r>
          </a:p>
          <a:p>
            <a:r>
              <a:rPr lang="es-ES" sz="2000" dirty="0"/>
              <a:t>Los Patios de Córdoba fueron declarados Patrimonio cultural inmaterial de la Unesco el 6 de diciembre de 2012.</a:t>
            </a:r>
          </a:p>
        </p:txBody>
      </p:sp>
    </p:spTree>
    <p:extLst>
      <p:ext uri="{BB962C8B-B14F-4D97-AF65-F5344CB8AC3E}">
        <p14:creationId xmlns:p14="http://schemas.microsoft.com/office/powerpoint/2010/main" val="9247355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1"/>
          </a:xfrm>
          <a:prstGeom prst="rect">
            <a:avLst/>
          </a:prstGeom>
        </p:spPr>
      </p:pic>
    </p:spTree>
    <p:extLst>
      <p:ext uri="{BB962C8B-B14F-4D97-AF65-F5344CB8AC3E}">
        <p14:creationId xmlns:p14="http://schemas.microsoft.com/office/powerpoint/2010/main" val="39946792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59552" cy="6858000"/>
          </a:xfrm>
          <a:prstGeom prst="rect">
            <a:avLst/>
          </a:prstGeom>
        </p:spPr>
      </p:pic>
    </p:spTree>
    <p:extLst>
      <p:ext uri="{BB962C8B-B14F-4D97-AF65-F5344CB8AC3E}">
        <p14:creationId xmlns:p14="http://schemas.microsoft.com/office/powerpoint/2010/main" val="40360808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82000" cy="6858000"/>
          </a:xfrm>
          <a:prstGeom prst="rect">
            <a:avLst/>
          </a:prstGeom>
        </p:spPr>
      </p:pic>
    </p:spTree>
    <p:extLst>
      <p:ext uri="{BB962C8B-B14F-4D97-AF65-F5344CB8AC3E}">
        <p14:creationId xmlns:p14="http://schemas.microsoft.com/office/powerpoint/2010/main" val="328384273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86" y="0"/>
            <a:ext cx="8278093" cy="6858000"/>
          </a:xfrm>
          <a:prstGeom prst="rect">
            <a:avLst/>
          </a:prstGeom>
        </p:spPr>
      </p:pic>
    </p:spTree>
    <p:extLst>
      <p:ext uri="{BB962C8B-B14F-4D97-AF65-F5344CB8AC3E}">
        <p14:creationId xmlns:p14="http://schemas.microsoft.com/office/powerpoint/2010/main" val="326353684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5" y="0"/>
            <a:ext cx="8075245" cy="6858000"/>
          </a:xfrm>
          <a:prstGeom prst="rect">
            <a:avLst/>
          </a:prstGeom>
        </p:spPr>
      </p:pic>
    </p:spTree>
    <p:extLst>
      <p:ext uri="{BB962C8B-B14F-4D97-AF65-F5344CB8AC3E}">
        <p14:creationId xmlns:p14="http://schemas.microsoft.com/office/powerpoint/2010/main" val="19657573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11" y="74258"/>
            <a:ext cx="8145397" cy="6709483"/>
          </a:xfrm>
          <a:prstGeom prst="rect">
            <a:avLst/>
          </a:prstGeom>
        </p:spPr>
      </p:pic>
    </p:spTree>
    <p:extLst>
      <p:ext uri="{BB962C8B-B14F-4D97-AF65-F5344CB8AC3E}">
        <p14:creationId xmlns:p14="http://schemas.microsoft.com/office/powerpoint/2010/main" val="18650659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863"/>
            <a:ext cx="8172400" cy="6855858"/>
          </a:xfrm>
          <a:prstGeom prst="rect">
            <a:avLst/>
          </a:prstGeom>
        </p:spPr>
      </p:pic>
    </p:spTree>
    <p:extLst>
      <p:ext uri="{BB962C8B-B14F-4D97-AF65-F5344CB8AC3E}">
        <p14:creationId xmlns:p14="http://schemas.microsoft.com/office/powerpoint/2010/main" val="10596501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5338610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40072302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185" y="0"/>
            <a:ext cx="7570216" cy="6858000"/>
          </a:xfrm>
          <a:prstGeom prst="rect">
            <a:avLst/>
          </a:prstGeom>
        </p:spPr>
      </p:pic>
    </p:spTree>
    <p:extLst>
      <p:ext uri="{BB962C8B-B14F-4D97-AF65-F5344CB8AC3E}">
        <p14:creationId xmlns:p14="http://schemas.microsoft.com/office/powerpoint/2010/main" val="37448962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Córdoba.-Medinat al -Zahara </a:t>
            </a:r>
          </a:p>
        </p:txBody>
      </p:sp>
      <p:sp>
        <p:nvSpPr>
          <p:cNvPr id="3" name="2 Marcador de contenido"/>
          <p:cNvSpPr>
            <a:spLocks noGrp="1"/>
          </p:cNvSpPr>
          <p:nvPr>
            <p:ph idx="1"/>
          </p:nvPr>
        </p:nvSpPr>
        <p:spPr/>
        <p:txBody>
          <a:bodyPr>
            <a:normAutofit/>
          </a:bodyPr>
          <a:lstStyle/>
          <a:p>
            <a:r>
              <a:rPr lang="es-ES" sz="2000" dirty="0"/>
              <a:t>Medina Alzahira, castellanización del nombre árabe </a:t>
            </a:r>
            <a:r>
              <a:rPr lang="ar-AE" sz="2000" dirty="0"/>
              <a:t>ﺍﻟﻤﺪﻳﻨـة ﺍﻟﺰﺍﻫﺮة </a:t>
            </a:r>
            <a:r>
              <a:rPr lang="es-ES" sz="2000" dirty="0"/>
              <a:t>Al-Madīnat al-Zāhira, que significa "la ciudad resplandeciente", fue una ciudad palatina construida por Almanzor en el siglo X en las cercanías de Córdoba en la margen derecha del Guadalquivir. </a:t>
            </a:r>
          </a:p>
          <a:p>
            <a:r>
              <a:rPr lang="es-ES" sz="2000" dirty="0"/>
              <a:t>Su construcción se produjo entre los años 979 y 987. Almanzor abandonó Medina Azahara, se instaló en ella y la convirtió en el segundo centro administrativo y de poder del Califato, hasta que fue saqueada y destruida en abril de 1009. </a:t>
            </a:r>
          </a:p>
          <a:p>
            <a:r>
              <a:rPr lang="es-ES" sz="2000" dirty="0"/>
              <a:t>En la actualidad sólo se conservan algunos vestigios.</a:t>
            </a:r>
          </a:p>
          <a:p>
            <a:r>
              <a:rPr lang="es-ES" sz="2000" dirty="0"/>
              <a:t>El yacimiento arqueológico de Medina Azahara está declarado Bien de interés cultural en la categoría de monumento desde el año 1923.</a:t>
            </a:r>
          </a:p>
        </p:txBody>
      </p:sp>
    </p:spTree>
    <p:extLst>
      <p:ext uri="{BB962C8B-B14F-4D97-AF65-F5344CB8AC3E}">
        <p14:creationId xmlns:p14="http://schemas.microsoft.com/office/powerpoint/2010/main" val="171288413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34064733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32984529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7128792"/>
          </a:xfrm>
          <a:prstGeom prst="rect">
            <a:avLst/>
          </a:prstGeom>
        </p:spPr>
      </p:pic>
    </p:spTree>
    <p:extLst>
      <p:ext uri="{BB962C8B-B14F-4D97-AF65-F5344CB8AC3E}">
        <p14:creationId xmlns:p14="http://schemas.microsoft.com/office/powerpoint/2010/main" val="4934552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4878353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2908754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222</TotalTime>
  <Words>2518</Words>
  <Application>Microsoft Office PowerPoint</Application>
  <PresentationFormat>Presentación en pantalla (4:3)</PresentationFormat>
  <Paragraphs>271</Paragraphs>
  <Slides>120</Slides>
  <Notes>104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120</vt:i4>
      </vt:variant>
    </vt:vector>
  </HeadingPairs>
  <TitlesOfParts>
    <vt:vector size="126" baseType="lpstr">
      <vt:lpstr>Calibri</vt:lpstr>
      <vt:lpstr>Tahoma</vt:lpstr>
      <vt:lpstr>Trebuchet MS</vt:lpstr>
      <vt:lpstr>Wingdings</vt:lpstr>
      <vt:lpstr>Wingdings 2</vt:lpstr>
      <vt:lpstr>Opulento</vt:lpstr>
      <vt:lpstr>Jardines Históricos DE ESPAÑA.-j</vt:lpstr>
      <vt:lpstr>JARDINES DEL PALACIO DE LOS RIBERA DE BORNOS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Narváez Loja (Granada)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Ferrera.-Avilés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DEL MUELLE.-AVILES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Alameda del obispo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Fuente del rio.-Cabra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agricultura.-Córdoba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Fuente del rey en priego de Córdoba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Festival de los Patios de Córdoba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Córdoba.-Medinat al -Zahara </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ESPAÑA.-j</dc:title>
  <dc:creator>Josep</dc:creator>
  <cp:lastModifiedBy>Usuario</cp:lastModifiedBy>
  <cp:revision>18</cp:revision>
  <dcterms:created xsi:type="dcterms:W3CDTF">2016-05-11T06:09:26Z</dcterms:created>
  <dcterms:modified xsi:type="dcterms:W3CDTF">2018-04-03T16:06:10Z</dcterms:modified>
</cp:coreProperties>
</file>