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 id="2147483809" r:id="rId2"/>
  </p:sldMasterIdLst>
  <p:notesMasterIdLst>
    <p:notesMasterId r:id="rId130"/>
  </p:notesMasterIdLst>
  <p:sldIdLst>
    <p:sldId id="256" r:id="rId3"/>
    <p:sldId id="258" r:id="rId4"/>
    <p:sldId id="266" r:id="rId5"/>
    <p:sldId id="267" r:id="rId6"/>
    <p:sldId id="270" r:id="rId7"/>
    <p:sldId id="272" r:id="rId8"/>
    <p:sldId id="263" r:id="rId9"/>
    <p:sldId id="259" r:id="rId10"/>
    <p:sldId id="260" r:id="rId11"/>
    <p:sldId id="261" r:id="rId12"/>
    <p:sldId id="264" r:id="rId13"/>
    <p:sldId id="268" r:id="rId14"/>
    <p:sldId id="269" r:id="rId15"/>
    <p:sldId id="273" r:id="rId16"/>
    <p:sldId id="277" r:id="rId17"/>
    <p:sldId id="274" r:id="rId18"/>
    <p:sldId id="275" r:id="rId19"/>
    <p:sldId id="278" r:id="rId20"/>
    <p:sldId id="279" r:id="rId21"/>
    <p:sldId id="280" r:id="rId22"/>
    <p:sldId id="281" r:id="rId23"/>
    <p:sldId id="282" r:id="rId24"/>
    <p:sldId id="283" r:id="rId25"/>
    <p:sldId id="284" r:id="rId26"/>
    <p:sldId id="276" r:id="rId27"/>
    <p:sldId id="285" r:id="rId28"/>
    <p:sldId id="286" r:id="rId29"/>
    <p:sldId id="288" r:id="rId30"/>
    <p:sldId id="290" r:id="rId31"/>
    <p:sldId id="300" r:id="rId32"/>
    <p:sldId id="297" r:id="rId33"/>
    <p:sldId id="287" r:id="rId34"/>
    <p:sldId id="289" r:id="rId35"/>
    <p:sldId id="291" r:id="rId36"/>
    <p:sldId id="292" r:id="rId37"/>
    <p:sldId id="299" r:id="rId38"/>
    <p:sldId id="298" r:id="rId39"/>
    <p:sldId id="293" r:id="rId40"/>
    <p:sldId id="294" r:id="rId41"/>
    <p:sldId id="295" r:id="rId42"/>
    <p:sldId id="296" r:id="rId43"/>
    <p:sldId id="301" r:id="rId44"/>
    <p:sldId id="313"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 id="317" r:id="rId60"/>
    <p:sldId id="319" r:id="rId61"/>
    <p:sldId id="326" r:id="rId62"/>
    <p:sldId id="318" r:id="rId63"/>
    <p:sldId id="320" r:id="rId64"/>
    <p:sldId id="321" r:id="rId65"/>
    <p:sldId id="322" r:id="rId66"/>
    <p:sldId id="323" r:id="rId67"/>
    <p:sldId id="325" r:id="rId68"/>
    <p:sldId id="327" r:id="rId69"/>
    <p:sldId id="328" r:id="rId70"/>
    <p:sldId id="329" r:id="rId71"/>
    <p:sldId id="331" r:id="rId72"/>
    <p:sldId id="333" r:id="rId73"/>
    <p:sldId id="332" r:id="rId74"/>
    <p:sldId id="334" r:id="rId75"/>
    <p:sldId id="338" r:id="rId76"/>
    <p:sldId id="335" r:id="rId77"/>
    <p:sldId id="336" r:id="rId78"/>
    <p:sldId id="337" r:id="rId79"/>
    <p:sldId id="339" r:id="rId80"/>
    <p:sldId id="340" r:id="rId81"/>
    <p:sldId id="341" r:id="rId82"/>
    <p:sldId id="342" r:id="rId83"/>
    <p:sldId id="343" r:id="rId84"/>
    <p:sldId id="358" r:id="rId85"/>
    <p:sldId id="359" r:id="rId86"/>
    <p:sldId id="362" r:id="rId87"/>
    <p:sldId id="344" r:id="rId88"/>
    <p:sldId id="345" r:id="rId89"/>
    <p:sldId id="346" r:id="rId90"/>
    <p:sldId id="347" r:id="rId91"/>
    <p:sldId id="348" r:id="rId92"/>
    <p:sldId id="349" r:id="rId93"/>
    <p:sldId id="350" r:id="rId94"/>
    <p:sldId id="351" r:id="rId95"/>
    <p:sldId id="352" r:id="rId96"/>
    <p:sldId id="353" r:id="rId97"/>
    <p:sldId id="354" r:id="rId98"/>
    <p:sldId id="356" r:id="rId99"/>
    <p:sldId id="360" r:id="rId100"/>
    <p:sldId id="361" r:id="rId101"/>
    <p:sldId id="363" r:id="rId102"/>
    <p:sldId id="364" r:id="rId103"/>
    <p:sldId id="368" r:id="rId104"/>
    <p:sldId id="366" r:id="rId105"/>
    <p:sldId id="365" r:id="rId106"/>
    <p:sldId id="371" r:id="rId107"/>
    <p:sldId id="367" r:id="rId108"/>
    <p:sldId id="369" r:id="rId109"/>
    <p:sldId id="370" r:id="rId110"/>
    <p:sldId id="372" r:id="rId111"/>
    <p:sldId id="373" r:id="rId112"/>
    <p:sldId id="374" r:id="rId113"/>
    <p:sldId id="375" r:id="rId114"/>
    <p:sldId id="376" r:id="rId115"/>
    <p:sldId id="377" r:id="rId116"/>
    <p:sldId id="391" r:id="rId117"/>
    <p:sldId id="383" r:id="rId118"/>
    <p:sldId id="378" r:id="rId119"/>
    <p:sldId id="379" r:id="rId120"/>
    <p:sldId id="386" r:id="rId121"/>
    <p:sldId id="390" r:id="rId122"/>
    <p:sldId id="380" r:id="rId123"/>
    <p:sldId id="381" r:id="rId124"/>
    <p:sldId id="382" r:id="rId125"/>
    <p:sldId id="384" r:id="rId126"/>
    <p:sldId id="385" r:id="rId127"/>
    <p:sldId id="388" r:id="rId128"/>
    <p:sldId id="389" r:id="rId1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ext uri="{19B8F6BF-5375-455C-9EA6-DF929625EA0E}">
        <p15:presenceInfo xmlns:p15="http://schemas.microsoft.com/office/powerpoint/2012/main" userId="Usuari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702" autoAdjust="0"/>
  </p:normalViewPr>
  <p:slideViewPr>
    <p:cSldViewPr snapToGrid="0">
      <p:cViewPr varScale="1">
        <p:scale>
          <a:sx n="111" d="100"/>
          <a:sy n="111" d="100"/>
        </p:scale>
        <p:origin x="1458" y="10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notesMaster" Target="notesMasters/notesMaster1.xml"/><Relationship Id="rId135"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commentAuthors" Target="commentAuthor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4-04T08:50:24.440"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A53C0-E718-4433-A4F0-4C9F3B3549C5}" type="datetimeFigureOut">
              <a:rPr lang="es-ES" smtClean="0"/>
              <a:t>04/04/2018</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F31C3B-C0E4-4326-940B-1A459F1923A6}" type="slidenum">
              <a:rPr lang="es-ES" smtClean="0"/>
              <a:t>‹Nº›</a:t>
            </a:fld>
            <a:endParaRPr lang="es-ES"/>
          </a:p>
        </p:txBody>
      </p:sp>
    </p:spTree>
    <p:extLst>
      <p:ext uri="{BB962C8B-B14F-4D97-AF65-F5344CB8AC3E}">
        <p14:creationId xmlns:p14="http://schemas.microsoft.com/office/powerpoint/2010/main" val="1708279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9707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408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6208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7929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283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6308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4700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5444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447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7105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Pobla de Lillet.-Jardines Can Artigas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1877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2798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366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Can-Solei-i-Cal-Arnus-Badalona-Platanus xhispanica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2821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0056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2013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5298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Can-Solei-i-Cal-Arnus-Badalona-Yucca rostrata y Castillo</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084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7492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6651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9183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Can-Solei-i-Cal-Arnus-Badalona-Cocculus laurifolius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4554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a:t>
            </a:r>
            <a:r>
              <a:rPr lang="es-ES" baseline="0" dirty="0"/>
              <a:t>obregat.-</a:t>
            </a:r>
            <a:r>
              <a:rPr lang="es-ES" dirty="0"/>
              <a:t>Jardins del Palau Falguera.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5631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3477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567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2877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6222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626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6100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9628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547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0500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814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6194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1376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6905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Llobregat.-Jardins del Palau Falguera.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1154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10183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56444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97816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36985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9886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43174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3761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1926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711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730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32249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San Feliu del Lobregat.-Parque Torreblanca</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5766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7997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02700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36985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6229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6370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94263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77013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895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72677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20967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Esplugas del Llobregat.-Parque Can Vidalet</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74524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7714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Barcelona.-Palau de les Heures</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40378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937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95365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0022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58113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87620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21036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54529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74746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fr-FR" dirty="0"/>
              <a:t>Barcelona. Palau de les Heures</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9118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66750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22717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7554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97720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43146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99152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99509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5442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24379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2715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64646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03612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5181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51137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Hospitalet - Parc de Can Buxeres </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86031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54659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 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17358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37619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69428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010965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3547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98731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89499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30058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60987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07695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Cornella.-Parque de Can Mercader</a:t>
            </a:r>
          </a:p>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972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a:t>
            </a:r>
            <a:r>
              <a:rPr lang="es-ES" baseline="0" dirty="0"/>
              <a:t> San Jorge.-Masia Freixa</a:t>
            </a:r>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19909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34496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90526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661566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25824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09413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42689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97206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1420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65295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46640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67960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20412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371600" y="1143000"/>
            <a:ext cx="4114800" cy="3086100"/>
          </a:xfrm>
        </p:spPr>
      </p:sp>
      <p:sp>
        <p:nvSpPr>
          <p:cNvPr id="3" name="2 Marcador de notas"/>
          <p:cNvSpPr>
            <a:spLocks noGrp="1"/>
          </p:cNvSpPr>
          <p:nvPr>
            <p:ph type="body" idx="1"/>
          </p:nvPr>
        </p:nvSpPr>
        <p:spPr/>
        <p:txBody>
          <a:bodyPr/>
          <a:lstStyle/>
          <a:p>
            <a:r>
              <a:rPr lang="es-ES" dirty="0"/>
              <a:t>Terrassa.-Parque San Jorge.-</a:t>
            </a:r>
          </a:p>
        </p:txBody>
      </p:sp>
      <p:sp>
        <p:nvSpPr>
          <p:cNvPr id="4" name="3 Marcador de número de diapositiva"/>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7B3B52-7BB0-498F-AE11-718EC696240A}"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121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DDA51639-B2D6-4652-B8C3-1B4C224A7BAF}" type="datetimeFigureOut">
              <a:rPr lang="en-US" smtClean="0"/>
              <a:t>4/4/2018</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10377869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smtClean="0"/>
              <a:t>4/4/2018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232264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C44961B7-6B89-48AB-966F-622E2788EECC}" type="datetimeFigureOut">
              <a:rPr lang="en-US" smtClean="0"/>
              <a:t>4/4/2018</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6453378" y="5211060"/>
            <a:ext cx="1584198" cy="228600"/>
          </a:xfrm>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90494758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4/4/2018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22794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4/4/2018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56799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4/4/2018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998328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4/4/2018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683702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1CF131DD-A141-4471-BCF9-C6073EDD7E20}" type="datetimeFigureOut">
              <a:rPr lang="en-US" smtClean="0"/>
              <a:t>4/4/2018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4FAB73BC-B049-4115-A692-8D63A059BFB8}" type="slidenum">
              <a:rPr lang="en-US" smtClean="0"/>
              <a:pPr/>
              <a:t>‹Nº›</a:t>
            </a:fld>
            <a:endParaRPr lang="en-U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9313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smtClean="0"/>
              <a:t>4/4/2018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4FAB73BC-B049-4115-A692-8D63A059BFB8}" type="slidenum">
              <a:rPr lang="en-US" smtClean="0"/>
              <a:pPr/>
              <a:t>‹Nº›</a:t>
            </a:fld>
            <a:endParaRPr lang="en-U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45889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37069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774037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s-ES" smtClean="0"/>
              <a:pPr/>
              <a:t>04/04/2018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s-ES" smtClean="0"/>
              <a:pPr/>
              <a:t>‹Nº›</a:t>
            </a:fld>
            <a:endParaRPr lang="es-ES" dirty="0"/>
          </a:p>
        </p:txBody>
      </p:sp>
    </p:spTree>
    <p:extLst>
      <p:ext uri="{BB962C8B-B14F-4D97-AF65-F5344CB8AC3E}">
        <p14:creationId xmlns:p14="http://schemas.microsoft.com/office/powerpoint/2010/main" val="1495114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endParaRPr lang="en-US" dirty="0">
              <a:solidFill>
                <a:srgbClr val="B13F9A"/>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903114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endParaRPr lang="en-US" dirty="0">
              <a:solidFill>
                <a:srgbClr val="B13F9A"/>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098940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endParaRPr lang="en-US" dirty="0">
              <a:solidFill>
                <a:srgbClr val="B13F9A"/>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915324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8" name="Footer Placeholder 7"/>
          <p:cNvSpPr>
            <a:spLocks noGrp="1"/>
          </p:cNvSpPr>
          <p:nvPr>
            <p:ph type="ftr" sz="quarter" idx="11"/>
          </p:nvPr>
        </p:nvSpPr>
        <p:spPr/>
        <p:txBody>
          <a:bodyPr/>
          <a:lstStyle/>
          <a:p>
            <a:endParaRPr lang="en-US" dirty="0">
              <a:solidFill>
                <a:srgbClr val="B13F9A"/>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761950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4" name="Footer Placeholder 3"/>
          <p:cNvSpPr>
            <a:spLocks noGrp="1"/>
          </p:cNvSpPr>
          <p:nvPr>
            <p:ph type="ftr" sz="quarter" idx="11"/>
          </p:nvPr>
        </p:nvSpPr>
        <p:spPr/>
        <p:txBody>
          <a:bodyPr/>
          <a:lstStyle/>
          <a:p>
            <a:pPr algn="l"/>
            <a:endParaRPr lang="en-US" dirty="0">
              <a:solidFill>
                <a:srgbClr val="B13F9A"/>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Tree>
    <p:extLst>
      <p:ext uri="{BB962C8B-B14F-4D97-AF65-F5344CB8AC3E}">
        <p14:creationId xmlns:p14="http://schemas.microsoft.com/office/powerpoint/2010/main" val="1085162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3" name="Footer Placeholder 2"/>
          <p:cNvSpPr>
            <a:spLocks noGrp="1"/>
          </p:cNvSpPr>
          <p:nvPr>
            <p:ph type="ftr" sz="quarter" idx="11"/>
          </p:nvPr>
        </p:nvSpPr>
        <p:spPr/>
        <p:txBody>
          <a:bodyPr/>
          <a:lstStyle/>
          <a:p>
            <a:endParaRPr lang="en-US" dirty="0">
              <a:solidFill>
                <a:srgbClr val="B13F9A"/>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4033789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endParaRPr lang="en-US" dirty="0">
              <a:solidFill>
                <a:srgbClr val="B13F9A"/>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894608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endParaRPr lang="en-US" dirty="0">
              <a:solidFill>
                <a:srgbClr val="B13F9A"/>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7997314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pPr algn="l"/>
            <a:endParaRPr lang="en-US" dirty="0">
              <a:solidFill>
                <a:srgbClr val="B13F9A"/>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Tree>
    <p:extLst>
      <p:ext uri="{BB962C8B-B14F-4D97-AF65-F5344CB8AC3E}">
        <p14:creationId xmlns:p14="http://schemas.microsoft.com/office/powerpoint/2010/main" val="29753972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pPr algn="l"/>
            <a:endParaRPr lang="en-US" dirty="0">
              <a:solidFill>
                <a:srgbClr val="B13F9A"/>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23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pPr algn="l"/>
            <a:endParaRPr lang="en-US" dirty="0">
              <a:solidFill>
                <a:srgbClr val="B13F9A"/>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Tree>
    <p:extLst>
      <p:ext uri="{BB962C8B-B14F-4D97-AF65-F5344CB8AC3E}">
        <p14:creationId xmlns:p14="http://schemas.microsoft.com/office/powerpoint/2010/main" val="2932048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pPr algn="l"/>
            <a:endParaRPr lang="en-US" dirty="0">
              <a:solidFill>
                <a:srgbClr val="B13F9A"/>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306113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6" name="Footer Placeholder 5"/>
          <p:cNvSpPr>
            <a:spLocks noGrp="1"/>
          </p:cNvSpPr>
          <p:nvPr>
            <p:ph type="ftr" sz="quarter" idx="11"/>
          </p:nvPr>
        </p:nvSpPr>
        <p:spPr/>
        <p:txBody>
          <a:bodyPr/>
          <a:lstStyle/>
          <a:p>
            <a:pPr algn="l"/>
            <a:endParaRPr lang="en-US" dirty="0">
              <a:solidFill>
                <a:srgbClr val="B13F9A"/>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Tree>
    <p:extLst>
      <p:ext uri="{BB962C8B-B14F-4D97-AF65-F5344CB8AC3E}">
        <p14:creationId xmlns:p14="http://schemas.microsoft.com/office/powerpoint/2010/main" val="1076316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endParaRPr lang="en-US" dirty="0">
              <a:solidFill>
                <a:srgbClr val="B13F9A"/>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2943415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B13F9A"/>
                </a:solidFill>
              </a:rPr>
              <a:pPr/>
              <a:t>4/4/2018</a:t>
            </a:fld>
            <a:endParaRPr lang="en-US" dirty="0">
              <a:solidFill>
                <a:srgbClr val="B13F9A"/>
              </a:solidFill>
            </a:endParaRPr>
          </a:p>
        </p:txBody>
      </p:sp>
      <p:sp>
        <p:nvSpPr>
          <p:cNvPr id="5" name="Footer Placeholder 4"/>
          <p:cNvSpPr>
            <a:spLocks noGrp="1"/>
          </p:cNvSpPr>
          <p:nvPr>
            <p:ph type="ftr" sz="quarter" idx="11"/>
          </p:nvPr>
        </p:nvSpPr>
        <p:spPr/>
        <p:txBody>
          <a:bodyPr/>
          <a:lstStyle/>
          <a:p>
            <a:endParaRPr lang="en-US" dirty="0">
              <a:solidFill>
                <a:srgbClr val="B13F9A"/>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450678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CBC48EC7-AF6A-48D3-8284-14BACBEBDD84}" type="datetimeFigureOut">
              <a:rPr lang="en-US" smtClean="0"/>
              <a:t>4/4/2018</a:t>
            </a:fld>
            <a:endParaRPr lang="en-U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19077470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sldNum="0" hdr="0" ftr="0" dt="0"/>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a:fld id="{E6F9B8CD-342D-4579-98EC-A8FD6B7370E1}" type="datetimeFigureOut">
              <a:rPr lang="en-US" smtClean="0">
                <a:solidFill>
                  <a:srgbClr val="B13F9A"/>
                </a:solidFill>
              </a:rPr>
              <a:pPr algn="r"/>
              <a:t>4/4/2018</a:t>
            </a:fld>
            <a:endParaRPr lang="en-US" dirty="0">
              <a:solidFill>
                <a:srgbClr val="B13F9A"/>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a:endParaRPr lang="en-US" dirty="0">
              <a:solidFill>
                <a:srgbClr val="B13F9A"/>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a:fld id="{2BBB5E19-F10A-4C2F-BF6F-11C513378A2E}" type="slidenum">
              <a:rPr lang="en-US" smtClean="0">
                <a:solidFill>
                  <a:srgbClr val="B13F9A"/>
                </a:solidFill>
              </a:rPr>
              <a:pPr algn="ctr"/>
              <a:t>‹Nº›</a:t>
            </a:fld>
            <a:endParaRPr lang="en-US" sz="1050" b="1" dirty="0">
              <a:solidFill>
                <a:srgbClr val="FFFFFF"/>
              </a:solidFill>
            </a:endParaRPr>
          </a:p>
        </p:txBody>
      </p:sp>
    </p:spTree>
    <p:extLst>
      <p:ext uri="{BB962C8B-B14F-4D97-AF65-F5344CB8AC3E}">
        <p14:creationId xmlns:p14="http://schemas.microsoft.com/office/powerpoint/2010/main" val="91784282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18.xml"/><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18.xml"/><Relationship Id="rId4" Type="http://schemas.openxmlformats.org/officeDocument/2006/relationships/image" Target="../media/image109.JPG"/></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18.xml"/><Relationship Id="rId4" Type="http://schemas.openxmlformats.org/officeDocument/2006/relationships/image" Target="../media/image116.JPG"/></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8652DC-DB2D-4C33-9310-16D23243D185}"/>
              </a:ext>
            </a:extLst>
          </p:cNvPr>
          <p:cNvSpPr>
            <a:spLocks noGrp="1"/>
          </p:cNvSpPr>
          <p:nvPr>
            <p:ph type="ctrTitle"/>
          </p:nvPr>
        </p:nvSpPr>
        <p:spPr/>
        <p:txBody>
          <a:bodyPr/>
          <a:lstStyle/>
          <a:p>
            <a:r>
              <a:rPr lang="es-ES" sz="2400" dirty="0"/>
              <a:t>JARDINES HISTORICOS DE ESPAÑA.-K</a:t>
            </a:r>
          </a:p>
        </p:txBody>
      </p:sp>
      <p:sp>
        <p:nvSpPr>
          <p:cNvPr id="3" name="Subtítulo 2">
            <a:extLst>
              <a:ext uri="{FF2B5EF4-FFF2-40B4-BE49-F238E27FC236}">
                <a16:creationId xmlns:a16="http://schemas.microsoft.com/office/drawing/2014/main" id="{02880121-C607-4689-A852-DFFE7C16008D}"/>
              </a:ext>
            </a:extLst>
          </p:cNvPr>
          <p:cNvSpPr>
            <a:spLocks noGrp="1"/>
          </p:cNvSpPr>
          <p:nvPr>
            <p:ph type="subTitle" idx="1"/>
          </p:nvPr>
        </p:nvSpPr>
        <p:spPr>
          <a:xfrm>
            <a:off x="1171575" y="4098111"/>
            <a:ext cx="6803136" cy="613587"/>
          </a:xfrm>
        </p:spPr>
        <p:txBody>
          <a:bodyPr>
            <a:normAutofit/>
          </a:bodyPr>
          <a:lstStyle/>
          <a:p>
            <a:r>
              <a:rPr lang="es-ES" dirty="0"/>
              <a:t>Selección de textos y </a:t>
            </a:r>
            <a:r>
              <a:rPr lang="es-ES" dirty="0" err="1"/>
              <a:t>fotografias</a:t>
            </a:r>
            <a:r>
              <a:rPr lang="es-ES" dirty="0"/>
              <a:t> por</a:t>
            </a:r>
          </a:p>
          <a:p>
            <a:r>
              <a:rPr lang="es-ES" dirty="0"/>
              <a:t>JOSE ELIAS BONELLS</a:t>
            </a:r>
          </a:p>
        </p:txBody>
      </p:sp>
    </p:spTree>
    <p:extLst>
      <p:ext uri="{BB962C8B-B14F-4D97-AF65-F5344CB8AC3E}">
        <p14:creationId xmlns:p14="http://schemas.microsoft.com/office/powerpoint/2010/main" val="248488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Can Artigas</a:t>
            </a:r>
          </a:p>
        </p:txBody>
      </p:sp>
      <p:sp>
        <p:nvSpPr>
          <p:cNvPr id="3" name="2 Marcador de contenido"/>
          <p:cNvSpPr>
            <a:spLocks noGrp="1"/>
          </p:cNvSpPr>
          <p:nvPr>
            <p:ph idx="1"/>
          </p:nvPr>
        </p:nvSpPr>
        <p:spPr>
          <a:xfrm>
            <a:off x="2599812" y="2186862"/>
            <a:ext cx="4943989" cy="3402378"/>
          </a:xfrm>
        </p:spPr>
        <p:txBody>
          <a:bodyPr>
            <a:normAutofit fontScale="92500" lnSpcReduction="20000"/>
          </a:bodyPr>
          <a:lstStyle/>
          <a:p>
            <a:r>
              <a:rPr lang="es-ES" sz="1500" dirty="0"/>
              <a:t>Los Jardines de Can Artigas se encuentran en la localidad de La Pobla de Lillet (Barcelona) y fueron realizados entre 1905 y 1906, con un proyecto diseñado por el arquitecto modernista Antoni Gaudí.</a:t>
            </a:r>
          </a:p>
          <a:p>
            <a:r>
              <a:rPr lang="es-ES" sz="1500" dirty="0"/>
              <a:t>En 1905 Gaudí viajó a La Pobla de Lillet para construir el chalet de Catllaràs, refugio de montaña para los ingenieros de las minas de carbón que abastecían la fábrica de cemento Asland, en la localidad vecina de Castellar de Nuch, propiedad de Eusebi Güell, rico industrial que fue el principal mecenas de Gaudí. Durante su estancia en la localidad, Gaudí se alojó en casa del industrial textil Joan Artigas i Alart, el cual tenía un terreno en la llamada Fuente de la Magnesia, en el cauce del río Llobregat. En agradecimiento por la hospitalidad del señor Artigas, Gaudí le diseñó los jardines.</a:t>
            </a:r>
          </a:p>
        </p:txBody>
      </p:sp>
    </p:spTree>
    <p:extLst>
      <p:ext uri="{BB962C8B-B14F-4D97-AF65-F5344CB8AC3E}">
        <p14:creationId xmlns:p14="http://schemas.microsoft.com/office/powerpoint/2010/main" val="348265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56898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64696" cy="5143500"/>
          </a:xfrm>
          <a:prstGeom prst="rect">
            <a:avLst/>
          </a:prstGeom>
        </p:spPr>
      </p:pic>
    </p:spTree>
    <p:extLst>
      <p:ext uri="{BB962C8B-B14F-4D97-AF65-F5344CB8AC3E}">
        <p14:creationId xmlns:p14="http://schemas.microsoft.com/office/powerpoint/2010/main" val="164379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218044"/>
          </a:xfrm>
          <a:prstGeom prst="rect">
            <a:avLst/>
          </a:prstGeom>
        </p:spPr>
      </p:pic>
    </p:spTree>
    <p:extLst>
      <p:ext uri="{BB962C8B-B14F-4D97-AF65-F5344CB8AC3E}">
        <p14:creationId xmlns:p14="http://schemas.microsoft.com/office/powerpoint/2010/main" val="4078685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2473082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2951741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8890"/>
            <a:ext cx="6129300" cy="5140222"/>
          </a:xfrm>
          <a:prstGeom prst="rect">
            <a:avLst/>
          </a:prstGeom>
        </p:spPr>
      </p:pic>
    </p:spTree>
    <p:extLst>
      <p:ext uri="{BB962C8B-B14F-4D97-AF65-F5344CB8AC3E}">
        <p14:creationId xmlns:p14="http://schemas.microsoft.com/office/powerpoint/2010/main" val="406534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143500"/>
          </a:xfrm>
          <a:prstGeom prst="rect">
            <a:avLst/>
          </a:prstGeom>
        </p:spPr>
      </p:pic>
    </p:spTree>
    <p:extLst>
      <p:ext uri="{BB962C8B-B14F-4D97-AF65-F5344CB8AC3E}">
        <p14:creationId xmlns:p14="http://schemas.microsoft.com/office/powerpoint/2010/main" val="223199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432849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984084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209" y="938212"/>
            <a:ext cx="3295650" cy="506253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4861" y="857250"/>
            <a:ext cx="2836046" cy="5143500"/>
          </a:xfrm>
          <a:prstGeom prst="rect">
            <a:avLst/>
          </a:prstGeom>
        </p:spPr>
      </p:pic>
    </p:spTree>
    <p:extLst>
      <p:ext uri="{BB962C8B-B14F-4D97-AF65-F5344CB8AC3E}">
        <p14:creationId xmlns:p14="http://schemas.microsoft.com/office/powerpoint/2010/main" val="1136402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122" y="907367"/>
            <a:ext cx="3855167" cy="5143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1970" y="907367"/>
            <a:ext cx="3045077" cy="5143500"/>
          </a:xfrm>
          <a:prstGeom prst="rect">
            <a:avLst/>
          </a:prstGeom>
        </p:spPr>
      </p:pic>
    </p:spTree>
    <p:extLst>
      <p:ext uri="{BB962C8B-B14F-4D97-AF65-F5344CB8AC3E}">
        <p14:creationId xmlns:p14="http://schemas.microsoft.com/office/powerpoint/2010/main" val="2021568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85900" y="1097280"/>
            <a:ext cx="5570376" cy="857250"/>
          </a:xfrm>
        </p:spPr>
        <p:txBody>
          <a:bodyPr>
            <a:normAutofit fontScale="90000"/>
          </a:bodyPr>
          <a:lstStyle/>
          <a:p>
            <a:r>
              <a:rPr lang="es-ES" dirty="0"/>
              <a:t>Parque de Can Solei y cal´arnus</a:t>
            </a:r>
          </a:p>
        </p:txBody>
      </p:sp>
      <p:sp>
        <p:nvSpPr>
          <p:cNvPr id="3" name="2 Marcador de contenido"/>
          <p:cNvSpPr>
            <a:spLocks noGrp="1"/>
          </p:cNvSpPr>
          <p:nvPr>
            <p:ph idx="1"/>
          </p:nvPr>
        </p:nvSpPr>
        <p:spPr>
          <a:xfrm>
            <a:off x="2599812" y="2078850"/>
            <a:ext cx="4943989" cy="3211817"/>
          </a:xfrm>
        </p:spPr>
        <p:txBody>
          <a:bodyPr>
            <a:normAutofit fontScale="62500" lnSpcReduction="20000"/>
          </a:bodyPr>
          <a:lstStyle/>
          <a:p>
            <a:r>
              <a:rPr lang="es-ES" dirty="0"/>
              <a:t>El Parque de Can Solei y Ca l'Arnús es un parque situado en el barrio de Casagemes de Badalona .  Es considerado hoy en día el gran parque y el verdadero pulmón verde de Badalona, ​​tanto por sus medidas como por su valor histórico, paisajístico y su riqueza vegetal y faunística; tanto es así que forma parte de la red de parques metropolitanos. </a:t>
            </a:r>
          </a:p>
          <a:p>
            <a:r>
              <a:rPr lang="es-ES" dirty="0"/>
              <a:t>En superficie ocupa 10,8 ha, de las cuales 3 pertenecen a Can Solei y 8 en Ca l'Arnús. Limita al norte con la C-31 , al oeste con la calle de la Seo de Urgel, al sur con la calle de San Bruno y al este con el arroyo de Canyadó. </a:t>
            </a:r>
          </a:p>
          <a:p>
            <a:r>
              <a:rPr lang="es-ES" dirty="0"/>
              <a:t>Se puede distinguir varias áreas dentro del conjunto, a diferenciar entre los jardines históricos, con toda una serie de elementos de gran interés; la zona de huertos, actualmente sin uso; la explanada superior, muy utilizada para celebrar actos de carácter popular; finalmente el paseo central, que comunica las dos fincas y está flanqueado por plataneros centenarios.</a:t>
            </a:r>
          </a:p>
        </p:txBody>
      </p:sp>
    </p:spTree>
    <p:extLst>
      <p:ext uri="{BB962C8B-B14F-4D97-AF65-F5344CB8AC3E}">
        <p14:creationId xmlns:p14="http://schemas.microsoft.com/office/powerpoint/2010/main" val="3453300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83306" cy="5218044"/>
          </a:xfrm>
          <a:prstGeom prst="rect">
            <a:avLst/>
          </a:prstGeom>
        </p:spPr>
      </p:pic>
    </p:spTree>
    <p:extLst>
      <p:ext uri="{BB962C8B-B14F-4D97-AF65-F5344CB8AC3E}">
        <p14:creationId xmlns:p14="http://schemas.microsoft.com/office/powerpoint/2010/main" val="1007479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1"/>
            <a:ext cx="6210690" cy="5143499"/>
          </a:xfrm>
          <a:prstGeom prst="rect">
            <a:avLst/>
          </a:prstGeom>
        </p:spPr>
      </p:pic>
    </p:spTree>
    <p:extLst>
      <p:ext uri="{BB962C8B-B14F-4D97-AF65-F5344CB8AC3E}">
        <p14:creationId xmlns:p14="http://schemas.microsoft.com/office/powerpoint/2010/main" val="677749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250" y="1014412"/>
            <a:ext cx="6034050" cy="4986338"/>
          </a:xfrm>
          <a:prstGeom prst="rect">
            <a:avLst/>
          </a:prstGeom>
        </p:spPr>
      </p:pic>
    </p:spTree>
    <p:extLst>
      <p:ext uri="{BB962C8B-B14F-4D97-AF65-F5344CB8AC3E}">
        <p14:creationId xmlns:p14="http://schemas.microsoft.com/office/powerpoint/2010/main" val="1369823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143500"/>
          </a:xfrm>
          <a:prstGeom prst="rect">
            <a:avLst/>
          </a:prstGeom>
        </p:spPr>
      </p:pic>
    </p:spTree>
    <p:extLst>
      <p:ext uri="{BB962C8B-B14F-4D97-AF65-F5344CB8AC3E}">
        <p14:creationId xmlns:p14="http://schemas.microsoft.com/office/powerpoint/2010/main" val="461439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1"/>
            <a:ext cx="6075294" cy="5143499"/>
          </a:xfrm>
          <a:prstGeom prst="rect">
            <a:avLst/>
          </a:prstGeom>
        </p:spPr>
      </p:pic>
    </p:spTree>
    <p:extLst>
      <p:ext uri="{BB962C8B-B14F-4D97-AF65-F5344CB8AC3E}">
        <p14:creationId xmlns:p14="http://schemas.microsoft.com/office/powerpoint/2010/main" val="322532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400803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57250"/>
            <a:ext cx="3483006"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6006" y="782706"/>
            <a:ext cx="2754306" cy="5218044"/>
          </a:xfrm>
          <a:prstGeom prst="rect">
            <a:avLst/>
          </a:prstGeom>
        </p:spPr>
      </p:pic>
    </p:spTree>
    <p:extLst>
      <p:ext uri="{BB962C8B-B14F-4D97-AF65-F5344CB8AC3E}">
        <p14:creationId xmlns:p14="http://schemas.microsoft.com/office/powerpoint/2010/main" val="1272112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98561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71383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711963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491" y="857250"/>
            <a:ext cx="5973809" cy="5143500"/>
          </a:xfrm>
          <a:prstGeom prst="rect">
            <a:avLst/>
          </a:prstGeom>
        </p:spPr>
      </p:pic>
    </p:spTree>
    <p:extLst>
      <p:ext uri="{BB962C8B-B14F-4D97-AF65-F5344CB8AC3E}">
        <p14:creationId xmlns:p14="http://schemas.microsoft.com/office/powerpoint/2010/main" val="118201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Palacio Falguera</a:t>
            </a:r>
          </a:p>
        </p:txBody>
      </p:sp>
      <p:sp>
        <p:nvSpPr>
          <p:cNvPr id="3" name="2 Marcador de contenido"/>
          <p:cNvSpPr>
            <a:spLocks noGrp="1"/>
          </p:cNvSpPr>
          <p:nvPr>
            <p:ph idx="1"/>
          </p:nvPr>
        </p:nvSpPr>
        <p:spPr/>
        <p:txBody>
          <a:bodyPr/>
          <a:lstStyle/>
          <a:p>
            <a:r>
              <a:rPr lang="es-ES" dirty="0"/>
              <a:t>El palacio Falguera (en catalán, Palau Falguera) es un edificio situado en medio de una zona de jardines, en San Feliú de Llobregat, en la comarca del Bajo Llobregat. Está dentro del área metropolitana de Barcelona.</a:t>
            </a:r>
          </a:p>
        </p:txBody>
      </p:sp>
    </p:spTree>
    <p:extLst>
      <p:ext uri="{BB962C8B-B14F-4D97-AF65-F5344CB8AC3E}">
        <p14:creationId xmlns:p14="http://schemas.microsoft.com/office/powerpoint/2010/main" val="1705029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075294" cy="5218044"/>
          </a:xfrm>
          <a:prstGeom prst="rect">
            <a:avLst/>
          </a:prstGeom>
        </p:spPr>
      </p:pic>
    </p:spTree>
    <p:extLst>
      <p:ext uri="{BB962C8B-B14F-4D97-AF65-F5344CB8AC3E}">
        <p14:creationId xmlns:p14="http://schemas.microsoft.com/office/powerpoint/2010/main" val="3158561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1"/>
            <a:ext cx="6237312" cy="5143499"/>
          </a:xfrm>
          <a:prstGeom prst="rect">
            <a:avLst/>
          </a:prstGeom>
        </p:spPr>
      </p:pic>
    </p:spTree>
    <p:extLst>
      <p:ext uri="{BB962C8B-B14F-4D97-AF65-F5344CB8AC3E}">
        <p14:creationId xmlns:p14="http://schemas.microsoft.com/office/powerpoint/2010/main" val="443104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82706"/>
            <a:ext cx="6129300" cy="5292588"/>
          </a:xfrm>
          <a:prstGeom prst="rect">
            <a:avLst/>
          </a:prstGeom>
        </p:spPr>
      </p:pic>
    </p:spTree>
    <p:extLst>
      <p:ext uri="{BB962C8B-B14F-4D97-AF65-F5344CB8AC3E}">
        <p14:creationId xmlns:p14="http://schemas.microsoft.com/office/powerpoint/2010/main" val="1623132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517192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782706"/>
            <a:ext cx="6264696" cy="5218044"/>
          </a:xfrm>
          <a:prstGeom prst="rect">
            <a:avLst/>
          </a:prstGeom>
        </p:spPr>
      </p:pic>
    </p:spTree>
    <p:extLst>
      <p:ext uri="{BB962C8B-B14F-4D97-AF65-F5344CB8AC3E}">
        <p14:creationId xmlns:p14="http://schemas.microsoft.com/office/powerpoint/2010/main" val="445686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64696" cy="5218044"/>
          </a:xfrm>
          <a:prstGeom prst="rect">
            <a:avLst/>
          </a:prstGeom>
        </p:spPr>
      </p:pic>
    </p:spTree>
    <p:extLst>
      <p:ext uri="{BB962C8B-B14F-4D97-AF65-F5344CB8AC3E}">
        <p14:creationId xmlns:p14="http://schemas.microsoft.com/office/powerpoint/2010/main" val="1094911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782706"/>
            <a:ext cx="6210690" cy="5292588"/>
          </a:xfrm>
          <a:prstGeom prst="rect">
            <a:avLst/>
          </a:prstGeom>
        </p:spPr>
      </p:pic>
    </p:spTree>
    <p:extLst>
      <p:ext uri="{BB962C8B-B14F-4D97-AF65-F5344CB8AC3E}">
        <p14:creationId xmlns:p14="http://schemas.microsoft.com/office/powerpoint/2010/main" val="2162524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782706"/>
            <a:ext cx="6264696" cy="5218044"/>
          </a:xfrm>
          <a:prstGeom prst="rect">
            <a:avLst/>
          </a:prstGeom>
        </p:spPr>
      </p:pic>
    </p:spTree>
    <p:extLst>
      <p:ext uri="{BB962C8B-B14F-4D97-AF65-F5344CB8AC3E}">
        <p14:creationId xmlns:p14="http://schemas.microsoft.com/office/powerpoint/2010/main" val="432740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64696" cy="5218044"/>
          </a:xfrm>
          <a:prstGeom prst="rect">
            <a:avLst/>
          </a:prstGeom>
        </p:spPr>
      </p:pic>
    </p:spTree>
    <p:extLst>
      <p:ext uri="{BB962C8B-B14F-4D97-AF65-F5344CB8AC3E}">
        <p14:creationId xmlns:p14="http://schemas.microsoft.com/office/powerpoint/2010/main" val="71874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403468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749050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598" y="857250"/>
            <a:ext cx="6372708" cy="5143500"/>
          </a:xfrm>
          <a:prstGeom prst="rect">
            <a:avLst/>
          </a:prstGeom>
        </p:spPr>
      </p:pic>
    </p:spTree>
    <p:extLst>
      <p:ext uri="{BB962C8B-B14F-4D97-AF65-F5344CB8AC3E}">
        <p14:creationId xmlns:p14="http://schemas.microsoft.com/office/powerpoint/2010/main" val="1380644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66002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1610" y="857250"/>
            <a:ext cx="6318702" cy="5143500"/>
          </a:xfrm>
          <a:prstGeom prst="rect">
            <a:avLst/>
          </a:prstGeom>
        </p:spPr>
      </p:pic>
    </p:spTree>
    <p:extLst>
      <p:ext uri="{BB962C8B-B14F-4D97-AF65-F5344CB8AC3E}">
        <p14:creationId xmlns:p14="http://schemas.microsoft.com/office/powerpoint/2010/main" val="1438331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2029242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Torreblanca </a:t>
            </a:r>
          </a:p>
        </p:txBody>
      </p:sp>
      <p:sp>
        <p:nvSpPr>
          <p:cNvPr id="3" name="2 Marcador de contenido"/>
          <p:cNvSpPr>
            <a:spLocks noGrp="1"/>
          </p:cNvSpPr>
          <p:nvPr>
            <p:ph idx="1"/>
          </p:nvPr>
        </p:nvSpPr>
        <p:spPr/>
        <p:txBody>
          <a:bodyPr>
            <a:normAutofit/>
          </a:bodyPr>
          <a:lstStyle/>
          <a:p>
            <a:r>
              <a:rPr lang="es-ES" sz="1500" dirty="0"/>
              <a:t>El Parque de Torreblanca en catalán: Parc de Torreblanca es un parque de aproximadamente unas 12 hectáreas de extensión y que se divide en varias partes. </a:t>
            </a:r>
          </a:p>
          <a:p>
            <a:r>
              <a:rPr lang="es-ES" sz="1500" dirty="0"/>
              <a:t>Está dentro del área metropolitana de Barcelona.</a:t>
            </a:r>
          </a:p>
          <a:p>
            <a:r>
              <a:rPr lang="es-ES" sz="1500" dirty="0"/>
              <a:t> El Parque de Torreblanca ocupa parte de los términos de San Juan Despí y de San Justo Desvern, y próximo al de San Feliú de Llobregat pudiéndose acceder desde cualquiera de estas localidades.</a:t>
            </a:r>
          </a:p>
          <a:p>
            <a:r>
              <a:rPr lang="es-ES" sz="1500" dirty="0"/>
              <a:t>Se trataba de la finca de la casa señorial de los marqueses de Monistrol (título de la familia Dusay ó Usall), adquirida en época medieval y que se convirtió en la residencia principal en el siglo XIX, abandonando el anterior Palacio del carrer de Regomir.</a:t>
            </a:r>
          </a:p>
        </p:txBody>
      </p:sp>
    </p:spTree>
    <p:extLst>
      <p:ext uri="{BB962C8B-B14F-4D97-AF65-F5344CB8AC3E}">
        <p14:creationId xmlns:p14="http://schemas.microsoft.com/office/powerpoint/2010/main" val="1983950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303748" y="1106742"/>
            <a:ext cx="4611402" cy="4592310"/>
          </a:xfrm>
        </p:spPr>
        <p:txBody>
          <a:bodyPr>
            <a:normAutofit fontScale="92500" lnSpcReduction="20000"/>
          </a:bodyPr>
          <a:lstStyle/>
          <a:p>
            <a:r>
              <a:rPr lang="es-ES" sz="1500" dirty="0"/>
              <a:t>Al principio, había sido un jardín botánico del que actualmente sólo se conserva la vegetación de la zona del lago. Este fue construido en estilo que se impregna de un aire romántico y con conglomerados artificiales, cuevas y glorietas. </a:t>
            </a:r>
          </a:p>
          <a:p>
            <a:r>
              <a:rPr lang="es-ES" sz="1500" dirty="0"/>
              <a:t>En el año 2005, la asociación Amics de les Roses de Sant Feliu de Llobregat llegó a un acuerdo con la Mancomunidad que gestiona el parque y el Consejo Comarcal del Bajo Llobregat y a través de un convenio se cedió a esta entidad el uso de diferentes parterres de la zona donde originariamente habían plantados rosales, para que los socios rosalistas pudieran volver a plantar y cultivar rosales.</a:t>
            </a:r>
          </a:p>
          <a:p>
            <a:r>
              <a:rPr lang="es-ES" sz="1500" dirty="0"/>
              <a:t>En la actualidad se han plantado y cuidan cerca de 600 rosales y este número de rosales y de variedades plantadas crece año tras año.</a:t>
            </a:r>
          </a:p>
          <a:p>
            <a:r>
              <a:rPr lang="es-ES" sz="1500" dirty="0"/>
              <a:t>Como había sido un jardín botánico, el parque consta de una gran diversidad vegetal de una gran belleza y con mucho valor. Aparte, también hay una buena diversidad de fauna. </a:t>
            </a:r>
          </a:p>
        </p:txBody>
      </p:sp>
    </p:spTree>
    <p:extLst>
      <p:ext uri="{BB962C8B-B14F-4D97-AF65-F5344CB8AC3E}">
        <p14:creationId xmlns:p14="http://schemas.microsoft.com/office/powerpoint/2010/main" val="3768011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66801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143500"/>
          </a:xfrm>
          <a:prstGeom prst="rect">
            <a:avLst/>
          </a:prstGeom>
        </p:spPr>
      </p:pic>
    </p:spTree>
    <p:extLst>
      <p:ext uri="{BB962C8B-B14F-4D97-AF65-F5344CB8AC3E}">
        <p14:creationId xmlns:p14="http://schemas.microsoft.com/office/powerpoint/2010/main" val="3460893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82706"/>
            <a:ext cx="6183306" cy="5292588"/>
          </a:xfrm>
          <a:prstGeom prst="rect">
            <a:avLst/>
          </a:prstGeom>
        </p:spPr>
      </p:pic>
    </p:spTree>
    <p:extLst>
      <p:ext uri="{BB962C8B-B14F-4D97-AF65-F5344CB8AC3E}">
        <p14:creationId xmlns:p14="http://schemas.microsoft.com/office/powerpoint/2010/main" val="38624315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5610659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64696" cy="5143500"/>
          </a:xfrm>
          <a:prstGeom prst="rect">
            <a:avLst/>
          </a:prstGeom>
        </p:spPr>
      </p:pic>
    </p:spTree>
    <p:extLst>
      <p:ext uri="{BB962C8B-B14F-4D97-AF65-F5344CB8AC3E}">
        <p14:creationId xmlns:p14="http://schemas.microsoft.com/office/powerpoint/2010/main" val="3193208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635590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758506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583940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2601876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464687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1242519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782706"/>
            <a:ext cx="6237312" cy="5218044"/>
          </a:xfrm>
          <a:prstGeom prst="rect">
            <a:avLst/>
          </a:prstGeom>
        </p:spPr>
      </p:pic>
    </p:spTree>
    <p:extLst>
      <p:ext uri="{BB962C8B-B14F-4D97-AF65-F5344CB8AC3E}">
        <p14:creationId xmlns:p14="http://schemas.microsoft.com/office/powerpoint/2010/main" val="624874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Can Vidalet </a:t>
            </a:r>
          </a:p>
        </p:txBody>
      </p:sp>
      <p:sp>
        <p:nvSpPr>
          <p:cNvPr id="3" name="2 Marcador de contenido"/>
          <p:cNvSpPr>
            <a:spLocks noGrp="1"/>
          </p:cNvSpPr>
          <p:nvPr>
            <p:ph idx="1"/>
          </p:nvPr>
        </p:nvSpPr>
        <p:spPr>
          <a:xfrm>
            <a:off x="2599812" y="2132856"/>
            <a:ext cx="4943989" cy="3456384"/>
          </a:xfrm>
        </p:spPr>
        <p:txBody>
          <a:bodyPr>
            <a:normAutofit fontScale="70000" lnSpcReduction="20000"/>
          </a:bodyPr>
          <a:lstStyle/>
          <a:p>
            <a:r>
              <a:rPr lang="es-ES" dirty="0"/>
              <a:t>El Parque de Can Vidalet es uno de los espacios verdes que tiene Esplugas de Llobregat. Se encuentra en un área densamente poblada: el barrio de Can Vidalet que le da nombre tiene unos 15.000 habitantes de los casi 50.000 de Esplugas y el barrio adyacente del Pubilla Casas de Hospitalet de Llobregat cuenta con más de 30.000 habitantes. El Parque de Can Vidalet se encuentra en el término municipal de Esplugas de Llobregat. El lugar donde se sitúa el parque, en la parte baja de Esplugues, cerca del límite con Hospitalet, fue, hasta los años 50, una zona de tierras fértiles dedicadas principalmente a conreos de secano. El proceso de industrialización, con la consiguiente llegada de población inmigrada, conllevó una radical transformación del paisaje. Hoy, la masa verde del parque de Can Vidalet es una isla que resalta extraordinariamente entre la densa trama urbana y los importantes ejes viarios que lo envuelven (la carretera N-340, la Ronda de Dalt y la autopista A-2), y constituye una aportación imprescindible de calidad ambiental y paisajística.</a:t>
            </a:r>
          </a:p>
        </p:txBody>
      </p:sp>
    </p:spTree>
    <p:extLst>
      <p:ext uri="{BB962C8B-B14F-4D97-AF65-F5344CB8AC3E}">
        <p14:creationId xmlns:p14="http://schemas.microsoft.com/office/powerpoint/2010/main" val="2643673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2303748" y="1214754"/>
            <a:ext cx="5076564" cy="4484298"/>
          </a:xfrm>
        </p:spPr>
        <p:txBody>
          <a:bodyPr>
            <a:normAutofit fontScale="77500" lnSpcReduction="20000"/>
          </a:bodyPr>
          <a:lstStyle/>
          <a:p>
            <a:r>
              <a:rPr lang="es-ES" dirty="0"/>
              <a:t>Can Vidalet es uno de los jardines históricos más emblemáticos de la red de parques metropolitanos y el espacio verde urbano más importante de Esplugas de Llobregat. </a:t>
            </a:r>
          </a:p>
          <a:p>
            <a:r>
              <a:rPr lang="es-ES" dirty="0"/>
              <a:t>Además de ser un lugar para el descanso y el ocio y de la aproximación a la naturaleza, ofrece la posibilidad de disfrutar y aprender de los valiosos elementos antiguos que guarda celosamente (el palacete, el lago, el estanque, el lavadero, la vegetación, etc.) y de su característica organización del espacio. </a:t>
            </a:r>
          </a:p>
          <a:p>
            <a:r>
              <a:rPr lang="es-ES" dirty="0"/>
              <a:t>Esta tipología de jardín combina diseños geométricos, cerca de las casas, con otros de vegetación casi espontánea sobre un relieve creado artificialmente, que pretende imitar el paisaje natural. </a:t>
            </a:r>
          </a:p>
          <a:p>
            <a:r>
              <a:rPr lang="es-ES" dirty="0"/>
              <a:t>El agua es un elemento fundamental, distribuida por todos los rincones por una red de pequeños canales. Cascadas y surtidores aportan el sonido al conjunto visual. Entre la vegetación predominan las especies autóctonas, con una importante presencia de encinas y pinos blancos, muchos de ellos centenarios y de porte excepcional.</a:t>
            </a:r>
          </a:p>
        </p:txBody>
      </p:sp>
    </p:spTree>
    <p:extLst>
      <p:ext uri="{BB962C8B-B14F-4D97-AF65-F5344CB8AC3E}">
        <p14:creationId xmlns:p14="http://schemas.microsoft.com/office/powerpoint/2010/main" val="15382736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19664" cy="5143500"/>
          </a:xfrm>
          <a:prstGeom prst="rect">
            <a:avLst/>
          </a:prstGeom>
        </p:spPr>
      </p:pic>
    </p:spTree>
    <p:extLst>
      <p:ext uri="{BB962C8B-B14F-4D97-AF65-F5344CB8AC3E}">
        <p14:creationId xmlns:p14="http://schemas.microsoft.com/office/powerpoint/2010/main" val="28792298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143500"/>
          </a:xfrm>
          <a:prstGeom prst="rect">
            <a:avLst/>
          </a:prstGeom>
        </p:spPr>
      </p:pic>
    </p:spTree>
    <p:extLst>
      <p:ext uri="{BB962C8B-B14F-4D97-AF65-F5344CB8AC3E}">
        <p14:creationId xmlns:p14="http://schemas.microsoft.com/office/powerpoint/2010/main" val="42748735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434514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615340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20605085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1368181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4517779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034925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82706"/>
            <a:ext cx="6183306" cy="5218044"/>
          </a:xfrm>
          <a:prstGeom prst="rect">
            <a:avLst/>
          </a:prstGeom>
        </p:spPr>
      </p:pic>
    </p:spTree>
    <p:extLst>
      <p:ext uri="{BB962C8B-B14F-4D97-AF65-F5344CB8AC3E}">
        <p14:creationId xmlns:p14="http://schemas.microsoft.com/office/powerpoint/2010/main" val="4696099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23102885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3857625" cy="51435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1" y="857250"/>
            <a:ext cx="2731201" cy="5143500"/>
          </a:xfrm>
          <a:prstGeom prst="rect">
            <a:avLst/>
          </a:prstGeom>
        </p:spPr>
      </p:pic>
    </p:spTree>
    <p:extLst>
      <p:ext uri="{BB962C8B-B14F-4D97-AF65-F5344CB8AC3E}">
        <p14:creationId xmlns:p14="http://schemas.microsoft.com/office/powerpoint/2010/main" val="2354054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Palau de les Heures </a:t>
            </a:r>
          </a:p>
        </p:txBody>
      </p:sp>
      <p:sp>
        <p:nvSpPr>
          <p:cNvPr id="3" name="2 Marcador de contenido"/>
          <p:cNvSpPr>
            <a:spLocks noGrp="1"/>
          </p:cNvSpPr>
          <p:nvPr>
            <p:ph idx="1"/>
          </p:nvPr>
        </p:nvSpPr>
        <p:spPr/>
        <p:txBody>
          <a:bodyPr>
            <a:normAutofit fontScale="92500" lnSpcReduction="20000"/>
          </a:bodyPr>
          <a:lstStyle/>
          <a:p>
            <a:r>
              <a:rPr lang="es-ES" dirty="0"/>
              <a:t>El Palau de les Heures («palacio de las hiedras» en catalán), también conocido como Casa Gallart, es un palacio situado en el distrito de Horta-Guinardó de Barcelona.</a:t>
            </a:r>
          </a:p>
          <a:p>
            <a:r>
              <a:rPr lang="es-ES" dirty="0"/>
              <a:t> Fue construido entre 1894 y 1898 por el arquitecto Augusto Font Carreras. </a:t>
            </a:r>
          </a:p>
          <a:p>
            <a:r>
              <a:rPr lang="es-ES" dirty="0"/>
              <a:t>Actualmente es sede de la Fundación Bosch i Gimpera de estudios universitarios de posgrado, y está integrado en el Campus de Mundet de la Universidad de Barcelona. El palacio se halla al sur de la colina Turó de la Maria, en la sierra de Collserola, a lado del camino que ascendía a la ermita de Sant Cebrià. Antiguamente se encontraba en su terreno la masía de Can Duran, propiedad de Jaume Martí Codolar. En 1893 fue adquirida por Josep Gallart Forgas, un indiano enriquecido en Puerto Rico. </a:t>
            </a:r>
          </a:p>
        </p:txBody>
      </p:sp>
    </p:spTree>
    <p:extLst>
      <p:ext uri="{BB962C8B-B14F-4D97-AF65-F5344CB8AC3E}">
        <p14:creationId xmlns:p14="http://schemas.microsoft.com/office/powerpoint/2010/main" val="18680694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465766" y="1106742"/>
            <a:ext cx="4914546" cy="4592310"/>
          </a:xfrm>
        </p:spPr>
        <p:txBody>
          <a:bodyPr>
            <a:normAutofit fontScale="85000" lnSpcReduction="20000"/>
          </a:bodyPr>
          <a:lstStyle/>
          <a:p>
            <a:r>
              <a:rPr lang="es-ES" dirty="0"/>
              <a:t>Este arquitecto construyó un edificio inspirado en la tipología del château francés, con cuatro torres cilíndricas rematadas por picos cónicos y una linterna en su parte central, con semisótano y tres plantas. </a:t>
            </a:r>
          </a:p>
          <a:p>
            <a:r>
              <a:rPr lang="es-ES" dirty="0"/>
              <a:t>La fachada está presidida por una terracota con una alegoría de Las Hiedras, de Josep Campeny. El palacio se encuentra en lo alto de un promontorio al que se accede a través de una serie de terrazas ajardinadas, con rampas y balaustradas elaboradas al estilo del jardín italiano renacentista. </a:t>
            </a:r>
          </a:p>
          <a:p>
            <a:r>
              <a:rPr lang="es-ES" dirty="0"/>
              <a:t>Los jardines, diseñados por Adrià Piera, se estructuran en cada nivel alrededor de unos estanques centrales con surtidores de agua, y en el espacio circundante se sitúan unos parterres de broderie rodeados de especies arbóreas como palmeras, magnolias y castaños de Indias. Hay también rosales y macetas de terracota con geranios. Los jardines fueron restaurados en 1999 por Patrizia Falcone y abiertos al público.</a:t>
            </a:r>
          </a:p>
          <a:p>
            <a:endParaRPr lang="es-ES" dirty="0"/>
          </a:p>
        </p:txBody>
      </p:sp>
    </p:spTree>
    <p:extLst>
      <p:ext uri="{BB962C8B-B14F-4D97-AF65-F5344CB8AC3E}">
        <p14:creationId xmlns:p14="http://schemas.microsoft.com/office/powerpoint/2010/main" val="18769618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674694"/>
            <a:ext cx="6183306" cy="5326056"/>
          </a:xfrm>
          <a:prstGeom prst="rect">
            <a:avLst/>
          </a:prstGeom>
        </p:spPr>
      </p:pic>
    </p:spTree>
    <p:extLst>
      <p:ext uri="{BB962C8B-B14F-4D97-AF65-F5344CB8AC3E}">
        <p14:creationId xmlns:p14="http://schemas.microsoft.com/office/powerpoint/2010/main" val="3147579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091962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143500"/>
          </a:xfrm>
          <a:prstGeom prst="rect">
            <a:avLst/>
          </a:prstGeom>
        </p:spPr>
      </p:pic>
    </p:spTree>
    <p:extLst>
      <p:ext uri="{BB962C8B-B14F-4D97-AF65-F5344CB8AC3E}">
        <p14:creationId xmlns:p14="http://schemas.microsoft.com/office/powerpoint/2010/main" val="4400732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8825"/>
          <a:stretch/>
        </p:blipFill>
        <p:spPr>
          <a:xfrm>
            <a:off x="1061610" y="857251"/>
            <a:ext cx="6318702" cy="5143500"/>
          </a:xfrm>
          <a:prstGeom prst="rect">
            <a:avLst/>
          </a:prstGeom>
        </p:spPr>
      </p:pic>
    </p:spTree>
    <p:extLst>
      <p:ext uri="{BB962C8B-B14F-4D97-AF65-F5344CB8AC3E}">
        <p14:creationId xmlns:p14="http://schemas.microsoft.com/office/powerpoint/2010/main" val="27889672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4813691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7976297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272050"/>
          </a:xfrm>
          <a:prstGeom prst="rect">
            <a:avLst/>
          </a:prstGeom>
        </p:spPr>
      </p:pic>
    </p:spTree>
    <p:extLst>
      <p:ext uri="{BB962C8B-B14F-4D97-AF65-F5344CB8AC3E}">
        <p14:creationId xmlns:p14="http://schemas.microsoft.com/office/powerpoint/2010/main" val="6267969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1143000" y="857250"/>
            <a:ext cx="6129300" cy="5143500"/>
          </a:xfrm>
          <a:prstGeom prst="rect">
            <a:avLst/>
          </a:prstGeom>
        </p:spPr>
      </p:pic>
    </p:spTree>
    <p:extLst>
      <p:ext uri="{BB962C8B-B14F-4D97-AF65-F5344CB8AC3E}">
        <p14:creationId xmlns:p14="http://schemas.microsoft.com/office/powerpoint/2010/main" val="16320476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2023918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6324599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1" y="857250"/>
            <a:ext cx="6122659" cy="5143500"/>
          </a:xfrm>
          <a:prstGeom prst="rect">
            <a:avLst/>
          </a:prstGeom>
        </p:spPr>
      </p:pic>
    </p:spTree>
    <p:extLst>
      <p:ext uri="{BB962C8B-B14F-4D97-AF65-F5344CB8AC3E}">
        <p14:creationId xmlns:p14="http://schemas.microsoft.com/office/powerpoint/2010/main" val="15950121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Can Buxeres</a:t>
            </a:r>
          </a:p>
        </p:txBody>
      </p:sp>
      <p:sp>
        <p:nvSpPr>
          <p:cNvPr id="3" name="2 Marcador de contenido"/>
          <p:cNvSpPr>
            <a:spLocks noGrp="1"/>
          </p:cNvSpPr>
          <p:nvPr>
            <p:ph idx="1"/>
          </p:nvPr>
        </p:nvSpPr>
        <p:spPr/>
        <p:txBody>
          <a:bodyPr>
            <a:normAutofit fontScale="85000" lnSpcReduction="10000"/>
          </a:bodyPr>
          <a:lstStyle/>
          <a:p>
            <a:r>
              <a:rPr lang="es-ES" dirty="0"/>
              <a:t>Can Buxeres, también conocido como Can Boixeres]es un conjunto de una antigua casa solariega, granja y jardín, hoy parque municipal de Hospitalet de Llobregat (Barcelona). El conjunto está protegido como bien cultural de interés local .</a:t>
            </a:r>
          </a:p>
          <a:p>
            <a:r>
              <a:rPr lang="es-ES" dirty="0"/>
              <a:t>El conjunto de Can Buxeres, que actualmente es un parque municipal, en origen era el jardín de una casa solariega, que aún se conserva dentro del parque.</a:t>
            </a:r>
          </a:p>
          <a:p>
            <a:r>
              <a:rPr lang="es-ES" dirty="0"/>
              <a:t>Dentro del parque hay gran variación de elementos como árboles, plantaciones de flores, esculturas, fuentes ... Dos esculturas destacadas son La familia, de Héctor Cesena , y La chica de la paloma, desnudo de Rafael Solanic .</a:t>
            </a:r>
          </a:p>
          <a:p>
            <a:r>
              <a:rPr lang="es-ES" dirty="0"/>
              <a:t>La familia es una escultura en mármol blanco de unos dos metros de altura con la peana, que representa un hombre que coge por el hombro a una mujer que lleva un niño de pañales en los brazos. </a:t>
            </a:r>
          </a:p>
        </p:txBody>
      </p:sp>
    </p:spTree>
    <p:extLst>
      <p:ext uri="{BB962C8B-B14F-4D97-AF65-F5344CB8AC3E}">
        <p14:creationId xmlns:p14="http://schemas.microsoft.com/office/powerpoint/2010/main" val="23788800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411760" y="1214754"/>
            <a:ext cx="4914546" cy="4484298"/>
          </a:xfrm>
        </p:spPr>
        <p:txBody>
          <a:bodyPr>
            <a:normAutofit fontScale="70000" lnSpcReduction="20000"/>
          </a:bodyPr>
          <a:lstStyle/>
          <a:p>
            <a:r>
              <a:rPr lang="es-ES" dirty="0"/>
              <a:t>Las figuras son de tamaño natural. El estilo es realista pero esquematizado, insinuando las líneas de composición y de las figuras pero rehuyendo los detalles, excepto los rostros. </a:t>
            </a:r>
          </a:p>
          <a:p>
            <a:r>
              <a:rPr lang="es-ES" dirty="0"/>
              <a:t>La chica de la paloma es una escultura en mármol blanco de unos 80 centímetros de altura más 20 centímetros de peana que representa una chica desnuda, de tamaño natural que, en posición agachada, sostiene una paloma en las manos.</a:t>
            </a:r>
          </a:p>
          <a:p>
            <a:r>
              <a:rPr lang="es-ES" dirty="0"/>
              <a:t> El estilo es claramente noucentista, recogiendo influencias de Arístides Maillol y sobre todo de Esteve Monegal , principal maestro del autor de la escultura. La peana de hormigón es un añadido posterior. Hay un templete modernista, de planta circular, cubierto con cúpula sostenida por seis columnas . </a:t>
            </a:r>
          </a:p>
          <a:p>
            <a:r>
              <a:rPr lang="es-ES" dirty="0"/>
              <a:t>La cúpula, que tiene tambor , está decorada con mosaico de cerámica vidriada. Las columnas son de hormigón, tienen pequeños capiteles y están decoradas con mosaico blanco la parte superior y en mosaico oscuro la parte inferior. Un hierro forjado hace de barrera del templete. Hay unos escalones para acceder a la construcción.</a:t>
            </a:r>
          </a:p>
        </p:txBody>
      </p:sp>
    </p:spTree>
    <p:extLst>
      <p:ext uri="{BB962C8B-B14F-4D97-AF65-F5344CB8AC3E}">
        <p14:creationId xmlns:p14="http://schemas.microsoft.com/office/powerpoint/2010/main" val="3256807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9772" y="1106742"/>
            <a:ext cx="4752528" cy="4592310"/>
          </a:xfrm>
        </p:spPr>
        <p:txBody>
          <a:bodyPr>
            <a:normAutofit/>
          </a:bodyPr>
          <a:lstStyle/>
          <a:p>
            <a:r>
              <a:rPr lang="es-ES" sz="1500" dirty="0"/>
              <a:t>Rodeando el jardín hay una muralla por encima de la cual pasa la vía del tren. El paramento es de piedra para las estructuras portantes (las partes bajas de las puertas, las pilastras que dividen los tramos, los contrafuertes triangulares ...) y de ladrillo en los arcos de medio punto de las puertas.</a:t>
            </a:r>
          </a:p>
          <a:p>
            <a:r>
              <a:rPr lang="es-ES" sz="1500" dirty="0"/>
              <a:t>El jardín fue urbanizado el 1906-1911 y se organizó como jardín particular perteneciente a los propietarios de Can Buxeres. Sufrió transformaciones radicales al declararlo parque público el 8 de noviembre de 1972.</a:t>
            </a:r>
          </a:p>
        </p:txBody>
      </p:sp>
    </p:spTree>
    <p:extLst>
      <p:ext uri="{BB962C8B-B14F-4D97-AF65-F5344CB8AC3E}">
        <p14:creationId xmlns:p14="http://schemas.microsoft.com/office/powerpoint/2010/main" val="30554543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28701"/>
            <a:ext cx="6129300" cy="5272049"/>
          </a:xfrm>
          <a:prstGeom prst="rect">
            <a:avLst/>
          </a:prstGeom>
        </p:spPr>
      </p:pic>
    </p:spTree>
    <p:extLst>
      <p:ext uri="{BB962C8B-B14F-4D97-AF65-F5344CB8AC3E}">
        <p14:creationId xmlns:p14="http://schemas.microsoft.com/office/powerpoint/2010/main" val="18199108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21004437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2584885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3660200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1"/>
            <a:ext cx="6075294" cy="5218043"/>
          </a:xfrm>
          <a:prstGeom prst="rect">
            <a:avLst/>
          </a:prstGeom>
        </p:spPr>
      </p:pic>
    </p:spTree>
    <p:extLst>
      <p:ext uri="{BB962C8B-B14F-4D97-AF65-F5344CB8AC3E}">
        <p14:creationId xmlns:p14="http://schemas.microsoft.com/office/powerpoint/2010/main" val="13287955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67"/>
          <a:stretch/>
        </p:blipFill>
        <p:spPr>
          <a:xfrm>
            <a:off x="1143000" y="857250"/>
            <a:ext cx="6129300" cy="5143500"/>
          </a:xfrm>
          <a:prstGeom prst="rect">
            <a:avLst/>
          </a:prstGeom>
        </p:spPr>
      </p:pic>
    </p:spTree>
    <p:extLst>
      <p:ext uri="{BB962C8B-B14F-4D97-AF65-F5344CB8AC3E}">
        <p14:creationId xmlns:p14="http://schemas.microsoft.com/office/powerpoint/2010/main" val="643509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037" y="857250"/>
            <a:ext cx="6181270" cy="5143500"/>
          </a:xfrm>
          <a:prstGeom prst="rect">
            <a:avLst/>
          </a:prstGeom>
        </p:spPr>
      </p:pic>
    </p:spTree>
    <p:extLst>
      <p:ext uri="{BB962C8B-B14F-4D97-AF65-F5344CB8AC3E}">
        <p14:creationId xmlns:p14="http://schemas.microsoft.com/office/powerpoint/2010/main" val="19384276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85"/>
          <a:stretch/>
        </p:blipFill>
        <p:spPr>
          <a:xfrm>
            <a:off x="1061610" y="857251"/>
            <a:ext cx="6264696" cy="5143499"/>
          </a:xfrm>
          <a:prstGeom prst="rect">
            <a:avLst/>
          </a:prstGeom>
        </p:spPr>
      </p:pic>
    </p:spTree>
    <p:extLst>
      <p:ext uri="{BB962C8B-B14F-4D97-AF65-F5344CB8AC3E}">
        <p14:creationId xmlns:p14="http://schemas.microsoft.com/office/powerpoint/2010/main" val="8054643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64696" cy="5143500"/>
          </a:xfrm>
          <a:prstGeom prst="rect">
            <a:avLst/>
          </a:prstGeom>
        </p:spPr>
      </p:pic>
    </p:spTree>
    <p:extLst>
      <p:ext uri="{BB962C8B-B14F-4D97-AF65-F5344CB8AC3E}">
        <p14:creationId xmlns:p14="http://schemas.microsoft.com/office/powerpoint/2010/main" val="7447845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6485" y="857250"/>
            <a:ext cx="6125816" cy="5143500"/>
          </a:xfrm>
          <a:prstGeom prst="rect">
            <a:avLst/>
          </a:prstGeom>
        </p:spPr>
      </p:pic>
    </p:spTree>
    <p:extLst>
      <p:ext uri="{BB962C8B-B14F-4D97-AF65-F5344CB8AC3E}">
        <p14:creationId xmlns:p14="http://schemas.microsoft.com/office/powerpoint/2010/main" val="24663937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857251"/>
            <a:ext cx="6183306" cy="5143499"/>
          </a:xfrm>
          <a:prstGeom prst="rect">
            <a:avLst/>
          </a:prstGeom>
        </p:spPr>
      </p:pic>
    </p:spTree>
    <p:extLst>
      <p:ext uri="{BB962C8B-B14F-4D97-AF65-F5344CB8AC3E}">
        <p14:creationId xmlns:p14="http://schemas.microsoft.com/office/powerpoint/2010/main" val="401986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8516438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075294" cy="5143500"/>
          </a:xfrm>
          <a:prstGeom prst="rect">
            <a:avLst/>
          </a:prstGeom>
        </p:spPr>
      </p:pic>
    </p:spTree>
    <p:extLst>
      <p:ext uri="{BB962C8B-B14F-4D97-AF65-F5344CB8AC3E}">
        <p14:creationId xmlns:p14="http://schemas.microsoft.com/office/powerpoint/2010/main" val="39883871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1225499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8829245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Can Mercader</a:t>
            </a:r>
          </a:p>
        </p:txBody>
      </p:sp>
      <p:sp>
        <p:nvSpPr>
          <p:cNvPr id="3" name="2 Marcador de contenido"/>
          <p:cNvSpPr>
            <a:spLocks noGrp="1"/>
          </p:cNvSpPr>
          <p:nvPr>
            <p:ph idx="1"/>
          </p:nvPr>
        </p:nvSpPr>
        <p:spPr>
          <a:xfrm>
            <a:off x="2599812" y="1970838"/>
            <a:ext cx="4943989" cy="3726414"/>
          </a:xfrm>
        </p:spPr>
        <p:txBody>
          <a:bodyPr>
            <a:normAutofit fontScale="70000" lnSpcReduction="20000"/>
          </a:bodyPr>
          <a:lstStyle/>
          <a:p>
            <a:r>
              <a:rPr lang="es-ES" dirty="0"/>
              <a:t>El parque de Can Mercader, el más importante de la ciudad de Cornellà de Llobregat, ocupa todo lo que antiguamente fueron los jardines del antiguo Palacio de las familias de las Cuentas de Mercader y de las Cuentas de Benlloch.</a:t>
            </a:r>
          </a:p>
          <a:p>
            <a:r>
              <a:rPr lang="es-ES" dirty="0"/>
              <a:t>Entre muchos otros, el atractivo principal del parque es el "trenecito", que se ha convertido en el símbolo y el reclamo para miles de visitantes: un entramado de vías por donde circulan trenes eléctricos en miniatura, y que ofrecen la posibilidad, tanto a pequeños como grandes, de subir y vivir un viaje de lo más divertido.</a:t>
            </a:r>
          </a:p>
          <a:p>
            <a:r>
              <a:rPr lang="es-ES" dirty="0"/>
              <a:t>El Parque de Can Mercader es una obra del municipio de Cornellà de Llobregat (Barcelona) incluida en el Inventario del Patrimonio Arquitectónico de Cataluña . Este parque proviene de una antigua hacienda agrícola, correspondiente a la masía denominada Mas Oriol del Empedrado, de la que hay noticias documentales desde finales de la Edad Media .</a:t>
            </a:r>
          </a:p>
        </p:txBody>
      </p:sp>
    </p:spTree>
    <p:extLst>
      <p:ext uri="{BB962C8B-B14F-4D97-AF65-F5344CB8AC3E}">
        <p14:creationId xmlns:p14="http://schemas.microsoft.com/office/powerpoint/2010/main" val="36543660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2357754" y="1106742"/>
            <a:ext cx="4968552" cy="4592310"/>
          </a:xfrm>
        </p:spPr>
        <p:txBody>
          <a:bodyPr>
            <a:normAutofit fontScale="85000" lnSpcReduction="20000"/>
          </a:bodyPr>
          <a:lstStyle/>
          <a:p>
            <a:r>
              <a:rPr lang="es-ES" dirty="0"/>
              <a:t>La avenida de los plátanos es el eje principal del parque: lo atraviesa de sur a norte. En la parte más baja está la gran explanada de juegos con el tren. Más arriba, el lago, los jardines con glorietas y miradores, los caminos, las zonas de estancia y la piscina. En la parte central encontramos una antigua estructura de terrazas y jardines que incluye las dos piezas emblemáticas del parque: el palacio y la plataneda.</a:t>
            </a:r>
          </a:p>
          <a:p>
            <a:r>
              <a:rPr lang="es-ES" dirty="0"/>
              <a:t>El parque que rodea el Palacio de Cal Mercader es el resultado del ajardinamiento de las tierras que pertenecían a la heredad desde más de un siglo antes, es el tipo de jardín inglés, es decir, la creación de un paisaje "real" cuidadosamente estudiado; si bien con la variante de que la frondosidad de la interesante colección de árboles y arbustos de especies de todo el mundo está dividida en glacis para facilitar el paseo, si bien son tanto estudiadamente irregulares que la sensación óptica es en todo momento "natural“.</a:t>
            </a:r>
          </a:p>
        </p:txBody>
      </p:sp>
    </p:spTree>
    <p:extLst>
      <p:ext uri="{BB962C8B-B14F-4D97-AF65-F5344CB8AC3E}">
        <p14:creationId xmlns:p14="http://schemas.microsoft.com/office/powerpoint/2010/main" val="32491927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290" t="5947" b="9129"/>
          <a:stretch/>
        </p:blipFill>
        <p:spPr>
          <a:xfrm>
            <a:off x="1143000" y="857250"/>
            <a:ext cx="6183306" cy="5143500"/>
          </a:xfrm>
          <a:prstGeom prst="rect">
            <a:avLst/>
          </a:prstGeom>
        </p:spPr>
      </p:pic>
    </p:spTree>
    <p:extLst>
      <p:ext uri="{BB962C8B-B14F-4D97-AF65-F5344CB8AC3E}">
        <p14:creationId xmlns:p14="http://schemas.microsoft.com/office/powerpoint/2010/main" val="42247625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7954067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971" y="857250"/>
            <a:ext cx="6096000" cy="5143500"/>
          </a:xfrm>
          <a:prstGeom prst="rect">
            <a:avLst/>
          </a:prstGeom>
        </p:spPr>
      </p:pic>
    </p:spTree>
    <p:extLst>
      <p:ext uri="{BB962C8B-B14F-4D97-AF65-F5344CB8AC3E}">
        <p14:creationId xmlns:p14="http://schemas.microsoft.com/office/powerpoint/2010/main" val="39362293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272050"/>
          </a:xfrm>
          <a:prstGeom prst="rect">
            <a:avLst/>
          </a:prstGeom>
        </p:spPr>
      </p:pic>
    </p:spTree>
    <p:extLst>
      <p:ext uri="{BB962C8B-B14F-4D97-AF65-F5344CB8AC3E}">
        <p14:creationId xmlns:p14="http://schemas.microsoft.com/office/powerpoint/2010/main" val="5916097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40"/>
          <a:stretch/>
        </p:blipFill>
        <p:spPr>
          <a:xfrm>
            <a:off x="1143000" y="820322"/>
            <a:ext cx="6183306" cy="5180428"/>
          </a:xfrm>
          <a:prstGeom prst="rect">
            <a:avLst/>
          </a:prstGeom>
        </p:spPr>
      </p:pic>
    </p:spTree>
    <p:extLst>
      <p:ext uri="{BB962C8B-B14F-4D97-AF65-F5344CB8AC3E}">
        <p14:creationId xmlns:p14="http://schemas.microsoft.com/office/powerpoint/2010/main" val="13407209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12161820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30723033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782706"/>
            <a:ext cx="6075294" cy="5218044"/>
          </a:xfrm>
          <a:prstGeom prst="rect">
            <a:avLst/>
          </a:prstGeom>
        </p:spPr>
      </p:pic>
    </p:spTree>
    <p:extLst>
      <p:ext uri="{BB962C8B-B14F-4D97-AF65-F5344CB8AC3E}">
        <p14:creationId xmlns:p14="http://schemas.microsoft.com/office/powerpoint/2010/main" val="20055619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12063801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40267028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634" y="864009"/>
            <a:ext cx="6021288" cy="5136742"/>
          </a:xfrm>
          <a:prstGeom prst="rect">
            <a:avLst/>
          </a:prstGeom>
        </p:spPr>
      </p:pic>
    </p:spTree>
    <p:extLst>
      <p:ext uri="{BB962C8B-B14F-4D97-AF65-F5344CB8AC3E}">
        <p14:creationId xmlns:p14="http://schemas.microsoft.com/office/powerpoint/2010/main" val="9656836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29132978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Parque de San Jorge de Terrasa </a:t>
            </a:r>
            <a:endParaRPr lang="es-ES" dirty="0"/>
          </a:p>
        </p:txBody>
      </p:sp>
      <p:sp>
        <p:nvSpPr>
          <p:cNvPr id="3" name="2 Marcador de contenido"/>
          <p:cNvSpPr>
            <a:spLocks noGrp="1"/>
          </p:cNvSpPr>
          <p:nvPr>
            <p:ph idx="1"/>
          </p:nvPr>
        </p:nvSpPr>
        <p:spPr/>
        <p:txBody>
          <a:bodyPr>
            <a:normAutofit fontScale="85000" lnSpcReduction="10000"/>
          </a:bodyPr>
          <a:lstStyle/>
          <a:p>
            <a:r>
              <a:rPr lang="es-ES" dirty="0"/>
              <a:t>El Parque de San Jorge de Terrasa cuenta con una superficie de 22.000 m2 y fue inaugurado durante la Fiesta Mayor de Terrassa de 1959.</a:t>
            </a:r>
          </a:p>
          <a:p>
            <a:r>
              <a:rPr lang="es-ES" dirty="0"/>
              <a:t>Lo primero que nos llama la atención cuando llegamos al Parque de San Jorge es el edificio: la Masia Freixa, una joya del modernismo catalán. Es un edificio de inspiración gaudiniana que, junto con la glorieta, fue construido por el arquitecto Lluís Muncunill entre los años 1905 y 1910 sobre la estructura de una antigua fábrica textil del industrial Josep Freixa.</a:t>
            </a:r>
          </a:p>
          <a:p>
            <a:r>
              <a:rPr lang="es-ES" dirty="0"/>
              <a:t>La convirtió en su residencia familiar y después el ayuntamiento compró la finca en 1959 y sus jardines se convirtieron en el primer parque público de la ciudad. Lo que más destaca son los perfiles redondeados y el uso del arco parabólico.</a:t>
            </a:r>
          </a:p>
          <a:p>
            <a:r>
              <a:rPr lang="es-ES" dirty="0"/>
              <a:t>El Parque de San Jorge cuenta con diferentes espacios de juegos pensados ​​para edades diferentes.</a:t>
            </a:r>
          </a:p>
        </p:txBody>
      </p:sp>
    </p:spTree>
    <p:extLst>
      <p:ext uri="{BB962C8B-B14F-4D97-AF65-F5344CB8AC3E}">
        <p14:creationId xmlns:p14="http://schemas.microsoft.com/office/powerpoint/2010/main" val="75189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8013078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4263912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27773497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34763"/>
            <a:ext cx="3857625" cy="5143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2890" y="857250"/>
            <a:ext cx="3089411" cy="5143500"/>
          </a:xfrm>
          <a:prstGeom prst="rect">
            <a:avLst/>
          </a:prstGeom>
        </p:spPr>
      </p:pic>
    </p:spTree>
    <p:extLst>
      <p:ext uri="{BB962C8B-B14F-4D97-AF65-F5344CB8AC3E}">
        <p14:creationId xmlns:p14="http://schemas.microsoft.com/office/powerpoint/2010/main" val="25207999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29300" cy="5143500"/>
          </a:xfrm>
          <a:prstGeom prst="rect">
            <a:avLst/>
          </a:prstGeom>
        </p:spPr>
      </p:pic>
    </p:spTree>
    <p:extLst>
      <p:ext uri="{BB962C8B-B14F-4D97-AF65-F5344CB8AC3E}">
        <p14:creationId xmlns:p14="http://schemas.microsoft.com/office/powerpoint/2010/main" val="6698796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2875" y="857250"/>
            <a:ext cx="6083432" cy="5143500"/>
          </a:xfrm>
          <a:prstGeom prst="rect">
            <a:avLst/>
          </a:prstGeom>
        </p:spPr>
      </p:pic>
    </p:spTree>
    <p:extLst>
      <p:ext uri="{BB962C8B-B14F-4D97-AF65-F5344CB8AC3E}">
        <p14:creationId xmlns:p14="http://schemas.microsoft.com/office/powerpoint/2010/main" val="32980586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17491307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10" y="857250"/>
            <a:ext cx="6210690" cy="5218044"/>
          </a:xfrm>
          <a:prstGeom prst="rect">
            <a:avLst/>
          </a:prstGeom>
        </p:spPr>
      </p:pic>
    </p:spTree>
    <p:extLst>
      <p:ext uri="{BB962C8B-B14F-4D97-AF65-F5344CB8AC3E}">
        <p14:creationId xmlns:p14="http://schemas.microsoft.com/office/powerpoint/2010/main" val="39728752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815011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423" y="857250"/>
            <a:ext cx="3616595" cy="5143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9982" y="857250"/>
            <a:ext cx="2831511" cy="5143500"/>
          </a:xfrm>
          <a:prstGeom prst="rect">
            <a:avLst/>
          </a:prstGeom>
        </p:spPr>
      </p:pic>
    </p:spTree>
    <p:extLst>
      <p:ext uri="{BB962C8B-B14F-4D97-AF65-F5344CB8AC3E}">
        <p14:creationId xmlns:p14="http://schemas.microsoft.com/office/powerpoint/2010/main" val="20308283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857250"/>
            <a:ext cx="6183306" cy="5143500"/>
          </a:xfrm>
          <a:prstGeom prst="rect">
            <a:avLst/>
          </a:prstGeom>
        </p:spPr>
      </p:pic>
    </p:spTree>
    <p:extLst>
      <p:ext uri="{BB962C8B-B14F-4D97-AF65-F5344CB8AC3E}">
        <p14:creationId xmlns:p14="http://schemas.microsoft.com/office/powerpoint/2010/main" val="32571941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82706"/>
            <a:ext cx="6237312" cy="5346594"/>
          </a:xfrm>
          <a:prstGeom prst="rect">
            <a:avLst/>
          </a:prstGeom>
        </p:spPr>
      </p:pic>
    </p:spTree>
    <p:extLst>
      <p:ext uri="{BB962C8B-B14F-4D97-AF65-F5344CB8AC3E}">
        <p14:creationId xmlns:p14="http://schemas.microsoft.com/office/powerpoint/2010/main" val="14767388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82706"/>
            <a:ext cx="6345324" cy="5218044"/>
          </a:xfrm>
          <a:prstGeom prst="rect">
            <a:avLst/>
          </a:prstGeom>
        </p:spPr>
      </p:pic>
    </p:spTree>
    <p:extLst>
      <p:ext uri="{BB962C8B-B14F-4D97-AF65-F5344CB8AC3E}">
        <p14:creationId xmlns:p14="http://schemas.microsoft.com/office/powerpoint/2010/main" val="24480315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6</TotalTime>
  <Words>3164</Words>
  <Application>Microsoft Office PowerPoint</Application>
  <PresentationFormat>Presentación en pantalla (4:3)</PresentationFormat>
  <Paragraphs>279</Paragraphs>
  <Slides>127</Slides>
  <Notes>112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127</vt:i4>
      </vt:variant>
    </vt:vector>
  </HeadingPairs>
  <TitlesOfParts>
    <vt:vector size="134" baseType="lpstr">
      <vt:lpstr>Arial</vt:lpstr>
      <vt:lpstr>Calibri</vt:lpstr>
      <vt:lpstr>Century Gothic</vt:lpstr>
      <vt:lpstr>Garamond</vt:lpstr>
      <vt:lpstr>Wingdings 3</vt:lpstr>
      <vt:lpstr>Savon</vt:lpstr>
      <vt:lpstr>Espiral</vt:lpstr>
      <vt:lpstr>JARDINES HISTORICOS DE ESPAÑA.-K</vt:lpstr>
      <vt:lpstr>Jardines Can Artigas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Can Solei y cal´arnus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Falguera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Torreblanca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Can Vidalet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Palau de les Heures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Can Buxeres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Can Mercader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San Jorge de Terrasa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ESPAÑA.-K</dc:title>
  <dc:creator>Usuario</dc:creator>
  <cp:lastModifiedBy>Usuario</cp:lastModifiedBy>
  <cp:revision>1</cp:revision>
  <dcterms:created xsi:type="dcterms:W3CDTF">2018-04-04T06:47:08Z</dcterms:created>
  <dcterms:modified xsi:type="dcterms:W3CDTF">2018-04-04T06:54:02Z</dcterms:modified>
</cp:coreProperties>
</file>