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8"/>
  </p:notesMasterIdLst>
  <p:sldIdLst>
    <p:sldId id="256" r:id="rId2"/>
    <p:sldId id="257" r:id="rId3"/>
    <p:sldId id="258" r:id="rId4"/>
    <p:sldId id="259" r:id="rId5"/>
    <p:sldId id="260" r:id="rId6"/>
    <p:sldId id="262" r:id="rId7"/>
    <p:sldId id="264" r:id="rId8"/>
    <p:sldId id="265" r:id="rId9"/>
    <p:sldId id="269" r:id="rId10"/>
    <p:sldId id="270" r:id="rId11"/>
    <p:sldId id="266" r:id="rId12"/>
    <p:sldId id="267" r:id="rId13"/>
    <p:sldId id="268" r:id="rId14"/>
    <p:sldId id="261" r:id="rId15"/>
    <p:sldId id="333" r:id="rId16"/>
    <p:sldId id="350" r:id="rId17"/>
    <p:sldId id="359" r:id="rId18"/>
    <p:sldId id="271" r:id="rId19"/>
    <p:sldId id="272" r:id="rId20"/>
    <p:sldId id="273" r:id="rId21"/>
    <p:sldId id="274" r:id="rId22"/>
    <p:sldId id="275" r:id="rId23"/>
    <p:sldId id="276" r:id="rId24"/>
    <p:sldId id="277" r:id="rId25"/>
    <p:sldId id="278" r:id="rId26"/>
    <p:sldId id="349" r:id="rId27"/>
    <p:sldId id="360" r:id="rId28"/>
    <p:sldId id="361" r:id="rId29"/>
    <p:sldId id="362" r:id="rId30"/>
    <p:sldId id="363" r:id="rId31"/>
    <p:sldId id="279" r:id="rId32"/>
    <p:sldId id="340" r:id="rId33"/>
    <p:sldId id="280" r:id="rId34"/>
    <p:sldId id="341" r:id="rId35"/>
    <p:sldId id="342" r:id="rId36"/>
    <p:sldId id="338" r:id="rId37"/>
    <p:sldId id="339" r:id="rId38"/>
    <p:sldId id="365" r:id="rId39"/>
    <p:sldId id="281" r:id="rId40"/>
    <p:sldId id="282" r:id="rId41"/>
    <p:sldId id="351" r:id="rId42"/>
    <p:sldId id="366" r:id="rId43"/>
    <p:sldId id="367" r:id="rId44"/>
    <p:sldId id="284" r:id="rId45"/>
    <p:sldId id="285" r:id="rId46"/>
    <p:sldId id="286" r:id="rId47"/>
    <p:sldId id="352" r:id="rId48"/>
    <p:sldId id="368" r:id="rId49"/>
    <p:sldId id="369" r:id="rId50"/>
    <p:sldId id="370" r:id="rId51"/>
    <p:sldId id="371" r:id="rId52"/>
    <p:sldId id="372" r:id="rId53"/>
    <p:sldId id="287" r:id="rId54"/>
    <p:sldId id="288" r:id="rId55"/>
    <p:sldId id="289" r:id="rId56"/>
    <p:sldId id="290" r:id="rId57"/>
    <p:sldId id="291" r:id="rId58"/>
    <p:sldId id="292" r:id="rId59"/>
    <p:sldId id="293" r:id="rId60"/>
    <p:sldId id="294" r:id="rId61"/>
    <p:sldId id="295" r:id="rId62"/>
    <p:sldId id="307" r:id="rId63"/>
    <p:sldId id="373" r:id="rId64"/>
    <p:sldId id="374" r:id="rId65"/>
    <p:sldId id="375" r:id="rId66"/>
    <p:sldId id="376" r:id="rId67"/>
    <p:sldId id="377" r:id="rId68"/>
    <p:sldId id="296" r:id="rId69"/>
    <p:sldId id="297" r:id="rId70"/>
    <p:sldId id="298" r:id="rId71"/>
    <p:sldId id="299" r:id="rId72"/>
    <p:sldId id="300" r:id="rId73"/>
    <p:sldId id="301" r:id="rId74"/>
    <p:sldId id="303" r:id="rId75"/>
    <p:sldId id="304" r:id="rId76"/>
    <p:sldId id="305" r:id="rId77"/>
    <p:sldId id="306" r:id="rId78"/>
    <p:sldId id="308" r:id="rId79"/>
    <p:sldId id="309" r:id="rId80"/>
    <p:sldId id="310" r:id="rId81"/>
    <p:sldId id="312" r:id="rId82"/>
    <p:sldId id="313" r:id="rId83"/>
    <p:sldId id="314" r:id="rId84"/>
    <p:sldId id="315" r:id="rId85"/>
    <p:sldId id="316" r:id="rId86"/>
    <p:sldId id="317" r:id="rId87"/>
    <p:sldId id="318" r:id="rId88"/>
    <p:sldId id="319" r:id="rId89"/>
    <p:sldId id="346" r:id="rId90"/>
    <p:sldId id="322" r:id="rId91"/>
    <p:sldId id="320" r:id="rId92"/>
    <p:sldId id="321" r:id="rId93"/>
    <p:sldId id="324" r:id="rId94"/>
    <p:sldId id="325" r:id="rId95"/>
    <p:sldId id="326" r:id="rId96"/>
    <p:sldId id="347" r:id="rId97"/>
    <p:sldId id="327" r:id="rId98"/>
    <p:sldId id="328" r:id="rId99"/>
    <p:sldId id="329" r:id="rId100"/>
    <p:sldId id="330" r:id="rId101"/>
    <p:sldId id="331" r:id="rId102"/>
    <p:sldId id="332" r:id="rId103"/>
    <p:sldId id="348" r:id="rId104"/>
    <p:sldId id="334" r:id="rId105"/>
    <p:sldId id="335" r:id="rId106"/>
    <p:sldId id="336" r:id="rId107"/>
    <p:sldId id="337" r:id="rId108"/>
    <p:sldId id="378" r:id="rId109"/>
    <p:sldId id="379" r:id="rId110"/>
    <p:sldId id="380" r:id="rId111"/>
    <p:sldId id="355" r:id="rId112"/>
    <p:sldId id="344" r:id="rId113"/>
    <p:sldId id="358" r:id="rId114"/>
    <p:sldId id="382" r:id="rId115"/>
    <p:sldId id="345" r:id="rId116"/>
    <p:sldId id="353" r:id="rId117"/>
    <p:sldId id="354" r:id="rId118"/>
    <p:sldId id="381" r:id="rId119"/>
    <p:sldId id="356" r:id="rId120"/>
    <p:sldId id="357" r:id="rId121"/>
    <p:sldId id="383" r:id="rId122"/>
    <p:sldId id="384" r:id="rId123"/>
    <p:sldId id="385" r:id="rId124"/>
    <p:sldId id="386" r:id="rId125"/>
    <p:sldId id="387" r:id="rId126"/>
    <p:sldId id="388"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3" autoAdjust="0"/>
    <p:restoredTop sz="94660"/>
  </p:normalViewPr>
  <p:slideViewPr>
    <p:cSldViewPr>
      <p:cViewPr varScale="1">
        <p:scale>
          <a:sx n="111" d="100"/>
          <a:sy n="111" d="100"/>
        </p:scale>
        <p:origin x="1548" y="108"/>
      </p:cViewPr>
      <p:guideLst>
        <p:guide orient="horz" pos="2160"/>
        <p:guide pos="2880"/>
      </p:guideLst>
    </p:cSldViewPr>
  </p:slideViewPr>
  <p:notesTextViewPr>
    <p:cViewPr>
      <p:scale>
        <a:sx n="1" d="1"/>
        <a:sy n="1" d="1"/>
      </p:scale>
      <p:origin x="0" y="0"/>
    </p:cViewPr>
  </p:notesTextViewPr>
  <p:sorterViewPr>
    <p:cViewPr>
      <p:scale>
        <a:sx n="100" d="100"/>
        <a:sy n="100" d="100"/>
      </p:scale>
      <p:origin x="0" y="334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5DAC94-242B-4C7C-A9C7-48BCD1AC80C2}"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BB829-A0CA-4D8A-BE38-F5CADE6C296A}" type="slidenum">
              <a:rPr lang="es-ES" smtClean="0"/>
              <a:t>‹Nº›</a:t>
            </a:fld>
            <a:endParaRPr lang="es-ES" dirty="0"/>
          </a:p>
        </p:txBody>
      </p:sp>
    </p:spTree>
    <p:extLst>
      <p:ext uri="{BB962C8B-B14F-4D97-AF65-F5344CB8AC3E}">
        <p14:creationId xmlns:p14="http://schemas.microsoft.com/office/powerpoint/2010/main" val="388260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Winthuysen.-(Sevilla, 1874 - Barcelona, 1956), </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15</a:t>
            </a:fld>
            <a:endParaRPr lang="es-ES" dirty="0"/>
          </a:p>
        </p:txBody>
      </p:sp>
    </p:spTree>
    <p:extLst>
      <p:ext uri="{BB962C8B-B14F-4D97-AF65-F5344CB8AC3E}">
        <p14:creationId xmlns:p14="http://schemas.microsoft.com/office/powerpoint/2010/main" val="943629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Monforte.-1940 .- Restauración por Javier Winthuysen Losada, y ejecución por el jardinero municipal Ramón Peris.</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18</a:t>
            </a:fld>
            <a:endParaRPr lang="es-ES" dirty="0"/>
          </a:p>
        </p:txBody>
      </p:sp>
    </p:spTree>
    <p:extLst>
      <p:ext uri="{BB962C8B-B14F-4D97-AF65-F5344CB8AC3E}">
        <p14:creationId xmlns:p14="http://schemas.microsoft.com/office/powerpoint/2010/main" val="3818605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Monforte.-1940 </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19</a:t>
            </a:fld>
            <a:endParaRPr lang="es-ES" dirty="0"/>
          </a:p>
        </p:txBody>
      </p:sp>
    </p:spTree>
    <p:extLst>
      <p:ext uri="{BB962C8B-B14F-4D97-AF65-F5344CB8AC3E}">
        <p14:creationId xmlns:p14="http://schemas.microsoft.com/office/powerpoint/2010/main" val="2229368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Valencia.-Jardin_Monforte</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20</a:t>
            </a:fld>
            <a:endParaRPr lang="es-ES" dirty="0"/>
          </a:p>
        </p:txBody>
      </p:sp>
    </p:spTree>
    <p:extLst>
      <p:ext uri="{BB962C8B-B14F-4D97-AF65-F5344CB8AC3E}">
        <p14:creationId xmlns:p14="http://schemas.microsoft.com/office/powerpoint/2010/main" val="1219829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Valencia.-Jardin_Monforte</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21</a:t>
            </a:fld>
            <a:endParaRPr lang="es-ES" dirty="0"/>
          </a:p>
        </p:txBody>
      </p:sp>
    </p:spTree>
    <p:extLst>
      <p:ext uri="{BB962C8B-B14F-4D97-AF65-F5344CB8AC3E}">
        <p14:creationId xmlns:p14="http://schemas.microsoft.com/office/powerpoint/2010/main" val="280903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Valencia.-Jardin_Monforte</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22</a:t>
            </a:fld>
            <a:endParaRPr lang="es-ES" dirty="0"/>
          </a:p>
        </p:txBody>
      </p:sp>
    </p:spTree>
    <p:extLst>
      <p:ext uri="{BB962C8B-B14F-4D97-AF65-F5344CB8AC3E}">
        <p14:creationId xmlns:p14="http://schemas.microsoft.com/office/powerpoint/2010/main" val="2597957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Valencia.-Jardin_Monforte</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23</a:t>
            </a:fld>
            <a:endParaRPr lang="es-ES" dirty="0"/>
          </a:p>
        </p:txBody>
      </p:sp>
    </p:spTree>
    <p:extLst>
      <p:ext uri="{BB962C8B-B14F-4D97-AF65-F5344CB8AC3E}">
        <p14:creationId xmlns:p14="http://schemas.microsoft.com/office/powerpoint/2010/main" val="3268896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Valencia Jardines de Monforte escultura.-Con motivo de la declaración oficial de jardín artístico, fue encomendada su restauración a Javier Winthuysen.</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24</a:t>
            </a:fld>
            <a:endParaRPr lang="es-ES" dirty="0"/>
          </a:p>
        </p:txBody>
      </p:sp>
    </p:spTree>
    <p:extLst>
      <p:ext uri="{BB962C8B-B14F-4D97-AF65-F5344CB8AC3E}">
        <p14:creationId xmlns:p14="http://schemas.microsoft.com/office/powerpoint/2010/main" val="1077954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-Con motivo de la declaración oficial de jardín artístico, fue encomendada su restauración a Javier Winthuysen.</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25</a:t>
            </a:fld>
            <a:endParaRPr lang="es-ES" dirty="0"/>
          </a:p>
        </p:txBody>
      </p:sp>
    </p:spTree>
    <p:extLst>
      <p:ext uri="{BB962C8B-B14F-4D97-AF65-F5344CB8AC3E}">
        <p14:creationId xmlns:p14="http://schemas.microsoft.com/office/powerpoint/2010/main" val="2182770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Xavier de Winthuysen.-Palacio</a:t>
            </a:r>
            <a:r>
              <a:rPr lang="es-ES" baseline="0" dirty="0"/>
              <a:t> de la </a:t>
            </a:r>
            <a:r>
              <a:rPr lang="es-ES" dirty="0"/>
              <a:t> Moncloa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31</a:t>
            </a:fld>
            <a:endParaRPr lang="es-ES" dirty="0"/>
          </a:p>
        </p:txBody>
      </p:sp>
    </p:spTree>
    <p:extLst>
      <p:ext uri="{BB962C8B-B14F-4D97-AF65-F5344CB8AC3E}">
        <p14:creationId xmlns:p14="http://schemas.microsoft.com/office/powerpoint/2010/main" val="3368570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Palacete d ela Moncloa.jardin barranco plano</a:t>
            </a:r>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32</a:t>
            </a:fld>
            <a:endParaRPr lang="es-ES" dirty="0"/>
          </a:p>
        </p:txBody>
      </p:sp>
    </p:spTree>
    <p:extLst>
      <p:ext uri="{BB962C8B-B14F-4D97-AF65-F5344CB8AC3E}">
        <p14:creationId xmlns:p14="http://schemas.microsoft.com/office/powerpoint/2010/main" val="376402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Xavier de Winthuysen.-La Moncloa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33</a:t>
            </a:fld>
            <a:endParaRPr lang="es-ES" dirty="0"/>
          </a:p>
        </p:txBody>
      </p:sp>
    </p:spTree>
    <p:extLst>
      <p:ext uri="{BB962C8B-B14F-4D97-AF65-F5344CB8AC3E}">
        <p14:creationId xmlns:p14="http://schemas.microsoft.com/office/powerpoint/2010/main" val="1927420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Palacete d ela Moncloa.jardin antiguo</a:t>
            </a:r>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34</a:t>
            </a:fld>
            <a:endParaRPr lang="es-ES" dirty="0"/>
          </a:p>
        </p:txBody>
      </p:sp>
    </p:spTree>
    <p:extLst>
      <p:ext uri="{BB962C8B-B14F-4D97-AF65-F5344CB8AC3E}">
        <p14:creationId xmlns:p14="http://schemas.microsoft.com/office/powerpoint/2010/main" val="2807711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Palacete de</a:t>
            </a:r>
            <a:r>
              <a:rPr lang="pt-BR" baseline="0" dirty="0"/>
              <a:t> </a:t>
            </a:r>
            <a:r>
              <a:rPr lang="pt-BR" dirty="0"/>
              <a:t>la Moncloa.</a:t>
            </a:r>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35</a:t>
            </a:fld>
            <a:endParaRPr lang="es-ES" dirty="0"/>
          </a:p>
        </p:txBody>
      </p:sp>
    </p:spTree>
    <p:extLst>
      <p:ext uri="{BB962C8B-B14F-4D97-AF65-F5344CB8AC3E}">
        <p14:creationId xmlns:p14="http://schemas.microsoft.com/office/powerpoint/2010/main" val="2096052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Palacete de la Moncloa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36</a:t>
            </a:fld>
            <a:endParaRPr lang="es-ES" dirty="0"/>
          </a:p>
        </p:txBody>
      </p:sp>
    </p:spTree>
    <p:extLst>
      <p:ext uri="{BB962C8B-B14F-4D97-AF65-F5344CB8AC3E}">
        <p14:creationId xmlns:p14="http://schemas.microsoft.com/office/powerpoint/2010/main" val="70432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Palacete d ela Moncloa.fuente central del jardin bajo</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37</a:t>
            </a:fld>
            <a:endParaRPr lang="es-ES" dirty="0"/>
          </a:p>
        </p:txBody>
      </p:sp>
    </p:spTree>
    <p:extLst>
      <p:ext uri="{BB962C8B-B14F-4D97-AF65-F5344CB8AC3E}">
        <p14:creationId xmlns:p14="http://schemas.microsoft.com/office/powerpoint/2010/main" val="2051833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Xavier de Winthuysen.-Palacio de la  Moncloa</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38</a:t>
            </a:fld>
            <a:endParaRPr lang="es-ES" dirty="0"/>
          </a:p>
        </p:txBody>
      </p:sp>
    </p:spTree>
    <p:extLst>
      <p:ext uri="{BB962C8B-B14F-4D97-AF65-F5344CB8AC3E}">
        <p14:creationId xmlns:p14="http://schemas.microsoft.com/office/powerpoint/2010/main" val="83453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Xavier de Winthuysen.-La Moncloa</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39</a:t>
            </a:fld>
            <a:endParaRPr lang="es-ES" dirty="0"/>
          </a:p>
        </p:txBody>
      </p:sp>
    </p:spTree>
    <p:extLst>
      <p:ext uri="{BB962C8B-B14F-4D97-AF65-F5344CB8AC3E}">
        <p14:creationId xmlns:p14="http://schemas.microsoft.com/office/powerpoint/2010/main" val="2055774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Xavier de Winthuysen.-Palacio de la  Moncloa</a:t>
            </a:r>
          </a:p>
          <a:p>
            <a:r>
              <a:rPr lang="es-ES" dirty="0"/>
              <a:t>.-Estado actual</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40</a:t>
            </a:fld>
            <a:endParaRPr lang="es-ES" dirty="0"/>
          </a:p>
        </p:txBody>
      </p:sp>
    </p:spTree>
    <p:extLst>
      <p:ext uri="{BB962C8B-B14F-4D97-AF65-F5344CB8AC3E}">
        <p14:creationId xmlns:p14="http://schemas.microsoft.com/office/powerpoint/2010/main" val="1854224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Winthuysen.-Alcala del Rio Central Eléctrica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44</a:t>
            </a:fld>
            <a:endParaRPr lang="es-ES" dirty="0"/>
          </a:p>
        </p:txBody>
      </p:sp>
    </p:spTree>
    <p:extLst>
      <p:ext uri="{BB962C8B-B14F-4D97-AF65-F5344CB8AC3E}">
        <p14:creationId xmlns:p14="http://schemas.microsoft.com/office/powerpoint/2010/main" val="1082465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Winthuysen.-Alcala del Rio Central Eléctrica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45</a:t>
            </a:fld>
            <a:endParaRPr lang="es-ES" dirty="0"/>
          </a:p>
        </p:txBody>
      </p:sp>
    </p:spTree>
    <p:extLst>
      <p:ext uri="{BB962C8B-B14F-4D97-AF65-F5344CB8AC3E}">
        <p14:creationId xmlns:p14="http://schemas.microsoft.com/office/powerpoint/2010/main" val="2200496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Winthuysen.-Alcala del Rio Central Eléctrica</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46</a:t>
            </a:fld>
            <a:endParaRPr lang="es-ES" dirty="0"/>
          </a:p>
        </p:txBody>
      </p:sp>
    </p:spTree>
    <p:extLst>
      <p:ext uri="{BB962C8B-B14F-4D97-AF65-F5344CB8AC3E}">
        <p14:creationId xmlns:p14="http://schemas.microsoft.com/office/powerpoint/2010/main" val="2803847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Winthuysen.-Alcala del Rio Central Eléctrica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53</a:t>
            </a:fld>
            <a:endParaRPr lang="es-ES" dirty="0"/>
          </a:p>
        </p:txBody>
      </p:sp>
    </p:spTree>
    <p:extLst>
      <p:ext uri="{BB962C8B-B14F-4D97-AF65-F5344CB8AC3E}">
        <p14:creationId xmlns:p14="http://schemas.microsoft.com/office/powerpoint/2010/main" val="669245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Winthuysen.-Finca Güell en Ávila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54</a:t>
            </a:fld>
            <a:endParaRPr lang="es-ES" dirty="0"/>
          </a:p>
        </p:txBody>
      </p:sp>
    </p:spTree>
    <p:extLst>
      <p:ext uri="{BB962C8B-B14F-4D97-AF65-F5344CB8AC3E}">
        <p14:creationId xmlns:p14="http://schemas.microsoft.com/office/powerpoint/2010/main" val="2196209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Winthuysen.-Finca Güell en Ávila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55</a:t>
            </a:fld>
            <a:endParaRPr lang="es-ES" dirty="0"/>
          </a:p>
        </p:txBody>
      </p:sp>
    </p:spTree>
    <p:extLst>
      <p:ext uri="{BB962C8B-B14F-4D97-AF65-F5344CB8AC3E}">
        <p14:creationId xmlns:p14="http://schemas.microsoft.com/office/powerpoint/2010/main" val="1873713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Winthuysen.-Finca Güell en Ávila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56</a:t>
            </a:fld>
            <a:endParaRPr lang="es-ES" dirty="0"/>
          </a:p>
        </p:txBody>
      </p:sp>
    </p:spTree>
    <p:extLst>
      <p:ext uri="{BB962C8B-B14F-4D97-AF65-F5344CB8AC3E}">
        <p14:creationId xmlns:p14="http://schemas.microsoft.com/office/powerpoint/2010/main" val="27416644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Winthuysen.-Finca Güell en Ávila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57</a:t>
            </a:fld>
            <a:endParaRPr lang="es-ES" dirty="0"/>
          </a:p>
        </p:txBody>
      </p:sp>
    </p:spTree>
    <p:extLst>
      <p:ext uri="{BB962C8B-B14F-4D97-AF65-F5344CB8AC3E}">
        <p14:creationId xmlns:p14="http://schemas.microsoft.com/office/powerpoint/2010/main" val="2350506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Winthuysen.-Finca Güell en Ávila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58</a:t>
            </a:fld>
            <a:endParaRPr lang="es-ES" dirty="0"/>
          </a:p>
        </p:txBody>
      </p:sp>
    </p:spTree>
    <p:extLst>
      <p:ext uri="{BB962C8B-B14F-4D97-AF65-F5344CB8AC3E}">
        <p14:creationId xmlns:p14="http://schemas.microsoft.com/office/powerpoint/2010/main" val="2843919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Winthuysen.-Finca Güell en Ávila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59</a:t>
            </a:fld>
            <a:endParaRPr lang="es-ES" dirty="0"/>
          </a:p>
        </p:txBody>
      </p:sp>
    </p:spTree>
    <p:extLst>
      <p:ext uri="{BB962C8B-B14F-4D97-AF65-F5344CB8AC3E}">
        <p14:creationId xmlns:p14="http://schemas.microsoft.com/office/powerpoint/2010/main" val="2141255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Winthuysen.-Finca Güell en Ávila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60</a:t>
            </a:fld>
            <a:endParaRPr lang="es-ES" dirty="0"/>
          </a:p>
        </p:txBody>
      </p:sp>
    </p:spTree>
    <p:extLst>
      <p:ext uri="{BB962C8B-B14F-4D97-AF65-F5344CB8AC3E}">
        <p14:creationId xmlns:p14="http://schemas.microsoft.com/office/powerpoint/2010/main" val="2083758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Winthuysen.-Finca Güell en Ávila</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61</a:t>
            </a:fld>
            <a:endParaRPr lang="es-ES" dirty="0"/>
          </a:p>
        </p:txBody>
      </p:sp>
    </p:spTree>
    <p:extLst>
      <p:ext uri="{BB962C8B-B14F-4D97-AF65-F5344CB8AC3E}">
        <p14:creationId xmlns:p14="http://schemas.microsoft.com/office/powerpoint/2010/main" val="8688884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los Marqueses de la Romana.-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68</a:t>
            </a:fld>
            <a:endParaRPr lang="es-ES" dirty="0"/>
          </a:p>
        </p:txBody>
      </p:sp>
    </p:spTree>
    <p:extLst>
      <p:ext uri="{BB962C8B-B14F-4D97-AF65-F5344CB8AC3E}">
        <p14:creationId xmlns:p14="http://schemas.microsoft.com/office/powerpoint/2010/main" val="19689502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los Marqueses de la Romana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69</a:t>
            </a:fld>
            <a:endParaRPr lang="es-ES" dirty="0"/>
          </a:p>
        </p:txBody>
      </p:sp>
    </p:spTree>
    <p:extLst>
      <p:ext uri="{BB962C8B-B14F-4D97-AF65-F5344CB8AC3E}">
        <p14:creationId xmlns:p14="http://schemas.microsoft.com/office/powerpoint/2010/main" val="4256327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los Marqueses de la Romana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70</a:t>
            </a:fld>
            <a:endParaRPr lang="es-ES" dirty="0"/>
          </a:p>
        </p:txBody>
      </p:sp>
    </p:spTree>
    <p:extLst>
      <p:ext uri="{BB962C8B-B14F-4D97-AF65-F5344CB8AC3E}">
        <p14:creationId xmlns:p14="http://schemas.microsoft.com/office/powerpoint/2010/main" val="41065129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Príncipe de Ang lona.-Madrid</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74</a:t>
            </a:fld>
            <a:endParaRPr lang="es-ES" dirty="0"/>
          </a:p>
        </p:txBody>
      </p:sp>
    </p:spTree>
    <p:extLst>
      <p:ext uri="{BB962C8B-B14F-4D97-AF65-F5344CB8AC3E}">
        <p14:creationId xmlns:p14="http://schemas.microsoft.com/office/powerpoint/2010/main" val="17517642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Príncipe de Ang lona.-Madrid</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75</a:t>
            </a:fld>
            <a:endParaRPr lang="es-ES" dirty="0"/>
          </a:p>
        </p:txBody>
      </p:sp>
    </p:spTree>
    <p:extLst>
      <p:ext uri="{BB962C8B-B14F-4D97-AF65-F5344CB8AC3E}">
        <p14:creationId xmlns:p14="http://schemas.microsoft.com/office/powerpoint/2010/main" val="42673331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Príncipe de Ang lona.-Madrid</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76</a:t>
            </a:fld>
            <a:endParaRPr lang="es-ES" dirty="0"/>
          </a:p>
        </p:txBody>
      </p:sp>
    </p:spTree>
    <p:extLst>
      <p:ext uri="{BB962C8B-B14F-4D97-AF65-F5344CB8AC3E}">
        <p14:creationId xmlns:p14="http://schemas.microsoft.com/office/powerpoint/2010/main" val="13397805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Príncipe de Ang lona.-Madrid</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77</a:t>
            </a:fld>
            <a:endParaRPr lang="es-ES" dirty="0"/>
          </a:p>
        </p:txBody>
      </p:sp>
    </p:spTree>
    <p:extLst>
      <p:ext uri="{BB962C8B-B14F-4D97-AF65-F5344CB8AC3E}">
        <p14:creationId xmlns:p14="http://schemas.microsoft.com/office/powerpoint/2010/main" val="39205381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Príncipe de Ang lona.-Madrid</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78</a:t>
            </a:fld>
            <a:endParaRPr lang="es-ES" dirty="0"/>
          </a:p>
        </p:txBody>
      </p:sp>
    </p:spTree>
    <p:extLst>
      <p:ext uri="{BB962C8B-B14F-4D97-AF65-F5344CB8AC3E}">
        <p14:creationId xmlns:p14="http://schemas.microsoft.com/office/powerpoint/2010/main" val="3993977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80</a:t>
            </a:fld>
            <a:endParaRPr lang="es-ES" dirty="0"/>
          </a:p>
        </p:txBody>
      </p:sp>
    </p:spTree>
    <p:extLst>
      <p:ext uri="{BB962C8B-B14F-4D97-AF65-F5344CB8AC3E}">
        <p14:creationId xmlns:p14="http://schemas.microsoft.com/office/powerpoint/2010/main" val="8334064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81</a:t>
            </a:fld>
            <a:endParaRPr lang="es-ES" dirty="0"/>
          </a:p>
        </p:txBody>
      </p:sp>
    </p:spTree>
    <p:extLst>
      <p:ext uri="{BB962C8B-B14F-4D97-AF65-F5344CB8AC3E}">
        <p14:creationId xmlns:p14="http://schemas.microsoft.com/office/powerpoint/2010/main" val="10161483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82</a:t>
            </a:fld>
            <a:endParaRPr lang="es-ES" dirty="0"/>
          </a:p>
        </p:txBody>
      </p:sp>
    </p:spTree>
    <p:extLst>
      <p:ext uri="{BB962C8B-B14F-4D97-AF65-F5344CB8AC3E}">
        <p14:creationId xmlns:p14="http://schemas.microsoft.com/office/powerpoint/2010/main" val="2010796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83</a:t>
            </a:fld>
            <a:endParaRPr lang="es-ES" dirty="0"/>
          </a:p>
        </p:txBody>
      </p:sp>
    </p:spTree>
    <p:extLst>
      <p:ext uri="{BB962C8B-B14F-4D97-AF65-F5344CB8AC3E}">
        <p14:creationId xmlns:p14="http://schemas.microsoft.com/office/powerpoint/2010/main" val="18474856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84</a:t>
            </a:fld>
            <a:endParaRPr lang="es-ES" dirty="0"/>
          </a:p>
        </p:txBody>
      </p:sp>
    </p:spTree>
    <p:extLst>
      <p:ext uri="{BB962C8B-B14F-4D97-AF65-F5344CB8AC3E}">
        <p14:creationId xmlns:p14="http://schemas.microsoft.com/office/powerpoint/2010/main" val="4985077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85</a:t>
            </a:fld>
            <a:endParaRPr lang="es-ES" dirty="0"/>
          </a:p>
        </p:txBody>
      </p:sp>
    </p:spTree>
    <p:extLst>
      <p:ext uri="{BB962C8B-B14F-4D97-AF65-F5344CB8AC3E}">
        <p14:creationId xmlns:p14="http://schemas.microsoft.com/office/powerpoint/2010/main" val="16813649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86</a:t>
            </a:fld>
            <a:endParaRPr lang="es-ES" dirty="0"/>
          </a:p>
        </p:txBody>
      </p:sp>
    </p:spTree>
    <p:extLst>
      <p:ext uri="{BB962C8B-B14F-4D97-AF65-F5344CB8AC3E}">
        <p14:creationId xmlns:p14="http://schemas.microsoft.com/office/powerpoint/2010/main" val="2190469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87</a:t>
            </a:fld>
            <a:endParaRPr lang="es-ES" dirty="0"/>
          </a:p>
        </p:txBody>
      </p:sp>
    </p:spTree>
    <p:extLst>
      <p:ext uri="{BB962C8B-B14F-4D97-AF65-F5344CB8AC3E}">
        <p14:creationId xmlns:p14="http://schemas.microsoft.com/office/powerpoint/2010/main" val="1760205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del Príncipe Ang lona</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88</a:t>
            </a:fld>
            <a:endParaRPr lang="es-ES" dirty="0"/>
          </a:p>
        </p:txBody>
      </p:sp>
    </p:spTree>
    <p:extLst>
      <p:ext uri="{BB962C8B-B14F-4D97-AF65-F5344CB8AC3E}">
        <p14:creationId xmlns:p14="http://schemas.microsoft.com/office/powerpoint/2010/main" val="15389051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Winthuysen.-Universidad Laboral de Gijón</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90</a:t>
            </a:fld>
            <a:endParaRPr lang="es-ES" dirty="0"/>
          </a:p>
        </p:txBody>
      </p:sp>
    </p:spTree>
    <p:extLst>
      <p:ext uri="{BB962C8B-B14F-4D97-AF65-F5344CB8AC3E}">
        <p14:creationId xmlns:p14="http://schemas.microsoft.com/office/powerpoint/2010/main" val="29952672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Winthuysen.-Universidad Laboral de Gijón</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91</a:t>
            </a:fld>
            <a:endParaRPr lang="es-ES" dirty="0"/>
          </a:p>
        </p:txBody>
      </p:sp>
    </p:spTree>
    <p:extLst>
      <p:ext uri="{BB962C8B-B14F-4D97-AF65-F5344CB8AC3E}">
        <p14:creationId xmlns:p14="http://schemas.microsoft.com/office/powerpoint/2010/main" val="22311585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Winthuysen.-Universidad Laboral de Gijón</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92</a:t>
            </a:fld>
            <a:endParaRPr lang="es-ES" dirty="0"/>
          </a:p>
        </p:txBody>
      </p:sp>
    </p:spTree>
    <p:extLst>
      <p:ext uri="{BB962C8B-B14F-4D97-AF65-F5344CB8AC3E}">
        <p14:creationId xmlns:p14="http://schemas.microsoft.com/office/powerpoint/2010/main" val="67683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Winthuysen.-Universidad Laboral de Gijón</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93</a:t>
            </a:fld>
            <a:endParaRPr lang="es-ES" dirty="0"/>
          </a:p>
        </p:txBody>
      </p:sp>
    </p:spTree>
    <p:extLst>
      <p:ext uri="{BB962C8B-B14F-4D97-AF65-F5344CB8AC3E}">
        <p14:creationId xmlns:p14="http://schemas.microsoft.com/office/powerpoint/2010/main" val="15450125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Winthuysen.-Universidad Laboral de Gijón</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94</a:t>
            </a:fld>
            <a:endParaRPr lang="es-ES" dirty="0"/>
          </a:p>
        </p:txBody>
      </p:sp>
    </p:spTree>
    <p:extLst>
      <p:ext uri="{BB962C8B-B14F-4D97-AF65-F5344CB8AC3E}">
        <p14:creationId xmlns:p14="http://schemas.microsoft.com/office/powerpoint/2010/main" val="10317385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Winthuysen.-Universidad Laboral de Gijón</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95</a:t>
            </a:fld>
            <a:endParaRPr lang="es-ES" dirty="0"/>
          </a:p>
        </p:txBody>
      </p:sp>
    </p:spTree>
    <p:extLst>
      <p:ext uri="{BB962C8B-B14F-4D97-AF65-F5344CB8AC3E}">
        <p14:creationId xmlns:p14="http://schemas.microsoft.com/office/powerpoint/2010/main" val="5975633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a:t>
            </a:r>
            <a:r>
              <a:rPr lang="es-ES" baseline="0" dirty="0"/>
              <a:t> </a:t>
            </a:r>
            <a:r>
              <a:rPr lang="es-ES" dirty="0"/>
              <a:t>de</a:t>
            </a:r>
            <a:r>
              <a:rPr lang="es-ES" baseline="0" dirty="0"/>
              <a:t> </a:t>
            </a:r>
            <a:r>
              <a:rPr lang="es-ES" dirty="0"/>
              <a:t>Las</a:t>
            </a:r>
            <a:r>
              <a:rPr lang="es-ES" baseline="0" dirty="0"/>
              <a:t> </a:t>
            </a:r>
            <a:r>
              <a:rPr lang="es-ES" dirty="0"/>
              <a:t>Vistillas</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97</a:t>
            </a:fld>
            <a:endParaRPr lang="es-ES" dirty="0"/>
          </a:p>
        </p:txBody>
      </p:sp>
    </p:spTree>
    <p:extLst>
      <p:ext uri="{BB962C8B-B14F-4D97-AF65-F5344CB8AC3E}">
        <p14:creationId xmlns:p14="http://schemas.microsoft.com/office/powerpoint/2010/main" val="22146229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Las Vistillas </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98</a:t>
            </a:fld>
            <a:endParaRPr lang="es-ES" dirty="0"/>
          </a:p>
        </p:txBody>
      </p:sp>
    </p:spTree>
    <p:extLst>
      <p:ext uri="{BB962C8B-B14F-4D97-AF65-F5344CB8AC3E}">
        <p14:creationId xmlns:p14="http://schemas.microsoft.com/office/powerpoint/2010/main" val="32664111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Las Vistillas </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99</a:t>
            </a:fld>
            <a:endParaRPr lang="es-ES" dirty="0"/>
          </a:p>
        </p:txBody>
      </p:sp>
    </p:spTree>
    <p:extLst>
      <p:ext uri="{BB962C8B-B14F-4D97-AF65-F5344CB8AC3E}">
        <p14:creationId xmlns:p14="http://schemas.microsoft.com/office/powerpoint/2010/main" val="12712391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Las Vistillas </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100</a:t>
            </a:fld>
            <a:endParaRPr lang="es-ES" dirty="0"/>
          </a:p>
        </p:txBody>
      </p:sp>
    </p:spTree>
    <p:extLst>
      <p:ext uri="{BB962C8B-B14F-4D97-AF65-F5344CB8AC3E}">
        <p14:creationId xmlns:p14="http://schemas.microsoft.com/office/powerpoint/2010/main" val="29697391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Las Vistillas </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101</a:t>
            </a:fld>
            <a:endParaRPr lang="es-ES" dirty="0"/>
          </a:p>
        </p:txBody>
      </p:sp>
    </p:spTree>
    <p:extLst>
      <p:ext uri="{BB962C8B-B14F-4D97-AF65-F5344CB8AC3E}">
        <p14:creationId xmlns:p14="http://schemas.microsoft.com/office/powerpoint/2010/main" val="2470872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Las Vistillas </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102</a:t>
            </a:fld>
            <a:endParaRPr lang="es-ES" dirty="0"/>
          </a:p>
        </p:txBody>
      </p:sp>
    </p:spTree>
    <p:extLst>
      <p:ext uri="{BB962C8B-B14F-4D97-AF65-F5344CB8AC3E}">
        <p14:creationId xmlns:p14="http://schemas.microsoft.com/office/powerpoint/2010/main" val="7168290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la residencia de Ortega y Gasset.</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104</a:t>
            </a:fld>
            <a:endParaRPr lang="es-ES" dirty="0"/>
          </a:p>
        </p:txBody>
      </p:sp>
    </p:spTree>
    <p:extLst>
      <p:ext uri="{BB962C8B-B14F-4D97-AF65-F5344CB8AC3E}">
        <p14:creationId xmlns:p14="http://schemas.microsoft.com/office/powerpoint/2010/main" val="20436341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la residencia de Ortega y Gasset.</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105</a:t>
            </a:fld>
            <a:endParaRPr lang="es-ES" dirty="0"/>
          </a:p>
        </p:txBody>
      </p:sp>
    </p:spTree>
    <p:extLst>
      <p:ext uri="{BB962C8B-B14F-4D97-AF65-F5344CB8AC3E}">
        <p14:creationId xmlns:p14="http://schemas.microsoft.com/office/powerpoint/2010/main" val="22547774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Madrid.-Jardines de la residencia de Ortega y Gasset.-Escuela de Señoritas</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106</a:t>
            </a:fld>
            <a:endParaRPr lang="es-ES" dirty="0"/>
          </a:p>
        </p:txBody>
      </p:sp>
    </p:spTree>
    <p:extLst>
      <p:ext uri="{BB962C8B-B14F-4D97-AF65-F5344CB8AC3E}">
        <p14:creationId xmlns:p14="http://schemas.microsoft.com/office/powerpoint/2010/main" val="14929441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111</a:t>
            </a:fld>
            <a:endParaRPr lang="es-ES" dirty="0"/>
          </a:p>
        </p:txBody>
      </p:sp>
    </p:spTree>
    <p:extLst>
      <p:ext uri="{BB962C8B-B14F-4D97-AF65-F5344CB8AC3E}">
        <p14:creationId xmlns:p14="http://schemas.microsoft.com/office/powerpoint/2010/main" val="3982919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112</a:t>
            </a:fld>
            <a:endParaRPr lang="es-ES" dirty="0"/>
          </a:p>
        </p:txBody>
      </p:sp>
    </p:spTree>
    <p:extLst>
      <p:ext uri="{BB962C8B-B14F-4D97-AF65-F5344CB8AC3E}">
        <p14:creationId xmlns:p14="http://schemas.microsoft.com/office/powerpoint/2010/main" val="19478465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113</a:t>
            </a:fld>
            <a:endParaRPr lang="es-ES" dirty="0"/>
          </a:p>
        </p:txBody>
      </p:sp>
    </p:spTree>
    <p:extLst>
      <p:ext uri="{BB962C8B-B14F-4D97-AF65-F5344CB8AC3E}">
        <p14:creationId xmlns:p14="http://schemas.microsoft.com/office/powerpoint/2010/main" val="2583962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115</a:t>
            </a:fld>
            <a:endParaRPr lang="es-ES" dirty="0"/>
          </a:p>
        </p:txBody>
      </p:sp>
    </p:spTree>
    <p:extLst>
      <p:ext uri="{BB962C8B-B14F-4D97-AF65-F5344CB8AC3E}">
        <p14:creationId xmlns:p14="http://schemas.microsoft.com/office/powerpoint/2010/main" val="42344819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116</a:t>
            </a:fld>
            <a:endParaRPr lang="es-ES" dirty="0"/>
          </a:p>
        </p:txBody>
      </p:sp>
    </p:spTree>
    <p:extLst>
      <p:ext uri="{BB962C8B-B14F-4D97-AF65-F5344CB8AC3E}">
        <p14:creationId xmlns:p14="http://schemas.microsoft.com/office/powerpoint/2010/main" val="18587086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117</a:t>
            </a:fld>
            <a:endParaRPr lang="es-ES" dirty="0"/>
          </a:p>
        </p:txBody>
      </p:sp>
    </p:spTree>
    <p:extLst>
      <p:ext uri="{BB962C8B-B14F-4D97-AF65-F5344CB8AC3E}">
        <p14:creationId xmlns:p14="http://schemas.microsoft.com/office/powerpoint/2010/main" val="15704641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119</a:t>
            </a:fld>
            <a:endParaRPr lang="es-ES" dirty="0"/>
          </a:p>
        </p:txBody>
      </p:sp>
    </p:spTree>
    <p:extLst>
      <p:ext uri="{BB962C8B-B14F-4D97-AF65-F5344CB8AC3E}">
        <p14:creationId xmlns:p14="http://schemas.microsoft.com/office/powerpoint/2010/main" val="30500749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Finca Puente San Miguel.</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120</a:t>
            </a:fld>
            <a:endParaRPr lang="es-ES" dirty="0"/>
          </a:p>
        </p:txBody>
      </p:sp>
    </p:spTree>
    <p:extLst>
      <p:ext uri="{BB962C8B-B14F-4D97-AF65-F5344CB8AC3E}">
        <p14:creationId xmlns:p14="http://schemas.microsoft.com/office/powerpoint/2010/main" val="14758956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Winthuysen.-Patio de los Cepero</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121</a:t>
            </a:fld>
            <a:endParaRPr lang="es-ES" dirty="0"/>
          </a:p>
        </p:txBody>
      </p:sp>
    </p:spTree>
    <p:extLst>
      <p:ext uri="{BB962C8B-B14F-4D97-AF65-F5344CB8AC3E}">
        <p14:creationId xmlns:p14="http://schemas.microsoft.com/office/powerpoint/2010/main" val="14098551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 los Cepero</a:t>
            </a:r>
          </a:p>
          <a:p>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122</a:t>
            </a:fld>
            <a:endParaRPr lang="es-ES" dirty="0"/>
          </a:p>
        </p:txBody>
      </p:sp>
    </p:spTree>
    <p:extLst>
      <p:ext uri="{BB962C8B-B14F-4D97-AF65-F5344CB8AC3E}">
        <p14:creationId xmlns:p14="http://schemas.microsoft.com/office/powerpoint/2010/main" val="11784939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Winthuysen.-Jardin de los Cepero.</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123</a:t>
            </a:fld>
            <a:endParaRPr lang="es-ES" dirty="0"/>
          </a:p>
        </p:txBody>
      </p:sp>
    </p:spTree>
    <p:extLst>
      <p:ext uri="{BB962C8B-B14F-4D97-AF65-F5344CB8AC3E}">
        <p14:creationId xmlns:p14="http://schemas.microsoft.com/office/powerpoint/2010/main" val="25754890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Javier de Winthuysesn.-Molino</a:t>
            </a:r>
            <a:r>
              <a:rPr lang="es-ES" baseline="0" dirty="0"/>
              <a:t> de Alcala de Guadaira</a:t>
            </a:r>
            <a:endParaRPr lang="es-ES" dirty="0"/>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124</a:t>
            </a:fld>
            <a:endParaRPr lang="es-ES" dirty="0"/>
          </a:p>
        </p:txBody>
      </p:sp>
    </p:spTree>
    <p:extLst>
      <p:ext uri="{BB962C8B-B14F-4D97-AF65-F5344CB8AC3E}">
        <p14:creationId xmlns:p14="http://schemas.microsoft.com/office/powerpoint/2010/main" val="15132249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Monforte</a:t>
            </a:r>
          </a:p>
        </p:txBody>
      </p:sp>
      <p:sp>
        <p:nvSpPr>
          <p:cNvPr id="4" name="3 Marcador de número de diapositiva"/>
          <p:cNvSpPr>
            <a:spLocks noGrp="1"/>
          </p:cNvSpPr>
          <p:nvPr>
            <p:ph type="sldNum" sz="quarter" idx="10"/>
          </p:nvPr>
        </p:nvSpPr>
        <p:spPr/>
        <p:txBody>
          <a:bodyPr/>
          <a:lstStyle/>
          <a:p>
            <a:fld id="{00FBB829-A0CA-4D8A-BE38-F5CADE6C296A}" type="slidenum">
              <a:rPr lang="es-ES" smtClean="0"/>
              <a:t>126</a:t>
            </a:fld>
            <a:endParaRPr lang="es-ES" dirty="0"/>
          </a:p>
        </p:txBody>
      </p:sp>
    </p:spTree>
    <p:extLst>
      <p:ext uri="{BB962C8B-B14F-4D97-AF65-F5344CB8AC3E}">
        <p14:creationId xmlns:p14="http://schemas.microsoft.com/office/powerpoint/2010/main" val="2354217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4/3/2018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3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5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5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37.jpg"/></Relationships>
</file>

<file path=ppt/slides/_rels/slide6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8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81.jpg"/><Relationship Id="rId4" Type="http://schemas.openxmlformats.org/officeDocument/2006/relationships/image" Target="../media/image80.jpg"/></Relationships>
</file>

<file path=ppt/slides/_rels/slide11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89.jpg"/><Relationship Id="rId5" Type="http://schemas.openxmlformats.org/officeDocument/2006/relationships/image" Target="../media/image81.jpg"/><Relationship Id="rId4" Type="http://schemas.openxmlformats.org/officeDocument/2006/relationships/image" Target="../media/image88.jpg"/></Relationships>
</file>

<file path=ppt/slides/_rels/slide118.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1800200"/>
          </a:xfrm>
        </p:spPr>
        <p:txBody>
          <a:bodyPr/>
          <a:lstStyle/>
          <a:p>
            <a:r>
              <a:rPr lang="es-ES" sz="4400" dirty="0"/>
              <a:t>Javier de winthuysen </a:t>
            </a:r>
            <a:r>
              <a:rPr lang="es-ES" dirty="0"/>
              <a:t>(Sevilla, 1874 - Barcelona, 1956),  </a:t>
            </a:r>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3979108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Javier Winthuysen </a:t>
            </a:r>
          </a:p>
        </p:txBody>
      </p:sp>
      <p:sp>
        <p:nvSpPr>
          <p:cNvPr id="3" name="2 Marcador de contenido"/>
          <p:cNvSpPr>
            <a:spLocks noGrp="1"/>
          </p:cNvSpPr>
          <p:nvPr>
            <p:ph sz="quarter" idx="1"/>
          </p:nvPr>
        </p:nvSpPr>
        <p:spPr/>
        <p:txBody>
          <a:bodyPr>
            <a:normAutofit/>
          </a:bodyPr>
          <a:lstStyle/>
          <a:p>
            <a:r>
              <a:rPr lang="es-ES" dirty="0"/>
              <a:t>Javier Winthuysen Losada (Sevilla, 1874 - Barcelona, 1956), fue un pintor y diseñador de jardines español.</a:t>
            </a:r>
          </a:p>
          <a:p>
            <a:r>
              <a:rPr lang="es-ES" dirty="0"/>
              <a:t>Su familia era de origen neerlandés. Dedicada durante generaciones al mar, se afincaron en el Puerto de Santa María (Cádiz) en el siglo XVII. Javier Winthuysen desarrolló dos actividades paralelas: la pintura y el diseño de jardines.</a:t>
            </a:r>
          </a:p>
          <a:p>
            <a:r>
              <a:rPr lang="es-ES" dirty="0"/>
              <a:t>Como pintor</a:t>
            </a:r>
          </a:p>
          <a:p>
            <a:r>
              <a:rPr lang="es-ES" dirty="0"/>
              <a:t>Vocación surgida en los primeros años de su juventud en Sevilla, donde frecuentaba los estudios de los pintores José Arpa Perea y Gonzalo Bilbao. </a:t>
            </a:r>
          </a:p>
        </p:txBody>
      </p:sp>
    </p:spTree>
    <p:extLst>
      <p:ext uri="{BB962C8B-B14F-4D97-AF65-F5344CB8AC3E}">
        <p14:creationId xmlns:p14="http://schemas.microsoft.com/office/powerpoint/2010/main" val="316716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Se le diferencian dos épocas: la sevillana inicial (dedicada a jardines y paisajes andaluces) y la mediterránea tras la Guerra Civil.</a:t>
            </a:r>
          </a:p>
          <a:p>
            <a:r>
              <a:rPr lang="es-ES" dirty="0"/>
              <a:t>Completó su formación en el Ateneo (intimando allí con Juan Ramón Jiménez).</a:t>
            </a:r>
          </a:p>
          <a:p>
            <a:r>
              <a:rPr lang="es-ES" dirty="0"/>
              <a:t> De esa época data la fundación con Paco Bertendona, Antonio Lozano y otros amigos de la "Escuela Libre de Bellas Artes de Sevilla", y su amistad con el círculo paisajístico de Alcalá de Guadaíra.</a:t>
            </a:r>
          </a:p>
          <a:p>
            <a:r>
              <a:rPr lang="es-ES" dirty="0"/>
              <a:t>En 1903 viajó por primera vea a París, donde entró en contacto con el impresionismo francés y el postimpresionismo. Conoce allí a Santiago Rusiñol, al que más tarde encontrará de nuevo en Aranjuez. En 1912, de nuevo en París, expuso en el Salón de los Independientes y en el Salón de Otoño.</a:t>
            </a:r>
          </a:p>
          <a:p>
            <a:endParaRPr lang="es-ES" dirty="0"/>
          </a:p>
          <a:p>
            <a:endParaRPr lang="es-ES" dirty="0"/>
          </a:p>
        </p:txBody>
      </p:sp>
    </p:spTree>
    <p:extLst>
      <p:ext uri="{BB962C8B-B14F-4D97-AF65-F5344CB8AC3E}">
        <p14:creationId xmlns:p14="http://schemas.microsoft.com/office/powerpoint/2010/main" val="2145588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lstStyle/>
          <a:p>
            <a:r>
              <a:rPr lang="es-ES" dirty="0"/>
              <a:t> En 1915, se instaló en Madrid, donde Joaquín Sorolla, Antonio Machado y Juan Ramón Jiménez le introducirían en la Institución Libre de Enseñanza </a:t>
            </a:r>
          </a:p>
          <a:p>
            <a:r>
              <a:rPr lang="es-ES" dirty="0"/>
              <a:t>Después de la Guerra Civil Española, Winthuysen desarrolló su obra pictórica entre Barcelona e Ibiza, caracterizándose sus paisajes por una luminosidad mediterránea de acuerdo con su teoría "ambientalista" anotada en sus memorias, publicadas en 2005, y otros escritos.</a:t>
            </a:r>
          </a:p>
          <a:p>
            <a:r>
              <a:rPr lang="es-ES" dirty="0"/>
              <a:t>Tras su muerte, buena parte de su obra fue donada a las siguientes instituciones: Reina Sofía, Museo de Bellas Artes de Sevilla, Museo de Bellas Artes de Valencia, Museo Pérez Comendador-Leroux de Hervás y Museo de Bellas Artes de Sevilla.</a:t>
            </a:r>
          </a:p>
          <a:p>
            <a:endParaRPr lang="es-ES" dirty="0"/>
          </a:p>
        </p:txBody>
      </p:sp>
    </p:spTree>
    <p:extLst>
      <p:ext uri="{BB962C8B-B14F-4D97-AF65-F5344CB8AC3E}">
        <p14:creationId xmlns:p14="http://schemas.microsoft.com/office/powerpoint/2010/main" val="2913257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Como diseñador de jardines</a:t>
            </a:r>
          </a:p>
          <a:p>
            <a:r>
              <a:rPr lang="es-ES" dirty="0"/>
              <a:t>Afición heredada de su padre, concejal del Ayuntamiento de Sevilla con competencia en materia de jardines.</a:t>
            </a:r>
          </a:p>
          <a:p>
            <a:r>
              <a:rPr lang="es-ES" dirty="0"/>
              <a:t> Su labor se dirigiría, fundamentalmente, a la arquitectura de los jardines y la distribución del espacio para la creación de paisajes.</a:t>
            </a:r>
          </a:p>
          <a:p>
            <a:r>
              <a:rPr lang="es-ES" dirty="0"/>
              <a:t>Javier Winthuysen trabajó en la recuperación y creación de diversos jardines españoles, entre ellos: Jardines de la Moncloa, Jardín de Abadía, Jardín de Monforte en Valencia, Parador de Ciudad Rodrigo, Jardines de San Segundo en Ávila, Universidad Laboral de Gijón o el de la residencia del escritor Salvador de Madariaga en la antigua Colonia del Viso, Central Térmica de Alcala del Rio. De todos ellos se conserva excelente documentación el Real Jardín Botánico de Madrid.</a:t>
            </a:r>
          </a:p>
        </p:txBody>
      </p:sp>
    </p:spTree>
    <p:extLst>
      <p:ext uri="{BB962C8B-B14F-4D97-AF65-F5344CB8AC3E}">
        <p14:creationId xmlns:p14="http://schemas.microsoft.com/office/powerpoint/2010/main" val="2186703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Javier de Winthuysen fue un jardinero y pintor sevillano de principios del S. XX que luchó para conseguir que los jardines artísticos fueran considerados un patrimonio histórico español.</a:t>
            </a:r>
          </a:p>
          <a:p>
            <a:r>
              <a:rPr lang="es-ES" dirty="0"/>
              <a:t>Nos puede parecer increíble, o no tanto…, que hasta 1931 nadie se preocupara de cuidar y proteger como bien cultural los numerosos jardines de especial valor artístico distribuidos por toda la geografía española</a:t>
            </a:r>
          </a:p>
          <a:p>
            <a:r>
              <a:rPr lang="es-ES" dirty="0"/>
              <a:t>Esta gran falta de sensibilidad y de aprecio hacia nuestro patrimonio hizo que muchos jardines a los que se hace referencia en poemas, narraciones y otros documentos históricos ya no se puedan disfrutar en nuestros días</a:t>
            </a:r>
          </a:p>
          <a:p>
            <a:r>
              <a:rPr lang="es-ES" dirty="0"/>
              <a:t>A pesar de todo, los esfuerzos que hizo Javier de Winthuysen para sensibilizar a las autoridades, a las administraciones y a la población sobre el importante valor de los jardines dieron su fruto, ya que España cuenta con los jardines más antiguos de Europa.</a:t>
            </a:r>
          </a:p>
        </p:txBody>
      </p:sp>
    </p:spTree>
    <p:extLst>
      <p:ext uri="{BB962C8B-B14F-4D97-AF65-F5344CB8AC3E}">
        <p14:creationId xmlns:p14="http://schemas.microsoft.com/office/powerpoint/2010/main" val="2558425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Winthuysen, batalló para que los jardines fueran considerados como monumentos, invirtió mucho tiempo y parte de su precaria economía en trabajos de investigación. Su libro Jardines Clásicos de España (1930) y la restauración de algunos jardines como el de Monforte o los del Palacio de la Moncloa, que él mismo realizó, dan testimonio de su interés. Por eso, cuando en 1934 se crea, dependiente de la Dirección General de Bellas Artes, el Patronato para la Conservación y Protección de los Jardines de España, Javier de Winthuysen es nombrado Inspector General, desde ese cargo consiguió que muchos de ellos fueran declarados de interés histórico-artístico por el Gobierno de la II República.</a:t>
            </a:r>
          </a:p>
        </p:txBody>
      </p:sp>
    </p:spTree>
    <p:extLst>
      <p:ext uri="{BB962C8B-B14F-4D97-AF65-F5344CB8AC3E}">
        <p14:creationId xmlns:p14="http://schemas.microsoft.com/office/powerpoint/2010/main" val="808545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Patronato encargado de la conservación y la protección de los jardines de España y el Inspector General de los Jardines Artísticos de España. </a:t>
            </a:r>
          </a:p>
          <a:p>
            <a:r>
              <a:rPr lang="es-ES" dirty="0"/>
              <a:t>El Decreto de 13 de mazo de 1934 (G.M., núm. 73, de 14 de marzo de 1934) creó el Patronato encargado de la conservación y la protección de los jardines de España que habría de encargarse tanto de velar por la integridad de los Jardines históricos como de proponer a la Administración su clasificación como Monumentos . Un mes después, la Orden ministerial de 6 de abril de 1934 (G.M., núm. 115, de 25 de abril de 1934) nombró Inspector General de los Jardines Artísticos de España a Javier de Winthuysen , nombramiento que se completó con otra Orden de 12 de septiembre del mismo año (G.M., núm. 261, de 18 de septiembre de 1934) en que se le asignó un sueldo de cinco mil pesetas anuales. </a:t>
            </a:r>
          </a:p>
        </p:txBody>
      </p:sp>
    </p:spTree>
    <p:extLst>
      <p:ext uri="{BB962C8B-B14F-4D97-AF65-F5344CB8AC3E}">
        <p14:creationId xmlns:p14="http://schemas.microsoft.com/office/powerpoint/2010/main" val="3337076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 principios del siglo XX la labor de dos jardineros como J.C.N. Forestier y Javier de Winthuysen, teóricos del jardín árabe-andaluz, sacan a la jardinería andaluza de su estado de atonía.</a:t>
            </a:r>
          </a:p>
          <a:p>
            <a:r>
              <a:rPr lang="es-ES" dirty="0"/>
              <a:t>Forestier en el año 1911 recibe el encargo del comité de la Exposición Hispano Americana que se iba a celebrar en Sevilla la reordenación de los jardines cedidos por la Infanta María Luisa en 1893 a la ciudad para convertirlos en el Parque de María Luisa, que a la postre se convertirá en uno de los más representativos del estilo andaluz, cuando forma parte fundamental de la Exposición Iberoamericana que se celebro en Sevilla en el año 1929.</a:t>
            </a:r>
          </a:p>
          <a:p>
            <a:endParaRPr lang="es-ES" dirty="0"/>
          </a:p>
        </p:txBody>
      </p:sp>
    </p:spTree>
    <p:extLst>
      <p:ext uri="{BB962C8B-B14F-4D97-AF65-F5344CB8AC3E}">
        <p14:creationId xmlns:p14="http://schemas.microsoft.com/office/powerpoint/2010/main" val="4181446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Parque de María Luisa se inspira para la disposición de todo el conjunto en los patios de La Alhambra granadina. En este jardín, quedan formalizados algunos elementos que a juicio de Forestier son típicos del jardín andaluz:</a:t>
            </a:r>
          </a:p>
          <a:p>
            <a:r>
              <a:rPr lang="es-ES" dirty="0"/>
              <a:t>La mezcla de la vegetación con una ornamentación clásica, basada en el empleo de materiales tradicionales.</a:t>
            </a:r>
          </a:p>
          <a:p>
            <a:r>
              <a:rPr lang="es-ES" dirty="0"/>
              <a:t>La importancia de los juegos de colores entre los diversos elementos del jardín: el rojo del ladrillo, el azul de la cerámica, el blanco del muro encalado y el multicolor de las flores, sobre el telón azul de un cielo normalmente despejado.</a:t>
            </a:r>
          </a:p>
          <a:p>
            <a:endParaRPr lang="es-ES" dirty="0"/>
          </a:p>
          <a:p>
            <a:endParaRPr lang="es-ES" dirty="0"/>
          </a:p>
        </p:txBody>
      </p:sp>
    </p:spTree>
    <p:extLst>
      <p:ext uri="{BB962C8B-B14F-4D97-AF65-F5344CB8AC3E}">
        <p14:creationId xmlns:p14="http://schemas.microsoft.com/office/powerpoint/2010/main" val="3061006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pPr marL="0" indent="0">
              <a:buNone/>
            </a:pPr>
            <a:endParaRPr lang="es-ES" dirty="0"/>
          </a:p>
          <a:p>
            <a:r>
              <a:rPr lang="es-ES" dirty="0"/>
              <a:t>La atención concedida al olor, que invade el jardín entremezclado o formando ciclos estacionales, para la selección de los árboles y arbustos: naranjos, jazmines, rosales, mimosas, madreselvas, retamas, dondiegos o damas de noche.</a:t>
            </a:r>
          </a:p>
          <a:p>
            <a:r>
              <a:rPr lang="es-ES" dirty="0"/>
              <a:t>Javier de Winthuysen continuó la labor de defensa del jardín árabe-andaluz que había comenzado Forestier, llevando a cabo algunas interesantes aportaciones para la protección de este patrimonio cultural y natural.</a:t>
            </a:r>
          </a:p>
          <a:p>
            <a:r>
              <a:rPr lang="es-ES" dirty="0"/>
              <a:t>Una de ellas fue la primera catalogación a nivel nacional de los principales jardines históricos, que aún se conservaban. </a:t>
            </a:r>
          </a:p>
          <a:p>
            <a:endParaRPr lang="es-ES" dirty="0"/>
          </a:p>
        </p:txBody>
      </p:sp>
    </p:spTree>
    <p:extLst>
      <p:ext uri="{BB962C8B-B14F-4D97-AF65-F5344CB8AC3E}">
        <p14:creationId xmlns:p14="http://schemas.microsoft.com/office/powerpoint/2010/main" val="3801491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Asimismo, fue el promotor de la primera Escuela Nacional de Jardinería, instalada en Madrid, que elaboró un programa de estudios adaptado a esta profesión.</a:t>
            </a:r>
          </a:p>
          <a:p>
            <a:r>
              <a:rPr lang="es-ES" dirty="0"/>
              <a:t>Gracias, entre otros, a la labor de Winthuysen, en 1926 se incluyen dentro del Real-Decreto de Protección del Patrimonio Nacional, las categorías de "lugares pintorescos" y "sitios y lugares de reconocida y peculiar belleza", que permitirán la protección oficial de algunos de los jardines andaluces más importantes.</a:t>
            </a:r>
          </a:p>
          <a:p>
            <a:r>
              <a:rPr lang="es-ES" dirty="0"/>
              <a:t>A partir de 1934 comienza a funcionar el Patronato de Jardines Históricos de España, cuya inspección general recayó en Winthuysen, y que sirvió para que se declarasen "histórico-artísticos" un gran número de jardines.</a:t>
            </a:r>
          </a:p>
          <a:p>
            <a:endParaRPr lang="es-ES" dirty="0"/>
          </a:p>
          <a:p>
            <a:endParaRPr lang="es-ES" dirty="0"/>
          </a:p>
        </p:txBody>
      </p:sp>
    </p:spTree>
    <p:extLst>
      <p:ext uri="{BB962C8B-B14F-4D97-AF65-F5344CB8AC3E}">
        <p14:creationId xmlns:p14="http://schemas.microsoft.com/office/powerpoint/2010/main" val="2606468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04664"/>
            <a:ext cx="7704856" cy="6069288"/>
          </a:xfrm>
        </p:spPr>
        <p:txBody>
          <a:bodyPr/>
          <a:lstStyle/>
          <a:p>
            <a:r>
              <a:rPr lang="es-ES" dirty="0"/>
              <a:t>Posteriormente, durante el período 1940-1980 la preocupación pública por la protección de los jardines decayó rápidamente. </a:t>
            </a:r>
          </a:p>
          <a:p>
            <a:r>
              <a:rPr lang="es-ES" dirty="0"/>
              <a:t>Aunque es este momento histórico el de mayor crecimiento urbanizador de la nación española y de la región andaluza, apenas si se crearon nuevos parques y jardines, mientras que los tradicionales cambiaron de uso o se abandonaron frecuentemente.</a:t>
            </a:r>
          </a:p>
          <a:p>
            <a:r>
              <a:rPr lang="es-ES" dirty="0"/>
              <a:t>Tras la Guerra Civil Española, se instaló en el barrio de Les Corts en Barcelona, con su segunda mujer María Héctor y sus hijas Beatriz y Teresa. Recuperó su nombramiento republicano de Inspector de Jardines bajo la nueva administración con el Marqués de Lozoya.</a:t>
            </a:r>
          </a:p>
          <a:p>
            <a:endParaRPr lang="es-ES" dirty="0"/>
          </a:p>
        </p:txBody>
      </p:sp>
    </p:spTree>
    <p:extLst>
      <p:ext uri="{BB962C8B-B14F-4D97-AF65-F5344CB8AC3E}">
        <p14:creationId xmlns:p14="http://schemas.microsoft.com/office/powerpoint/2010/main" val="2218833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endParaRPr lang="es-ES" dirty="0"/>
          </a:p>
          <a:p>
            <a:r>
              <a:rPr lang="es-ES" dirty="0"/>
              <a:t> Su labor se centró en la recuperación de parajes naturales como el Lago de Bañolas, el Palmeral de Elche o el Lago de Sanabria. Su libro "Jardines de España-Castilla" (1930) contiene los planos y fotografías de estudios realizados y creación de jardines neoclásicos.</a:t>
            </a:r>
          </a:p>
          <a:p>
            <a:r>
              <a:rPr lang="es-ES" dirty="0"/>
              <a:t>En 1924, llegó a la ciudad el pintor y paisajista Javier Winthuysen, joven entusiasta de los parques y jardines de España y estudioso de las novedades internacionales en la materia. </a:t>
            </a:r>
          </a:p>
          <a:p>
            <a:r>
              <a:rPr lang="es-ES" dirty="0"/>
              <a:t>Produciendo un remodelamiento del Jardín Botánico y zonas del Parque Grande.</a:t>
            </a:r>
          </a:p>
          <a:p>
            <a:r>
              <a:rPr lang="es-ES" dirty="0"/>
              <a:t>En el año 2004 el Ayuntamiento de Zaragoza dio el nombre de "Xavier de Winthuysen" al Jardín Botánico de la ciudad. Con ese motivo se erigió un monumento en su honor en el citado jardín.</a:t>
            </a:r>
          </a:p>
          <a:p>
            <a:endParaRPr lang="es-ES" dirty="0"/>
          </a:p>
        </p:txBody>
      </p:sp>
    </p:spTree>
    <p:extLst>
      <p:ext uri="{BB962C8B-B14F-4D97-AF65-F5344CB8AC3E}">
        <p14:creationId xmlns:p14="http://schemas.microsoft.com/office/powerpoint/2010/main" val="2910500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824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8242" y="0"/>
            <a:ext cx="4275758" cy="6858000"/>
          </a:xfrm>
          <a:prstGeom prst="rect">
            <a:avLst/>
          </a:prstGeom>
        </p:spPr>
      </p:pic>
    </p:spTree>
    <p:extLst>
      <p:ext uri="{BB962C8B-B14F-4D97-AF65-F5344CB8AC3E}">
        <p14:creationId xmlns:p14="http://schemas.microsoft.com/office/powerpoint/2010/main" val="3591252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Jardines de Monforte.-1940 </a:t>
            </a:r>
          </a:p>
        </p:txBody>
      </p:sp>
      <p:sp>
        <p:nvSpPr>
          <p:cNvPr id="3" name="2 Marcador de contenido"/>
          <p:cNvSpPr>
            <a:spLocks noGrp="1"/>
          </p:cNvSpPr>
          <p:nvPr>
            <p:ph sz="quarter" idx="1"/>
          </p:nvPr>
        </p:nvSpPr>
        <p:spPr>
          <a:xfrm>
            <a:off x="457200" y="1052736"/>
            <a:ext cx="7643192" cy="5544616"/>
          </a:xfrm>
        </p:spPr>
        <p:txBody>
          <a:bodyPr>
            <a:normAutofit/>
          </a:bodyPr>
          <a:lstStyle/>
          <a:p>
            <a:pPr marL="0" indent="0">
              <a:buNone/>
            </a:pPr>
            <a:endParaRPr lang="es-ES" dirty="0"/>
          </a:p>
          <a:p>
            <a:r>
              <a:rPr lang="es-ES" dirty="0"/>
              <a:t>Estos jardines fueron creados por D. Juan Bautista Romero Almenar, marqués de San Juan, a partir de 1859. El diseño, de corte neoclásico, fue encargado al arquitecto valenciano Sebastián Monleón Estellés. </a:t>
            </a:r>
          </a:p>
          <a:p>
            <a:r>
              <a:rPr lang="es-ES" dirty="0"/>
              <a:t> En 1971 el Ayuntamiento de Valencia adquirió la propiedad del mismo. Es un lugar de retiro para muchas personas que desean huir del bullicio urbano.</a:t>
            </a:r>
          </a:p>
          <a:p>
            <a:r>
              <a:rPr lang="es-ES" dirty="0"/>
              <a:t>Rodeado por un muro de mampostería y ladrillo, definidor de este tipo de jardín, que le dota de tranquilidad y quietud, dado que está en uno de los puntos de circulación más densa de Valencia. Su tipología de hortus conclusus es una de las pocas que quedan en España.</a:t>
            </a:r>
          </a:p>
        </p:txBody>
      </p:sp>
    </p:spTree>
    <p:extLst>
      <p:ext uri="{BB962C8B-B14F-4D97-AF65-F5344CB8AC3E}">
        <p14:creationId xmlns:p14="http://schemas.microsoft.com/office/powerpoint/2010/main" val="2194644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1940 (circa): Restauración  por Javier Winthuysen Losada, y ejecución por el jardinero municipal Ramón Peris.</a:t>
            </a:r>
          </a:p>
          <a:p>
            <a:r>
              <a:rPr lang="es-ES" dirty="0"/>
              <a:t>Jardín Artístico Nacional en 1941.</a:t>
            </a:r>
          </a:p>
          <a:p>
            <a:r>
              <a:rPr lang="es-ES" dirty="0"/>
              <a:t>Restaurado en el siglo XX, se encuentra en buen estado de conservación.</a:t>
            </a:r>
          </a:p>
          <a:p>
            <a:r>
              <a:rPr lang="es-ES" dirty="0"/>
              <a:t>El Ayuntamiento de Valencia quiso derribar el muro perimetral, rompiendo con ello la identidad histórica del jardín y su carácter intimista. Este pretendido derribo supondría la pérdida de una de sus características esenciales.</a:t>
            </a:r>
          </a:p>
          <a:p>
            <a:r>
              <a:rPr lang="es-ES" dirty="0"/>
              <a:t>2012. Los jardines han sido restaurados por el Ayuntamiento de Valencia y abiertos al público. La tapia perimetral no sólo no se ha derribado sino que también ha sido restaurada y puesta en valor.</a:t>
            </a:r>
          </a:p>
        </p:txBody>
      </p:sp>
    </p:spTree>
    <p:extLst>
      <p:ext uri="{BB962C8B-B14F-4D97-AF65-F5344CB8AC3E}">
        <p14:creationId xmlns:p14="http://schemas.microsoft.com/office/powerpoint/2010/main" val="1177510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0907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9291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520" y="3429000"/>
            <a:ext cx="4680520" cy="3429000"/>
          </a:xfrm>
          <a:prstGeom prst="rect">
            <a:avLst/>
          </a:prstGeom>
        </p:spPr>
      </p:pic>
    </p:spTree>
    <p:extLst>
      <p:ext uri="{BB962C8B-B14F-4D97-AF65-F5344CB8AC3E}">
        <p14:creationId xmlns:p14="http://schemas.microsoft.com/office/powerpoint/2010/main" val="944346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62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3169191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6666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 y="0"/>
            <a:ext cx="9141480" cy="6858000"/>
          </a:xfrm>
          <a:prstGeom prst="rect">
            <a:avLst/>
          </a:prstGeom>
        </p:spPr>
      </p:pic>
    </p:spTree>
    <p:extLst>
      <p:ext uri="{BB962C8B-B14F-4D97-AF65-F5344CB8AC3E}">
        <p14:creationId xmlns:p14="http://schemas.microsoft.com/office/powerpoint/2010/main" val="460467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57632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pt-BR" dirty="0"/>
              <a:t>Palacete de la Moncloa.jardin</a:t>
            </a:r>
            <a:endParaRPr lang="es-ES" dirty="0"/>
          </a:p>
        </p:txBody>
      </p:sp>
      <p:sp>
        <p:nvSpPr>
          <p:cNvPr id="3" name="2 Marcador de contenido"/>
          <p:cNvSpPr>
            <a:spLocks noGrp="1"/>
          </p:cNvSpPr>
          <p:nvPr>
            <p:ph sz="quarter" idx="1"/>
          </p:nvPr>
        </p:nvSpPr>
        <p:spPr/>
        <p:txBody>
          <a:bodyPr>
            <a:normAutofit/>
          </a:bodyPr>
          <a:lstStyle/>
          <a:p>
            <a:r>
              <a:rPr lang="es-ES" dirty="0"/>
              <a:t>El palacete original y sus jardines pertenecen al Patrimonio Nacional español, y están catalogados como Bien de Interés Cultural. La distribución botánica y el sembrado de estos últimos data de tiempos del rey Carlos III, y están atribuidos a Antonio Zea, que fue director del Real Jardín Botánico. Más tarde fueron rehabilitados por el paisajista Javier Winthuysen, que dio realce a las fuentes y esculturas decorativas. Otra importante reforma fue realizada a principios del siglo XX por el jardinero Cecilio Rodríguez, autor de numerosas obras en Madrid, como los Jardines de Sabatini del Palacio Real, o la famosa Rosaleda del Parque del Retiro.</a:t>
            </a:r>
          </a:p>
        </p:txBody>
      </p:sp>
    </p:spTree>
    <p:extLst>
      <p:ext uri="{BB962C8B-B14F-4D97-AF65-F5344CB8AC3E}">
        <p14:creationId xmlns:p14="http://schemas.microsoft.com/office/powerpoint/2010/main" val="3878283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Sus orígenes se sitúan en el último tercio del siglo XVII, si bien fue a principios del siglo XIX cuando alcanzaron su configuración definitiva.</a:t>
            </a:r>
          </a:p>
          <a:p>
            <a:r>
              <a:rPr lang="es-ES" dirty="0"/>
              <a:t>Con todo, su aspecto final se debe al pintor y jardinero sevillano Javier Winthuysen (1874-1956), quien, en 1920, procedió a su restauración, a petición de la Sociedad Española de Amigos del Arte. Buena parte de su trabajo se conserva hoy en día, a pesar de los daños causados por la Guerra Civil.</a:t>
            </a:r>
          </a:p>
          <a:p>
            <a:r>
              <a:rPr lang="es-ES" dirty="0"/>
              <a:t>En realidad, Winthuysen solo recibió el encargo de restaurar el Jardín del Barranco, uno de los siete jardines que rodeaban el palacete. Ello no fue impedimento para que investigara sobre todos ellos, hasta reunir una abundante y valiosa documentación, con la que pudo hacerse una idea muy precisa de su apariencia original.</a:t>
            </a:r>
          </a:p>
          <a:p>
            <a:endParaRPr lang="es-ES" dirty="0"/>
          </a:p>
        </p:txBody>
      </p:sp>
    </p:spTree>
    <p:extLst>
      <p:ext uri="{BB962C8B-B14F-4D97-AF65-F5344CB8AC3E}">
        <p14:creationId xmlns:p14="http://schemas.microsoft.com/office/powerpoint/2010/main" val="2859109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Después de dos años de minuciosa investigación, en 1922 Winthuysen se puso manos a la obra. Según su propia descripción, los jardines estaban muy abandonados, pero mostraban una "belleza natural, algo salvaje", que él intentó preservar.</a:t>
            </a:r>
          </a:p>
          <a:p>
            <a:r>
              <a:rPr lang="es-ES" dirty="0"/>
              <a:t>El Jardín del Barranco surgió a espaldas del palacete durante el reinado de Fernando VII o, según otras versiones, durante la regencia de María Cristina. Constaba de dos recintos, el Jardín Alto y el Jardín Bajo, llamados así por su situación en planos diferentes y separados por un muro de contención de considerables dimensiones.</a:t>
            </a:r>
          </a:p>
        </p:txBody>
      </p:sp>
    </p:spTree>
    <p:extLst>
      <p:ext uri="{BB962C8B-B14F-4D97-AF65-F5344CB8AC3E}">
        <p14:creationId xmlns:p14="http://schemas.microsoft.com/office/powerpoint/2010/main" val="838777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Según las pesquisas de Winthuysen, contaba con estatuas y otros adornos, de los cuales solo había sobrevivido "un estanquito circular en el plano bajo", con una fuente en medio. </a:t>
            </a:r>
          </a:p>
          <a:p>
            <a:r>
              <a:rPr lang="es-ES" dirty="0"/>
              <a:t>El trazado primitivo prácticamente había desaparecido, como consecuencia de la plantación de grandes coníferas.</a:t>
            </a:r>
          </a:p>
          <a:p>
            <a:r>
              <a:rPr lang="es-ES" dirty="0"/>
              <a:t>Winthuysen respetó estos árboles, al tiempo que proyectó un nuevo trazado de estilo clásico, utilizando las reglas antiguas de la jardinería castellana. También recuperó la rampa que comunicaba los dos planos, que, con el paso del tiempo, había sido "convertida torpemente en una escalera".</a:t>
            </a:r>
          </a:p>
        </p:txBody>
      </p:sp>
    </p:spTree>
    <p:extLst>
      <p:ext uri="{BB962C8B-B14F-4D97-AF65-F5344CB8AC3E}">
        <p14:creationId xmlns:p14="http://schemas.microsoft.com/office/powerpoint/2010/main" val="392526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Javier Winthuysen, en un artículo publicado en el año 1931:</a:t>
            </a:r>
          </a:p>
          <a:p>
            <a:r>
              <a:rPr lang="es-ES" dirty="0"/>
              <a:t>"Desde que comenzaron las desdichadas obras de la Ciudad Universitaria, destrozando bárbaramente el único parque natural con que contaba entonces Madrid, habíamos hecho el propósito de no volver por aquellos lugares, en uno de cuyos rincones habíamos puesto durante años todo el cariño, todo el trabajo y todo el ansia de que sé es capaz un espíritu que tiene como religión el arte y la naturaleza".</a:t>
            </a:r>
          </a:p>
        </p:txBody>
      </p:sp>
    </p:spTree>
    <p:extLst>
      <p:ext uri="{BB962C8B-B14F-4D97-AF65-F5344CB8AC3E}">
        <p14:creationId xmlns:p14="http://schemas.microsoft.com/office/powerpoint/2010/main" val="965261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5" cy="6858000"/>
          </a:xfrm>
          <a:prstGeom prst="rect">
            <a:avLst/>
          </a:prstGeom>
        </p:spPr>
      </p:pic>
    </p:spTree>
    <p:extLst>
      <p:ext uri="{BB962C8B-B14F-4D97-AF65-F5344CB8AC3E}">
        <p14:creationId xmlns:p14="http://schemas.microsoft.com/office/powerpoint/2010/main" val="650407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9527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1255450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252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504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5177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976658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94" y="4564"/>
            <a:ext cx="530453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9691"/>
            <a:ext cx="4427984" cy="6858000"/>
          </a:xfrm>
          <a:prstGeom prst="rect">
            <a:avLst/>
          </a:prstGeom>
        </p:spPr>
      </p:pic>
    </p:spTree>
    <p:extLst>
      <p:ext uri="{BB962C8B-B14F-4D97-AF65-F5344CB8AC3E}">
        <p14:creationId xmlns:p14="http://schemas.microsoft.com/office/powerpoint/2010/main" val="590634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741368"/>
          </a:xfrm>
          <a:prstGeom prst="rect">
            <a:avLst/>
          </a:prstGeom>
        </p:spPr>
      </p:pic>
    </p:spTree>
    <p:extLst>
      <p:ext uri="{BB962C8B-B14F-4D97-AF65-F5344CB8AC3E}">
        <p14:creationId xmlns:p14="http://schemas.microsoft.com/office/powerpoint/2010/main" val="13729877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562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282154"/>
          </a:xfrm>
        </p:spPr>
        <p:txBody>
          <a:bodyPr>
            <a:normAutofit fontScale="90000"/>
          </a:bodyPr>
          <a:lstStyle/>
          <a:p>
            <a:r>
              <a:rPr lang="es-ES" dirty="0"/>
              <a:t>Alcala del Rio.-Sevilla.-</a:t>
            </a:r>
            <a:br>
              <a:rPr lang="es-ES" dirty="0"/>
            </a:br>
            <a:r>
              <a:rPr lang="es-ES" dirty="0"/>
              <a:t>Jardin de la  Central Hidroeléctrica</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Se encuentran en la margen izquierda del río Guadalquivir, al otro lado de la localidad de Alcalá del Río, formando parte del conjunto de la Central Hidroeléctrica, junto a la central, presa y puente y las viviendas de los ingenieros, construidos todos a finales del primer tercio del siglo XX.</a:t>
            </a:r>
          </a:p>
          <a:p>
            <a:r>
              <a:rPr lang="es-ES" dirty="0"/>
              <a:t>El diseño de los Jardines fue realizado por Javier de Winthuysen, quien recibió el encargo de la compañía Canalización y Fuerzas del Guadalquivir, encargada de la construcción de la central. El proyecto constaba de la formación de una arboleda, un jardín principal y otro menor a los pies del edificio de la central.</a:t>
            </a:r>
          </a:p>
          <a:p>
            <a:endParaRPr lang="es-ES" dirty="0"/>
          </a:p>
        </p:txBody>
      </p:sp>
    </p:spTree>
    <p:extLst>
      <p:ext uri="{BB962C8B-B14F-4D97-AF65-F5344CB8AC3E}">
        <p14:creationId xmlns:p14="http://schemas.microsoft.com/office/powerpoint/2010/main" val="2609420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Las obras empezaron en el otoño de 1932 y de ellas se encargó el jefe de obras Ramón López, con el que Winthuysen mantenía una constante correspondencia desde Madrid, donde residía. El vivero granadino que suministró las plantas mandó temporalmente su propio jardinero para controlar las labores de plantación. </a:t>
            </a:r>
          </a:p>
          <a:p>
            <a:r>
              <a:rPr lang="es-ES" dirty="0"/>
              <a:t>Los trabajos terminaron, salvo algunos detalles, a finales de 1933, de modo que duraron unos dos años. Durante este tiempo Winthuysen realizó visitas intermitentes a Alcalá del Río y tuvo una correspondencia frecuentes con todas las partes implicadas (Ramón López, Juan Leyva – vi verista -, Manuel G. Montalbán – ceramista – y José García Moreno – escultor –) en la que incluía planos y dibujos.</a:t>
            </a:r>
          </a:p>
          <a:p>
            <a:endParaRPr lang="es-ES" dirty="0"/>
          </a:p>
        </p:txBody>
      </p:sp>
    </p:spTree>
    <p:extLst>
      <p:ext uri="{BB962C8B-B14F-4D97-AF65-F5344CB8AC3E}">
        <p14:creationId xmlns:p14="http://schemas.microsoft.com/office/powerpoint/2010/main" val="3994934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la actualidad sólo resta el jardín principal, contiguo a las viviendas de los ingenieros y diseñado para su disfrute. Durante muchos años ha presentado un mal estado, debido a las continuas crecidas del río y al escaso mantenimiento que ha tenido.</a:t>
            </a:r>
          </a:p>
          <a:p>
            <a:r>
              <a:rPr lang="es-ES" dirty="0"/>
              <a:t>Hace pocos años, tras el convenio alcanzado entre el Ayuntamiento de Alcalá del Río y la compañía Endesa, han pasado a titularidad municipal, tras lo cual han sido restaurados por una Escuela Taller.</a:t>
            </a:r>
          </a:p>
          <a:p>
            <a:endParaRPr lang="es-ES" dirty="0"/>
          </a:p>
          <a:p>
            <a:endParaRPr lang="es-ES" dirty="0"/>
          </a:p>
        </p:txBody>
      </p:sp>
    </p:spTree>
    <p:extLst>
      <p:ext uri="{BB962C8B-B14F-4D97-AF65-F5344CB8AC3E}">
        <p14:creationId xmlns:p14="http://schemas.microsoft.com/office/powerpoint/2010/main" val="25025358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1391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378693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3913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Finca Vizconde de Güell en Ávila</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El vizconde de Güell compró en 1920 las casas y el huerto que hoy componen Finca Güell Ávila y encargó a Javier de Winthuysen – pintor, escritor y maestro de la jardinería española del siglo XX- la composición de un jardín. </a:t>
            </a:r>
          </a:p>
          <a:p>
            <a:r>
              <a:rPr lang="es-ES" dirty="0"/>
              <a:t>Los planos que dibujó Winthuysen -depositados con su legado artístico en el archivo del Jardín Botánico Nacional- están firmados en 1922, y en ellos recoge –incluyéndolos- la casa, los muros que cercan la finca, la alberca y el oratorio-capilla adosado a la muralla. Winthuysen trabajó con libertad y medios en este jardín, uno de los más extensos entre sus jardines urbanos.</a:t>
            </a:r>
          </a:p>
          <a:p>
            <a:endParaRPr lang="es-ES" dirty="0"/>
          </a:p>
          <a:p>
            <a:pPr marL="0" indent="0">
              <a:buNone/>
            </a:pPr>
            <a:endParaRPr lang="es-ES" dirty="0"/>
          </a:p>
        </p:txBody>
      </p:sp>
    </p:spTree>
    <p:extLst>
      <p:ext uri="{BB962C8B-B14F-4D97-AF65-F5344CB8AC3E}">
        <p14:creationId xmlns:p14="http://schemas.microsoft.com/office/powerpoint/2010/main" val="22666042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Corría el año 1921 cuando Eusebio de Güell y López, vizconde de Güell, que era hijo del constructor del Parque Güell, diseñado por Gaudí, compró una serie de huertos y parcelas dentro de la zona amurallada pertenecientes a la antigua judería abulense. Güell debió de ser todo menos convencional, qué se le podía haber perdido en una ciudad decadente y provinciana, en un barrio medio deshabitado. Tiempo después Javier de Winthuysen diseña un jardín para estos terrenos ricos en agua, ya que eran antiguos huertos y a su vez protegidos del frío aire del norte por el lienzo de la muralla. La finca viene a tener unos cinco mil metros y el jardín unos tres mil.</a:t>
            </a:r>
          </a:p>
        </p:txBody>
      </p:sp>
    </p:spTree>
    <p:extLst>
      <p:ext uri="{BB962C8B-B14F-4D97-AF65-F5344CB8AC3E}">
        <p14:creationId xmlns:p14="http://schemas.microsoft.com/office/powerpoint/2010/main" val="34203401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Jardín de San Segundo viene a ser un finca de recreo urbana, compuesta por dos casas orientadas al jardín, con una alberca y unos canales, que dan protagonismo absoluto al agua, y desembocan en un albañal de la muralla. Desde el exterior del recinto no se aprecia nada de lo que pueda haber allí, ya que un muro salva de las miradas inquisitivas de los viandantes y curiosos, se aprovechan las construcciones anteriores (casas, cuadras y muro). Las dos casas conservarían la típica estructura de las de este barrio, planta única de muros de sillarejo. El protagonista es el jardín, ante las casitas, cosa que chocó a la burguesía abulense generando unas leyendas, como la de que se derribó un palacio que nunca existió.</a:t>
            </a:r>
          </a:p>
        </p:txBody>
      </p:sp>
    </p:spTree>
    <p:extLst>
      <p:ext uri="{BB962C8B-B14F-4D97-AF65-F5344CB8AC3E}">
        <p14:creationId xmlns:p14="http://schemas.microsoft.com/office/powerpoint/2010/main" val="20199255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La finca paso al Marqués de Santo Domingo, por lo que también se la conoce como el Huerto de Santo Domingo; este añade restos arquitectónicos y esculturas como elementos decorativos al jardín, cinco toros vettones, escudos, lápidas, capiteles y columnas que dan otro sentido respecto al original. </a:t>
            </a:r>
          </a:p>
          <a:p>
            <a:r>
              <a:rPr lang="es-ES" dirty="0"/>
              <a:t>En la actualidad el jardín se conserva según el plano original depositado en el archivo del Real Jardín Botánico Nacional, firmado en 1922.</a:t>
            </a:r>
          </a:p>
          <a:p>
            <a:r>
              <a:rPr lang="es-ES" dirty="0"/>
              <a:t> En la actualidad su dueño es el Marqués de Pozoblanco, que vive en una de las casas y la otra puede alquilarse como apartamento turístico.</a:t>
            </a:r>
          </a:p>
        </p:txBody>
      </p:sp>
    </p:spTree>
    <p:extLst>
      <p:ext uri="{BB962C8B-B14F-4D97-AF65-F5344CB8AC3E}">
        <p14:creationId xmlns:p14="http://schemas.microsoft.com/office/powerpoint/2010/main" val="2579212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Winthuysen escribió “a la seriedad majestuosa se une la gracia del brote nuevo de la flor, gala del himeneo, cantan las fuentes y cantan los pájaros, y el vegetal en su función, recoge nuestro aliento y nos da oxigeno, arte y naturaleza belleza que in crescendo renace de si misma de templos de amor y de vida”.</a:t>
            </a:r>
          </a:p>
          <a:p>
            <a:r>
              <a:rPr lang="es-ES" dirty="0"/>
              <a:t>Javier de Winthuysen Losada desarrolló una doble dedicación como pintor y jardinero paisajista, en gran medida en Madrid. Formado en el estudio de Gonzalo Bilbao, se mostró siempre independiente y ajeno a las vanguardias pictóricas de su tiempo.</a:t>
            </a:r>
          </a:p>
          <a:p>
            <a:r>
              <a:rPr lang="es-ES" dirty="0"/>
              <a:t>Su interés por la naturaleza y la vegetación, muy presentes en su pintura, encontró un nuevo cauce de expresión en la jardinería y el paisajismo</a:t>
            </a:r>
          </a:p>
        </p:txBody>
      </p:sp>
    </p:spTree>
    <p:extLst>
      <p:ext uri="{BB962C8B-B14F-4D97-AF65-F5344CB8AC3E}">
        <p14:creationId xmlns:p14="http://schemas.microsoft.com/office/powerpoint/2010/main" val="42246290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0" indent="0">
              <a:buNone/>
            </a:pPr>
            <a:endParaRPr lang="es-ES" dirty="0"/>
          </a:p>
          <a:p>
            <a:r>
              <a:rPr lang="es-ES" dirty="0"/>
              <a:t> Con el apoyo de Juan Ramón Jiménez y de Sorolla, obtuvo en 1919 una pensión de la Junta para Ampliación de Estudios e Investigaciones Científicas para estudiar los jardines históricos españoles, y en 1930 publicó Jardines clásicos de España, libro dedicado a Castilla, que debería haberse completado, de acuerdo con el proyecto inicial del autor, con otros relativos a Andalucía, Levante y el Norte. </a:t>
            </a:r>
          </a:p>
          <a:p>
            <a:r>
              <a:rPr lang="es-ES" dirty="0"/>
              <a:t>Fue este un trabajo muy valioso y muy apreciado, que puso de relieve la riqueza de los jardines en España, «el único país del mundo —escribe— que encierra la historia completa del arte de los jardines desde la Edad Media hasta la actualidad».</a:t>
            </a:r>
          </a:p>
        </p:txBody>
      </p:sp>
    </p:spTree>
    <p:extLst>
      <p:ext uri="{BB962C8B-B14F-4D97-AF65-F5344CB8AC3E}">
        <p14:creationId xmlns:p14="http://schemas.microsoft.com/office/powerpoint/2010/main" val="577589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58845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64083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80235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964096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20641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957392"/>
          </a:xfrm>
          <a:prstGeom prst="rect">
            <a:avLst/>
          </a:prstGeom>
        </p:spPr>
      </p:pic>
    </p:spTree>
    <p:extLst>
      <p:ext uri="{BB962C8B-B14F-4D97-AF65-F5344CB8AC3E}">
        <p14:creationId xmlns:p14="http://schemas.microsoft.com/office/powerpoint/2010/main" val="636350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08215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1409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40968"/>
            <a:ext cx="4860032" cy="3717032"/>
          </a:xfrm>
          <a:prstGeom prst="rect">
            <a:avLst/>
          </a:prstGeom>
        </p:spPr>
      </p:pic>
    </p:spTree>
    <p:extLst>
      <p:ext uri="{BB962C8B-B14F-4D97-AF65-F5344CB8AC3E}">
        <p14:creationId xmlns:p14="http://schemas.microsoft.com/office/powerpoint/2010/main" val="2981890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54400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858218"/>
          </a:xfrm>
        </p:spPr>
        <p:txBody>
          <a:bodyPr>
            <a:normAutofit fontScale="90000"/>
          </a:bodyPr>
          <a:lstStyle/>
          <a:p>
            <a:r>
              <a:rPr lang="es-ES" dirty="0"/>
              <a:t>Jardin de los Marqueses de la Romana ahora Jardin del Príncipe de Ang lona.-Madrid</a:t>
            </a:r>
            <a:br>
              <a:rPr lang="es-ES" dirty="0"/>
            </a:br>
            <a:endParaRPr lang="es-ES" dirty="0"/>
          </a:p>
        </p:txBody>
      </p:sp>
      <p:sp>
        <p:nvSpPr>
          <p:cNvPr id="3" name="2 Marcador de contenido"/>
          <p:cNvSpPr>
            <a:spLocks noGrp="1"/>
          </p:cNvSpPr>
          <p:nvPr>
            <p:ph sz="quarter" idx="1"/>
          </p:nvPr>
        </p:nvSpPr>
        <p:spPr>
          <a:xfrm>
            <a:off x="457200" y="1988840"/>
            <a:ext cx="7467600" cy="4485112"/>
          </a:xfrm>
        </p:spPr>
        <p:txBody>
          <a:bodyPr>
            <a:normAutofit/>
          </a:bodyPr>
          <a:lstStyle/>
          <a:p>
            <a:r>
              <a:rPr lang="es-ES" dirty="0"/>
              <a:t>El Jardín del Príncipe de Ang lona se encuentra en la plaza de la Paja, en la zona del Madrid de los Austrias, es uno de esos rincones escondidos de las grandes ciudades que puede pasar desapercibido para ojos no muy atentos. Es una de las pocas muestras de jardines nobiliarios del siglo XVIII que se conservan en la capital. Ahora pertenece al Ayuntamiento de Madrid.</a:t>
            </a:r>
          </a:p>
          <a:p>
            <a:r>
              <a:rPr lang="es-ES" dirty="0"/>
              <a:t>El jardín se sitúa sobre un terraplén artificial salvando un fuerte desnivel  entre la calle Segovia y la calle Príncipe de Ang lona lo que le confiere la característica de jardín colgante.</a:t>
            </a:r>
          </a:p>
          <a:p>
            <a:endParaRPr lang="es-ES" dirty="0"/>
          </a:p>
        </p:txBody>
      </p:sp>
    </p:spTree>
    <p:extLst>
      <p:ext uri="{BB962C8B-B14F-4D97-AF65-F5344CB8AC3E}">
        <p14:creationId xmlns:p14="http://schemas.microsoft.com/office/powerpoint/2010/main" val="826461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Originalmente el Jardín del Príncipe de Ang lona, neoclásico con elementos de tradición española de jardín andaluz, posee una ordenación en perspectiva apoyada en la vegetación y el agua, elementos autónomos dentro del conjunto.</a:t>
            </a:r>
          </a:p>
          <a:p>
            <a:r>
              <a:rPr lang="es-ES" dirty="0"/>
              <a:t>Tiene una superficie aproximada de unos 500m2 y una fuerte geometría en su trazado, sus dos caminos de ladrillos aparejados a sardinel y bordillo de granito se cruzan perpendicularmente dando lugar a cuatro cuadrantes potenciados por el dibujo de los setos interiores de boj evocando el trazado de su primer diseñador, Calamandrei.</a:t>
            </a:r>
          </a:p>
          <a:p>
            <a:r>
              <a:rPr lang="es-ES" dirty="0"/>
              <a:t>Una fuente de granito focaliza el espacio, dos pérgolas tapizadas de rosales y un cenador se presentan como elementos singulares del mismo. </a:t>
            </a:r>
          </a:p>
        </p:txBody>
      </p:sp>
    </p:spTree>
    <p:extLst>
      <p:ext uri="{BB962C8B-B14F-4D97-AF65-F5344CB8AC3E}">
        <p14:creationId xmlns:p14="http://schemas.microsoft.com/office/powerpoint/2010/main" val="11778062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Completan el recorrido sus caminos laterales y una glorieta semicircular. Alrededor del muro de cerramiento una sucesión de pilastras unidas entre si por celosías se cubren con plantas trepadoras recogiendo el Jardín.</a:t>
            </a:r>
          </a:p>
          <a:p>
            <a:r>
              <a:rPr lang="es-ES" dirty="0"/>
              <a:t>Los árboles del Jardín configuran un conjunto de gran colorido y frondosidad con acacias, un plátano, higueras y una masa de ailantos  generando una sombra espesa y recreando en su interior un jardín romántico.</a:t>
            </a:r>
          </a:p>
          <a:p>
            <a:r>
              <a:rPr lang="es-ES" dirty="0"/>
              <a:t>Los Boj forman setos  a lo largo de los caminos reforzando el trazado, los bérberis, madroños, hydrangea y syringa componen el nivel arbustivo y también tienen cabida los frutales, frecuentes en los jardines de la época, tales como granados, kaki y almendros.</a:t>
            </a:r>
          </a:p>
          <a:p>
            <a:endParaRPr lang="es-ES" dirty="0"/>
          </a:p>
        </p:txBody>
      </p:sp>
    </p:spTree>
    <p:extLst>
      <p:ext uri="{BB962C8B-B14F-4D97-AF65-F5344CB8AC3E}">
        <p14:creationId xmlns:p14="http://schemas.microsoft.com/office/powerpoint/2010/main" val="32616454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En 1920 el marqués de la Romana encargó una reforma del jardín a Javier de Winthuysen Losada que le dio la forma que tiene actualmente. Javier de Winthuysen era un pintor sevillano, además de diseñador de jardines.</a:t>
            </a:r>
          </a:p>
          <a:p>
            <a:r>
              <a:rPr lang="es-ES" dirty="0"/>
              <a:t> Fue inspector de los jardines declarados artísticos, restaurando varios de ellos; también fue vocal del Patronato para la conservación y protección de los jardines de España. </a:t>
            </a:r>
          </a:p>
          <a:p>
            <a:r>
              <a:rPr lang="es-ES" dirty="0"/>
              <a:t>Restauró en los años 40 del siglo XX el parterre del jardín “El Capricho” de la Alameda de Osuna.</a:t>
            </a:r>
          </a:p>
        </p:txBody>
      </p:sp>
    </p:spTree>
    <p:extLst>
      <p:ext uri="{BB962C8B-B14F-4D97-AF65-F5344CB8AC3E}">
        <p14:creationId xmlns:p14="http://schemas.microsoft.com/office/powerpoint/2010/main" val="34625146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En el capítulo “Residencia de los marqueses de la Romana. Palacio de Ang lona. Madrid”, en el Catálogo de la exposición “Javier de Winthuysen. Jardinero. Andalucía”, indica que en el jardín aparecen los elementos clásicos del jardín andaluz y el resultado es una composición de gran colorido, alegres fuentes, bancos con dibujos de azulejos y una gran pérgola vegetal y que el resto del jardín lo ocupan parterres con dibujos vegetales y toda una sucesión de pilastras, a lo largo del muro de cerramiento, unidas entre sí por treillage cubierto por plantas trepadoras.</a:t>
            </a:r>
          </a:p>
        </p:txBody>
      </p:sp>
    </p:spTree>
    <p:extLst>
      <p:ext uri="{BB962C8B-B14F-4D97-AF65-F5344CB8AC3E}">
        <p14:creationId xmlns:p14="http://schemas.microsoft.com/office/powerpoint/2010/main" val="26048166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la reconstrucción del Palacio de Ang lona, en varias fases, intervinieron los arquitectos Ignacio Blanco Lecroisey, Jaime Martínez de Ubago y Carlos Boyer Monsalve; en el jardín actuó la paisajista toscana Lucía Serredi Gianfaldoni y también colaboraron, entre otros, Antonio Bonet Correa.</a:t>
            </a:r>
          </a:p>
          <a:p>
            <a:r>
              <a:rPr lang="es-ES" dirty="0"/>
              <a:t>La primera rehabilitación incluyó el reforzamiento de la estructura y la modificación de la distribución interior, así como la recuperación de las pinturas y del jardín; en el jardín, la actuación consistió en la recuperación del diseño de Javier de Winthuysen de 1920.</a:t>
            </a:r>
          </a:p>
          <a:p>
            <a:endParaRPr lang="es-ES" dirty="0"/>
          </a:p>
        </p:txBody>
      </p:sp>
    </p:spTree>
    <p:extLst>
      <p:ext uri="{BB962C8B-B14F-4D97-AF65-F5344CB8AC3E}">
        <p14:creationId xmlns:p14="http://schemas.microsoft.com/office/powerpoint/2010/main" val="2660543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2" y="0"/>
            <a:ext cx="9113838" cy="6858000"/>
          </a:xfrm>
          <a:prstGeom prst="rect">
            <a:avLst/>
          </a:prstGeom>
        </p:spPr>
      </p:pic>
    </p:spTree>
    <p:extLst>
      <p:ext uri="{BB962C8B-B14F-4D97-AF65-F5344CB8AC3E}">
        <p14:creationId xmlns:p14="http://schemas.microsoft.com/office/powerpoint/2010/main" val="1972868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20910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30793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6394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4645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95474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774536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258646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2612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28272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80683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21366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00500" cy="290058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00586"/>
            <a:ext cx="4000500" cy="18478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748436"/>
            <a:ext cx="4000500" cy="2099270"/>
          </a:xfrm>
          <a:prstGeom prst="rect">
            <a:avLst/>
          </a:prstGeom>
        </p:spPr>
      </p:pic>
    </p:spTree>
    <p:extLst>
      <p:ext uri="{BB962C8B-B14F-4D97-AF65-F5344CB8AC3E}">
        <p14:creationId xmlns:p14="http://schemas.microsoft.com/office/powerpoint/2010/main" val="33206106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94738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60543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7387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33530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67789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4151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6463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9119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Universidad Laboral de Gijón</a:t>
            </a:r>
            <a:br>
              <a:rPr lang="es-ES" dirty="0"/>
            </a:br>
            <a:endParaRPr lang="es-ES" dirty="0"/>
          </a:p>
        </p:txBody>
      </p:sp>
      <p:sp>
        <p:nvSpPr>
          <p:cNvPr id="3" name="2 Marcador de contenido"/>
          <p:cNvSpPr>
            <a:spLocks noGrp="1"/>
          </p:cNvSpPr>
          <p:nvPr>
            <p:ph sz="quarter" idx="1"/>
          </p:nvPr>
        </p:nvSpPr>
        <p:spPr/>
        <p:txBody>
          <a:bodyPr/>
          <a:lstStyle/>
          <a:p>
            <a:r>
              <a:rPr lang="es-ES" dirty="0"/>
              <a:t>La Universidad Laboral de Gijón se encuentra situada en el municipio de Gijón (Asturias, España), concretamente en la parroquia de Cabueñes, a poco más de tres kilómetros del centro urbano.</a:t>
            </a:r>
          </a:p>
          <a:p>
            <a:r>
              <a:rPr lang="es-ES" dirty="0"/>
              <a:t>Javier de Winthuysen diseño uno de los jardines antiguos de la Universidad, después reformados en la restauración que se llevo a cabo mas tarde.</a:t>
            </a:r>
          </a:p>
        </p:txBody>
      </p:sp>
    </p:spTree>
    <p:extLst>
      <p:ext uri="{BB962C8B-B14F-4D97-AF65-F5344CB8AC3E}">
        <p14:creationId xmlns:p14="http://schemas.microsoft.com/office/powerpoint/2010/main" val="39061766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000"/>
          <a:stretch/>
        </p:blipFill>
        <p:spPr>
          <a:xfrm>
            <a:off x="0" y="0"/>
            <a:ext cx="9144000" cy="6857999"/>
          </a:xfrm>
          <a:prstGeom prst="rect">
            <a:avLst/>
          </a:prstGeom>
        </p:spPr>
      </p:pic>
    </p:spTree>
    <p:extLst>
      <p:ext uri="{BB962C8B-B14F-4D97-AF65-F5344CB8AC3E}">
        <p14:creationId xmlns:p14="http://schemas.microsoft.com/office/powerpoint/2010/main" val="27110255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649794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13156580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08"/>
          <a:stretch/>
        </p:blipFill>
        <p:spPr>
          <a:xfrm>
            <a:off x="0" y="0"/>
            <a:ext cx="9144000" cy="6858000"/>
          </a:xfrm>
          <a:prstGeom prst="rect">
            <a:avLst/>
          </a:prstGeom>
        </p:spPr>
      </p:pic>
    </p:spTree>
    <p:extLst>
      <p:ext uri="{BB962C8B-B14F-4D97-AF65-F5344CB8AC3E}">
        <p14:creationId xmlns:p14="http://schemas.microsoft.com/office/powerpoint/2010/main" val="37932641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750"/>
          <a:stretch/>
        </p:blipFill>
        <p:spPr>
          <a:xfrm>
            <a:off x="0" y="0"/>
            <a:ext cx="9144000" cy="6857999"/>
          </a:xfrm>
          <a:prstGeom prst="rect">
            <a:avLst/>
          </a:prstGeom>
        </p:spPr>
      </p:pic>
    </p:spTree>
    <p:extLst>
      <p:ext uri="{BB962C8B-B14F-4D97-AF65-F5344CB8AC3E}">
        <p14:creationId xmlns:p14="http://schemas.microsoft.com/office/powerpoint/2010/main" val="39097854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2002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Madrid.-.Jardines de Las Vistillas </a:t>
            </a:r>
          </a:p>
        </p:txBody>
      </p:sp>
      <p:sp>
        <p:nvSpPr>
          <p:cNvPr id="3" name="2 Marcador de contenido"/>
          <p:cNvSpPr>
            <a:spLocks noGrp="1"/>
          </p:cNvSpPr>
          <p:nvPr>
            <p:ph sz="quarter" idx="1"/>
          </p:nvPr>
        </p:nvSpPr>
        <p:spPr/>
        <p:txBody>
          <a:bodyPr/>
          <a:lstStyle/>
          <a:p>
            <a:r>
              <a:rPr lang="es-ES" dirty="0"/>
              <a:t>Los Jardines de Las Vistillas se encuentran en el centro histórico de la ciudad española de Madrid. Se extienden sobre la cima y laderas de un cerro, delimitado hacia el oeste por el valle del río Manzanares y hacia el norte por el antiguo cauce del arroyo de San Pedro, sobre el cual fue proyectada la actual calle de Segovia. El límite meridional lo marca la calle del Rosario y el oriental el eje viario .</a:t>
            </a:r>
          </a:p>
        </p:txBody>
      </p:sp>
    </p:spTree>
    <p:extLst>
      <p:ext uri="{BB962C8B-B14F-4D97-AF65-F5344CB8AC3E}">
        <p14:creationId xmlns:p14="http://schemas.microsoft.com/office/powerpoint/2010/main" val="30275961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93569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63877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1115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0915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86595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62" b="8125"/>
          <a:stretch/>
        </p:blipFill>
        <p:spPr>
          <a:xfrm>
            <a:off x="-1" y="0"/>
            <a:ext cx="9286875" cy="6957392"/>
          </a:xfrm>
          <a:prstGeom prst="rect">
            <a:avLst/>
          </a:prstGeom>
        </p:spPr>
      </p:pic>
    </p:spTree>
    <p:extLst>
      <p:ext uri="{BB962C8B-B14F-4D97-AF65-F5344CB8AC3E}">
        <p14:creationId xmlns:p14="http://schemas.microsoft.com/office/powerpoint/2010/main" val="20413566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Madrid.-Jardines de la residencia de Ortega y Gasset.</a:t>
            </a:r>
          </a:p>
        </p:txBody>
      </p:sp>
      <p:sp>
        <p:nvSpPr>
          <p:cNvPr id="3" name="2 Marcador de contenido"/>
          <p:cNvSpPr>
            <a:spLocks noGrp="1"/>
          </p:cNvSpPr>
          <p:nvPr>
            <p:ph sz="quarter" idx="1"/>
          </p:nvPr>
        </p:nvSpPr>
        <p:spPr/>
        <p:txBody>
          <a:bodyPr/>
          <a:lstStyle/>
          <a:p>
            <a:r>
              <a:rPr lang="es-ES" dirty="0"/>
              <a:t>Entre los encargos particulares realizados por este artista del paisajismo y la jardinería se encuentran los jardines de la residencia de los marqueses de la Romana, en Madrid, los de la calle de Altamirano, la residencia de los condes de Gamazo, los que rodeaban la vivienda de Salvador de Madariaga o los de Ortega y Gasset en la colonia madrileña de El Viso.</a:t>
            </a:r>
          </a:p>
        </p:txBody>
      </p:sp>
    </p:spTree>
    <p:extLst>
      <p:ext uri="{BB962C8B-B14F-4D97-AF65-F5344CB8AC3E}">
        <p14:creationId xmlns:p14="http://schemas.microsoft.com/office/powerpoint/2010/main" val="38361398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0890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74331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21748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Finca Puente San Miguel.</a:t>
            </a:r>
          </a:p>
        </p:txBody>
      </p:sp>
      <p:sp>
        <p:nvSpPr>
          <p:cNvPr id="3" name="2 Marcador de contenido"/>
          <p:cNvSpPr>
            <a:spLocks noGrp="1"/>
          </p:cNvSpPr>
          <p:nvPr>
            <p:ph sz="quarter" idx="1"/>
          </p:nvPr>
        </p:nvSpPr>
        <p:spPr/>
        <p:txBody>
          <a:bodyPr>
            <a:normAutofit lnSpcReduction="10000"/>
          </a:bodyPr>
          <a:lstStyle/>
          <a:p>
            <a:r>
              <a:rPr lang="es-ES" dirty="0"/>
              <a:t>Puente de San Miguel es un viejo jardín cántabro, una casa solariega con el encanto extraordinario de centenarios árboles cuidados con esmero. Durante más de 300 años la finca ha sido propiedad de la familia Sanz de Sautuola, a la que perteneció Don Marcelino, descubridor de las cercanas Cuevas de Altamira. Con más de siete hectáreas de extensión se ha convertido casi en un jardín botánico donde podemos admirar magníficos ejemplares en un marco incomparable. Destacan una Magnolia Grandiflora L., considerada la mayor de Europa; una Sequoia sempervirens con un perímetro de 5.40 metros; un cedro del Atlas que sobrepasa los 30 metros de altura; una espléndida Criptomeria japonica...</a:t>
            </a:r>
          </a:p>
        </p:txBody>
      </p:sp>
    </p:spTree>
    <p:extLst>
      <p:ext uri="{BB962C8B-B14F-4D97-AF65-F5344CB8AC3E}">
        <p14:creationId xmlns:p14="http://schemas.microsoft.com/office/powerpoint/2010/main" val="37887285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Don Marcelino Saenz de Sautuola, hombre erudito e ilustrado decidió, en la segunda mitad del Siglo XIX, introducir en una finca de su propiedad próxima a Santander especies exóticas como los pinsapos, sequoias, magnolios, araucarias y cedros del Líbano, mezclándolas con las propias del lugar como  hayas, tilos, castaños y tejos.</a:t>
            </a:r>
          </a:p>
          <a:p>
            <a:r>
              <a:rPr lang="es-ES" dirty="0"/>
              <a:t>El jardín se puede dividir  en tres zonas: el jardín antiguo, el jardín de Winthuysen y el jardín nuevo.</a:t>
            </a:r>
          </a:p>
          <a:p>
            <a:r>
              <a:rPr lang="es-ES" dirty="0"/>
              <a:t>El primero de ellos  corresponde al núcleo original e  incluye la casa solariega. Conserva el  carácter naturalista, con el que se diseñó a mediados del siglo XIX, con caminos y suaves paseos ondulados.</a:t>
            </a:r>
          </a:p>
        </p:txBody>
      </p:sp>
    </p:spTree>
    <p:extLst>
      <p:ext uri="{BB962C8B-B14F-4D97-AF65-F5344CB8AC3E}">
        <p14:creationId xmlns:p14="http://schemas.microsoft.com/office/powerpoint/2010/main" val="29109611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segunda zona mencionada, fue diseñada por el pintor y jardinero sevillano Javier de Winthuysen.  Este jardincillo, aunque de reducidas dimensiones, logra crear ámbitos muy diferentes. El primero, con un patio cuadrado con “impluvium”; el segundo, con una fuente y una glorieta, rodeada de seto de boj y grandes árboles; el tercero, con arcadas y rosales trepadores y, el cuarto, con una fuente y una escalinata.</a:t>
            </a:r>
          </a:p>
          <a:p>
            <a:r>
              <a:rPr lang="es-ES" dirty="0"/>
              <a:t>La parte más reciente, el jardín nuevo, diseñado por Doña Carmen Añón, se comenzó a plantar en los años 80.</a:t>
            </a:r>
          </a:p>
          <a:p>
            <a:r>
              <a:rPr lang="es-ES" dirty="0"/>
              <a:t> Se construyó una rosaleda en honor de Winthuysen,  un gran lago con una cascada, una isla y en ella un pabellón con columnas. </a:t>
            </a:r>
          </a:p>
          <a:p>
            <a:endParaRPr lang="es-ES" dirty="0"/>
          </a:p>
        </p:txBody>
      </p:sp>
    </p:spTree>
    <p:extLst>
      <p:ext uri="{BB962C8B-B14F-4D97-AF65-F5344CB8AC3E}">
        <p14:creationId xmlns:p14="http://schemas.microsoft.com/office/powerpoint/2010/main" val="3528971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Pero, lo más original, se encuentra al final de un camino con seto de laurel: Un estanque circular rodeado de césped, celosía de hierro, columnas y espejos en los que se refleja el jardín, el lago y la luz creando una atmósfera fantástica y surrre	</a:t>
            </a:r>
          </a:p>
          <a:p>
            <a:r>
              <a:rPr lang="es-ES" dirty="0"/>
              <a:t>Una huerta, unos viveros y un pequeño bosque, completan la propiedad.</a:t>
            </a:r>
          </a:p>
          <a:p>
            <a:r>
              <a:rPr lang="es-ES" dirty="0"/>
              <a:t>Monumento vivo a la naturaleza y en especial a los singularísimos árboles centenarios, conservados con su forma natural, sin podas ni mutilaciones, son una muestra de la dedicación, el amor y el interés de sus propietarios, la familia Saenz de Sautuola-Botín. La Finca Puente San Miguel está declarado Bien de Interés Cultural con la categoría de Jardín Histórico desde 1986.</a:t>
            </a:r>
          </a:p>
        </p:txBody>
      </p:sp>
    </p:spTree>
    <p:extLst>
      <p:ext uri="{BB962C8B-B14F-4D97-AF65-F5344CB8AC3E}">
        <p14:creationId xmlns:p14="http://schemas.microsoft.com/office/powerpoint/2010/main" val="4348551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520"/>
          <a:stretch/>
        </p:blipFill>
        <p:spPr>
          <a:xfrm>
            <a:off x="-71438" y="3423"/>
            <a:ext cx="9215438" cy="42169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22" y="4220347"/>
            <a:ext cx="6096000" cy="263765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1722" y="4220347"/>
            <a:ext cx="3022278" cy="2637653"/>
          </a:xfrm>
          <a:prstGeom prst="rect">
            <a:avLst/>
          </a:prstGeom>
        </p:spPr>
      </p:pic>
    </p:spTree>
    <p:extLst>
      <p:ext uri="{BB962C8B-B14F-4D97-AF65-F5344CB8AC3E}">
        <p14:creationId xmlns:p14="http://schemas.microsoft.com/office/powerpoint/2010/main" val="30545897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6594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810167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3807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1658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77354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40087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00872"/>
            <a:ext cx="4499991" cy="34571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3400872"/>
            <a:ext cx="4644008" cy="3444552"/>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1" y="0"/>
            <a:ext cx="4647432" cy="3400872"/>
          </a:xfrm>
          <a:prstGeom prst="rect">
            <a:avLst/>
          </a:prstGeom>
        </p:spPr>
      </p:pic>
    </p:spTree>
    <p:extLst>
      <p:ext uri="{BB962C8B-B14F-4D97-AF65-F5344CB8AC3E}">
        <p14:creationId xmlns:p14="http://schemas.microsoft.com/office/powerpoint/2010/main" val="19712602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6375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00539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93836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43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57820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844"/>
            <a:ext cx="9144000" cy="6943844"/>
          </a:xfrm>
          <a:prstGeom prst="rect">
            <a:avLst/>
          </a:prstGeom>
        </p:spPr>
      </p:pic>
    </p:spTree>
    <p:extLst>
      <p:ext uri="{BB962C8B-B14F-4D97-AF65-F5344CB8AC3E}">
        <p14:creationId xmlns:p14="http://schemas.microsoft.com/office/powerpoint/2010/main" val="26383004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8645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875" t="2500" r="1718" b="2292"/>
          <a:stretch/>
        </p:blipFill>
        <p:spPr>
          <a:xfrm>
            <a:off x="0" y="0"/>
            <a:ext cx="9144000" cy="6857999"/>
          </a:xfrm>
          <a:prstGeom prst="rect">
            <a:avLst/>
          </a:prstGeom>
        </p:spPr>
      </p:pic>
    </p:spTree>
    <p:extLst>
      <p:ext uri="{BB962C8B-B14F-4D97-AF65-F5344CB8AC3E}">
        <p14:creationId xmlns:p14="http://schemas.microsoft.com/office/powerpoint/2010/main" val="742789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83"/>
            <a:ext cx="9144000" cy="6777633"/>
          </a:xfrm>
          <a:prstGeom prst="rect">
            <a:avLst/>
          </a:prstGeom>
        </p:spPr>
      </p:pic>
    </p:spTree>
    <p:extLst>
      <p:ext uri="{BB962C8B-B14F-4D97-AF65-F5344CB8AC3E}">
        <p14:creationId xmlns:p14="http://schemas.microsoft.com/office/powerpoint/2010/main" val="16052775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Clásico de Office">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535</TotalTime>
  <Words>5506</Words>
  <Application>Microsoft Office PowerPoint</Application>
  <PresentationFormat>Presentación en pantalla (4:3)</PresentationFormat>
  <Paragraphs>274</Paragraphs>
  <Slides>126</Slides>
  <Notes>76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126</vt:i4>
      </vt:variant>
    </vt:vector>
  </HeadingPairs>
  <TitlesOfParts>
    <vt:vector size="132" baseType="lpstr">
      <vt:lpstr>Arial</vt:lpstr>
      <vt:lpstr>Calibri</vt:lpstr>
      <vt:lpstr>Times New Roman</vt:lpstr>
      <vt:lpstr>Wingdings</vt:lpstr>
      <vt:lpstr>Wingdings 2</vt:lpstr>
      <vt:lpstr>Default Theme</vt:lpstr>
      <vt:lpstr>Javier de winthuysen (Sevilla, 1874 - Barcelona, 1956),  </vt:lpstr>
      <vt:lpstr>Javier Winthuysen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Monforte.-1940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Palacete de la Moncloa.jardin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Alcala del Rio.-Sevilla.- Jardin de la  Central Hidroeléctrica </vt:lpstr>
      <vt:lpstr>Presentación de PowerPoint</vt:lpstr>
      <vt:lpstr>Presentación de PowerPoint</vt:lpstr>
      <vt:lpstr>Presentación de PowerPoint</vt:lpstr>
      <vt:lpstr>Presentación de PowerPoint</vt:lpstr>
      <vt:lpstr>Presentación de PowerPoint</vt:lpstr>
      <vt:lpstr>Finca Vizconde de Güell en Ávila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los Marqueses de la Romana ahora Jardin del Príncipe de Ang lona.-Madrid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Universidad Laboral de Gijón </vt:lpstr>
      <vt:lpstr>Presentación de PowerPoint</vt:lpstr>
      <vt:lpstr>Presentación de PowerPoint</vt:lpstr>
      <vt:lpstr>Presentación de PowerPoint</vt:lpstr>
      <vt:lpstr>Presentación de PowerPoint</vt:lpstr>
      <vt:lpstr>Presentación de PowerPoint</vt:lpstr>
      <vt:lpstr>Presentación de PowerPoint</vt:lpstr>
      <vt:lpstr>Madrid.-.Jardines de Las Vistillas </vt:lpstr>
      <vt:lpstr>Presentación de PowerPoint</vt:lpstr>
      <vt:lpstr>Presentación de PowerPoint</vt:lpstr>
      <vt:lpstr>Presentación de PowerPoint</vt:lpstr>
      <vt:lpstr>Presentación de PowerPoint</vt:lpstr>
      <vt:lpstr>Presentación de PowerPoint</vt:lpstr>
      <vt:lpstr>Presentación de PowerPoint</vt:lpstr>
      <vt:lpstr>Madrid.-Jardines de la residencia de Ortega y Gasset.</vt:lpstr>
      <vt:lpstr>Presentación de PowerPoint</vt:lpstr>
      <vt:lpstr>Presentación de PowerPoint</vt:lpstr>
      <vt:lpstr>Presentación de PowerPoint</vt:lpstr>
      <vt:lpstr>Finca Puente San Miguel.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javier de winthuysen</dc:title>
  <dc:creator>Josep</dc:creator>
  <cp:lastModifiedBy>Usuario</cp:lastModifiedBy>
  <cp:revision>29</cp:revision>
  <dcterms:created xsi:type="dcterms:W3CDTF">2016-02-11T07:52:40Z</dcterms:created>
  <dcterms:modified xsi:type="dcterms:W3CDTF">2018-04-03T06:24:20Z</dcterms:modified>
</cp:coreProperties>
</file>