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Override4.xml" ContentType="application/vnd.openxmlformats-officedocument.themeOverrid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Override5.xml" ContentType="application/vnd.openxmlformats-officedocument.themeOverrid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44" r:id="rId4"/>
    <p:sldMasterId id="2147483756" r:id="rId5"/>
    <p:sldMasterId id="2147483768" r:id="rId6"/>
    <p:sldMasterId id="2147483792" r:id="rId7"/>
  </p:sldMasterIdLst>
  <p:notesMasterIdLst>
    <p:notesMasterId r:id="rId157"/>
  </p:notesMasterIdLst>
  <p:sldIdLst>
    <p:sldId id="256" r:id="rId8"/>
    <p:sldId id="289" r:id="rId9"/>
    <p:sldId id="341" r:id="rId10"/>
    <p:sldId id="343" r:id="rId11"/>
    <p:sldId id="390" r:id="rId12"/>
    <p:sldId id="391" r:id="rId13"/>
    <p:sldId id="392" r:id="rId14"/>
    <p:sldId id="380" r:id="rId15"/>
    <p:sldId id="381" r:id="rId16"/>
    <p:sldId id="382" r:id="rId17"/>
    <p:sldId id="383" r:id="rId18"/>
    <p:sldId id="393" r:id="rId19"/>
    <p:sldId id="384" r:id="rId20"/>
    <p:sldId id="356" r:id="rId21"/>
    <p:sldId id="385" r:id="rId22"/>
    <p:sldId id="374" r:id="rId23"/>
    <p:sldId id="386" r:id="rId24"/>
    <p:sldId id="375" r:id="rId25"/>
    <p:sldId id="359" r:id="rId26"/>
    <p:sldId id="376" r:id="rId27"/>
    <p:sldId id="290" r:id="rId28"/>
    <p:sldId id="360" r:id="rId29"/>
    <p:sldId id="362" r:id="rId30"/>
    <p:sldId id="363" r:id="rId31"/>
    <p:sldId id="361" r:id="rId32"/>
    <p:sldId id="364" r:id="rId33"/>
    <p:sldId id="365" r:id="rId34"/>
    <p:sldId id="294" r:id="rId35"/>
    <p:sldId id="295" r:id="rId36"/>
    <p:sldId id="296" r:id="rId37"/>
    <p:sldId id="298" r:id="rId38"/>
    <p:sldId id="299" r:id="rId39"/>
    <p:sldId id="301" r:id="rId40"/>
    <p:sldId id="302" r:id="rId41"/>
    <p:sldId id="366" r:id="rId42"/>
    <p:sldId id="303" r:id="rId43"/>
    <p:sldId id="304" r:id="rId44"/>
    <p:sldId id="305" r:id="rId45"/>
    <p:sldId id="307" r:id="rId46"/>
    <p:sldId id="367" r:id="rId47"/>
    <p:sldId id="368" r:id="rId48"/>
    <p:sldId id="370" r:id="rId49"/>
    <p:sldId id="312" r:id="rId50"/>
    <p:sldId id="313" r:id="rId51"/>
    <p:sldId id="314" r:id="rId52"/>
    <p:sldId id="318" r:id="rId53"/>
    <p:sldId id="394" r:id="rId54"/>
    <p:sldId id="387" r:id="rId55"/>
    <p:sldId id="395" r:id="rId56"/>
    <p:sldId id="436" r:id="rId57"/>
    <p:sldId id="437" r:id="rId58"/>
    <p:sldId id="438" r:id="rId59"/>
    <p:sldId id="439" r:id="rId60"/>
    <p:sldId id="440" r:id="rId61"/>
    <p:sldId id="388" r:id="rId62"/>
    <p:sldId id="389" r:id="rId63"/>
    <p:sldId id="396" r:id="rId64"/>
    <p:sldId id="320" r:id="rId65"/>
    <p:sldId id="319" r:id="rId66"/>
    <p:sldId id="371" r:id="rId67"/>
    <p:sldId id="321" r:id="rId68"/>
    <p:sldId id="323" r:id="rId69"/>
    <p:sldId id="322" r:id="rId70"/>
    <p:sldId id="452" r:id="rId71"/>
    <p:sldId id="432" r:id="rId72"/>
    <p:sldId id="433" r:id="rId73"/>
    <p:sldId id="434" r:id="rId74"/>
    <p:sldId id="378" r:id="rId75"/>
    <p:sldId id="397" r:id="rId76"/>
    <p:sldId id="398" r:id="rId77"/>
    <p:sldId id="257" r:id="rId78"/>
    <p:sldId id="258" r:id="rId79"/>
    <p:sldId id="259" r:id="rId80"/>
    <p:sldId id="399" r:id="rId81"/>
    <p:sldId id="400" r:id="rId82"/>
    <p:sldId id="401" r:id="rId83"/>
    <p:sldId id="402" r:id="rId84"/>
    <p:sldId id="403" r:id="rId85"/>
    <p:sldId id="260" r:id="rId86"/>
    <p:sldId id="263" r:id="rId87"/>
    <p:sldId id="404" r:id="rId88"/>
    <p:sldId id="405" r:id="rId89"/>
    <p:sldId id="406" r:id="rId90"/>
    <p:sldId id="407" r:id="rId91"/>
    <p:sldId id="264" r:id="rId92"/>
    <p:sldId id="265" r:id="rId93"/>
    <p:sldId id="266" r:id="rId94"/>
    <p:sldId id="267" r:id="rId95"/>
    <p:sldId id="408" r:id="rId96"/>
    <p:sldId id="409" r:id="rId97"/>
    <p:sldId id="410" r:id="rId98"/>
    <p:sldId id="411" r:id="rId99"/>
    <p:sldId id="271" r:id="rId100"/>
    <p:sldId id="412" r:id="rId101"/>
    <p:sldId id="272" r:id="rId102"/>
    <p:sldId id="413" r:id="rId103"/>
    <p:sldId id="274" r:id="rId104"/>
    <p:sldId id="275" r:id="rId105"/>
    <p:sldId id="276" r:id="rId106"/>
    <p:sldId id="419" r:id="rId107"/>
    <p:sldId id="418" r:id="rId108"/>
    <p:sldId id="420" r:id="rId109"/>
    <p:sldId id="421" r:id="rId110"/>
    <p:sldId id="422" r:id="rId111"/>
    <p:sldId id="423" r:id="rId112"/>
    <p:sldId id="424" r:id="rId113"/>
    <p:sldId id="277" r:id="rId114"/>
    <p:sldId id="278" r:id="rId115"/>
    <p:sldId id="425" r:id="rId116"/>
    <p:sldId id="426" r:id="rId117"/>
    <p:sldId id="427" r:id="rId118"/>
    <p:sldId id="324" r:id="rId119"/>
    <p:sldId id="279" r:id="rId120"/>
    <p:sldId id="280" r:id="rId121"/>
    <p:sldId id="281" r:id="rId122"/>
    <p:sldId id="428" r:id="rId123"/>
    <p:sldId id="441" r:id="rId124"/>
    <p:sldId id="282" r:id="rId125"/>
    <p:sldId id="283" r:id="rId126"/>
    <p:sldId id="429" r:id="rId127"/>
    <p:sldId id="284" r:id="rId128"/>
    <p:sldId id="286" r:id="rId129"/>
    <p:sldId id="287" r:id="rId130"/>
    <p:sldId id="430" r:id="rId131"/>
    <p:sldId id="325" r:id="rId132"/>
    <p:sldId id="326" r:id="rId133"/>
    <p:sldId id="327" r:id="rId134"/>
    <p:sldId id="431" r:id="rId135"/>
    <p:sldId id="328" r:id="rId136"/>
    <p:sldId id="329" r:id="rId137"/>
    <p:sldId id="443" r:id="rId138"/>
    <p:sldId id="330" r:id="rId139"/>
    <p:sldId id="331" r:id="rId140"/>
    <p:sldId id="444" r:id="rId141"/>
    <p:sldId id="449" r:id="rId142"/>
    <p:sldId id="332" r:id="rId143"/>
    <p:sldId id="445" r:id="rId144"/>
    <p:sldId id="333" r:id="rId145"/>
    <p:sldId id="446" r:id="rId146"/>
    <p:sldId id="334" r:id="rId147"/>
    <p:sldId id="335" r:id="rId148"/>
    <p:sldId id="447" r:id="rId149"/>
    <p:sldId id="336" r:id="rId150"/>
    <p:sldId id="337" r:id="rId151"/>
    <p:sldId id="448" r:id="rId152"/>
    <p:sldId id="338" r:id="rId153"/>
    <p:sldId id="453" r:id="rId154"/>
    <p:sldId id="379" r:id="rId155"/>
    <p:sldId id="288" r:id="rId1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81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0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63" Type="http://schemas.openxmlformats.org/officeDocument/2006/relationships/slide" Target="slides/slide56.xml"/><Relationship Id="rId84" Type="http://schemas.openxmlformats.org/officeDocument/2006/relationships/slide" Target="slides/slide77.xml"/><Relationship Id="rId138" Type="http://schemas.openxmlformats.org/officeDocument/2006/relationships/slide" Target="slides/slide131.xml"/><Relationship Id="rId159" Type="http://schemas.openxmlformats.org/officeDocument/2006/relationships/viewProps" Target="viewProps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53" Type="http://schemas.openxmlformats.org/officeDocument/2006/relationships/slide" Target="slides/slide46.xml"/><Relationship Id="rId74" Type="http://schemas.openxmlformats.org/officeDocument/2006/relationships/slide" Target="slides/slide67.xml"/><Relationship Id="rId128" Type="http://schemas.openxmlformats.org/officeDocument/2006/relationships/slide" Target="slides/slide121.xml"/><Relationship Id="rId149" Type="http://schemas.openxmlformats.org/officeDocument/2006/relationships/slide" Target="slides/slide142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8.xml"/><Relationship Id="rId160" Type="http://schemas.openxmlformats.org/officeDocument/2006/relationships/theme" Target="theme/theme1.xml"/><Relationship Id="rId22" Type="http://schemas.openxmlformats.org/officeDocument/2006/relationships/slide" Target="slides/slide15.xml"/><Relationship Id="rId43" Type="http://schemas.openxmlformats.org/officeDocument/2006/relationships/slide" Target="slides/slide36.xml"/><Relationship Id="rId64" Type="http://schemas.openxmlformats.org/officeDocument/2006/relationships/slide" Target="slides/slide57.xml"/><Relationship Id="rId118" Type="http://schemas.openxmlformats.org/officeDocument/2006/relationships/slide" Target="slides/slide111.xml"/><Relationship Id="rId139" Type="http://schemas.openxmlformats.org/officeDocument/2006/relationships/slide" Target="slides/slide132.xml"/><Relationship Id="rId85" Type="http://schemas.openxmlformats.org/officeDocument/2006/relationships/slide" Target="slides/slide78.xml"/><Relationship Id="rId150" Type="http://schemas.openxmlformats.org/officeDocument/2006/relationships/slide" Target="slides/slide14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124" Type="http://schemas.openxmlformats.org/officeDocument/2006/relationships/slide" Target="slides/slide117.xml"/><Relationship Id="rId129" Type="http://schemas.openxmlformats.org/officeDocument/2006/relationships/slide" Target="slides/slide122.xml"/><Relationship Id="rId54" Type="http://schemas.openxmlformats.org/officeDocument/2006/relationships/slide" Target="slides/slide47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40" Type="http://schemas.openxmlformats.org/officeDocument/2006/relationships/slide" Target="slides/slide133.xml"/><Relationship Id="rId145" Type="http://schemas.openxmlformats.org/officeDocument/2006/relationships/slide" Target="slides/slide138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49" Type="http://schemas.openxmlformats.org/officeDocument/2006/relationships/slide" Target="slides/slide42.xml"/><Relationship Id="rId114" Type="http://schemas.openxmlformats.org/officeDocument/2006/relationships/slide" Target="slides/slide107.xml"/><Relationship Id="rId119" Type="http://schemas.openxmlformats.org/officeDocument/2006/relationships/slide" Target="slides/slide112.xml"/><Relationship Id="rId44" Type="http://schemas.openxmlformats.org/officeDocument/2006/relationships/slide" Target="slides/slide37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130" Type="http://schemas.openxmlformats.org/officeDocument/2006/relationships/slide" Target="slides/slide123.xml"/><Relationship Id="rId135" Type="http://schemas.openxmlformats.org/officeDocument/2006/relationships/slide" Target="slides/slide128.xml"/><Relationship Id="rId151" Type="http://schemas.openxmlformats.org/officeDocument/2006/relationships/slide" Target="slides/slide144.xml"/><Relationship Id="rId156" Type="http://schemas.openxmlformats.org/officeDocument/2006/relationships/slide" Target="slides/slide149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120" Type="http://schemas.openxmlformats.org/officeDocument/2006/relationships/slide" Target="slides/slide113.xml"/><Relationship Id="rId125" Type="http://schemas.openxmlformats.org/officeDocument/2006/relationships/slide" Target="slides/slide118.xml"/><Relationship Id="rId141" Type="http://schemas.openxmlformats.org/officeDocument/2006/relationships/slide" Target="slides/slide134.xml"/><Relationship Id="rId146" Type="http://schemas.openxmlformats.org/officeDocument/2006/relationships/slide" Target="slides/slide13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slide" Target="slides/slide103.xml"/><Relationship Id="rId115" Type="http://schemas.openxmlformats.org/officeDocument/2006/relationships/slide" Target="slides/slide108.xml"/><Relationship Id="rId131" Type="http://schemas.openxmlformats.org/officeDocument/2006/relationships/slide" Target="slides/slide124.xml"/><Relationship Id="rId136" Type="http://schemas.openxmlformats.org/officeDocument/2006/relationships/slide" Target="slides/slide129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52" Type="http://schemas.openxmlformats.org/officeDocument/2006/relationships/slide" Target="slides/slide14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26" Type="http://schemas.openxmlformats.org/officeDocument/2006/relationships/slide" Target="slides/slide119.xml"/><Relationship Id="rId147" Type="http://schemas.openxmlformats.org/officeDocument/2006/relationships/slide" Target="slides/slide14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121" Type="http://schemas.openxmlformats.org/officeDocument/2006/relationships/slide" Target="slides/slide114.xml"/><Relationship Id="rId142" Type="http://schemas.openxmlformats.org/officeDocument/2006/relationships/slide" Target="slides/slide13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116" Type="http://schemas.openxmlformats.org/officeDocument/2006/relationships/slide" Target="slides/slide109.xml"/><Relationship Id="rId137" Type="http://schemas.openxmlformats.org/officeDocument/2006/relationships/slide" Target="slides/slide130.xml"/><Relationship Id="rId158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slide" Target="slides/slide104.xml"/><Relationship Id="rId132" Type="http://schemas.openxmlformats.org/officeDocument/2006/relationships/slide" Target="slides/slide125.xml"/><Relationship Id="rId153" Type="http://schemas.openxmlformats.org/officeDocument/2006/relationships/slide" Target="slides/slide146.xml"/><Relationship Id="rId15" Type="http://schemas.openxmlformats.org/officeDocument/2006/relationships/slide" Target="slides/slide8.xml"/><Relationship Id="rId36" Type="http://schemas.openxmlformats.org/officeDocument/2006/relationships/slide" Target="slides/slide29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27" Type="http://schemas.openxmlformats.org/officeDocument/2006/relationships/slide" Target="slides/slide12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52" Type="http://schemas.openxmlformats.org/officeDocument/2006/relationships/slide" Target="slides/slide45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122" Type="http://schemas.openxmlformats.org/officeDocument/2006/relationships/slide" Target="slides/slide115.xml"/><Relationship Id="rId143" Type="http://schemas.openxmlformats.org/officeDocument/2006/relationships/slide" Target="slides/slide136.xml"/><Relationship Id="rId148" Type="http://schemas.openxmlformats.org/officeDocument/2006/relationships/slide" Target="slides/slide14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47" Type="http://schemas.openxmlformats.org/officeDocument/2006/relationships/slide" Target="slides/slide40.xml"/><Relationship Id="rId68" Type="http://schemas.openxmlformats.org/officeDocument/2006/relationships/slide" Target="slides/slide61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33" Type="http://schemas.openxmlformats.org/officeDocument/2006/relationships/slide" Target="slides/slide126.xml"/><Relationship Id="rId154" Type="http://schemas.openxmlformats.org/officeDocument/2006/relationships/slide" Target="slides/slide147.xml"/><Relationship Id="rId16" Type="http://schemas.openxmlformats.org/officeDocument/2006/relationships/slide" Target="slides/slide9.xml"/><Relationship Id="rId37" Type="http://schemas.openxmlformats.org/officeDocument/2006/relationships/slide" Target="slides/slide30.xml"/><Relationship Id="rId58" Type="http://schemas.openxmlformats.org/officeDocument/2006/relationships/slide" Target="slides/slide51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123" Type="http://schemas.openxmlformats.org/officeDocument/2006/relationships/slide" Target="slides/slide116.xml"/><Relationship Id="rId144" Type="http://schemas.openxmlformats.org/officeDocument/2006/relationships/slide" Target="slides/slide137.xml"/><Relationship Id="rId90" Type="http://schemas.openxmlformats.org/officeDocument/2006/relationships/slide" Target="slides/slide83.xml"/><Relationship Id="rId27" Type="http://schemas.openxmlformats.org/officeDocument/2006/relationships/slide" Target="slides/slide20.xml"/><Relationship Id="rId48" Type="http://schemas.openxmlformats.org/officeDocument/2006/relationships/slide" Target="slides/slide41.xml"/><Relationship Id="rId69" Type="http://schemas.openxmlformats.org/officeDocument/2006/relationships/slide" Target="slides/slide62.xml"/><Relationship Id="rId113" Type="http://schemas.openxmlformats.org/officeDocument/2006/relationships/slide" Target="slides/slide106.xml"/><Relationship Id="rId134" Type="http://schemas.openxmlformats.org/officeDocument/2006/relationships/slide" Target="slides/slide127.xml"/><Relationship Id="rId80" Type="http://schemas.openxmlformats.org/officeDocument/2006/relationships/slide" Target="slides/slide73.xml"/><Relationship Id="rId155" Type="http://schemas.openxmlformats.org/officeDocument/2006/relationships/slide" Target="slides/slide1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066B0-2198-47B1-B222-3B63CA7887A0}" type="datetimeFigureOut">
              <a:rPr lang="es-ES" smtClean="0"/>
              <a:t>03/04/2018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9F9E6-DECE-4F6E-90AE-DA7D7274906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125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Arboles </a:t>
            </a:r>
            <a:r>
              <a:rPr lang="es-ES" dirty="0" err="1"/>
              <a:t>arquitecturizados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3379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Poda </a:t>
            </a:r>
            <a:r>
              <a:rPr lang="es-ES" dirty="0" err="1"/>
              <a:t>arquitecturizada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5604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Arbol</a:t>
            </a:r>
            <a:r>
              <a:rPr lang="es-ES" baseline="0" dirty="0"/>
              <a:t> sometido a poda en pantalla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7285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circo de los arboles.-</a:t>
            </a:r>
            <a:r>
              <a:rPr lang="es-ES" dirty="0" err="1"/>
              <a:t>Bonfante</a:t>
            </a:r>
            <a:r>
              <a:rPr lang="es-ES" dirty="0"/>
              <a:t> </a:t>
            </a:r>
            <a:r>
              <a:rPr lang="es-ES" dirty="0" err="1"/>
              <a:t>Gardens</a:t>
            </a:r>
            <a:r>
              <a:rPr lang="es-ES" dirty="0"/>
              <a:t>.-</a:t>
            </a:r>
            <a:r>
              <a:rPr lang="es-ES" dirty="0" err="1"/>
              <a:t>Gilroy</a:t>
            </a:r>
            <a:r>
              <a:rPr lang="es-ES" dirty="0"/>
              <a:t> </a:t>
            </a:r>
            <a:r>
              <a:rPr lang="es-ES" dirty="0" err="1"/>
              <a:t>Gardens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8747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Albizia julibrisin Ombrella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8225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Jacaranda mimosaefolia en Pretoria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2460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Magnolias en el Jardín Botánico de Brooklyn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4933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Baobab en Madagascar.-Adansonia digitata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2918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Jaya Sri Maha Bodhi.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0960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religiosa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2687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macrophylla en Cádiz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3854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Phytolaca dioica.-La Cartuja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9540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Salix babylonica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6090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microcarpa.-Jardines de San Telmo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8058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Raices</a:t>
            </a:r>
            <a:r>
              <a:rPr lang="es-ES" dirty="0"/>
              <a:t> agresivas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058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Eucalipto Calle Betis y Alcorque Hotel Colon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1869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Arboles </a:t>
            </a:r>
            <a:r>
              <a:rPr lang="es-ES" dirty="0" err="1"/>
              <a:t>proximos</a:t>
            </a:r>
            <a:r>
              <a:rPr lang="es-ES" dirty="0"/>
              <a:t> a viviendas.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92953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Arboles afectados por diversas</a:t>
            </a:r>
            <a:r>
              <a:rPr lang="es-ES" baseline="0" dirty="0"/>
              <a:t> causas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46333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Platanos</a:t>
            </a:r>
            <a:r>
              <a:rPr lang="es-ES" baseline="0" dirty="0"/>
              <a:t> </a:t>
            </a:r>
            <a:r>
              <a:rPr lang="es-ES" baseline="0" dirty="0" err="1"/>
              <a:t>Avda.Cruz</a:t>
            </a:r>
            <a:r>
              <a:rPr lang="es-ES" baseline="0" dirty="0"/>
              <a:t> Campo y </a:t>
            </a:r>
            <a:r>
              <a:rPr lang="es-ES" baseline="0" dirty="0" err="1"/>
              <a:t>Koelreuteria</a:t>
            </a:r>
            <a:r>
              <a:rPr lang="es-ES" baseline="0" dirty="0"/>
              <a:t> </a:t>
            </a:r>
            <a:r>
              <a:rPr lang="es-ES" baseline="0" dirty="0" err="1"/>
              <a:t>paniculata</a:t>
            </a:r>
            <a:r>
              <a:rPr lang="es-ES" baseline="0" dirty="0"/>
              <a:t>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04109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Platanos</a:t>
            </a:r>
            <a:r>
              <a:rPr lang="es-ES" dirty="0"/>
              <a:t> de Sevilla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91380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Farola entre la copa de un </a:t>
            </a:r>
            <a:r>
              <a:rPr lang="es-ES" dirty="0" err="1"/>
              <a:t>platano</a:t>
            </a:r>
            <a:r>
              <a:rPr lang="es-ES" dirty="0"/>
              <a:t>.-Mala </a:t>
            </a:r>
            <a:r>
              <a:rPr lang="es-ES" dirty="0" err="1"/>
              <a:t>entutoracion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70485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Calle Almirante Lobo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0465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Ciprés en la Iglesia de la VeraCruz y álamos blancos en el Alamillo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60905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/>
              <a:t>Alex Shigo observando anillos medulares</a:t>
            </a:r>
          </a:p>
        </p:txBody>
      </p:sp>
      <p:sp>
        <p:nvSpPr>
          <p:cNvPr id="293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CBC07A8-F6D0-4A23-B3B3-279E7F28B3B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64</a:t>
            </a:fld>
            <a:endParaRPr lang="es-ES" altLang="es-ES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Platano</a:t>
            </a:r>
            <a:r>
              <a:rPr lang="es-ES" dirty="0"/>
              <a:t> de Santo Tomas frente al Coliseo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53242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Platano</a:t>
            </a:r>
            <a:r>
              <a:rPr lang="es-ES" dirty="0"/>
              <a:t> de Santo Tomas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32995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Platano</a:t>
            </a:r>
            <a:r>
              <a:rPr lang="es-ES" dirty="0"/>
              <a:t> </a:t>
            </a:r>
            <a:r>
              <a:rPr lang="es-ES" dirty="0" err="1"/>
              <a:t>Avda</a:t>
            </a:r>
            <a:r>
              <a:rPr lang="es-ES" dirty="0"/>
              <a:t> de la </a:t>
            </a:r>
            <a:r>
              <a:rPr lang="es-ES" dirty="0" err="1"/>
              <a:t>Constitucion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45878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Platano</a:t>
            </a:r>
            <a:r>
              <a:rPr lang="es-ES" dirty="0"/>
              <a:t> </a:t>
            </a:r>
            <a:r>
              <a:rPr lang="es-ES" dirty="0" err="1"/>
              <a:t>Avda</a:t>
            </a:r>
            <a:r>
              <a:rPr lang="es-ES" dirty="0"/>
              <a:t> de la </a:t>
            </a:r>
            <a:r>
              <a:rPr lang="es-ES" dirty="0" err="1"/>
              <a:t>Constitucion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64919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Platano</a:t>
            </a:r>
            <a:r>
              <a:rPr lang="es-ES" dirty="0"/>
              <a:t> </a:t>
            </a:r>
            <a:r>
              <a:rPr lang="es-ES" dirty="0" err="1"/>
              <a:t>Avda</a:t>
            </a:r>
            <a:r>
              <a:rPr lang="es-ES" dirty="0"/>
              <a:t> de la </a:t>
            </a:r>
            <a:r>
              <a:rPr lang="es-ES" dirty="0" err="1"/>
              <a:t>Constitucion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17506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C2FB181F-8D35-431A-81B8-15B941F40E58}" type="slidenum">
              <a:rPr kumimoji="0" lang="es-ES" altLang="es-ES">
                <a:solidFill>
                  <a:prstClr val="black"/>
                </a:solidFill>
                <a:latin typeface="Times New Roman" pitchFamily="18" charset="0"/>
              </a:rPr>
              <a:pPr>
                <a:spcBef>
                  <a:spcPct val="0"/>
                </a:spcBef>
              </a:pPr>
              <a:t>71</a:t>
            </a:fld>
            <a:endParaRPr kumimoji="0" lang="es-ES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57E842CE-DDA2-4831-829E-A0F13EF6EC20}" type="slidenum">
              <a:rPr kumimoji="0" lang="es-ES" altLang="es-ES">
                <a:solidFill>
                  <a:prstClr val="black"/>
                </a:solidFill>
                <a:latin typeface="Times New Roman" pitchFamily="18" charset="0"/>
              </a:rPr>
              <a:pPr>
                <a:spcBef>
                  <a:spcPct val="0"/>
                </a:spcBef>
              </a:pPr>
              <a:t>72</a:t>
            </a:fld>
            <a:endParaRPr kumimoji="0" lang="es-ES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A60BCD5D-141F-4C87-A5D4-8FEED93ED903}" type="slidenum">
              <a:rPr kumimoji="0" lang="es-ES" altLang="es-ES">
                <a:solidFill>
                  <a:prstClr val="black"/>
                </a:solidFill>
                <a:latin typeface="Times New Roman" pitchFamily="18" charset="0"/>
              </a:rPr>
              <a:pPr>
                <a:spcBef>
                  <a:spcPct val="0"/>
                </a:spcBef>
              </a:pPr>
              <a:t>73</a:t>
            </a:fld>
            <a:endParaRPr kumimoji="0" lang="es-ES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 que le llamamos podas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25801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Los problemas de la poda y la dignidad de los arboles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13854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Posa </a:t>
            </a:r>
            <a:r>
              <a:rPr lang="es-ES" dirty="0" err="1"/>
              <a:t>Gleditsias</a:t>
            </a:r>
            <a:r>
              <a:rPr lang="es-ES" dirty="0"/>
              <a:t> en </a:t>
            </a:r>
            <a:r>
              <a:rPr lang="es-ES" dirty="0" err="1"/>
              <a:t>Capìtania</a:t>
            </a:r>
            <a:r>
              <a:rPr lang="es-ES" dirty="0"/>
              <a:t> General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67621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Tipos de podas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98956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B567C708-A648-4B82-9FCD-3847ABB78793}" type="slidenum">
              <a:rPr kumimoji="0" lang="es-ES" altLang="es-ES">
                <a:solidFill>
                  <a:prstClr val="black"/>
                </a:solidFill>
                <a:latin typeface="Times New Roman" pitchFamily="18" charset="0"/>
              </a:rPr>
              <a:pPr>
                <a:spcBef>
                  <a:spcPct val="0"/>
                </a:spcBef>
              </a:pPr>
              <a:t>79</a:t>
            </a:fld>
            <a:endParaRPr kumimoji="0" lang="es-ES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8AB2D489-DBEE-4CF2-951A-745B6FA8DE8D}" type="slidenum">
              <a:rPr kumimoji="0" lang="es-ES" altLang="es-ES">
                <a:solidFill>
                  <a:prstClr val="black"/>
                </a:solidFill>
                <a:latin typeface="Times New Roman" pitchFamily="18" charset="0"/>
              </a:rPr>
              <a:pPr>
                <a:spcBef>
                  <a:spcPct val="0"/>
                </a:spcBef>
              </a:pPr>
              <a:t>80</a:t>
            </a:fld>
            <a:endParaRPr kumimoji="0" lang="es-ES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Bahuinia variegata.-Glorieta de San Diego.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67122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Brachychiton</a:t>
            </a:r>
            <a:r>
              <a:rPr lang="es-ES" dirty="0"/>
              <a:t> </a:t>
            </a:r>
            <a:r>
              <a:rPr lang="es-ES" dirty="0" err="1"/>
              <a:t>acerifolius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96543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Ceiba</a:t>
            </a:r>
            <a:r>
              <a:rPr lang="es-ES" baseline="0" dirty="0"/>
              <a:t> </a:t>
            </a:r>
            <a:r>
              <a:rPr lang="es-ES" baseline="0" dirty="0" err="1"/>
              <a:t>speciosa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89782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Handroanthus</a:t>
            </a:r>
            <a:r>
              <a:rPr lang="es-ES" dirty="0"/>
              <a:t> </a:t>
            </a:r>
            <a:r>
              <a:rPr lang="es-ES" dirty="0" err="1"/>
              <a:t>chrysantus</a:t>
            </a:r>
            <a:r>
              <a:rPr lang="es-ES" dirty="0"/>
              <a:t> y </a:t>
            </a:r>
            <a:r>
              <a:rPr lang="es-ES" dirty="0" err="1"/>
              <a:t>Handroanthus</a:t>
            </a:r>
            <a:r>
              <a:rPr lang="es-ES" dirty="0"/>
              <a:t> </a:t>
            </a:r>
            <a:r>
              <a:rPr lang="es-ES" dirty="0" err="1"/>
              <a:t>impetiginosa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860421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28EAB84A-2967-4F0C-ABCF-9FD647C4F65E}" type="slidenum">
              <a:rPr kumimoji="0" lang="es-ES" altLang="es-ES">
                <a:solidFill>
                  <a:prstClr val="black"/>
                </a:solidFill>
                <a:latin typeface="Times New Roman" pitchFamily="18" charset="0"/>
              </a:rPr>
              <a:pPr>
                <a:spcBef>
                  <a:spcPct val="0"/>
                </a:spcBef>
              </a:pPr>
              <a:t>85</a:t>
            </a:fld>
            <a:endParaRPr kumimoji="0" lang="es-ES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Naranjos en </a:t>
            </a:r>
            <a:r>
              <a:rPr lang="es-ES" dirty="0" err="1"/>
              <a:t>Nervionreducidos</a:t>
            </a:r>
            <a:r>
              <a:rPr lang="es-ES" baseline="0" dirty="0"/>
              <a:t> en </a:t>
            </a:r>
            <a:r>
              <a:rPr lang="es-ES" dirty="0"/>
              <a:t>plena </a:t>
            </a:r>
            <a:r>
              <a:rPr lang="es-ES" dirty="0" err="1"/>
              <a:t>floracion</a:t>
            </a:r>
            <a:r>
              <a:rPr lang="es-ES" dirty="0"/>
              <a:t>.-</a:t>
            </a:r>
            <a:r>
              <a:rPr lang="es-ES" dirty="0" err="1"/>
              <a:t>Mordicdos</a:t>
            </a:r>
            <a:r>
              <a:rPr lang="es-ES" baseline="0" dirty="0"/>
              <a:t> por los caballos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21760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Cortes incorrectos y </a:t>
            </a:r>
            <a:r>
              <a:rPr lang="es-ES" dirty="0" err="1"/>
              <a:t>Tipuana</a:t>
            </a:r>
            <a:r>
              <a:rPr lang="es-ES" dirty="0"/>
              <a:t> afectada por escape de gas.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78859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Magnolia grandiflora frente al Casino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02145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Flores de Magnolia grandiflora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678960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Platanus</a:t>
            </a:r>
            <a:r>
              <a:rPr lang="es-ES" dirty="0"/>
              <a:t> en Palos de </a:t>
            </a:r>
            <a:r>
              <a:rPr lang="es-ES" dirty="0" err="1"/>
              <a:t>Moguer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02596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Ulmus</a:t>
            </a:r>
            <a:r>
              <a:rPr lang="es-ES" dirty="0"/>
              <a:t> </a:t>
            </a:r>
            <a:r>
              <a:rPr lang="es-ES" dirty="0" err="1"/>
              <a:t>pumila</a:t>
            </a:r>
            <a:r>
              <a:rPr lang="es-ES" baseline="0" dirty="0"/>
              <a:t> inclinados y </a:t>
            </a:r>
            <a:r>
              <a:rPr lang="es-ES" baseline="0" dirty="0" err="1"/>
              <a:t>Melia</a:t>
            </a:r>
            <a:r>
              <a:rPr lang="es-ES" baseline="0" dirty="0"/>
              <a:t> </a:t>
            </a:r>
            <a:r>
              <a:rPr lang="es-ES" baseline="0" dirty="0" err="1"/>
              <a:t>azedarach</a:t>
            </a:r>
            <a:r>
              <a:rPr lang="es-ES" baseline="0" dirty="0"/>
              <a:t> a dos metros de las viviendas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29670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Perales en espaldera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960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Posa en espaldera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89609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Cupressus</a:t>
            </a:r>
            <a:r>
              <a:rPr lang="es-ES" dirty="0"/>
              <a:t> </a:t>
            </a:r>
            <a:r>
              <a:rPr lang="es-ES" dirty="0" err="1"/>
              <a:t>sempervirens</a:t>
            </a:r>
            <a:r>
              <a:rPr lang="es-ES" dirty="0"/>
              <a:t> </a:t>
            </a:r>
            <a:r>
              <a:rPr lang="es-ES" dirty="0" err="1"/>
              <a:t>var.stricta</a:t>
            </a:r>
            <a:r>
              <a:rPr lang="es-ES" dirty="0"/>
              <a:t>.-.-Sin podar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760649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Naranjos recortados en cilindro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62073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Cbezas</a:t>
            </a:r>
            <a:r>
              <a:rPr lang="es-ES" dirty="0"/>
              <a:t> de bruja en Sauces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04786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Pinus</a:t>
            </a:r>
            <a:r>
              <a:rPr lang="es-ES" dirty="0"/>
              <a:t> </a:t>
            </a:r>
            <a:r>
              <a:rPr lang="es-ES" dirty="0" err="1"/>
              <a:t>pinea</a:t>
            </a:r>
            <a:r>
              <a:rPr lang="es-ES" dirty="0"/>
              <a:t> en </a:t>
            </a:r>
            <a:r>
              <a:rPr lang="es-ES" dirty="0" err="1"/>
              <a:t>lloret</a:t>
            </a:r>
            <a:r>
              <a:rPr lang="es-ES" dirty="0"/>
              <a:t> de Mar y  Pi rodo de </a:t>
            </a:r>
            <a:r>
              <a:rPr lang="es-ES" dirty="0" err="1"/>
              <a:t>Cambrils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74697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Prunus</a:t>
            </a:r>
            <a:r>
              <a:rPr lang="es-ES" dirty="0"/>
              <a:t> </a:t>
            </a:r>
            <a:r>
              <a:rPr lang="es-ES" dirty="0" err="1"/>
              <a:t>serrulata</a:t>
            </a:r>
            <a:r>
              <a:rPr lang="es-ES" dirty="0"/>
              <a:t> en el </a:t>
            </a:r>
            <a:r>
              <a:rPr lang="es-ES" dirty="0" err="1"/>
              <a:t>Jardin</a:t>
            </a:r>
            <a:r>
              <a:rPr lang="es-ES" dirty="0"/>
              <a:t> des Plantes de Paris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78603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Araucaria </a:t>
            </a:r>
            <a:r>
              <a:rPr lang="es-ES" dirty="0" err="1"/>
              <a:t>columnaris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64121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Liriodendron</a:t>
            </a:r>
            <a:r>
              <a:rPr lang="es-ES" dirty="0"/>
              <a:t> </a:t>
            </a:r>
            <a:r>
              <a:rPr lang="es-ES" dirty="0" err="1"/>
              <a:t>tulipifera</a:t>
            </a:r>
            <a:r>
              <a:rPr lang="es-ES" dirty="0"/>
              <a:t> y </a:t>
            </a:r>
            <a:r>
              <a:rPr lang="es-ES" dirty="0" err="1"/>
              <a:t>Populus</a:t>
            </a:r>
            <a:r>
              <a:rPr lang="es-ES" dirty="0"/>
              <a:t> </a:t>
            </a:r>
            <a:r>
              <a:rPr lang="es-ES" dirty="0" err="1"/>
              <a:t>nigra</a:t>
            </a:r>
            <a:r>
              <a:rPr lang="es-ES" dirty="0"/>
              <a:t> </a:t>
            </a:r>
            <a:r>
              <a:rPr lang="es-ES" dirty="0" err="1"/>
              <a:t>var,pyramidalis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881817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Arbol</a:t>
            </a:r>
            <a:r>
              <a:rPr lang="es-ES" dirty="0"/>
              <a:t> pulpo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71762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Burgos.-Paseo del </a:t>
            </a:r>
            <a:r>
              <a:rPr lang="es-ES" dirty="0" err="1"/>
              <a:t>Espolon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116004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Burgos.-Paseo El </a:t>
            </a:r>
            <a:r>
              <a:rPr lang="es-ES" dirty="0" err="1"/>
              <a:t>espolon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428586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Albizia procera en el Paseo de Colon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360135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Morus</a:t>
            </a:r>
            <a:r>
              <a:rPr lang="es-ES" dirty="0"/>
              <a:t> alba </a:t>
            </a:r>
            <a:r>
              <a:rPr lang="es-ES" dirty="0" err="1"/>
              <a:t>var.kagamayae</a:t>
            </a:r>
            <a:r>
              <a:rPr lang="es-ES" dirty="0"/>
              <a:t>.-Sin frutos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48641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macrophylla plantado en el  1970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12344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</a:t>
            </a:r>
            <a:r>
              <a:rPr lang="es-ES" baseline="0" dirty="0"/>
              <a:t> ha </a:t>
            </a:r>
            <a:r>
              <a:rPr lang="es-ES" baseline="0" dirty="0" err="1"/>
              <a:t>estoi</a:t>
            </a:r>
            <a:r>
              <a:rPr lang="es-ES" baseline="0" dirty="0"/>
              <a:t> le llaman podar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891312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5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/>
              <a:t>Iglesia de San Juan  en Costa Rica</a:t>
            </a:r>
          </a:p>
        </p:txBody>
      </p:sp>
      <p:sp>
        <p:nvSpPr>
          <p:cNvPr id="355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DE91E6-FB7F-4870-99A1-50B756B80CB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135</a:t>
            </a:fld>
            <a:endParaRPr lang="es-ES" altLang="es-ES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Kenrokuen</a:t>
            </a:r>
            <a:r>
              <a:rPr lang="es-ES" dirty="0"/>
              <a:t>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721691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Ficus en </a:t>
            </a:r>
            <a:r>
              <a:rPr lang="es-ES" dirty="0" err="1"/>
              <a:t>Lahaina</a:t>
            </a:r>
            <a:r>
              <a:rPr lang="es-ES" dirty="0"/>
              <a:t>.-</a:t>
            </a:r>
            <a:r>
              <a:rPr lang="es-ES" dirty="0" err="1"/>
              <a:t>Hawai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14547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Olivo podado a la japonesa.-Fuera de contexto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543544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misterio de los pinos encorvados de </a:t>
            </a:r>
            <a:r>
              <a:rPr lang="es-ES"/>
              <a:t>Gryfino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79F9E6-DECE-4F6E-90AE-DA7D72749062}" type="slidenum">
              <a:rPr lang="es-ES" smtClean="0"/>
              <a:t>147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410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6" name="15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07279-D2FF-4E0F-9652-0A0E9A633523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73B5A-E3B3-4ACB-9949-4036BCD4181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7157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FEE6C29-0314-498B-A6DE-2648F67C8ACC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7CB9C27-8C6A-4D47-8E1B-AB284283D5E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790672909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5" name="14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01771-B1AA-427D-B8AF-222074D169C2}" type="datetime1">
              <a:rPr lang="es-ES">
                <a:solidFill>
                  <a:srgbClr val="FFF39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FFF39D"/>
                </a:solidFill>
              </a:rPr>
              <a:t>José Elías Bonells</a:t>
            </a:r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CF096-3CA1-497E-B18C-D92DC2BE7FA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8616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B0148-5F82-4DE0-8768-50760B44F4DD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08B84-3CA1-4E60-91D3-54C8EB1F4F5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334013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CEAE5-9715-426B-AC40-1249C76E7750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7DE14-9D95-4236-B6FD-E7E403ACF39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7180927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4EE11F2-DD91-42B7-9799-F064516FD101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E7954D6-588C-43B6-A875-89C6D37045B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36243108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A6157-6B5C-4787-8CA4-710E835D0412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73A10-F465-4CF0-B243-5DF4469E51D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6185543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1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" name="2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A0484F-A06A-48C2-BFBC-5108AE2474FD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FE1BA6-38D5-45C0-948B-FEB3FE7D7E49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928232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9" name="19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" name="23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C70A2D-70A5-4D53-AD00-21257CF37B70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0541562-A6FC-4B25-9309-F17517682E4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438646011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DDFEE-889C-4038-AECC-340FD2972101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FAD17-CE6A-4B62-8B1A-EF8A69CE3A5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8532812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545F1-B4F0-4018-B405-43EC109D5611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99994-BF85-4330-800D-3475EDDD438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3437311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6" name="15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07279-D2FF-4E0F-9652-0A0E9A633523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73B5A-E3B3-4ACB-9949-4036BCD4181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5600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FEE6C29-0314-498B-A6DE-2648F67C8ACC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7CB9C27-8C6A-4D47-8E1B-AB284283D5E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924053978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5" name="14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01771-B1AA-427D-B8AF-222074D169C2}" type="datetime1">
              <a:rPr lang="es-ES">
                <a:solidFill>
                  <a:srgbClr val="FFF39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FFF39D"/>
                </a:solidFill>
              </a:rPr>
              <a:t>José Elías Bonells</a:t>
            </a:r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CF096-3CA1-497E-B18C-D92DC2BE7FA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893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B0148-5F82-4DE0-8768-50760B44F4DD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08B84-3CA1-4E60-91D3-54C8EB1F4F5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8355780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CEAE5-9715-426B-AC40-1249C76E7750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7DE14-9D95-4236-B6FD-E7E403ACF39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399419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4EE11F2-DD91-42B7-9799-F064516FD101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E7954D6-588C-43B6-A875-89C6D37045B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941914568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A6157-6B5C-4787-8CA4-710E835D0412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73A10-F465-4CF0-B243-5DF4469E51D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4135154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1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" name="2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A0484F-A06A-48C2-BFBC-5108AE2474FD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FE1BA6-38D5-45C0-948B-FEB3FE7D7E49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4168703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9" name="19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" name="23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C70A2D-70A5-4D53-AD00-21257CF37B70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0541562-A6FC-4B25-9309-F17517682E4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434682805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DDFEE-889C-4038-AECC-340FD2972101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FAD17-CE6A-4B62-8B1A-EF8A69CE3A5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8300611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545F1-B4F0-4018-B405-43EC109D5611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99994-BF85-4330-800D-3475EDDD438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1859910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6" name="15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07279-D2FF-4E0F-9652-0A0E9A633523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73B5A-E3B3-4ACB-9949-4036BCD4181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9890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FEE6C29-0314-498B-A6DE-2648F67C8ACC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7CB9C27-8C6A-4D47-8E1B-AB284283D5E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689600545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5" name="14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01771-B1AA-427D-B8AF-222074D169C2}" type="datetime1">
              <a:rPr lang="es-ES">
                <a:solidFill>
                  <a:srgbClr val="FFF39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FFF39D"/>
                </a:solidFill>
              </a:rPr>
              <a:t>José Elías Bonells</a:t>
            </a:r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CF096-3CA1-497E-B18C-D92DC2BE7FA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5610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B0148-5F82-4DE0-8768-50760B44F4DD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08B84-3CA1-4E60-91D3-54C8EB1F4F5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9458628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CEAE5-9715-426B-AC40-1249C76E7750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7DE14-9D95-4236-B6FD-E7E403ACF39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3042277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4EE11F2-DD91-42B7-9799-F064516FD101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E7954D6-588C-43B6-A875-89C6D37045B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781961273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A6157-6B5C-4787-8CA4-710E835D0412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73A10-F465-4CF0-B243-5DF4469E51D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126699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1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" name="2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A0484F-A06A-48C2-BFBC-5108AE2474FD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FE1BA6-38D5-45C0-948B-FEB3FE7D7E49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561169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9" name="19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" name="23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C70A2D-70A5-4D53-AD00-21257CF37B70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0541562-A6FC-4B25-9309-F17517682E4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515377006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DDFEE-889C-4038-AECC-340FD2972101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FAD17-CE6A-4B62-8B1A-EF8A69CE3A5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6520777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545F1-B4F0-4018-B405-43EC109D5611}" type="datetime1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99994-BF85-4330-800D-3475EDDD438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6605331"/>
      </p:ext>
    </p:extLst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637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005248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023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52120641"/>
      </p:ext>
    </p:extLst>
  </p:cSld>
  <p:clrMapOvr>
    <a:masterClrMapping/>
  </p:clrMapOvr>
  <p:transition spd="slow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39236765"/>
      </p:ext>
    </p:extLst>
  </p:cSld>
  <p:clrMapOvr>
    <a:masterClrMapping/>
  </p:clrMapOvr>
  <p:transition spd="slow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500955"/>
      </p:ext>
    </p:extLst>
  </p:cSld>
  <p:clrMapOvr>
    <a:masterClrMapping/>
  </p:clrMapOvr>
  <p:transition spd="slow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094683"/>
      </p:ext>
    </p:extLst>
  </p:cSld>
  <p:clrMapOvr>
    <a:masterClrMapping/>
  </p:clrMapOvr>
  <p:transition spd="slow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39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986265"/>
      </p:ext>
    </p:extLst>
  </p:cSld>
  <p:clrMapOvr>
    <a:masterClrMapping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407032"/>
      </p:ext>
    </p:extLst>
  </p:cSld>
  <p:clrMapOvr>
    <a:masterClrMapping/>
  </p:clrMapOvr>
  <p:transition spd="slow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491694"/>
      </p:ext>
    </p:extLst>
  </p:cSld>
  <p:clrMapOvr>
    <a:masterClrMapping/>
  </p:clrMapOvr>
  <p:transition spd="slow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15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8D0E4-9AB2-4173-9BD5-CF3ADBC1787D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FDEAA-C4AF-40A2-9CC5-4FFAF0A90B9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4107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99023CC-A58E-403B-8FA6-3544D3BE8D1A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3BA790C-6401-418A-A27F-1B70645A894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984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7C2E8-CB47-44AF-8E30-38094476F889}" type="datetimeFigureOut">
              <a:rPr lang="es-ES">
                <a:solidFill>
                  <a:srgbClr val="FFF39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39D"/>
              </a:solidFill>
            </a:endParaRPr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A76F6-E5DA-4469-9011-E75FAD408FD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5046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06800-DAAF-4C2B-850C-D92C6596ECC3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1CEDD-7F80-4F3A-B6D1-E5A5BCC5DD0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69777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9662A-59BA-4E35-9391-1DAC17835DC5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476D9-07B2-4512-B59E-27786A6DC1A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39579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318B6A3-2C54-47A6-9598-CBE19C2CAC25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3BA5F60-75FB-4FF5-B9D8-00E2E69C74D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811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35415-B7B0-4B4E-A4D8-37C59C6D2220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592D2-9A54-49E2-932F-ACDD58B909E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33921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1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2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0C112EA-FC1C-48CE-A9CA-B3E0EB6221EF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7ABAE2A-C6A7-4C6D-AAA6-45A32613DAC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173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19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23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CD48D97-30FF-4EBB-B530-18A393468847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255AFA8-E77C-40FB-A842-A66C9EA15DF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4539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26DC7-E2DD-4F16-BBFB-3AB250BD1AE8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78C0B-7D0F-4546-866E-C2B73EDC3E2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03114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4D6B4-EBDB-4FB2-83A5-6EEF413CC32A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B7EA5-8B76-4A32-8924-E41C8164005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19555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15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8D0E4-9AB2-4173-9BD5-CF3ADBC1787D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FDEAA-C4AF-40A2-9CC5-4FFAF0A90B9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3541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99023CC-A58E-403B-8FA6-3544D3BE8D1A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3BA790C-6401-418A-A27F-1B70645A894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1221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5 Rectángulo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Elipse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Elipse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Elipse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Elipse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7C2E8-CB47-44AF-8E30-38094476F889}" type="datetimeFigureOut">
              <a:rPr lang="es-ES">
                <a:solidFill>
                  <a:srgbClr val="FFF39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39D"/>
              </a:solidFill>
            </a:endParaRPr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A76F6-E5DA-4469-9011-E75FAD408FD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8469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06800-DAAF-4C2B-850C-D92C6596ECC3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1CEDD-7F80-4F3A-B6D1-E5A5BCC5DD0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03992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9662A-59BA-4E35-9391-1DAC17835DC5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476D9-07B2-4512-B59E-27786A6DC1A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75192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318B6A3-2C54-47A6-9598-CBE19C2CAC25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3BA5F60-75FB-4FF5-B9D8-00E2E69C74D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2700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35415-B7B0-4B4E-A4D8-37C59C6D2220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592D2-9A54-49E2-932F-ACDD58B909E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46721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1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2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0C112EA-FC1C-48CE-A9CA-B3E0EB6221EF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7ABAE2A-C6A7-4C6D-AAA6-45A32613DAC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0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17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19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23 Conector recto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CD48D97-30FF-4EBB-B530-18A393468847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255AFA8-E77C-40FB-A842-A66C9EA15DF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1269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26DC7-E2DD-4F16-BBFB-3AB250BD1AE8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78C0B-7D0F-4546-866E-C2B73EDC3E2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59751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4D6B4-EBDB-4FB2-83A5-6EEF413CC32A}" type="datetimeFigureOut">
              <a:rPr lang="es-ES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B7EA5-8B76-4A32-8924-E41C8164005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992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DC07C6-3FC7-4603-87CC-49ED9401691D}" type="datetime1">
              <a:rPr lang="es-ES">
                <a:solidFill>
                  <a:srgbClr val="575F6D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03/04/2018</a:t>
            </a:fld>
            <a:endParaRPr lang="es-ES" dirty="0">
              <a:solidFill>
                <a:srgbClr val="575F6D"/>
              </a:solidFill>
              <a:latin typeface="Tahoma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rgbClr val="575F6D"/>
                </a:solidFill>
                <a:latin typeface="Tahoma" pitchFamily="34" charset="0"/>
              </a:rPr>
              <a:t>José Elías Bonells</a:t>
            </a: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32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34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50B4D6-4A0B-402C-922E-79580018860E}" type="slidenum">
              <a:rPr lang="es-ES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638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DC07C6-3FC7-4603-87CC-49ED9401691D}" type="datetime1">
              <a:rPr lang="es-ES">
                <a:solidFill>
                  <a:srgbClr val="575F6D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03/04/2018</a:t>
            </a:fld>
            <a:endParaRPr lang="es-ES" dirty="0">
              <a:solidFill>
                <a:srgbClr val="575F6D"/>
              </a:solidFill>
              <a:latin typeface="Tahoma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rgbClr val="575F6D"/>
                </a:solidFill>
                <a:latin typeface="Tahoma" pitchFamily="34" charset="0"/>
              </a:rPr>
              <a:t>José Elías Bonells</a:t>
            </a: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32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34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50B4D6-4A0B-402C-922E-79580018860E}" type="slidenum">
              <a:rPr lang="es-ES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02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ipe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DC07C6-3FC7-4603-87CC-49ED9401691D}" type="datetime1">
              <a:rPr lang="es-ES">
                <a:solidFill>
                  <a:srgbClr val="575F6D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03/04/2018</a:t>
            </a:fld>
            <a:endParaRPr lang="es-ES" dirty="0">
              <a:solidFill>
                <a:srgbClr val="575F6D"/>
              </a:solidFill>
              <a:latin typeface="Tahoma" pitchFamily="34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rgbClr val="575F6D"/>
                </a:solidFill>
                <a:latin typeface="Tahoma" pitchFamily="34" charset="0"/>
              </a:rPr>
              <a:t>José Elías Bonells</a:t>
            </a: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32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034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50B4D6-4A0B-402C-922E-79580018860E}" type="slidenum">
              <a:rPr lang="es-ES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9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wipe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4/3/2018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10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wip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smtClean="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ECEB4E-7EA8-419F-ABDA-D3048A52591F}" type="datetimeFigureOut">
              <a:rPr lang="es-ES">
                <a:solidFill>
                  <a:srgbClr val="575F6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2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4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A41ED-27FA-42A9-B094-8C6D3E715E1D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64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8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smtClean="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ECEB4E-7EA8-419F-ABDA-D3048A52591F}" type="datetimeFigureOut">
              <a:rPr lang="es-ES">
                <a:solidFill>
                  <a:srgbClr val="575F6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575F6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2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4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A41ED-27FA-42A9-B094-8C6D3E715E1D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867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1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8.GIF"/><Relationship Id="rId4" Type="http://schemas.openxmlformats.org/officeDocument/2006/relationships/image" Target="../media/image37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1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9.jpeg"/><Relationship Id="rId4" Type="http://schemas.openxmlformats.org/officeDocument/2006/relationships/image" Target="../media/image48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2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3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5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3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0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4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9.jpeg"/><Relationship Id="rId4" Type="http://schemas.openxmlformats.org/officeDocument/2006/relationships/image" Target="../media/image98.jp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5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1556792"/>
            <a:ext cx="6550496" cy="1872208"/>
          </a:xfrm>
        </p:spPr>
        <p:txBody>
          <a:bodyPr>
            <a:noAutofit/>
          </a:bodyPr>
          <a:lstStyle/>
          <a:p>
            <a:r>
              <a:rPr lang="es-ES" sz="4800" dirty="0">
                <a:cs typeface="Times New Roman" panose="02020603050405020304" pitchFamily="18" charset="0"/>
              </a:rPr>
              <a:t>LA DIGNIDAD DE LOS ARBOLES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4437112"/>
            <a:ext cx="6172200" cy="1937810"/>
          </a:xfrm>
        </p:spPr>
        <p:txBody>
          <a:bodyPr>
            <a:normAutofit lnSpcReduction="10000"/>
          </a:bodyPr>
          <a:lstStyle/>
          <a:p>
            <a:r>
              <a:rPr lang="es-ES" dirty="0">
                <a:latin typeface="Garamond" panose="02020404030301010803" pitchFamily="18" charset="0"/>
              </a:rPr>
              <a:t>ASOCIACION DE LOS AMIGOS DE LOS JARDINES DE LA BARRIADA DE LA OLIVA. EN SU XXX ANIVERSARIO</a:t>
            </a:r>
          </a:p>
          <a:p>
            <a:r>
              <a:rPr lang="es-ES" dirty="0">
                <a:latin typeface="Garamond" panose="02020404030301010803" pitchFamily="18" charset="0"/>
              </a:rPr>
              <a:t>2 DE NOVIEMBRE DE 2016</a:t>
            </a:r>
          </a:p>
          <a:p>
            <a:r>
              <a:rPr lang="es-ES" dirty="0">
                <a:latin typeface="Garamond" panose="02020404030301010803" pitchFamily="18" charset="0"/>
              </a:rPr>
              <a:t> </a:t>
            </a:r>
          </a:p>
          <a:p>
            <a:r>
              <a:rPr lang="es-ES" dirty="0">
                <a:latin typeface="Garamond" panose="02020404030301010803" pitchFamily="18" charset="0"/>
              </a:rPr>
              <a:t>                                      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72247264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</a:rPr>
              <a:t>La dignidad de los arboles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>
            <a:normAutofit/>
          </a:bodyPr>
          <a:lstStyle/>
          <a:p>
            <a:r>
              <a:rPr lang="es-ES" b="1" dirty="0"/>
              <a:t>La dignidad se basa en el reconocimiento del árbol como ser vivo, y como tal ser, merecedor de respeto, sin importar cómo es.</a:t>
            </a:r>
          </a:p>
          <a:p>
            <a:r>
              <a:rPr lang="es-ES" b="1" dirty="0"/>
              <a:t> Plantando y conservando un árbol de calidad le damos la posibilidad de mantener su dignidad  durante muchos años.</a:t>
            </a:r>
          </a:p>
          <a:p>
            <a:r>
              <a:rPr lang="es-ES" b="1" dirty="0"/>
              <a:t>Es constante en la historia de la humanidad se ha negado la dignidad de los arboles ,para justificar y justificarse en los atentados que se realizan contra los mismos.</a:t>
            </a:r>
          </a:p>
        </p:txBody>
      </p:sp>
    </p:spTree>
    <p:extLst>
      <p:ext uri="{BB962C8B-B14F-4D97-AF65-F5344CB8AC3E}">
        <p14:creationId xmlns:p14="http://schemas.microsoft.com/office/powerpoint/2010/main" val="390860235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r>
              <a:rPr lang="es-ES" b="1" dirty="0"/>
              <a:t>La dignidad se supone cuando no se vive con humillaciones.</a:t>
            </a:r>
          </a:p>
          <a:p>
            <a:r>
              <a:rPr lang="es-ES" b="1" dirty="0"/>
              <a:t>Vamos despojando de su dignidad a un árbol emblemático y majestuoso cuando no se poda correctamente.</a:t>
            </a:r>
          </a:p>
          <a:p>
            <a:r>
              <a:rPr lang="es-ES" b="1" dirty="0"/>
              <a:t>Cuando se utiliza para otros fines, carteles ,tendederos de ropa etc….</a:t>
            </a:r>
          </a:p>
          <a:p>
            <a:r>
              <a:rPr lang="es-ES" b="1" dirty="0"/>
              <a:t>La Topiaria</a:t>
            </a:r>
          </a:p>
          <a:p>
            <a:r>
              <a:rPr lang="es-ES" b="1" dirty="0"/>
              <a:t>La poda pirulí o chupa chups</a:t>
            </a:r>
          </a:p>
          <a:p>
            <a:r>
              <a:rPr lang="es-ES" b="1" dirty="0"/>
              <a:t> Podas que se practican sin criterio, ahora los podo en largo, luego en corto, luego modifico la estructura, ahora un desmoche, ahora un refaldado y luego ya veremos.....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740662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b="1" dirty="0"/>
              <a:t>Tenemos derecho a que los árboles que crecen en nuestras calles y jardines sean tratados con un mínimo de respeto y las actuaciones que se hagan sobre ellos tengan un fundamento</a:t>
            </a:r>
          </a:p>
          <a:p>
            <a:r>
              <a:rPr lang="es-ES" b="1" dirty="0"/>
              <a:t> Queremos que los árboles mueran de pie, con dignidad y orgullo, como reza el título de la famosa obra teatral del dramaturgo español Alejandro Casona. </a:t>
            </a:r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34064878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6640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8557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4647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</a:rPr>
              <a:t>¿Quién hablará por los árboles? </a:t>
            </a:r>
            <a:br>
              <a:rPr lang="es-ES" b="1" dirty="0">
                <a:solidFill>
                  <a:schemeClr val="accent4">
                    <a:lumMod val="50000"/>
                  </a:schemeClr>
                </a:solidFill>
              </a:rPr>
            </a:br>
            <a:endParaRPr lang="es-E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/>
              <a:t>La dignidad de los seres vivos con respecto a las plantas.</a:t>
            </a:r>
          </a:p>
          <a:p>
            <a:r>
              <a:rPr lang="es-ES" b="1" dirty="0"/>
              <a:t>La investigación que primero te hace reír, pero luego te hace pensar .</a:t>
            </a:r>
          </a:p>
          <a:p>
            <a:r>
              <a:rPr lang="es-ES" b="1" dirty="0"/>
              <a:t>El comité de ética acordó por unanimidad que el daño arbitrario causado a las plantas, no era moralmente permisible. </a:t>
            </a:r>
          </a:p>
          <a:p>
            <a:r>
              <a:rPr lang="es-ES" b="1" dirty="0"/>
              <a:t>"La dignidad es característica humana,“.</a:t>
            </a:r>
          </a:p>
          <a:p>
            <a:r>
              <a:rPr lang="es-ES" b="1" dirty="0"/>
              <a:t> Las comunidades religiosas y científicas que se encuentran en el mismo lado  protestan contra esta política.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437447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b="1" dirty="0"/>
              <a:t>? No todas las plantas buenas van al cielo?</a:t>
            </a:r>
          </a:p>
          <a:p>
            <a:r>
              <a:rPr lang="es-ES" b="1" dirty="0"/>
              <a:t>Los científicos suizos, ahora en la tarea de justificar su investigación genética  han encontrado la "dignidad de las plantas.</a:t>
            </a:r>
          </a:p>
          <a:p>
            <a:r>
              <a:rPr lang="es-ES" b="1" dirty="0"/>
              <a:t>“ En concreto, la naturaleza tiene ahora "el derecho a existir, persistir y ... regenerarse.“</a:t>
            </a:r>
          </a:p>
          <a:p>
            <a:r>
              <a:rPr lang="es-ES" b="1" dirty="0"/>
              <a:t>De cualquier manera, todo el tema de la dignidad de las plantas, es turbio.</a:t>
            </a:r>
          </a:p>
          <a:p>
            <a:r>
              <a:rPr lang="es-ES" b="1" dirty="0"/>
              <a:t>La constitución de aquel país dejó claro que en  "seres vivos"  se incluían no sólo los humanos y los animales, sino también las plantas e incluso los llamados otros organismos.</a:t>
            </a:r>
          </a:p>
          <a:p>
            <a:endParaRPr lang="es-ES" b="1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511513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 </a:t>
            </a:r>
            <a:r>
              <a:rPr lang="es-ES" b="1" dirty="0"/>
              <a:t>Después de la Segunda Guerra Mundial, los teólogos sugirieron "la dignidad de las criaturas" como el término de reconocer que todos los seres creados por Dios tienen integridad moral.</a:t>
            </a:r>
          </a:p>
          <a:p>
            <a:r>
              <a:rPr lang="es-ES" b="1" dirty="0"/>
              <a:t>Como si, los que defendemos los derechos de las plantas, hubiéramos cruzado la línea al absurdo.</a:t>
            </a:r>
          </a:p>
          <a:p>
            <a:r>
              <a:rPr lang="es-ES" b="1" dirty="0"/>
              <a:t>Pero me gustaría hacer hincapié en que no decimos que las plantas sean "sagradas", sólo decimos que tenemos obligaciones con respecto a ellas, y que tenemos que justificar nuestras acciones.</a:t>
            </a:r>
          </a:p>
          <a:p>
            <a:r>
              <a:rPr lang="es-ES" b="1" dirty="0"/>
              <a:t>La diferencia entre los animales y las plantas es que sabemos que los animales pueden sufrir, y con las plantas ,es sólo una especulación.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197137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 </a:t>
            </a:r>
            <a:r>
              <a:rPr lang="es-ES" b="1" dirty="0"/>
              <a:t>El concepto - la dignidad de los seres vivos - está aquí para recordar a la gente que los seres vivos no son "cosas" - y hay que manejarlas como materiales de una manera que es diferente de las cosas no vivas, como las piedras.</a:t>
            </a:r>
          </a:p>
          <a:p>
            <a:r>
              <a:rPr lang="es-ES" b="1" dirty="0"/>
              <a:t>Sería moralmente cuestionable utilizar una planta de tal manera que moriría poco después de que fuera plantada…..y esto ocurre muy a menudo por falta de sensibilidad..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137830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0"/>
            <a:ext cx="3657600" cy="687864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0"/>
            <a:ext cx="3657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5873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</a:rPr>
              <a:t>Sensibilidad de las plantas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/>
              <a:t>Todos los seres vivos tienen la capacidad de relacionarse con el medio que los rodea.</a:t>
            </a:r>
          </a:p>
          <a:p>
            <a:r>
              <a:rPr lang="es-ES" b="1" dirty="0"/>
              <a:t> En los vegetales, esta capacidad de relación se llama excitabilidad o sensibilidad.</a:t>
            </a:r>
          </a:p>
          <a:p>
            <a:r>
              <a:rPr lang="es-ES" b="1" dirty="0"/>
              <a:t>Las respuestas de los vegetales son de naturaleza muy diferente de las respuestas de los animales.</a:t>
            </a:r>
          </a:p>
          <a:p>
            <a:r>
              <a:rPr lang="es-ES" b="1" dirty="0"/>
              <a:t>La excitabilidad posibilita la adaptación de los vegetales a los cambios ambientales.</a:t>
            </a:r>
          </a:p>
          <a:p>
            <a:r>
              <a:rPr lang="es-ES" b="1" dirty="0"/>
              <a:t>.Los tropismos y las nastias</a:t>
            </a:r>
          </a:p>
          <a:p>
            <a:r>
              <a:rPr lang="es-ES" b="1" dirty="0"/>
              <a:t>Los tropismos son respuestas en las que se producen cambios en la dirección del crecimiento del vegetal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580268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/>
          </a:bodyPr>
          <a:lstStyle/>
          <a:p>
            <a:r>
              <a:rPr lang="es-ES" b="1" dirty="0"/>
              <a:t>Dependiendo de la fuente del estímulo, los tropismos pueden ser de varias clases:</a:t>
            </a:r>
          </a:p>
          <a:p>
            <a:r>
              <a:rPr lang="es-ES" b="1" dirty="0"/>
              <a:t>Los geotropismos. Son las respuestas producidas ante la acción de la gravedad.</a:t>
            </a:r>
          </a:p>
          <a:p>
            <a:r>
              <a:rPr lang="es-ES" b="1" dirty="0"/>
              <a:t>Los fototropismos. Son las respuestas producidas ante la acción de la luz.</a:t>
            </a:r>
          </a:p>
          <a:p>
            <a:r>
              <a:rPr lang="es-ES" b="1" dirty="0"/>
              <a:t>Los quimiotropismos. Son las respuestas producidas ante la acción de las sustancias químicas. El más conocido es la acción del agua, hacia la que las raíces presentan hidrotropismo positivo.</a:t>
            </a:r>
          </a:p>
          <a:p>
            <a:r>
              <a:rPr lang="es-ES" b="1" dirty="0"/>
              <a:t>Los tigmotropismos. Son las respuestas frente a acciones mecánicas. Por ejemplo, los zarcillos de la vid se enroscan alrededor de un objeto cuando lo rozan.</a:t>
            </a:r>
          </a:p>
        </p:txBody>
      </p:sp>
    </p:spTree>
    <p:extLst>
      <p:ext uri="{BB962C8B-B14F-4D97-AF65-F5344CB8AC3E}">
        <p14:creationId xmlns:p14="http://schemas.microsoft.com/office/powerpoint/2010/main" val="3402029962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b="1" dirty="0"/>
              <a:t>Las nastias son respuestas en las que se produce un movimiento sin orientación y pasajero.</a:t>
            </a:r>
          </a:p>
          <a:p>
            <a:r>
              <a:rPr lang="es-ES" b="1" dirty="0"/>
              <a:t>Las sismonastias, que se producen cuando los estímulos son golpes o sacudidas a un vegetal.</a:t>
            </a:r>
          </a:p>
          <a:p>
            <a:r>
              <a:rPr lang="es-ES" b="1" dirty="0"/>
              <a:t>Las quimionastias, o respuestas al estímulo de determinadas sustancias químicas.</a:t>
            </a:r>
          </a:p>
          <a:p>
            <a:r>
              <a:rPr lang="es-ES" b="1" dirty="0"/>
              <a:t>Las fotonastias, o respuestas a estímulos luminosos.</a:t>
            </a:r>
          </a:p>
          <a:p>
            <a:r>
              <a:rPr lang="es-ES" b="1" dirty="0"/>
              <a:t>Las plantas son sensibles, mas si se les producen agresiones.</a:t>
            </a:r>
          </a:p>
          <a:p>
            <a:r>
              <a:rPr lang="es-ES" b="1" dirty="0"/>
              <a:t>      Yo soy tu amigo y te digo:</a:t>
            </a:r>
          </a:p>
          <a:p>
            <a:pPr marL="0" indent="0">
              <a:buNone/>
            </a:pPr>
            <a:r>
              <a:rPr lang="es-ES" b="1" dirty="0"/>
              <a:t>          Por favor, no me hagas daño;</a:t>
            </a:r>
          </a:p>
          <a:p>
            <a:pPr marL="0" indent="0">
              <a:buNone/>
            </a:pPr>
            <a:r>
              <a:rPr lang="es-ES" b="1" dirty="0"/>
              <a:t>           mas si es necesario, sea</a:t>
            </a:r>
          </a:p>
          <a:p>
            <a:pPr marL="0" indent="0">
              <a:buNone/>
            </a:pPr>
            <a:r>
              <a:rPr lang="es-ES" b="1" dirty="0"/>
              <a:t>           pero sólo el necesario.</a:t>
            </a:r>
          </a:p>
          <a:p>
            <a:pPr marL="0" indent="0">
              <a:buNone/>
            </a:pPr>
            <a:r>
              <a:rPr lang="es-ES" dirty="0"/>
              <a:t>                                  Manuel Benítez Carrasco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71618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249594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El lenguaje de las plantas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/>
              <a:t>Un equipo de investigadores de la Universidad de Florencia ha ratificado que las plantas pueden llegar a comunicarse entre sí y enviar “mensajes” al medio ambiente.</a:t>
            </a:r>
          </a:p>
          <a:p>
            <a:r>
              <a:rPr lang="es-ES" b="1" dirty="0"/>
              <a:t>Para ello, usan un “lenguaje” especial: el químico. Algunas plantas secretan sustancias químicas volátiles que se dispersan rápidamente por su entorno, enviando mensajes concretos: “no vivas aquí”, “no soy sabrosa”, “ven, que encontrarás alimento”. </a:t>
            </a:r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05729468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92075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</a:rPr>
              <a:t>Los arboles y su dignidad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/>
          <a:lstStyle/>
          <a:p>
            <a:r>
              <a:rPr lang="es-ES" b="1" dirty="0"/>
              <a:t>Pero esta largo devenir de los árboles patrimoniales ha llegado al siglo XXI con un larga lista de sin sabores. </a:t>
            </a:r>
          </a:p>
          <a:p>
            <a:r>
              <a:rPr lang="es-ES" b="1" dirty="0"/>
              <a:t>Aquellos que cayeron fruto de la edad, cumplieron su ciclo vital, descansen en paz y sean abono para otros.</a:t>
            </a:r>
          </a:p>
          <a:p>
            <a:r>
              <a:rPr lang="es-ES" b="1" dirty="0"/>
              <a:t> Pero hay un gran grupo de ellos que han sido atropellados por la incomprensión, la indiferencia, la ignorancia, la premeditación o el mercadeo.</a:t>
            </a:r>
          </a:p>
          <a:p>
            <a:r>
              <a:rPr lang="es-ES" b="1" dirty="0"/>
              <a:t> Eso debe ser humillante para el árbol.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961419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4329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</a:rPr>
              <a:t>Arboles sagrados</a:t>
            </a:r>
          </a:p>
        </p:txBody>
      </p:sp>
      <p:sp>
        <p:nvSpPr>
          <p:cNvPr id="18434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467600" cy="5205192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 El árbol representa una manifestación muy especial de las fuerzas y del poder divino. Fue venerado en todas las culturas y en todos los tiempos, y desde siempre estuvo íntimamente relacionado con el destino de los hombres. 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 Hay dos maneras de entender el árbol sagrado, como especie y como individuo. 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Algunos pueblos consideran sagrada una especie determinada; de ese modo, los africanos adoran el baobab, como los celtas adoraban el roble. 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En cambio, algunas comunidades eligen un ejemplar determinado, como el ahuehuete de Oaxaca, en México, </a:t>
            </a:r>
          </a:p>
        </p:txBody>
      </p:sp>
      <p:sp>
        <p:nvSpPr>
          <p:cNvPr id="18435" name="3 Marcador de fecha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058D3A7-BC5F-4ECD-BB04-AD01368F389B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436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17950FB-DBF0-4950-8F2E-EEC3AE3FE2BF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21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437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319109162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22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97596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</a:rPr>
              <a:t>LOS ARBOLES Y LA MITOLOGIA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7467600" cy="4557120"/>
          </a:xfrm>
        </p:spPr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Los árboles han jugado un papel importante en muchas mitologías y religiones de todo el mundo , y se les ha dado un significado profundo y sagrado a lo largo de los siglos. </a:t>
            </a:r>
          </a:p>
          <a:p>
            <a:r>
              <a:rPr lang="es-ES" b="1" dirty="0">
                <a:latin typeface="Garamond" panose="02020404030301010803" pitchFamily="18" charset="0"/>
              </a:rPr>
              <a:t>Los seres humanos, observando el crecimiento y la muerte de los árboles, la elasticidad de sus ramas, la sensibilidad y la decadencia y renacimiento anual de su follaje, los veían como símbolos poderosos de crecimiento, decadencia y resurrección.</a:t>
            </a:r>
          </a:p>
          <a:p>
            <a:endParaRPr lang="es-ES" b="1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944916404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Los árboles eran considerados a menudo como algo sagrado en el mundo antiguo, en toda Europa y Asia. </a:t>
            </a:r>
          </a:p>
          <a:p>
            <a:r>
              <a:rPr lang="es-ES" b="1" dirty="0">
                <a:latin typeface="Garamond" panose="02020404030301010803" pitchFamily="18" charset="0"/>
              </a:rPr>
              <a:t> El cristianismo y el Islam tratan de la adoración de los árboles como idolatría y esto condujo a su destrucción en Europa y en la mayor parte de Asia occidental.</a:t>
            </a:r>
          </a:p>
          <a:p>
            <a:r>
              <a:rPr lang="es-ES" b="1" dirty="0">
                <a:latin typeface="Garamond" panose="02020404030301010803" pitchFamily="18" charset="0"/>
              </a:rPr>
              <a:t>El árbol representa una manifestación muy especial de las fuerzas y del poder divino. Fue venerado en todas las culturas y en todos los tiempos, y desde siempre estuvo íntimamente relacionado con el destino de los hombres.</a:t>
            </a:r>
          </a:p>
          <a:p>
            <a:endParaRPr lang="es-ES" dirty="0">
              <a:latin typeface="Garamond" panose="02020404030301010803" pitchFamily="18" charset="0"/>
            </a:endParaRPr>
          </a:p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356219904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25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04129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26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85111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27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856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sz="3200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Declaración Europea del Árbol Ornamental</a:t>
            </a:r>
          </a:p>
        </p:txBody>
      </p:sp>
      <p:sp>
        <p:nvSpPr>
          <p:cNvPr id="3993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Preámbulo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presente declaración tiene como objetivo determinar las principales relaciones entre el individuo y el árbol ornamental.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Artículo 1º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árbol es un ser vivo. Nace, se desarrolla y muere. No obstante, su existencia no está a la medida de la escala humana y puede dilatarse a lo largo de varios siglos.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39940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DF86508-80C3-4429-A422-C8DBD36A881A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39941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527FE26-BCD6-4F74-A08D-F43B3FBD4B81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28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39942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196953162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643192" cy="6120679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Artículo 2	º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En torno al árbol, el ser humano distingue generalmente: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árbol del bosque que produce la madera y que le permite refugiarse, embellecer y mejorar su confort.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árbol frutal que le alimenta.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árbol ornamental que, por sus numerosas funciones juega un papel esencial en el equilibrio ecológico de los medios rurales y de la ciudad.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Artículo 3º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Los árboles ornamentales portadores de historia y de símbolos son los testigos de la evolución de las sociedades humanas. Constituyen un patrimonio vivo que hemos recibido, que debemos conservar y mejorar para transmitirlo</a:t>
            </a:r>
            <a:r>
              <a:rPr lang="es-ES" altLang="es-ES" dirty="0">
                <a:latin typeface="Garamond" panose="02020404030301010803" pitchFamily="18" charset="0"/>
              </a:rPr>
              <a:t>. 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0963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BEB0F5-D039-4F23-A41F-08B83602ACDA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0964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963FE64-E5A6-4E48-939E-B7D42DE72098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29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0965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545380437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570788" cy="6213177"/>
          </a:xfrm>
        </p:spPr>
        <p:txBody>
          <a:bodyPr/>
          <a:lstStyle/>
          <a:p>
            <a:pPr marL="0" indent="0" eaLnBrk="1" hangingPunct="1">
              <a:buNone/>
            </a:pPr>
            <a:endParaRPr lang="es-ES" altLang="es-ES" sz="2800" dirty="0"/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perennidad de tales patrimonios, dada la diversidad de las situaciones de orden ecológico o cultural, sólo puede garantizarse con la elaboración de programas completos que contengan: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información a la población, el desarrollo de la investigación, y todas las acciones de concepción, de gestión, de mantenimiento y de enriquecimiento de estas plantaciones, con una constante inquietud por la calidad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Las autoridades municipales que son los garantes de esta perennidad y de la transmisión de este patrimonio, deben alentar la elaboración de tales programas a largo plazo y velar por su puesta en marcha.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41987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06D8F9B-2853-495D-BD0F-659FC600CE74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1988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B9E3E57-1ADA-4A4D-ABA7-9C2CD11554FD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30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1989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894619368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137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Artículo 4º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reconocimiento científico del árbol empieza a desarrollarse, pero permanece aún embrionario.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 Los progresos de la ciencia en este ámbito necesitan medios técnicos, financieros y humanos que deben asumirse por instituciones públicas o privadas, apoyadas por las comunidades nacionales, europeas e internacionales</a:t>
            </a:r>
            <a:r>
              <a:rPr lang="es-ES" altLang="es-ES" sz="2800" b="1" dirty="0">
                <a:latin typeface="Garamond" panose="02020404030301010803" pitchFamily="18" charset="0"/>
              </a:rPr>
              <a:t>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Artículo 5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árbol ornamental está sometido a dificultades específicas que implican aplicarle cuidados particulares con el fin de mantenerlo en un estado satisfactorio y asegurar la seguridad de los usuarios</a:t>
            </a:r>
            <a:r>
              <a:rPr lang="es-ES" altLang="es-ES" sz="2800" b="1" dirty="0">
                <a:latin typeface="Garamond" panose="02020404030301010803" pitchFamily="18" charset="0"/>
              </a:rPr>
              <a:t>.</a:t>
            </a:r>
          </a:p>
          <a:p>
            <a:pPr eaLnBrk="1" hangingPunct="1"/>
            <a:endParaRPr lang="es-ES" altLang="es-ES" sz="2800" dirty="0">
              <a:latin typeface="Garamond" panose="02020404030301010803" pitchFamily="18" charset="0"/>
            </a:endParaRPr>
          </a:p>
          <a:p>
            <a:pPr eaLnBrk="1" hangingPunct="1"/>
            <a:endParaRPr lang="es-ES" altLang="es-ES" sz="2800" dirty="0"/>
          </a:p>
        </p:txBody>
      </p:sp>
      <p:sp>
        <p:nvSpPr>
          <p:cNvPr id="44035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E8BD8D3-D2F6-402F-BEBE-12BE67412A1F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4036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2BF4B3E-0D42-4736-88CB-255D129EBF13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31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4037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912134985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161"/>
          </a:xfrm>
        </p:spPr>
        <p:txBody>
          <a:bodyPr/>
          <a:lstStyle/>
          <a:p>
            <a:pPr marL="0" indent="0" eaLnBrk="1" hangingPunct="1">
              <a:buNone/>
            </a:pPr>
            <a:endParaRPr lang="es-ES" altLang="es-ES" sz="2800" dirty="0"/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organización y ejecución de esos trabajos, son portadoras de una actividad económica creadora de empleo y de riqueza, que hay que sostener</a:t>
            </a:r>
            <a:r>
              <a:rPr lang="es-ES" altLang="es-ES" sz="2800" b="1" dirty="0">
                <a:latin typeface="Garamond" panose="02020404030301010803" pitchFamily="18" charset="0"/>
              </a:rPr>
              <a:t>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Artículo 6º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Las competencias necesarias para una gestión dinámica de tal patrimonio requieren formaciones específicas en todos los niveles de la concepción, decisión y de la intervención.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armonización de esas formaciones debe realizarse en el seno de la Comunidad Europea teniendo en cuenta las singularidades culturales.</a:t>
            </a:r>
          </a:p>
          <a:p>
            <a:pPr eaLnBrk="1" hangingPunct="1"/>
            <a:endParaRPr lang="es-ES" altLang="es-ES" sz="2800" dirty="0"/>
          </a:p>
          <a:p>
            <a:pPr eaLnBrk="1" hangingPunct="1"/>
            <a:endParaRPr lang="es-ES" altLang="es-ES" dirty="0"/>
          </a:p>
        </p:txBody>
      </p:sp>
      <p:sp>
        <p:nvSpPr>
          <p:cNvPr id="45059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B9EE494-F2DD-4F60-BAEF-8DE87749429E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5060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0F1B488-9644-41F6-A1FE-40264F47A2E5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32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5061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039028324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153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Artículo 7º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conservación de los árboles requiere buenas prácticas de arboricultura ornamental.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 Una misma voluntad de intercambio y de cooperación deben animar a los responsables con el fin de hacer progresar los métodos y técnicas para alcanzar un mismo nivel de competencia en todos los países de la Comunidad Europea.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Artículo 8º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información al público debe de ser sustentada por un constante interés educativo tanto para el niño en la escuela como hacia el adulto y hacia la familia en cualquier lugar</a:t>
            </a:r>
          </a:p>
        </p:txBody>
      </p:sp>
      <p:sp>
        <p:nvSpPr>
          <p:cNvPr id="47107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6CC9624-59DB-464C-851C-56794FC87A64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7108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A53E849-A495-44B1-A993-92CC679CB07C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33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7109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280291313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81075"/>
            <a:ext cx="7467600" cy="5492750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Esta sensibilización debe permitir a la ciudadanía descubrir los árboles e implicarse en la preservación de este patrimonio</a:t>
            </a:r>
            <a:r>
              <a:rPr lang="es-ES" altLang="es-ES" sz="2800" b="1" dirty="0">
                <a:latin typeface="Garamond" panose="02020404030301010803" pitchFamily="18" charset="0"/>
              </a:rPr>
              <a:t>.</a:t>
            </a:r>
          </a:p>
          <a:p>
            <a:pPr eaLnBrk="1" hangingPunct="1"/>
            <a:endParaRPr lang="es-ES" altLang="es-ES" sz="2800" dirty="0">
              <a:latin typeface="Garamond" panose="02020404030301010803" pitchFamily="18" charset="0"/>
            </a:endParaRPr>
          </a:p>
        </p:txBody>
      </p:sp>
      <p:sp>
        <p:nvSpPr>
          <p:cNvPr id="48131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DEA8885-9E6B-4B68-B198-DE8EFEFBF7EC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8132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7C02447-0FD6-4000-BEF6-1DEDACD9EC66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34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8133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85715301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35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96876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sz="2400" b="1" dirty="0">
                <a:latin typeface="Garamond" panose="02020404030301010803" pitchFamily="18" charset="0"/>
              </a:rPr>
              <a:t>Declaración del Derecho al Árbol en la Ciudad</a:t>
            </a:r>
            <a:br>
              <a:rPr lang="es-ES" altLang="es-ES" sz="2400" b="1" dirty="0">
                <a:latin typeface="Garamond" panose="02020404030301010803" pitchFamily="18" charset="0"/>
              </a:rPr>
            </a:br>
            <a:r>
              <a:rPr lang="es-ES" altLang="es-ES" sz="2400" b="1" dirty="0">
                <a:latin typeface="Garamond" panose="02020404030301010803" pitchFamily="18" charset="0"/>
              </a:rPr>
              <a:t>CARTA DE BARCELONA Congreso "El árbol y la Ciudad". Barcelona, 2 de Junio de 1995 </a:t>
            </a:r>
          </a:p>
        </p:txBody>
      </p:sp>
      <p:sp>
        <p:nvSpPr>
          <p:cNvPr id="43011" name="2 Marcador de contenido"/>
          <p:cNvSpPr>
            <a:spLocks noGrp="1"/>
          </p:cNvSpPr>
          <p:nvPr>
            <p:ph sz="quarter" idx="1"/>
          </p:nvPr>
        </p:nvSpPr>
        <p:spPr>
          <a:xfrm>
            <a:off x="611188" y="2132855"/>
            <a:ext cx="7416800" cy="4391769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" altLang="es-ES" sz="9600" b="1" dirty="0">
                <a:latin typeface="Garamond" panose="02020404030301010803" pitchFamily="18" charset="0"/>
              </a:rPr>
              <a:t>En el reconocimiento de que: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" altLang="es-ES" sz="9600" b="1" dirty="0">
                <a:latin typeface="Garamond" panose="02020404030301010803" pitchFamily="18" charset="0"/>
              </a:rPr>
              <a:t>La ciudad necesita el Árbol como un elemento esencial para garantizar la Vida.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" altLang="es-ES" sz="9600" b="1" dirty="0">
                <a:latin typeface="Garamond" panose="02020404030301010803" pitchFamily="18" charset="0"/>
              </a:rPr>
              <a:t>El desarrollo del Árbol en la ciudad debe darse en toda su plenitud, aprovechando cuanto nos ofrece y en toda su potencialidad, si dispone del espacio y las condiciones que requiere.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" altLang="es-ES" sz="9600" b="1" dirty="0">
                <a:latin typeface="Garamond" panose="02020404030301010803" pitchFamily="18" charset="0"/>
              </a:rPr>
              <a:t>El sistema de Arbolado de nuestras ciudades es un sistema Básico. y como tal, debe ser valorado, planificado y gestionado.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s-ES" altLang="es-ES" sz="8600" dirty="0">
              <a:latin typeface="Garamond" panose="02020404030301010803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s-ES" altLang="es-ES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" altLang="es-ES" dirty="0"/>
              <a:t>. </a:t>
            </a:r>
          </a:p>
        </p:txBody>
      </p:sp>
      <p:sp>
        <p:nvSpPr>
          <p:cNvPr id="49156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26FDA08-D2A8-45AE-B963-CC2C5498DB8B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9157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D123434-E9E8-4C06-A076-37E5945EAB68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36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49158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898709913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150"/>
            <a:ext cx="7571184" cy="5781675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Árbol contribuye al enraizamiento de la Cultura en el lugar y en la mejora de las condiciones de habitabilidad en el medio urbano, factores ambos ,determinantes de la Calidad de Vida en la Ciudad.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Desarrollar y promover, de forma integral y continua, informaciones, inventarios, técnicas de gestión, prácticas, procedimientos, productos, servicios y estándares, que posibiliten la implantación del Árbol en la Ciudad, en condiciones de Calidad y Dignidad.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Nos comprometemos. como ciudadanos, como profesionales que desarrollamos nuestra actividad en torno a las estructuras, formas y dinámicas de la Ciudad, como profesionales del Árbol, personalmente y a través de nuestras instituciones a: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  <p:sp>
        <p:nvSpPr>
          <p:cNvPr id="50179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5149024-55D7-44D9-B34B-70702D2473E9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50180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574D36E-2444-400A-980C-5D3F1C870839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37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50181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838172055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2 Marcador de contenido"/>
          <p:cNvSpPr>
            <a:spLocks noGrp="1"/>
          </p:cNvSpPr>
          <p:nvPr>
            <p:ph sz="quarter" idx="1"/>
          </p:nvPr>
        </p:nvSpPr>
        <p:spPr>
          <a:xfrm>
            <a:off x="323850" y="980727"/>
            <a:ext cx="7704534" cy="5421661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Situar el Árbol en su papel básico, como uno de los primeros Recursos Patrimoniales de la ciudad. 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Difundir, informar y formar al público en general, a los diversos colectivos profesionales, a los sectores industriales y de servicios, a las escuelas, a los institutos y universidades, sobre la importancia esencial del Árbol en la Vida de la Ciudad.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Establecer políticas, reglamentaciones ,normativas y prácticas en la Administración y Gobierno de la Ciudad que garanticen las condiciones óptimas para la vida del Árbol.</a:t>
            </a:r>
          </a:p>
          <a:p>
            <a:pPr eaLnBrk="1" hangingPunct="1"/>
            <a:endParaRPr lang="es-ES" altLang="es-ES" sz="2800" dirty="0"/>
          </a:p>
        </p:txBody>
      </p:sp>
      <p:sp>
        <p:nvSpPr>
          <p:cNvPr id="51203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C4CBFEB-9E31-4515-89CA-D758331700CE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51204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9CA1C98-5CDC-4CAC-BAD5-20E2ACDDC69B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38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51205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4202802065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2 Marcador de contenido"/>
          <p:cNvSpPr>
            <a:spLocks noGrp="1"/>
          </p:cNvSpPr>
          <p:nvPr>
            <p:ph sz="quarter" idx="1"/>
          </p:nvPr>
        </p:nvSpPr>
        <p:spPr>
          <a:xfrm>
            <a:off x="684213" y="404664"/>
            <a:ext cx="7772400" cy="5654824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Replantear todos los elementos que conforman actualmente el espacio urbano, y pensar los futuros en su concepción planificación, producción, gestión, uso y reutilización desde la óptica de los requerimientos y su potencialidades del Sistema de Arbolado Urbano.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Como Ayuntamiento firmante a que todas las consideraciones anteriores de respeto al árbol se incorporarán en nuestras normas municipales.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Por lo anteriormente descrito: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Nos comprometemos como Ayuntamiento firmante a que todas las consideraciones anteriores de respeto al árbol se incorporarán a nuestras ordenanzas, normas, disposiciones y acuerdos municipales.</a:t>
            </a:r>
          </a:p>
        </p:txBody>
      </p:sp>
      <p:sp>
        <p:nvSpPr>
          <p:cNvPr id="53251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8B65D7C-72AD-42D6-929E-9B3046349A68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53252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EA2D81F-FA14-41E5-999D-1F8C8A288A90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39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53253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928966424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40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20326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41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14451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42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25249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r>
              <a:rPr lang="es-ES" sz="4000" b="1" dirty="0">
                <a:latin typeface="Garamond" panose="02020404030301010803" pitchFamily="18" charset="0"/>
              </a:rPr>
              <a:t>Beneficios de los arboles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7467600" cy="5305800"/>
          </a:xfrm>
        </p:spPr>
        <p:txBody>
          <a:bodyPr/>
          <a:lstStyle/>
          <a:p>
            <a:r>
              <a:rPr lang="es-ES" sz="2000" b="1" dirty="0">
                <a:latin typeface="Garamond" panose="02020404030301010803" pitchFamily="18" charset="0"/>
              </a:rPr>
              <a:t>LOS ARBOLES COMBATEN EL CAMBIO CLIMATICO</a:t>
            </a:r>
            <a:r>
              <a:rPr lang="es-ES" b="1" dirty="0">
                <a:latin typeface="Garamond" panose="02020404030301010803" pitchFamily="18" charset="0"/>
              </a:rPr>
              <a:t>.-Los bosques regulan el clima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EFECTOS DEL ARBOL URBANO EN LA CALIDAD DEL AIRE.-</a:t>
            </a:r>
            <a:r>
              <a:rPr lang="es-ES" b="1" dirty="0">
                <a:latin typeface="Garamond" panose="02020404030301010803" pitchFamily="18" charset="0"/>
              </a:rPr>
              <a:t>El árbol filtra los vientos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AMINORAN LA TEMPERATURA EN LAS CALLES DE LA CIUDAD.</a:t>
            </a:r>
            <a:r>
              <a:rPr lang="es-ES" b="1" dirty="0">
                <a:latin typeface="Garamond" panose="02020404030301010803" pitchFamily="18" charset="0"/>
              </a:rPr>
              <a:t>. El árbol da sombra</a:t>
            </a:r>
          </a:p>
          <a:p>
            <a:endParaRPr lang="es-ES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AHORRAN ENERGIA</a:t>
            </a:r>
            <a:r>
              <a:rPr lang="es-ES" b="1" dirty="0">
                <a:latin typeface="Garamond" panose="02020404030301010803" pitchFamily="18" charset="0"/>
              </a:rPr>
              <a:t>. El árbol urbano ahorra energía eléctrica</a:t>
            </a:r>
          </a:p>
          <a:p>
            <a:endParaRPr lang="es-ES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AHORRAN AGUA</a:t>
            </a:r>
          </a:p>
          <a:p>
            <a:endParaRPr lang="es-ES" sz="2000" b="1" dirty="0"/>
          </a:p>
          <a:p>
            <a:r>
              <a:rPr lang="es-ES" b="1" dirty="0"/>
              <a:t>.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43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360108916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sz="2000" b="1" dirty="0">
                <a:latin typeface="Garamond" panose="02020404030301010803" pitchFamily="18" charset="0"/>
              </a:rPr>
              <a:t>LOS ARBOLES AYUDAN A PREVENIR LA CONTAMINACIION DEL AGUA.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CONSERVAN EL AGUA Y REDUCEN LA EROSIÓN DEL SUELO.-</a:t>
            </a:r>
            <a:r>
              <a:rPr lang="es-ES" b="1" dirty="0">
                <a:latin typeface="Garamond" panose="02020404030301010803" pitchFamily="18" charset="0"/>
              </a:rPr>
              <a:t>El árbol amortigua la lluvia 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PROTEGEN A LOS NIÑOS DE LOS RAYOS ULTRAVIOLETA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PROPORCIONAN ALIMENTOS.-El árbol produce alimentos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OFRECEN SALUD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REDUCEN LA VIOLENCIA</a:t>
            </a:r>
          </a:p>
          <a:p>
            <a:endParaRPr lang="es-ES" sz="200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44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506212791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sz="2000" b="1" dirty="0">
                <a:latin typeface="Garamond" panose="02020404030301010803" pitchFamily="18" charset="0"/>
              </a:rPr>
              <a:t>LOS ARBOLES GENERAN OPORTUNIDADES ECONOMICAS.-</a:t>
            </a:r>
            <a:r>
              <a:rPr lang="es-ES" b="1" dirty="0">
                <a:latin typeface="Garamond" panose="02020404030301010803" pitchFamily="18" charset="0"/>
              </a:rPr>
              <a:t>El árbol es fuente de riqueza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EL BOSQUE PRODUCE AGUA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OCULTAN COSAS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AUMENTAN EL VALOR DE LA PROPIEDAD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FILTRAN EL RUIDO 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SON SUMIDEROS DE EL BIOXIDO DE CARBONO QUE CONTAMINA LA ATMOSFERA </a:t>
            </a:r>
          </a:p>
          <a:p>
            <a:endParaRPr lang="es-ES" sz="2000" b="1" dirty="0"/>
          </a:p>
          <a:p>
            <a:endParaRPr lang="es-ES" sz="2000" b="1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45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82751169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sz="2000" b="1" dirty="0">
                <a:latin typeface="Garamond" panose="02020404030301010803" pitchFamily="18" charset="0"/>
              </a:rPr>
              <a:t>EL ARBOL PRODUCE MADERA Y ES COMBUSTIBLE .-</a:t>
            </a:r>
            <a:r>
              <a:rPr lang="es-ES" b="1" dirty="0">
                <a:latin typeface="Garamond" panose="02020404030301010803" pitchFamily="18" charset="0"/>
              </a:rPr>
              <a:t>Los árboles son reciclables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EL ARBOL PRODUCE FIBRAS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MEJORAN LAS COSECHAS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REVALORIZAN LA PROPIEDAD RESIDENCIAL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EL ARBOL GENERA BIODIVERSIDAD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r>
              <a:rPr lang="es-ES" sz="2000" b="1" dirty="0">
                <a:latin typeface="Garamond" panose="02020404030301010803" pitchFamily="18" charset="0"/>
              </a:rPr>
              <a:t>LOS ARBOLES COMBATEN EL STRES</a:t>
            </a:r>
          </a:p>
          <a:p>
            <a:endParaRPr lang="es-ES" sz="2000" b="1" dirty="0">
              <a:latin typeface="Garamond" panose="02020404030301010803" pitchFamily="18" charset="0"/>
            </a:endParaRPr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46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230854714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47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66486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Problemas que pueden causar los árboles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1º. Raíces agresivas y potentes</a:t>
            </a:r>
          </a:p>
          <a:p>
            <a:r>
              <a:rPr lang="es-ES" b="1" dirty="0">
                <a:latin typeface="Garamond" panose="02020404030301010803" pitchFamily="18" charset="0"/>
              </a:rPr>
              <a:t>2º.-Árboles tóxicos o  venenosos</a:t>
            </a:r>
          </a:p>
          <a:p>
            <a:r>
              <a:rPr lang="es-ES" b="1" dirty="0">
                <a:latin typeface="Garamond" panose="02020404030301010803" pitchFamily="18" charset="0"/>
              </a:rPr>
              <a:t>3º. Arboles alergógenos ,que producen alergias </a:t>
            </a:r>
          </a:p>
          <a:p>
            <a:r>
              <a:rPr lang="es-ES" b="1" dirty="0">
                <a:latin typeface="Garamond" panose="02020404030301010803" pitchFamily="18" charset="0"/>
              </a:rPr>
              <a:t>4º. Arboles con espinas</a:t>
            </a:r>
          </a:p>
          <a:p>
            <a:r>
              <a:rPr lang="es-ES" b="1" dirty="0">
                <a:latin typeface="Garamond" panose="02020404030301010803" pitchFamily="18" charset="0"/>
              </a:rPr>
              <a:t>5.º Arboles con rebrotes de raíz</a:t>
            </a:r>
          </a:p>
          <a:p>
            <a:r>
              <a:rPr lang="es-ES" b="1" dirty="0">
                <a:latin typeface="Garamond" panose="02020404030301010803" pitchFamily="18" charset="0"/>
              </a:rPr>
              <a:t>6º. Arboles que desecan y  empobrecen el suelo.</a:t>
            </a:r>
          </a:p>
          <a:p>
            <a:r>
              <a:rPr lang="es-ES" b="1" dirty="0">
                <a:latin typeface="Garamond" panose="02020404030301010803" pitchFamily="18" charset="0"/>
              </a:rPr>
              <a:t>7º. Plagas molestas</a:t>
            </a:r>
          </a:p>
          <a:p>
            <a:r>
              <a:rPr lang="es-ES" b="1" dirty="0">
                <a:latin typeface="Garamond" panose="02020404030301010803" pitchFamily="18" charset="0"/>
              </a:rPr>
              <a:t>8º. Olores desagradables</a:t>
            </a:r>
          </a:p>
          <a:p>
            <a:r>
              <a:rPr lang="es-ES" b="1" dirty="0">
                <a:latin typeface="Garamond" panose="02020404030301010803" pitchFamily="18" charset="0"/>
              </a:rPr>
              <a:t>9º.-. Frutos que manchan los pavimentos</a:t>
            </a:r>
          </a:p>
          <a:p>
            <a:r>
              <a:rPr lang="es-ES" b="1" dirty="0">
                <a:latin typeface="Garamond" panose="02020404030301010803" pitchFamily="18" charset="0"/>
              </a:rPr>
              <a:t>10º.-. Ramas quebradizas</a:t>
            </a:r>
          </a:p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48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616803851"/>
      </p:ext>
    </p:extLst>
  </p:cSld>
  <p:clrMapOvr>
    <a:masterClrMapping/>
  </p:clrMapOvr>
  <p:transition spd="slow">
    <p:wip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49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95131"/>
      </p:ext>
    </p:extLst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50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87824" cy="3573016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2987824" cy="328498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0"/>
            <a:ext cx="3600400" cy="3573016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0"/>
            <a:ext cx="2555776" cy="3573016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573017"/>
            <a:ext cx="2808312" cy="3274534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573018"/>
            <a:ext cx="3347864" cy="327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73320"/>
      </p:ext>
    </p:extLst>
  </p:cSld>
  <p:clrMapOvr>
    <a:masterClrMapping/>
  </p:clrMapOvr>
  <p:transition spd="slow">
    <p:wip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51</a:t>
            </a:fld>
            <a:endParaRPr lang="es-ES" dirty="0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1" y="3634633"/>
            <a:ext cx="2770195" cy="3429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3584757"/>
            <a:ext cx="2376264" cy="3284983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"/>
            <a:ext cx="2376263" cy="3584756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0"/>
            <a:ext cx="2771800" cy="3634633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1" y="0"/>
            <a:ext cx="4104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14115"/>
      </p:ext>
    </p:extLst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52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" y="0"/>
            <a:ext cx="4559840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7" y="4263"/>
            <a:ext cx="4832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66487"/>
      </p:ext>
    </p:extLst>
  </p:cSld>
  <p:clrMapOvr>
    <a:masterClrMapping/>
  </p:clrMapOvr>
  <p:transition spd="slow">
    <p:wip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53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922135"/>
      </p:ext>
    </p:extLst>
  </p:cSld>
  <p:clrMapOvr>
    <a:masterClrMapping/>
  </p:clrMapOvr>
  <p:transition spd="slow">
    <p:wip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54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2232248" cy="285028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351" y="2308"/>
            <a:ext cx="45196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20634"/>
      </p:ext>
    </p:extLst>
  </p:cSld>
  <p:clrMapOvr>
    <a:masterClrMapping/>
  </p:clrMapOvr>
  <p:transition spd="slow">
    <p:wip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Observaciones subjetivas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Impiden ocupar mas espacio para el aparcamiento de coches.</a:t>
            </a:r>
          </a:p>
          <a:p>
            <a:r>
              <a:rPr lang="es-ES" b="1" dirty="0">
                <a:latin typeface="Garamond" panose="02020404030301010803" pitchFamily="18" charset="0"/>
              </a:rPr>
              <a:t>La caída de las hojas ensucia las calles.</a:t>
            </a:r>
          </a:p>
          <a:p>
            <a:r>
              <a:rPr lang="es-ES" b="1" dirty="0">
                <a:latin typeface="Garamond" panose="02020404030301010803" pitchFamily="18" charset="0"/>
              </a:rPr>
              <a:t>Las hojas atascan los alcantarillados.</a:t>
            </a:r>
          </a:p>
          <a:p>
            <a:r>
              <a:rPr lang="es-ES" b="1" dirty="0">
                <a:latin typeface="Garamond" panose="02020404030301010803" pitchFamily="18" charset="0"/>
              </a:rPr>
              <a:t>Impiden vistas a la calle o al paisaje.</a:t>
            </a:r>
          </a:p>
          <a:p>
            <a:r>
              <a:rPr lang="es-ES" b="1" dirty="0">
                <a:latin typeface="Garamond" panose="02020404030301010803" pitchFamily="18" charset="0"/>
              </a:rPr>
              <a:t>Ocultan anuncios o publicidad.</a:t>
            </a:r>
          </a:p>
          <a:p>
            <a:r>
              <a:rPr lang="es-ES" b="1" dirty="0">
                <a:latin typeface="Garamond" panose="02020404030301010803" pitchFamily="18" charset="0"/>
              </a:rPr>
              <a:t>Dan oscuridad a las plazas, calles y avenidas al ocultar las luminarias.</a:t>
            </a:r>
          </a:p>
          <a:p>
            <a:r>
              <a:rPr lang="es-ES" b="1" dirty="0">
                <a:latin typeface="Garamond" panose="02020404030301010803" pitchFamily="18" charset="0"/>
              </a:rPr>
              <a:t>Ensucian las aceras y los coches cuando son atacados por plagas.</a:t>
            </a:r>
          </a:p>
          <a:p>
            <a:endParaRPr lang="es-ES" dirty="0">
              <a:latin typeface="Garamond" panose="02020404030301010803" pitchFamily="18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55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361503628"/>
      </p:ext>
    </p:extLst>
  </p:cSld>
  <p:clrMapOvr>
    <a:masterClrMapping/>
  </p:clrMapOvr>
  <p:transition spd="slow">
    <p:wip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Los grandes arboles son un peligro por caída de ramas en días de viento y lluvia.</a:t>
            </a:r>
          </a:p>
          <a:p>
            <a:r>
              <a:rPr lang="es-ES" b="1" dirty="0">
                <a:latin typeface="Garamond" panose="02020404030301010803" pitchFamily="18" charset="0"/>
              </a:rPr>
              <a:t>Plantados cerca de las casas impiden la luz a las viviendas en vez de protegerlas, con un mayor consumo de energía eléctrica..</a:t>
            </a:r>
          </a:p>
          <a:p>
            <a:r>
              <a:rPr lang="es-ES" b="1" dirty="0">
                <a:latin typeface="Garamond" panose="02020404030301010803" pitchFamily="18" charset="0"/>
              </a:rPr>
              <a:t>Plantados cerca de las casas son un fácil acceso para los ladrones……</a:t>
            </a:r>
          </a:p>
          <a:p>
            <a:r>
              <a:rPr lang="es-ES" b="1" dirty="0">
                <a:latin typeface="Garamond" panose="02020404030301010803" pitchFamily="18" charset="0"/>
              </a:rPr>
              <a:t>.Los alcorques no siempre están limpios de malezas</a:t>
            </a:r>
          </a:p>
          <a:p>
            <a:endParaRPr lang="es-ES" b="1" dirty="0">
              <a:latin typeface="Garamond" panose="02020404030301010803" pitchFamily="18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56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4118542633"/>
      </p:ext>
    </p:extLst>
  </p:cSld>
  <p:clrMapOvr>
    <a:masterClrMapping/>
  </p:clrMapOvr>
  <p:transition spd="slow">
    <p:wip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57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37282"/>
      </p:ext>
    </p:extLst>
  </p:cSld>
  <p:clrMapOvr>
    <a:masterClrMapping/>
  </p:clrMapOvr>
  <p:transition spd="slow">
    <p:wip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accent4">
                    <a:lumMod val="50000"/>
                  </a:schemeClr>
                </a:solidFill>
              </a:rPr>
              <a:t>Pero ¿qué pasa en las ciudades?, ¿cuál es la realidad de los árboles urbanos?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467600" cy="4341096"/>
          </a:xfrm>
        </p:spPr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Nuevas generaciones están tomando conciencia rápida de este viejo problema.</a:t>
            </a:r>
          </a:p>
          <a:p>
            <a:r>
              <a:rPr lang="es-ES" b="1" dirty="0">
                <a:latin typeface="Garamond" panose="02020404030301010803" pitchFamily="18" charset="0"/>
              </a:rPr>
              <a:t>Una buena programación de la plantación de árboles  es crucial para completar las áreas verdes </a:t>
            </a:r>
          </a:p>
          <a:p>
            <a:r>
              <a:rPr lang="es-ES" b="1" dirty="0">
                <a:latin typeface="Garamond" panose="02020404030301010803" pitchFamily="18" charset="0"/>
              </a:rPr>
              <a:t>Se están haciendo serios esfuerzos  por los Ayuntamiento, para que en la ciudad se apliquen técnicas viejas y modernas que garanticen el éxito de las repoblaciones urbanas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58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453321290"/>
      </p:ext>
    </p:extLst>
  </p:cSld>
  <p:clrMapOvr>
    <a:masterClrMapping/>
  </p:clrMapOvr>
  <p:transition spd="slow">
    <p:wip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Modernidad no significa deforestar.</a:t>
            </a:r>
          </a:p>
          <a:p>
            <a:r>
              <a:rPr lang="es-ES" b="1" dirty="0">
                <a:latin typeface="Garamond" panose="02020404030301010803" pitchFamily="18" charset="0"/>
              </a:rPr>
              <a:t>Como en otros problemas que abaten a la ciudad, la participación ciudadana con la autoridad debe ser estrecha y activa para lograr con éxito la arborización de la ciudad. </a:t>
            </a:r>
          </a:p>
          <a:p>
            <a:r>
              <a:rPr lang="es-ES" b="1" dirty="0">
                <a:latin typeface="Garamond" panose="02020404030301010803" pitchFamily="18" charset="0"/>
              </a:rPr>
              <a:t>Debemos lograr que los árboles adultos alcancen su máxima longevidad, como en el campo y podamos verlos altos y frondosos en la ciudad</a:t>
            </a:r>
            <a:r>
              <a:rPr lang="es-ES" sz="2800" b="1" dirty="0">
                <a:latin typeface="Garamond" panose="02020404030301010803" pitchFamily="18" charset="0"/>
              </a:rPr>
              <a:t>.</a:t>
            </a:r>
          </a:p>
          <a:p>
            <a:endParaRPr lang="es-ES" sz="2800" b="1" dirty="0">
              <a:latin typeface="Garamond" panose="02020404030301010803" pitchFamily="18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59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538716248"/>
      </p:ext>
    </p:extLst>
  </p:cSld>
  <p:clrMapOvr>
    <a:masterClrMapping/>
  </p:clrMapOvr>
  <p:transition spd="slow">
    <p:wip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60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7184"/>
      </p:ext>
    </p:extLst>
  </p:cSld>
  <p:clrMapOvr>
    <a:masterClrMapping/>
  </p:clrMapOvr>
  <p:transition spd="slow">
    <p:wip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Mitos y realidades sobre los árboles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7467600" cy="4557120"/>
          </a:xfrm>
        </p:spPr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De antemano sabemos que no dar crédito a los decires está basado en el conocimiento de causa, ya que los mitos son tradiciones transmitidas a través de las generaciones al igual que los cuentos y los prejuicios.</a:t>
            </a:r>
          </a:p>
          <a:p>
            <a:r>
              <a:rPr lang="es-ES" b="1" dirty="0">
                <a:latin typeface="Garamond" panose="02020404030301010803" pitchFamily="18" charset="0"/>
              </a:rPr>
              <a:t>Las creencias, mitos, cuentos, decires y los prejuicios son verdades o mentiras a medias que sirven para iniciar, continuar o amenizar la conversación, ya que no tienen fundamentos científicos o técnicos.</a:t>
            </a:r>
          </a:p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61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4037771817"/>
      </p:ext>
    </p:extLst>
  </p:cSld>
  <p:clrMapOvr>
    <a:masterClrMapping/>
  </p:clrMapOvr>
  <p:transition spd="slow">
    <p:wip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El árbol aguanta todo</a:t>
            </a:r>
          </a:p>
          <a:p>
            <a:r>
              <a:rPr lang="es-ES" b="1" dirty="0">
                <a:latin typeface="Garamond" panose="02020404030301010803" pitchFamily="18" charset="0"/>
              </a:rPr>
              <a:t>Toda la gente quiere a los árboles</a:t>
            </a:r>
          </a:p>
          <a:p>
            <a:r>
              <a:rPr lang="es-ES" b="1" dirty="0">
                <a:latin typeface="Garamond" panose="02020404030301010803" pitchFamily="18" charset="0"/>
              </a:rPr>
              <a:t>La mutilación de la copa  daña al árbol</a:t>
            </a:r>
          </a:p>
          <a:p>
            <a:r>
              <a:rPr lang="es-ES" b="1" dirty="0">
                <a:latin typeface="Garamond" panose="02020404030301010803" pitchFamily="18" charset="0"/>
              </a:rPr>
              <a:t>La poda es un gasto innecesario</a:t>
            </a:r>
          </a:p>
          <a:p>
            <a:r>
              <a:rPr lang="es-ES" b="1" dirty="0">
                <a:latin typeface="Garamond" panose="02020404030301010803" pitchFamily="18" charset="0"/>
              </a:rPr>
              <a:t>Cubrir los cortes de la poda evita la pudrición</a:t>
            </a:r>
          </a:p>
          <a:p>
            <a:r>
              <a:rPr lang="es-ES" b="1" dirty="0">
                <a:latin typeface="Garamond" panose="02020404030301010803" pitchFamily="18" charset="0"/>
              </a:rPr>
              <a:t>Los ganchos para escalar no dañan al árbol</a:t>
            </a:r>
          </a:p>
          <a:p>
            <a:r>
              <a:rPr lang="es-ES" b="1" dirty="0">
                <a:latin typeface="Garamond" panose="02020404030301010803" pitchFamily="18" charset="0"/>
              </a:rPr>
              <a:t>Un árbol sano no tiene infecciones</a:t>
            </a:r>
          </a:p>
          <a:p>
            <a:r>
              <a:rPr lang="es-ES" b="1" dirty="0">
                <a:latin typeface="Garamond" panose="02020404030301010803" pitchFamily="18" charset="0"/>
              </a:rPr>
              <a:t>Todos los árboles son peligrosos</a:t>
            </a:r>
          </a:p>
          <a:p>
            <a:r>
              <a:rPr lang="es-ES" b="1" dirty="0">
                <a:latin typeface="Garamond" panose="02020404030301010803" pitchFamily="18" charset="0"/>
              </a:rPr>
              <a:t>La fortaleza del árbol está en su corazón</a:t>
            </a:r>
          </a:p>
          <a:p>
            <a:r>
              <a:rPr lang="es-ES" b="1" dirty="0">
                <a:latin typeface="Garamond" panose="02020404030301010803" pitchFamily="18" charset="0"/>
              </a:rPr>
              <a:t>Rellenar las cavidades de un árbol viejo le da más resistencia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62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432172866"/>
      </p:ext>
    </p:extLst>
  </p:cSld>
  <p:clrMapOvr>
    <a:masterClrMapping/>
  </p:clrMapOvr>
  <p:transition spd="slow">
    <p:wip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La cirugía del árbol es lo máximo</a:t>
            </a:r>
          </a:p>
          <a:p>
            <a:r>
              <a:rPr lang="es-ES" b="1" dirty="0">
                <a:latin typeface="Garamond" panose="02020404030301010803" pitchFamily="18" charset="0"/>
              </a:rPr>
              <a:t>Los árboles sanan solos</a:t>
            </a:r>
          </a:p>
          <a:p>
            <a:r>
              <a:rPr lang="es-ES" b="1" dirty="0">
                <a:latin typeface="Garamond" panose="02020404030301010803" pitchFamily="18" charset="0"/>
              </a:rPr>
              <a:t>Si está publicado debe ser cierto</a:t>
            </a:r>
          </a:p>
          <a:p>
            <a:r>
              <a:rPr lang="es-ES" b="1" dirty="0">
                <a:latin typeface="Garamond" panose="02020404030301010803" pitchFamily="18" charset="0"/>
              </a:rPr>
              <a:t>Las siempre discutidas podas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63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5" b="6534"/>
          <a:stretch/>
        </p:blipFill>
        <p:spPr bwMode="auto">
          <a:xfrm>
            <a:off x="1619672" y="2664373"/>
            <a:ext cx="5260975" cy="3878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068025"/>
      </p:ext>
    </p:extLst>
  </p:cSld>
  <p:clrMapOvr>
    <a:masterClrMapping/>
  </p:clrMapOvr>
  <p:transition spd="slow">
    <p:wip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 descr="C:\Users\USUARIO\Desktop\Alex_Shi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8982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65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3515" b="929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942673"/>
      </p:ext>
    </p:extLst>
  </p:cSld>
  <p:clrMapOvr>
    <a:masterClrMapping/>
  </p:clrMapOvr>
  <p:transition spd="slow">
    <p:wip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66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32850"/>
      </p:ext>
    </p:extLst>
  </p:cSld>
  <p:clrMapOvr>
    <a:masterClrMapping/>
  </p:clrMapOvr>
  <p:transition spd="slow">
    <p:wip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67</a:t>
            </a:fld>
            <a:endParaRPr lang="es-E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09886"/>
      </p:ext>
    </p:extLst>
  </p:cSld>
  <p:clrMapOvr>
    <a:masterClrMapping/>
  </p:clrMapOvr>
  <p:transition spd="slow">
    <p:wip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68</a:t>
            </a:fld>
            <a:endParaRPr lang="es-ES" dirty="0"/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6" y="1063"/>
            <a:ext cx="6134100" cy="3448050"/>
          </a:xfr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97" y="3397738"/>
            <a:ext cx="6134100" cy="344805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88625"/>
      </p:ext>
    </p:extLst>
  </p:cSld>
  <p:clrMapOvr>
    <a:masterClrMapping/>
  </p:clrMapOvr>
  <p:transition spd="slow">
    <p:wip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69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83128"/>
      </p:ext>
    </p:extLst>
  </p:cSld>
  <p:clrMapOvr>
    <a:masterClrMapping/>
  </p:clrMapOvr>
  <p:transition spd="slow">
    <p:wip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70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" y="0"/>
            <a:ext cx="4559840" cy="68580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7" t="-2024" r="33463" b="1"/>
          <a:stretch/>
        </p:blipFill>
        <p:spPr>
          <a:xfrm>
            <a:off x="4572000" y="-171400"/>
            <a:ext cx="4572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87311"/>
      </p:ext>
    </p:extLst>
  </p:cSld>
  <p:clrMapOvr>
    <a:masterClrMapping/>
  </p:clrMapOvr>
  <p:transition spd="slow">
    <p:wip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9" name="Rectangle 6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8001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sz="3200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EL ARBOL COMO SER VIVO</a:t>
            </a:r>
          </a:p>
        </p:txBody>
      </p:sp>
      <p:sp>
        <p:nvSpPr>
          <p:cNvPr id="178179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609600" y="1981200"/>
            <a:ext cx="7418784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El árbol es un ser vivo.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Nace, vive y muere...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Tiene un ciclo de vida y debe adaptarse a numerosos factores ecológicos en el medio en que vive..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Climáticos, atmosféricos ó biológicos.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La vida en la ciudad no es un medio natural.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Nace en un vivero, crece durante 5-10-15 años durante su formación.</a:t>
            </a:r>
          </a:p>
          <a:p>
            <a:pPr eaLnBrk="1" hangingPunct="1">
              <a:lnSpc>
                <a:spcPct val="90000"/>
              </a:lnSpc>
            </a:pPr>
            <a:endParaRPr lang="es-ES" altLang="es-ES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s-ES" altLang="es-ES" dirty="0"/>
          </a:p>
        </p:txBody>
      </p:sp>
      <p:sp>
        <p:nvSpPr>
          <p:cNvPr id="178180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6BD367C-E7E8-4620-8FC6-51AF9ACAECAF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78181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7B2776F-F7FB-45AD-8C8F-61D2E57248A1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71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78182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63177811"/>
      </p:ext>
    </p:extLst>
  </p:cSld>
  <p:clrMapOvr>
    <a:masterClrMapping/>
  </p:clrMapOvr>
  <p:transition spd="slow">
    <p:wip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611560" y="1124744"/>
            <a:ext cx="7344816" cy="5007769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Cuando llega a la ciudad necesita de cuidados que garanticen un buen arraigue y un desarrollo armónico en el lugar que le hemos escogido.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 diferencia de los animales, el no se podrá mover, allí tiene que cumplir todo su ciclo biológico.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Contrario a las ideas tradicionales, un árbol en condiciones normales, no tiene necesidad de poda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poda la ejecutamos para someter el árbol a nuestras necesidades.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Se riega, </a:t>
            </a:r>
            <a:r>
              <a:rPr lang="es-ES" altLang="es-ES" b="1" dirty="0" err="1">
                <a:latin typeface="Garamond" panose="02020404030301010803" pitchFamily="18" charset="0"/>
              </a:rPr>
              <a:t>entutora</a:t>
            </a:r>
            <a:r>
              <a:rPr lang="es-ES" altLang="es-ES" b="1" dirty="0">
                <a:latin typeface="Garamond" panose="02020404030301010803" pitchFamily="18" charset="0"/>
              </a:rPr>
              <a:t> y se le dan podas de formación y adaptación a su nuevo emplazamiento.</a:t>
            </a:r>
          </a:p>
          <a:p>
            <a:pPr eaLnBrk="1" hangingPunct="1"/>
            <a:endParaRPr lang="es-ES" altLang="es-ES" b="1" dirty="0">
              <a:latin typeface="Garamond" panose="02020404030301010803" pitchFamily="18" charset="0"/>
            </a:endParaRPr>
          </a:p>
          <a:p>
            <a:pPr eaLnBrk="1" hangingPunct="1"/>
            <a:endParaRPr lang="es-ES" altLang="es-ES" dirty="0"/>
          </a:p>
        </p:txBody>
      </p:sp>
      <p:sp>
        <p:nvSpPr>
          <p:cNvPr id="179203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459415E-8F79-44C7-B0C0-77EBE16ECDB3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79204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337F88B-7639-46D3-A1D3-9176C385AA29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72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79205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921115126"/>
      </p:ext>
    </p:extLst>
  </p:cSld>
  <p:clrMapOvr>
    <a:masterClrMapping/>
  </p:clrMapOvr>
  <p:transition spd="slow">
    <p:wip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457200" y="260648"/>
            <a:ext cx="7467600" cy="6213177"/>
          </a:xfrm>
        </p:spPr>
        <p:txBody>
          <a:bodyPr/>
          <a:lstStyle/>
          <a:p>
            <a:pPr marL="0" indent="0" eaLnBrk="1" hangingPunct="1">
              <a:buNone/>
            </a:pPr>
            <a:endParaRPr lang="es-ES" altLang="es-ES" dirty="0"/>
          </a:p>
          <a:p>
            <a:pPr marL="0" indent="0" eaLnBrk="1" hangingPunct="1">
              <a:buNone/>
            </a:pPr>
            <a:endParaRPr lang="es-ES" altLang="es-ES" b="1" dirty="0">
              <a:latin typeface="Garamond" panose="02020404030301010803" pitchFamily="18" charset="0"/>
            </a:endParaRP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Durante los años que esta en pleno crecimiento, el árbol no precisa ningún cuidado particular.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corte de ramas es siempre una agresión.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Las podas mal realizadas deterioran y debilitan la estructura del árbol y lo hacen mas sensible a las enfermedades.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Al fin de su ciclo, el árbol produce mucha madera muerta, deviene frágil, atrae parásitos y puede ser un elemento peligroso para los ciudadanos.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  <p:sp>
        <p:nvSpPr>
          <p:cNvPr id="180227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93943FB-D556-448F-A0FB-BD4012459367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0228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5315EE-0C6A-4131-95B1-608FE0FDE908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73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0229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261127996"/>
      </p:ext>
    </p:extLst>
  </p:cSld>
  <p:clrMapOvr>
    <a:masterClrMapping/>
  </p:clrMapOvr>
  <p:transition spd="slow">
    <p:wip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74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83968" cy="328498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984"/>
            <a:ext cx="4283968" cy="3573016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0"/>
            <a:ext cx="486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7846"/>
      </p:ext>
    </p:extLst>
  </p:cSld>
  <p:clrMapOvr>
    <a:masterClrMapping/>
  </p:clrMapOvr>
  <p:transition spd="slow">
    <p:wip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75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64502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4572000" cy="321297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64502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45024"/>
            <a:ext cx="4572000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0329"/>
      </p:ext>
    </p:extLst>
  </p:cSld>
  <p:clrMapOvr>
    <a:masterClrMapping/>
  </p:clrMapOvr>
  <p:transition spd="slow">
    <p:wip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76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72131"/>
      </p:ext>
    </p:extLst>
  </p:cSld>
  <p:clrMapOvr>
    <a:masterClrMapping/>
  </p:clrMapOvr>
  <p:transition spd="slow">
    <p:wip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77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4536504" cy="378904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4427984" cy="306896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378904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789040"/>
            <a:ext cx="4716016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53361"/>
      </p:ext>
    </p:extLst>
  </p:cSld>
  <p:clrMapOvr>
    <a:masterClrMapping/>
  </p:clrMapOvr>
  <p:transition spd="slow">
    <p:wip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78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576"/>
            <a:ext cx="3281291" cy="2465472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291" y="12576"/>
            <a:ext cx="5884854" cy="68580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8048"/>
            <a:ext cx="3281290" cy="2175088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3136"/>
            <a:ext cx="3281290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37681"/>
      </p:ext>
    </p:extLst>
  </p:cSld>
  <p:clrMapOvr>
    <a:masterClrMapping/>
  </p:clrMapOvr>
  <p:transition spd="slow">
    <p:wip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457200" y="836712"/>
            <a:ext cx="7467600" cy="5637113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Entonces requiere cuidados especiales, con costes elevados, reducciones de copa, cirugía arbórea etc...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Vivir el la ciudad es sinónimo de numerosas dificultades para nuestro compañero.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arbolado viario sufre fuertes agresiones.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desconocimiento y la ignorancia sobre los árboles a conducido poco a poco a su falta de respeto.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Los arboles pierden su dignidad cuando se les humilla dándoles usos contrarios a los que la naturaleza les da como seres vivos.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sz="2800" dirty="0"/>
          </a:p>
        </p:txBody>
      </p:sp>
      <p:sp>
        <p:nvSpPr>
          <p:cNvPr id="181251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A9854EF-6BAC-4DA4-BF8A-0DD4421D2448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1252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132A9AC-BD55-474C-A2D8-3D105BF747C3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79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1253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344680040"/>
      </p:ext>
    </p:extLst>
  </p:cSld>
  <p:clrMapOvr>
    <a:masterClrMapping/>
  </p:clrMapOvr>
  <p:transition spd="slow">
    <p:wip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Plantaciones para el futuro</a:t>
            </a:r>
          </a:p>
        </p:txBody>
      </p:sp>
      <p:sp>
        <p:nvSpPr>
          <p:cNvPr id="184323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Uso del mayor numero de árboles autóctonos, siempre que sea factible.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Biodiversidad.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Plantaciones correctas.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Un </a:t>
            </a:r>
            <a:r>
              <a:rPr lang="es-ES" altLang="es-ES" b="1" dirty="0" err="1">
                <a:latin typeface="Garamond" panose="02020404030301010803" pitchFamily="18" charset="0"/>
              </a:rPr>
              <a:t>arbol</a:t>
            </a:r>
            <a:r>
              <a:rPr lang="es-ES" altLang="es-ES" b="1" dirty="0">
                <a:latin typeface="Garamond" panose="02020404030301010803" pitchFamily="18" charset="0"/>
              </a:rPr>
              <a:t> correcto en el sitio correcto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La carta del árbol.-Proteger ,informar y sensibilizar al publico de la importancia de los árboles en las ciudades</a:t>
            </a:r>
            <a:r>
              <a:rPr lang="es-ES" altLang="es-ES" sz="2800" b="1" dirty="0">
                <a:latin typeface="Garamond" panose="02020404030301010803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s-ES" altLang="es-ES" dirty="0"/>
          </a:p>
        </p:txBody>
      </p:sp>
      <p:sp>
        <p:nvSpPr>
          <p:cNvPr id="184324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0F6EA8A-56DD-421D-9F0A-333312448E9E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4325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28FA03E-8CD6-46A1-AAAA-B818D8DEFB5D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80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4326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923223426"/>
      </p:ext>
    </p:extLst>
  </p:cSld>
  <p:clrMapOvr>
    <a:masterClrMapping/>
  </p:clrMapOvr>
  <p:transition spd="slow">
    <p:wip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81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34104"/>
      </p:ext>
    </p:extLst>
  </p:cSld>
  <p:clrMapOvr>
    <a:masterClrMapping/>
  </p:clrMapOvr>
  <p:transition spd="slow">
    <p:wip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82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57248"/>
      </p:ext>
    </p:extLst>
  </p:cSld>
  <p:clrMapOvr>
    <a:masterClrMapping/>
  </p:clrMapOvr>
  <p:transition spd="slow">
    <p:wip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83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2166"/>
      </p:ext>
    </p:extLst>
  </p:cSld>
  <p:clrMapOvr>
    <a:masterClrMapping/>
  </p:clrMapOvr>
  <p:transition spd="slow">
    <p:wip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84</a:t>
            </a:fld>
            <a:endParaRPr lang="es-E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3" y="0"/>
            <a:ext cx="5143500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746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51139"/>
      </p:ext>
    </p:extLst>
  </p:cSld>
  <p:clrMapOvr>
    <a:masterClrMapping/>
  </p:clrMapOvr>
  <p:transition spd="slow">
    <p:wip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7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Paleta vegetal </a:t>
            </a:r>
          </a:p>
        </p:txBody>
      </p:sp>
      <p:sp>
        <p:nvSpPr>
          <p:cNvPr id="185347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457200" y="2204864"/>
            <a:ext cx="7467600" cy="4268961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Selección de nuevas especies adaptadas a las características de cada lugar.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Luchar contra la banalización y uniformidad del paisaje urbano.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Especies resistentes a las plagas y enfermedades</a:t>
            </a:r>
          </a:p>
        </p:txBody>
      </p:sp>
      <p:sp>
        <p:nvSpPr>
          <p:cNvPr id="185348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2B14643-A1CA-470F-A9FD-07F124141B1C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5349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4F291D0-56AC-407F-9BA9-0280B30CA8E9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85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5350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406560334"/>
      </p:ext>
    </p:extLst>
  </p:cSld>
  <p:clrMapOvr>
    <a:masterClrMapping/>
  </p:clrMapOvr>
  <p:transition spd="slow">
    <p:wip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Daños al árbol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hecho de su crecimiento relativamente lento, los hacen aparecer inmutables, robustos, su evolución en el tiempo poco perceptible.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Pero es bajo la corteza, que los flujos vitales circulan dentro del árbol.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Cualquier alteración de la corteza, representa una puerta abierta a las enfermedades.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Las raíces pueden ser asfixiadas o mutiladas en suelos compactados que no dejan penetrar, ni el aire, ni el agua.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186372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0402DD8-0368-4B4D-B079-2762E0EEA5EE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6373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A8DB65A-B3E0-4902-AB6A-6291124DA30A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86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6374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011577944"/>
      </p:ext>
    </p:extLst>
  </p:cSld>
  <p:clrMapOvr>
    <a:masterClrMapping/>
  </p:clrMapOvr>
  <p:transition spd="slow">
    <p:wip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764704"/>
            <a:ext cx="7128792" cy="5367809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El vertido de líquidos nocivos, los golpes de los automóviles, la apertura de zanjas, las obras etc...contribuyen a debilitar y reducir su esperanza de vida.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Frecuentemente los vemos sometidos a podas radicales y repetidas, origen de muchos debilitamientos actuales.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Muchos de estos problemas como consecuencia de una defectuosa elección del árbol en el momento de la plantación.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esperanza de vida de un árbol en la ciudad es de 50 a 100 años.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  <p:sp>
        <p:nvSpPr>
          <p:cNvPr id="187395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5210624-4BC6-4668-ABB4-D3C6DB6894DC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7396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765F137-F077-4FBF-AE7C-704587E9ED2C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87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7397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430620766"/>
      </p:ext>
    </p:extLst>
  </p:cSld>
  <p:clrMapOvr>
    <a:masterClrMapping/>
  </p:clrMapOvr>
  <p:transition spd="slow">
    <p:wip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92696"/>
            <a:ext cx="7467600" cy="5781129"/>
          </a:xfrm>
        </p:spPr>
        <p:txBody>
          <a:bodyPr/>
          <a:lstStyle/>
          <a:p>
            <a:pPr marL="0" indent="0" eaLnBrk="1" hangingPunct="1">
              <a:buNone/>
            </a:pPr>
            <a:endParaRPr lang="es-ES" altLang="es-ES" sz="2800" dirty="0"/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Se observa en general un debilitamiento del patrimonio arbóreo al conocer los problemas de envejecimiento y debilitación.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Un árbol que se debilita es frágil, atrae parásitos que hacen peligrar a los árboles sanos.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sz="2800" dirty="0"/>
          </a:p>
        </p:txBody>
      </p:sp>
      <p:sp>
        <p:nvSpPr>
          <p:cNvPr id="188419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5D0A79E-0814-4DA0-99F3-B1AAB233ED53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8420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C9B2385-1249-4F8A-8241-8185C8804456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88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88421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285538467"/>
      </p:ext>
    </p:extLst>
  </p:cSld>
  <p:clrMapOvr>
    <a:masterClrMapping/>
  </p:clrMapOvr>
  <p:transition spd="slow">
    <p:wip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89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476"/>
            <a:ext cx="5143500" cy="6960476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4" r="40862"/>
          <a:stretch/>
        </p:blipFill>
        <p:spPr>
          <a:xfrm>
            <a:off x="4788024" y="0"/>
            <a:ext cx="43240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67102"/>
      </p:ext>
    </p:extLst>
  </p:cSld>
  <p:clrMapOvr>
    <a:masterClrMapping/>
  </p:clrMapOvr>
  <p:transition spd="slow">
    <p:wip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90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87824" cy="350100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0"/>
            <a:ext cx="6156176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987824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52712"/>
      </p:ext>
    </p:extLst>
  </p:cSld>
  <p:clrMapOvr>
    <a:masterClrMapping/>
  </p:clrMapOvr>
  <p:transition spd="slow">
    <p:wip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91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0041"/>
      </p:ext>
    </p:extLst>
  </p:cSld>
  <p:clrMapOvr>
    <a:masterClrMapping/>
  </p:clrMapOvr>
  <p:transition spd="slow">
    <p:wip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92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75642"/>
      </p:ext>
    </p:extLst>
  </p:cSld>
  <p:clrMapOvr>
    <a:masterClrMapping/>
  </p:clrMapOvr>
  <p:transition spd="slow">
    <p:wip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Seguridad en los árboles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8840"/>
            <a:ext cx="7467600" cy="448498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La evaluación de la seguridad en el arbolado urbano debe ser realizada por profesionales.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Los árboles no viven eternamente. Hay que prever un reemplazamiento cíclico.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Sustituir árboles en la ciudad es una obligación del gestor del arbolado, debe dejar de ser un tabú.</a:t>
            </a:r>
          </a:p>
        </p:txBody>
      </p:sp>
      <p:sp>
        <p:nvSpPr>
          <p:cNvPr id="193540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33D7DF3-8430-4C2F-A2D5-505E65AB51AF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3541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2691F69-8283-4B4C-9D70-4F032334EF94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93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3542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4098904148"/>
      </p:ext>
    </p:extLst>
  </p:cSld>
  <p:clrMapOvr>
    <a:masterClrMapping/>
  </p:clrMapOvr>
  <p:transition spd="slow">
    <p:wip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94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96414"/>
      </p:ext>
    </p:extLst>
  </p:cSld>
  <p:clrMapOvr>
    <a:masterClrMapping/>
  </p:clrMapOvr>
  <p:transition spd="slow">
    <p:wip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Los árboles que deben ser eliminados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Desequilibrio estructural.-Árboles inclinados por efectos negativos y con podredumbres.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Retirar de objetivos.-Dianas de caída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Abatimiento de árbol.-Antes evaluar y considerar alternativas.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Cableado.-Alargar el periodo de seguridad.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Desmochado.-Practica que no debería de realizarse nunca en el arbolado viario.</a:t>
            </a:r>
          </a:p>
        </p:txBody>
      </p:sp>
      <p:sp>
        <p:nvSpPr>
          <p:cNvPr id="194564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C22F1BF-563C-4301-8522-5FF498FD8A1C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4565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EF08B20-6FFE-4370-8B27-A5FF425F2207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95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4566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628851772"/>
      </p:ext>
    </p:extLst>
  </p:cSld>
  <p:clrMapOvr>
    <a:masterClrMapping/>
  </p:clrMapOvr>
  <p:transition spd="slow">
    <p:wip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96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0"/>
            <a:ext cx="486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2283"/>
      </p:ext>
    </p:extLst>
  </p:cSld>
  <p:clrMapOvr>
    <a:masterClrMapping/>
  </p:clrMapOvr>
  <p:transition spd="slow">
    <p:wip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Origen de los conflictos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700808"/>
            <a:ext cx="7494984" cy="4431705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baja participación de los profesionales en arboricultura en los proyectos de urbanización.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falta de campañas de divulgación dirigidas a educar e informar a los ciudadanos sobre las razones de la poda y sus bases técnicas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falta de homogeneidad de los criterios técnicos que se aplican en los distintos municipios.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Esta gran cantidad de situaciones, crean un medio idóneo para la arbitrariedad.</a:t>
            </a:r>
          </a:p>
        </p:txBody>
      </p:sp>
      <p:sp>
        <p:nvSpPr>
          <p:cNvPr id="196612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AB74E82-6560-4A09-93D5-8D8477AB5C07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6613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E0D18E5-661E-4B90-886E-CF749806AA1C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97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6614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264598743"/>
      </p:ext>
    </p:extLst>
  </p:cSld>
  <p:clrMapOvr>
    <a:masterClrMapping/>
  </p:clrMapOvr>
  <p:transition spd="slow">
    <p:wip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548680"/>
            <a:ext cx="7467600" cy="5925145"/>
          </a:xfrm>
        </p:spPr>
        <p:txBody>
          <a:bodyPr/>
          <a:lstStyle/>
          <a:p>
            <a:pPr marL="0" indent="0" eaLnBrk="1" hangingPunct="1">
              <a:buNone/>
            </a:pPr>
            <a:endParaRPr lang="es-ES" altLang="es-ES" sz="2800" dirty="0"/>
          </a:p>
          <a:p>
            <a:pPr eaLnBrk="1" hangingPunct="1"/>
            <a:r>
              <a:rPr lang="es-ES" altLang="es-ES" sz="2800" b="1" dirty="0">
                <a:latin typeface="Garamond" panose="02020404030301010803" pitchFamily="18" charset="0"/>
              </a:rPr>
              <a:t>Si los profesionales de la arboricultura son capaces de establecer bases comunes a todas las actuaciones de poda de arbolado viario, obtendremos el respeto y el reconocimiento necesario para entrar en dialogo con los responsables políticos y con los ciudadanos</a:t>
            </a:r>
            <a:r>
              <a:rPr lang="es-ES" altLang="es-ES" sz="28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97635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5AA2289-8FA3-4288-A5CB-DA3DEC374C20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7636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0272CC3-5DC2-4EEA-9077-B242481A7EE4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98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7637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717713325"/>
      </p:ext>
    </p:extLst>
  </p:cSld>
  <p:clrMapOvr>
    <a:masterClrMapping/>
  </p:clrMapOvr>
  <p:transition spd="slow">
    <p:wip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Como podar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Podar no significa cortar ramas.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poda es un dialogo entre el podador y el árbol.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Cualquier manipulación a la estructura del árbol implica una respuesta del mismo.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Para saber podar necesitamos saber anticipadamente como va responder el árbol, a nuestras acciones.</a:t>
            </a:r>
          </a:p>
        </p:txBody>
      </p:sp>
      <p:sp>
        <p:nvSpPr>
          <p:cNvPr id="198660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95E552E-080F-4F10-853C-D11F2104747D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8661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90A8074-8E60-45BB-BE3A-6FD3869F7A47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99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8662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329429425"/>
      </p:ext>
    </p:extLst>
  </p:cSld>
  <p:clrMapOvr>
    <a:masterClrMapping/>
  </p:clrMapOvr>
  <p:transition spd="slow">
    <p:wip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100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57578"/>
      </p:ext>
    </p:extLst>
  </p:cSld>
  <p:clrMapOvr>
    <a:masterClrMapping/>
  </p:clrMapOvr>
  <p:transition spd="slow">
    <p:wip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101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2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73218"/>
      </p:ext>
    </p:extLst>
  </p:cSld>
  <p:clrMapOvr>
    <a:masterClrMapping/>
  </p:clrMapOvr>
  <p:transition spd="slow">
    <p:wip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102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19918"/>
      </p:ext>
    </p:extLst>
  </p:cSld>
  <p:clrMapOvr>
    <a:masterClrMapping/>
  </p:clrMapOvr>
  <p:transition spd="slow">
    <p:wip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103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17106"/>
      </p:ext>
    </p:extLst>
  </p:cSld>
  <p:clrMapOvr>
    <a:masterClrMapping/>
  </p:clrMapOvr>
  <p:transition spd="slow">
    <p:wip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104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78" y="27901"/>
            <a:ext cx="9171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99946"/>
      </p:ext>
    </p:extLst>
  </p:cSld>
  <p:clrMapOvr>
    <a:masterClrMapping/>
  </p:clrMapOvr>
  <p:transition spd="slow">
    <p:wip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105</a:t>
            </a:fld>
            <a:endParaRPr lang="es-E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1168"/>
            <a:ext cx="3121152" cy="207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61187"/>
      </p:ext>
    </p:extLst>
  </p:cSld>
  <p:clrMapOvr>
    <a:masterClrMapping/>
  </p:clrMapOvr>
  <p:transition spd="slow">
    <p:wip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106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81236"/>
      </p:ext>
    </p:extLst>
  </p:cSld>
  <p:clrMapOvr>
    <a:masterClrMapping/>
  </p:clrMapOvr>
  <p:transition spd="slow">
    <p:wip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? A que responde la estructura de un árbol ¿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2856"/>
            <a:ext cx="7467600" cy="434096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Antes se creía que la estructura de un árbol era la que se le confería con la poda.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Ahora, sabemos que las diferentes especies de árboles parten de un modelo estructural propio determinado genéticamente.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Por tanto las diferentes especies tendrán diferentes respuestas.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Esto es de sobras conocido por los profesionales que ahora tienen una base donde sustentarse</a:t>
            </a:r>
            <a:r>
              <a:rPr lang="es-ES" altLang="es-ES" b="1" dirty="0"/>
              <a:t>.</a:t>
            </a:r>
          </a:p>
        </p:txBody>
      </p:sp>
      <p:sp>
        <p:nvSpPr>
          <p:cNvPr id="199684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E88927E-D3FE-438A-97A4-C8F3B2B0F393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9685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340DEE8-C752-4D6C-88B0-4B2780B1CC5E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107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199686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87806555"/>
      </p:ext>
    </p:extLst>
  </p:cSld>
  <p:clrMapOvr>
    <a:masterClrMapping/>
  </p:clrMapOvr>
  <p:transition spd="slow">
    <p:wip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1124744"/>
            <a:ext cx="7128792" cy="512365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El conocimiento de las diferentes correlaciones de crecimiento que ordenan la estructura en cada etapa, nos permiten orientar las técnicas de poda.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Si una de las podas es la de contener el volumen del árbol, observando las diferentes etapas de su desarrollo, podemos encontrar la respuesta.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Si conseguimos llevar el árbol a su etapa madura, no será necesaria ninguna intervención para mantener su volumen</a:t>
            </a:r>
            <a:r>
              <a:rPr lang="es-ES" altLang="es-ES" sz="2800" b="1" dirty="0">
                <a:latin typeface="Garamond" panose="02020404030301010803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Los arboles cuando alcanzan la madurez se estabilizan.</a:t>
            </a:r>
          </a:p>
        </p:txBody>
      </p:sp>
      <p:sp>
        <p:nvSpPr>
          <p:cNvPr id="200707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832EAE5-CD4D-4BEA-88B2-A4AEF4A2D537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0708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D56420B-98DC-483E-BA34-672DA744FC10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108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0709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259650325"/>
      </p:ext>
    </p:extLst>
  </p:cSld>
  <p:clrMapOvr>
    <a:masterClrMapping/>
  </p:clrMapOvr>
  <p:transition spd="slow">
    <p:wip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109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84009"/>
      </p:ext>
    </p:extLst>
  </p:cSld>
  <p:clrMapOvr>
    <a:masterClrMapping/>
  </p:clrMapOvr>
  <p:transition spd="slow">
    <p:wip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110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5143500" cy="70294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55" y="22767"/>
            <a:ext cx="4690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22643"/>
      </p:ext>
    </p:extLst>
  </p:cSld>
  <p:clrMapOvr>
    <a:masterClrMapping/>
  </p:clrMapOvr>
  <p:transition spd="slow">
    <p:wip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111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30210"/>
      </p:ext>
    </p:extLst>
  </p:cSld>
  <p:clrMapOvr>
    <a:masterClrMapping/>
  </p:clrMapOvr>
  <p:transition spd="slow">
    <p:wip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Razones para podar los árboles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La poda se hace por seis razones principales:</a:t>
            </a:r>
          </a:p>
          <a:p>
            <a:r>
              <a:rPr lang="es-ES" b="1" dirty="0">
                <a:latin typeface="Garamond" panose="02020404030301010803" pitchFamily="18" charset="0"/>
              </a:rPr>
              <a:t> Formación</a:t>
            </a:r>
          </a:p>
          <a:p>
            <a:r>
              <a:rPr lang="es-ES" b="1" dirty="0">
                <a:latin typeface="Garamond" panose="02020404030301010803" pitchFamily="18" charset="0"/>
              </a:rPr>
              <a:t> Saneamiento,</a:t>
            </a:r>
          </a:p>
          <a:p>
            <a:r>
              <a:rPr lang="es-ES" b="1" dirty="0">
                <a:latin typeface="Garamond" panose="02020404030301010803" pitchFamily="18" charset="0"/>
              </a:rPr>
              <a:t> Estética,</a:t>
            </a:r>
          </a:p>
          <a:p>
            <a:r>
              <a:rPr lang="es-ES" b="1" dirty="0">
                <a:latin typeface="Garamond" panose="02020404030301010803" pitchFamily="18" charset="0"/>
              </a:rPr>
              <a:t> Seguridad,</a:t>
            </a:r>
          </a:p>
          <a:p>
            <a:r>
              <a:rPr lang="es-ES" b="1" dirty="0">
                <a:latin typeface="Garamond" panose="02020404030301010803" pitchFamily="18" charset="0"/>
              </a:rPr>
              <a:t> Producción </a:t>
            </a:r>
          </a:p>
          <a:p>
            <a:r>
              <a:rPr lang="es-ES" b="1" dirty="0">
                <a:latin typeface="Garamond" panose="02020404030301010803" pitchFamily="18" charset="0"/>
              </a:rPr>
              <a:t> Calidad. </a:t>
            </a:r>
          </a:p>
          <a:p>
            <a:r>
              <a:rPr lang="es-ES" b="1" dirty="0">
                <a:latin typeface="Garamond" panose="02020404030301010803" pitchFamily="18" charset="0"/>
              </a:rPr>
              <a:t>La mayor prioridad se da a la poda formación y la de  seguridad, después a la de saneamiento y al final a las otras tres.</a:t>
            </a:r>
          </a:p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112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s-ES" dirty="0">
                <a:solidFill>
                  <a:srgbClr val="575F6D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01276208"/>
      </p:ext>
    </p:extLst>
  </p:cSld>
  <p:clrMapOvr>
    <a:masterClrMapping/>
  </p:clrMapOvr>
  <p:transition spd="slow">
    <p:wip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La poda por etapas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556792"/>
            <a:ext cx="7467600" cy="491703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Etapa juvenil.-Poda de formación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altLang="es-ES" i="1" dirty="0">
                <a:latin typeface="Garamond" panose="02020404030301010803" pitchFamily="18" charset="0"/>
              </a:rPr>
              <a:t>   Reequilibrar ramas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Etapa adulta.-Poda de saneamiento</a:t>
            </a:r>
            <a:r>
              <a:rPr lang="es-ES" altLang="es-ES" dirty="0">
                <a:latin typeface="Garamond" panose="02020404030301010803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altLang="es-ES" i="1" dirty="0">
                <a:latin typeface="Garamond" panose="02020404030301010803" pitchFamily="18" charset="0"/>
              </a:rPr>
              <a:t>   Seleccionar ramas estructurales.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Etapa madura.-Poda de mantenimiento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altLang="es-ES" i="1" dirty="0">
                <a:latin typeface="Garamond" panose="02020404030301010803" pitchFamily="18" charset="0"/>
              </a:rPr>
              <a:t>   Eliminar ramas debilitadas y secas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b="1" dirty="0">
                <a:latin typeface="Garamond" panose="02020404030301010803" pitchFamily="18" charset="0"/>
              </a:rPr>
              <a:t>Etapa senescente.-Poda de reducción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altLang="es-ES" i="1" dirty="0">
                <a:latin typeface="Garamond" panose="02020404030301010803" pitchFamily="18" charset="0"/>
              </a:rPr>
              <a:t>   Eliminar ramas secas y reducir carga de las débiles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altLang="es-ES" i="1" dirty="0">
                <a:latin typeface="Garamond" panose="02020404030301010803" pitchFamily="18" charset="0"/>
              </a:rPr>
              <a:t>   </a:t>
            </a:r>
            <a:r>
              <a:rPr lang="es-ES" altLang="es-ES" b="1" dirty="0">
                <a:latin typeface="Garamond" panose="02020404030301010803" pitchFamily="18" charset="0"/>
              </a:rPr>
              <a:t>Podas estéticas y topiarias.</a:t>
            </a:r>
            <a:endParaRPr lang="es-ES" altLang="es-ES" i="1" dirty="0">
              <a:latin typeface="Garamond" panose="020204040303010108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altLang="es-ES" dirty="0">
                <a:latin typeface="Garamond" panose="02020404030301010803" pitchFamily="18" charset="0"/>
              </a:rPr>
              <a:t>  Producción y  Calidad. </a:t>
            </a:r>
            <a:r>
              <a:rPr lang="es-ES" altLang="es-ES" b="1" dirty="0">
                <a:latin typeface="Garamond" panose="02020404030301010803" pitchFamily="18" charset="0"/>
              </a:rPr>
              <a:t>Solo en arboles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altLang="es-ES" b="1" dirty="0">
                <a:latin typeface="Garamond" panose="02020404030301010803" pitchFamily="18" charset="0"/>
              </a:rPr>
              <a:t>   frutales</a:t>
            </a:r>
          </a:p>
          <a:p>
            <a:pPr eaLnBrk="1" hangingPunct="1">
              <a:lnSpc>
                <a:spcPct val="90000"/>
              </a:lnSpc>
            </a:pPr>
            <a:endParaRPr lang="es-ES" altLang="es-ES" i="1" dirty="0"/>
          </a:p>
        </p:txBody>
      </p:sp>
      <p:sp>
        <p:nvSpPr>
          <p:cNvPr id="201732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A4FFE9A-5AB0-4428-A195-B6F31F5D5BD1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1733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D25ACFA-FFAF-49F9-9C15-261EE9D276B8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113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1734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49267601"/>
      </p:ext>
    </p:extLst>
  </p:cSld>
  <p:clrMapOvr>
    <a:masterClrMapping/>
  </p:clrMapOvr>
  <p:transition spd="slow">
    <p:wip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latin typeface="Garamond" panose="02020404030301010803" pitchFamily="18" charset="0"/>
              </a:rPr>
              <a:t>Atenciones en las podas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556792"/>
            <a:ext cx="7418784" cy="4575721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Madera muerta.-La madera muerta no es “ negociable “.Debe ser retirada inmediatamente.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Uniones débiles de ramas.-Situación de peligro de fractura.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Pudriciones.-La presencia de pudriciones puede ocasionar fracturas. Evaluar la seguridad.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Grietas.-Hendiduras en el árbol que indican senescencia del árbol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Troncos en horquilla.-Con peligro de desgaje.</a:t>
            </a:r>
          </a:p>
        </p:txBody>
      </p:sp>
      <p:sp>
        <p:nvSpPr>
          <p:cNvPr id="202756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1398784-69D4-403C-9341-506F410DA601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2757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700DC7A-92DD-4C13-8AB2-71CBB0C4B095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114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2758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580581117"/>
      </p:ext>
    </p:extLst>
  </p:cSld>
  <p:clrMapOvr>
    <a:masterClrMapping/>
  </p:clrMapOvr>
  <p:transition spd="slow">
    <p:wip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Tradiciones populares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cultura popular va muy ligada al recuerdo de las tradiciones agrícolas o  al ambiente rural, donde las costumbres de la explotación y gestión del arbolado hacen que se trate de una obtención de recursos para la conseguir maderas, frutas y energía. 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Estas podas se trasladan a los arboles ornamentales.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Podas de fruticultura o viticultura.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Podas para producción de ramaje utilizado por el hombre</a:t>
            </a:r>
            <a:r>
              <a:rPr lang="es-ES" altLang="es-ES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203780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FF49CFF-5B3C-4152-9FDF-42EAE8E50780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3781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39CAEAC-4403-42FB-8EE1-5227C84AF2A5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115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3782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138364260"/>
      </p:ext>
    </p:extLst>
  </p:cSld>
  <p:clrMapOvr>
    <a:masterClrMapping/>
  </p:clrMapOvr>
  <p:transition spd="slow">
    <p:wip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116</a:t>
            </a:fld>
            <a:endParaRPr lang="es-ES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29084"/>
      </p:ext>
    </p:extLst>
  </p:cSld>
  <p:clrMapOvr>
    <a:masterClrMapping/>
  </p:clrMapOvr>
  <p:transition spd="slow">
    <p:wip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6157-6B5C-4787-8CA4-710E835D0412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73A10-F465-4CF0-B243-5DF4469E51D3}" type="slidenum">
              <a:rPr lang="es-ES" smtClean="0"/>
              <a:pPr>
                <a:defRPr/>
              </a:pPr>
              <a:t>117</a:t>
            </a:fld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783" cy="357808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83" y="12135"/>
            <a:ext cx="4373217" cy="68580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" y="3441134"/>
            <a:ext cx="4769667" cy="34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61590"/>
      </p:ext>
    </p:extLst>
  </p:cSld>
  <p:clrMapOvr>
    <a:masterClrMapping/>
  </p:clrMapOvr>
  <p:transition spd="slow">
    <p:wip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Consecuencias de las podas mal ejecutadas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Las agresiones que se realizan en el arbolado viario, ocultan las consecuencias nefastas que se manifiestan años mas tarde.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Por ignorancia en muchas ocasiones las podas aceleran la senescencia de los árboles, haciéndolos mas inseguros.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En principio los árboles son elementos seguros si no han sido alterados.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Pero pueden pasar a no serlo con una gestión incorrecta.</a:t>
            </a:r>
          </a:p>
          <a:p>
            <a:pPr marL="0" indent="0" eaLnBrk="1" hangingPunct="1">
              <a:buNone/>
            </a:pPr>
            <a:endParaRPr lang="es-ES" altLang="es-ES" dirty="0">
              <a:latin typeface="Garamond" panose="02020404030301010803" pitchFamily="18" charset="0"/>
            </a:endParaRPr>
          </a:p>
        </p:txBody>
      </p:sp>
      <p:sp>
        <p:nvSpPr>
          <p:cNvPr id="204804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784233B-80DA-496E-88CA-695EEC881BA1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4805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5D89359-9598-428D-A3F6-89EEE8C25E30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4806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2587503317"/>
      </p:ext>
    </p:extLst>
  </p:cSld>
  <p:clrMapOvr>
    <a:masterClrMapping/>
  </p:clrMapOvr>
  <p:transition spd="slow">
    <p:wip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80728"/>
            <a:ext cx="7467600" cy="5493097"/>
          </a:xfrm>
        </p:spPr>
        <p:txBody>
          <a:bodyPr/>
          <a:lstStyle/>
          <a:p>
            <a:pPr marL="0" indent="0" eaLnBrk="1" hangingPunct="1">
              <a:buNone/>
            </a:pPr>
            <a:endParaRPr lang="es-ES" altLang="es-ES" dirty="0"/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La poda no responde a una necesidad del árbol, sino que responde a reducir las situaciones de saneamiento ó  riesgo de fractura de algunas ramas y consecuentemente aumentar la seguridad ciudadana</a:t>
            </a:r>
            <a:r>
              <a:rPr lang="es-ES" altLang="es-ES" sz="2800" b="1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205827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1257DC9-5798-42EA-AF70-A3F163AB2BDF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5828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128F2D1-FD7D-4892-815E-D94541380ABE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119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5829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771568590"/>
      </p:ext>
    </p:extLst>
  </p:cSld>
  <p:clrMapOvr>
    <a:masterClrMapping/>
  </p:clrMapOvr>
  <p:transition spd="slow">
    <p:wip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120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14032"/>
      </p:ext>
    </p:extLst>
  </p:cSld>
  <p:clrMapOvr>
    <a:masterClrMapping/>
  </p:clrMapOvr>
  <p:transition spd="slow">
    <p:wip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Determinación de bases comunes</a:t>
            </a:r>
            <a:r>
              <a:rPr lang="es-ES" altLang="es-ES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Se disponen de los conocimientos necesarios para establecer unas bases comunes a las técnicas de poda del arbolado viario.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Hemos de exigir que las Administraciones consideren a sus profesionales dentro de sus instituciones en los proyectos de gestión del arbolado urbano.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Son necesarios recursos para promocionar campañas de divulgación que tengan como objetivo educar al ciudadano en el conocimiento y el respeto al arbolado viario, así como las razones de su poda y su abatimiento en algunos casos</a:t>
            </a:r>
            <a:r>
              <a:rPr lang="es-ES" altLang="es-ES" dirty="0">
                <a:latin typeface="Garamond" panose="02020404030301010803" pitchFamily="18" charset="0"/>
              </a:rPr>
              <a:t>.</a:t>
            </a:r>
          </a:p>
          <a:p>
            <a:pPr eaLnBrk="1" hangingPunct="1"/>
            <a:endParaRPr lang="es-ES" altLang="es-ES" dirty="0"/>
          </a:p>
        </p:txBody>
      </p:sp>
      <p:sp>
        <p:nvSpPr>
          <p:cNvPr id="206852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011CE8A-2493-452C-9D2C-8270F6048E0B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6853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0F459C7-EBC5-4890-AF63-9B95D149CFAF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121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6854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4212968376"/>
      </p:ext>
    </p:extLst>
  </p:cSld>
  <p:clrMapOvr>
    <a:masterClrMapping/>
  </p:clrMapOvr>
  <p:transition spd="slow">
    <p:wip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52736"/>
            <a:ext cx="7467600" cy="5421089"/>
          </a:xfrm>
        </p:spPr>
        <p:txBody>
          <a:bodyPr/>
          <a:lstStyle/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Vivimos en ciudades en las que la calle y el espacio publico son muy utilizados por el ciudadano durante todo el año y requieren espacios sombreados en verano y soleados en invierno.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Ciudades densas, acerados estrechos donde confluyen múltiples factores, comercios ,badenes, mobiliario urbano y con viviendas y balcones que dan a la calle.</a:t>
            </a:r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En muchas calles se han plantado árboles donde no se dan las mínimas condiciones de espacio para su desarrollo.</a:t>
            </a:r>
          </a:p>
          <a:p>
            <a:pPr eaLnBrk="1" hangingPunct="1"/>
            <a:endParaRPr lang="es-ES" altLang="es-ES" dirty="0">
              <a:latin typeface="Garamond" panose="02020404030301010803" pitchFamily="18" charset="0"/>
            </a:endParaRPr>
          </a:p>
        </p:txBody>
      </p:sp>
      <p:sp>
        <p:nvSpPr>
          <p:cNvPr id="208899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ED1B73-A3BD-4DA3-BED0-423FB914F77E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8900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BBD2496-8C32-4A17-AA15-0F93C4A75367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122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8901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3114885012"/>
      </p:ext>
    </p:extLst>
  </p:cSld>
  <p:clrMapOvr>
    <a:masterClrMapping/>
  </p:clrMapOvr>
  <p:transition spd="slow">
    <p:wip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404664"/>
            <a:ext cx="7467600" cy="6069161"/>
          </a:xfrm>
        </p:spPr>
        <p:txBody>
          <a:bodyPr/>
          <a:lstStyle/>
          <a:p>
            <a:pPr marL="0" indent="0" eaLnBrk="1" hangingPunct="1">
              <a:buNone/>
            </a:pPr>
            <a:endParaRPr lang="es-ES" altLang="es-ES" dirty="0"/>
          </a:p>
          <a:p>
            <a:pPr eaLnBrk="1" hangingPunct="1"/>
            <a:r>
              <a:rPr lang="es-ES" altLang="es-ES" b="1" dirty="0">
                <a:latin typeface="Garamond" panose="02020404030301010803" pitchFamily="18" charset="0"/>
              </a:rPr>
              <a:t>Determinadas inversiones urbanísticas han permitido la implantación de arbolado en nuestras ciudades, pero no se han conseguido recursos suficientes para la gestión de este patrimonio.</a:t>
            </a:r>
          </a:p>
        </p:txBody>
      </p:sp>
      <p:sp>
        <p:nvSpPr>
          <p:cNvPr id="209923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53C0678-5FC2-4F03-96CB-45193ABF344F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9924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A59C2F3-E229-4246-AB25-5B0726927239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123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09925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</p:spTree>
    <p:extLst>
      <p:ext uri="{BB962C8B-B14F-4D97-AF65-F5344CB8AC3E}">
        <p14:creationId xmlns:p14="http://schemas.microsoft.com/office/powerpoint/2010/main" val="180509848"/>
      </p:ext>
    </p:extLst>
  </p:cSld>
  <p:clrMapOvr>
    <a:masterClrMapping/>
  </p:clrMapOvr>
  <p:transition spd="slow">
    <p:wip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EE6C29-0314-498B-A6DE-2648F67C8ACC}" type="datetime1">
              <a:rPr lang="es-ES" smtClean="0">
                <a:solidFill>
                  <a:srgbClr val="575F6D"/>
                </a:solidFill>
              </a:rPr>
              <a:pPr>
                <a:defRPr/>
              </a:pPr>
              <a:t>03/04/2018</a:t>
            </a:fld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>
                <a:solidFill>
                  <a:srgbClr val="575F6D"/>
                </a:solidFill>
              </a:rPr>
              <a:t>José Elías Bonells</a:t>
            </a:r>
            <a:endParaRPr lang="es-ES" dirty="0">
              <a:solidFill>
                <a:srgbClr val="575F6D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B9C27-8C6A-4D47-8E1B-AB284283D5E8}" type="slidenum">
              <a:rPr lang="es-ES" smtClean="0"/>
              <a:pPr>
                <a:defRPr/>
              </a:pPr>
              <a:t>124</a:t>
            </a:fld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83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06970"/>
      </p:ext>
    </p:extLst>
  </p:cSld>
  <p:clrMapOvr>
    <a:masterClrMapping/>
  </p:clrMapOvr>
  <p:transition spd="slow">
    <p:wipe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La calidad de los espacios urbanos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>
            <a:normAutofit/>
          </a:bodyPr>
          <a:lstStyle/>
          <a:p>
            <a:r>
              <a:rPr lang="es-ES" b="1" dirty="0">
                <a:latin typeface="Garamond" panose="02020404030301010803" pitchFamily="18" charset="0"/>
              </a:rPr>
              <a:t>La calidad de los espacios plantados ha sido sacrificada con bastante frecuencia mediante transformaciones y  reformas, principalmente para satisfacer las insaciables necesidades espaciales de los automovilistas y ciertos caprichos expresivos de los “ diseñadores urbanos “ inconsecuentes con su cometido de configurar espacios confortables y bellos para todos.</a:t>
            </a:r>
          </a:p>
        </p:txBody>
      </p:sp>
    </p:spTree>
    <p:extLst>
      <p:ext uri="{BB962C8B-B14F-4D97-AF65-F5344CB8AC3E}">
        <p14:creationId xmlns:p14="http://schemas.microsoft.com/office/powerpoint/2010/main" val="740014166"/>
      </p:ext>
    </p:extLst>
  </p:cSld>
  <p:clrMapOvr>
    <a:masterClrMapping/>
  </p:clrMapOvr>
  <p:transition spd="slow">
    <p:wip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La construcción de aparcamientos subterráneos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2060848"/>
            <a:ext cx="7704856" cy="4413104"/>
          </a:xfrm>
        </p:spPr>
        <p:txBody>
          <a:bodyPr>
            <a:noAutofit/>
          </a:bodyPr>
          <a:lstStyle/>
          <a:p>
            <a:r>
              <a:rPr lang="es-ES" b="1" dirty="0">
                <a:latin typeface="Garamond" panose="02020404030301010803" pitchFamily="18" charset="0"/>
              </a:rPr>
              <a:t>La construcción de aparcamientos subterráneos bajo calles y plazas ha supuesto en muchos casos la desaparición de arboles en la ciudad.</a:t>
            </a:r>
          </a:p>
          <a:p>
            <a:r>
              <a:rPr lang="es-ES" b="1" dirty="0">
                <a:latin typeface="Garamond" panose="02020404030301010803" pitchFamily="18" charset="0"/>
              </a:rPr>
              <a:t>Arboles próximos a estas obras, que no fueron destruidos durante la construcción se han desmejorado debido a las lesiones producidas en sus raíces y la alteración de la humedad del suelo, a veces de forma provisional y otras definitivamente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73028782"/>
      </p:ext>
    </p:extLst>
  </p:cSld>
  <p:clrMapOvr>
    <a:masterClrMapping/>
  </p:clrMapOvr>
  <p:transition spd="slow">
    <p:wip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Respeto a los arboles singulares</a:t>
            </a:r>
            <a:r>
              <a:rPr lang="es-ES" sz="3200"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b="1" dirty="0">
                <a:latin typeface="Garamond" panose="02020404030301010803" pitchFamily="18" charset="0"/>
              </a:rPr>
              <a:t>Desgraciadamente los arboles singulares no han merecido mayor respeto a la hora de realizar obras de reforma, que en general se ha prescindido de su existencia como elementos valiosos que era necesario preservar.</a:t>
            </a:r>
          </a:p>
          <a:p>
            <a:r>
              <a:rPr lang="es-ES" b="1" dirty="0">
                <a:latin typeface="Garamond" panose="02020404030301010803" pitchFamily="18" charset="0"/>
              </a:rPr>
              <a:t>En muchos casos, para talar arboles al borde  de las carreteras con la pretensión de dar mayor seguridad para los coches, sin tener en cuenta consideraciones de otra naturaleza.</a:t>
            </a:r>
          </a:p>
        </p:txBody>
      </p:sp>
    </p:spTree>
    <p:extLst>
      <p:ext uri="{BB962C8B-B14F-4D97-AF65-F5344CB8AC3E}">
        <p14:creationId xmlns:p14="http://schemas.microsoft.com/office/powerpoint/2010/main" val="2031091575"/>
      </p:ext>
    </p:extLst>
  </p:cSld>
  <p:clrMapOvr>
    <a:masterClrMapping/>
  </p:clrMapOvr>
  <p:transition spd="slow">
    <p:wip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30864"/>
      </p:ext>
    </p:extLst>
  </p:cSld>
  <p:clrMapOvr>
    <a:masterClrMapping/>
  </p:clrMapOvr>
  <p:transition spd="slow">
    <p:wip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Por abusos de particulares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7467600" cy="4557120"/>
          </a:xfrm>
        </p:spPr>
        <p:txBody>
          <a:bodyPr>
            <a:normAutofit/>
          </a:bodyPr>
          <a:lstStyle/>
          <a:p>
            <a:r>
              <a:rPr lang="es-ES" b="1" dirty="0">
                <a:latin typeface="Garamond" panose="02020404030301010803" pitchFamily="18" charset="0"/>
              </a:rPr>
              <a:t>Los daños pueden ser causados por los vecinos de fincas  que han realizado sus reformas en el espacio publico o porque ocultaban su fachada, un local de espectáculos o un escaparate.</a:t>
            </a:r>
          </a:p>
          <a:p>
            <a:r>
              <a:rPr lang="es-ES" b="1" dirty="0">
                <a:latin typeface="Garamond" panose="02020404030301010803" pitchFamily="18" charset="0"/>
              </a:rPr>
              <a:t>Otros porque tropezaban con una marquesina e impedían el  desarrollo de un toldo o interferían el soleamiento del jardín o una piscina o porque facilitaban el acceso a las ventanas de un piso o estorbaban para la ejecución de una obra</a:t>
            </a:r>
            <a:r>
              <a:rPr lang="es-ES" sz="2800" b="1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3788548"/>
      </p:ext>
    </p:extLst>
  </p:cSld>
  <p:clrMapOvr>
    <a:masterClrMapping/>
  </p:clrMapOvr>
  <p:transition spd="slow">
    <p:wip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Sistemas utilizados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s-ES" b="1" dirty="0">
                <a:latin typeface="Garamond" panose="02020404030301010803" pitchFamily="18" charset="0"/>
              </a:rPr>
              <a:t>Para hacer desaparecer un árbol se recurre normalmente a equipos especializados, que una cantidad módica, durante la noche talan el árbol por su base y se lo llevan con un camión  grúa.</a:t>
            </a:r>
          </a:p>
          <a:p>
            <a:r>
              <a:rPr lang="es-ES" b="1" dirty="0">
                <a:latin typeface="Garamond" panose="02020404030301010803" pitchFamily="18" charset="0"/>
              </a:rPr>
              <a:t>Para desecar un árbol se recurre normalmente al envenenamiento vertiendo productos tóxicos.-derivados del petróleo o ácidos-o el corte del sistema vascular mediante incisiones o descortezados anulares.</a:t>
            </a:r>
          </a:p>
          <a:p>
            <a:r>
              <a:rPr lang="es-ES" b="1" dirty="0">
                <a:latin typeface="Garamond" panose="02020404030301010803" pitchFamily="18" charset="0"/>
              </a:rPr>
              <a:t>En otras ocasiones se limitan a podar de forma brutal los arboles que les estorban.</a:t>
            </a:r>
          </a:p>
        </p:txBody>
      </p:sp>
    </p:spTree>
    <p:extLst>
      <p:ext uri="{BB962C8B-B14F-4D97-AF65-F5344CB8AC3E}">
        <p14:creationId xmlns:p14="http://schemas.microsoft.com/office/powerpoint/2010/main" val="1777196999"/>
      </p:ext>
    </p:extLst>
  </p:cSld>
  <p:clrMapOvr>
    <a:masterClrMapping/>
  </p:clrMapOvr>
  <p:transition spd="slow">
    <p:wipe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83347"/>
      </p:ext>
    </p:extLst>
  </p:cSld>
  <p:clrMapOvr>
    <a:masterClrMapping/>
  </p:clrMapOvr>
  <p:transition spd="slow">
    <p:wip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133184"/>
          </a:xfrm>
        </p:spPr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Los arboles situados frente de a las fincas en obra son sometidos a todo tipo de  agresiones, compactación de suelos por maquinas pesadas y camiones ,rupturas de la corteza y ramas etc…</a:t>
            </a:r>
          </a:p>
          <a:p>
            <a:r>
              <a:rPr lang="es-ES" b="1" dirty="0">
                <a:latin typeface="Garamond" panose="02020404030301010803" pitchFamily="18" charset="0"/>
              </a:rPr>
              <a:t>Reducción de copas para colocar andamios mediante podas drásticas que atentan a la dignidad de los arboles.</a:t>
            </a:r>
          </a:p>
          <a:p>
            <a:r>
              <a:rPr lang="es-ES" b="1" dirty="0">
                <a:latin typeface="Garamond" panose="02020404030301010803" pitchFamily="18" charset="0"/>
              </a:rPr>
              <a:t>Las empresa de publicidad talan y podan brutalmente los arboles que ocultan sus paneles.</a:t>
            </a:r>
          </a:p>
          <a:p>
            <a:r>
              <a:rPr lang="es-ES" b="1" dirty="0">
                <a:latin typeface="Garamond" panose="02020404030301010803" pitchFamily="18" charset="0"/>
              </a:rPr>
              <a:t>En la ciudad la poda de arboles y ramas que ocultan la vista del paso de procesiones cuando llega la Semana Santa.</a:t>
            </a:r>
          </a:p>
        </p:txBody>
      </p:sp>
    </p:spTree>
    <p:extLst>
      <p:ext uri="{BB962C8B-B14F-4D97-AF65-F5344CB8AC3E}">
        <p14:creationId xmlns:p14="http://schemas.microsoft.com/office/powerpoint/2010/main" val="4025865760"/>
      </p:ext>
    </p:extLst>
  </p:cSld>
  <p:clrMapOvr>
    <a:masterClrMapping/>
  </p:clrMapOvr>
  <p:transition spd="slow">
    <p:wip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Estado general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Los troncos y las ramas de la mayor parte del los arboles antiguos de la ciudades están llenos de grandes lesiones producidas por desgajes de ramas de gran tamaño, maderas descompuestas podridas y ahuecadas: sobre la que crecen chupones, especialmente en los muñones que pueden dar lugar a ramas peligrosas, debido a la fragilidad de su inserción en tejidos debilitados por las pudriciones.</a:t>
            </a:r>
          </a:p>
          <a:p>
            <a:r>
              <a:rPr lang="es-ES" b="1" dirty="0">
                <a:latin typeface="Garamond" panose="02020404030301010803" pitchFamily="18" charset="0"/>
              </a:rPr>
              <a:t>La poda exagerada e incorrecta de los arboles de sombra resulta incongruente con los principales fines para lo que fueron plantados.</a:t>
            </a:r>
          </a:p>
        </p:txBody>
      </p:sp>
    </p:spTree>
    <p:extLst>
      <p:ext uri="{BB962C8B-B14F-4D97-AF65-F5344CB8AC3E}">
        <p14:creationId xmlns:p14="http://schemas.microsoft.com/office/powerpoint/2010/main" val="842174045"/>
      </p:ext>
    </p:extLst>
  </p:cSld>
  <p:clrMapOvr>
    <a:masterClrMapping/>
  </p:clrMapOvr>
  <p:transition spd="slow">
    <p:wip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534040"/>
      </p:ext>
    </p:extLst>
  </p:cSld>
  <p:clrMapOvr>
    <a:masterClrMapping/>
  </p:clrMapOvr>
  <p:transition spd="slow">
    <p:wipe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 descr="F:\Topiaria\Topiaria.-Iglesia de San Juan.-Costa Ri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787900" y="6453188"/>
            <a:ext cx="4032250" cy="36988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prstClr val="black"/>
                </a:solidFill>
                <a:latin typeface="Arial" charset="0"/>
              </a:rPr>
              <a:t>Iglesia de San Juan  en Costa Rica</a:t>
            </a:r>
          </a:p>
        </p:txBody>
      </p:sp>
    </p:spTree>
    <p:extLst>
      <p:ext uri="{BB962C8B-B14F-4D97-AF65-F5344CB8AC3E}">
        <p14:creationId xmlns:p14="http://schemas.microsoft.com/office/powerpoint/2010/main" val="155332337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Mantenimiento deficiente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El mantenimiento deficiente pone en evidencia  su abandono.</a:t>
            </a:r>
          </a:p>
          <a:p>
            <a:r>
              <a:rPr lang="es-ES" b="1" dirty="0">
                <a:latin typeface="Garamond" panose="02020404030301010803" pitchFamily="18" charset="0"/>
              </a:rPr>
              <a:t>Arboles inclinados, ramas secas que pueden entrañar riesgos de caídas, alcorques vacíos con tocones incluidos. ,plantaciones de arboles distintos a la alineación homogénea de la calle o avenida ,produciendo todo ello al final un proceso de degradación y abandono.</a:t>
            </a:r>
          </a:p>
          <a:p>
            <a:r>
              <a:rPr lang="es-ES" b="1" dirty="0">
                <a:latin typeface="Garamond" panose="02020404030301010803" pitchFamily="18" charset="0"/>
              </a:rPr>
              <a:t>En los parques también es fácil encontrar tocones que constituyen una magnifica plataforma para infectar a arboles sanos.</a:t>
            </a:r>
          </a:p>
        </p:txBody>
      </p:sp>
    </p:spTree>
    <p:extLst>
      <p:ext uri="{BB962C8B-B14F-4D97-AF65-F5344CB8AC3E}">
        <p14:creationId xmlns:p14="http://schemas.microsoft.com/office/powerpoint/2010/main" val="2120289358"/>
      </p:ext>
    </p:extLst>
  </p:cSld>
  <p:clrMapOvr>
    <a:masterClrMapping/>
  </p:clrMapOvr>
  <p:transition spd="slow">
    <p:wip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Topiaria\Tailandia.-bis_redimension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Topiaria\Tailandia_redimension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529001"/>
      </p:ext>
    </p:extLst>
  </p:cSld>
  <p:clrMapOvr>
    <a:masterClrMapping/>
  </p:clrMapOvr>
  <p:transition spd="slow">
    <p:wip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Plantaciones inadecuadas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Determinadas especies de arboles resultan completamente inadecuadas para crecer en las ciudades, debido a los inconvenientes que pueden ocasionas a la población.</a:t>
            </a:r>
          </a:p>
          <a:p>
            <a:r>
              <a:rPr lang="es-ES" b="1" dirty="0">
                <a:latin typeface="Garamond" panose="02020404030301010803" pitchFamily="18" charset="0"/>
              </a:rPr>
              <a:t>Plantaciones de especies no adaptadas a las condiciones climáticas ,edáficas y de humedad.</a:t>
            </a:r>
          </a:p>
          <a:p>
            <a:r>
              <a:rPr lang="es-ES" b="1" dirty="0">
                <a:latin typeface="Garamond" panose="02020404030301010803" pitchFamily="18" charset="0"/>
              </a:rPr>
              <a:t>Plantaciones que ocultan vistas de interés, edificios monumentales, o elementos ornamentales con un fuerte simbolismo en la ciudad.</a:t>
            </a:r>
          </a:p>
          <a:p>
            <a:r>
              <a:rPr lang="es-ES" b="1" dirty="0">
                <a:latin typeface="Garamond" panose="02020404030301010803" pitchFamily="18" charset="0"/>
              </a:rPr>
              <a:t>La presencia de arboles con ramas bajas que impiden la visualización de señales de trafico.</a:t>
            </a:r>
          </a:p>
        </p:txBody>
      </p:sp>
    </p:spTree>
    <p:extLst>
      <p:ext uri="{BB962C8B-B14F-4D97-AF65-F5344CB8AC3E}">
        <p14:creationId xmlns:p14="http://schemas.microsoft.com/office/powerpoint/2010/main" val="445626305"/>
      </p:ext>
    </p:extLst>
  </p:cSld>
  <p:clrMapOvr>
    <a:masterClrMapping/>
  </p:clrMapOvr>
  <p:transition spd="slow">
    <p:wipe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 Imagen" descr="Kenroue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713904"/>
      </p:ext>
    </p:extLst>
  </p:cSld>
  <p:clrMapOvr>
    <a:masterClrMapping/>
  </p:clrMapOvr>
  <p:transition spd="slow">
    <p:wipe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Un árbol correcto en un sitio correcto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Los arboles urbanos también pueden originar problemas cuando el espacio explorable por sus ramas y raíces no se corresponde con el espacio que estas necesitan para desarrollarse.</a:t>
            </a:r>
          </a:p>
          <a:p>
            <a:r>
              <a:rPr lang="es-ES" b="1" dirty="0">
                <a:latin typeface="Garamond" panose="02020404030301010803" pitchFamily="18" charset="0"/>
              </a:rPr>
              <a:t>Aunque la forma y el tamaño de cada árbol viene determinado fundamentalmente por la especie por las condiciones del clima, el suelo y la disponibilidad de nutrientes ,también lo esta por las relaciones que mantiene con el entorno.</a:t>
            </a:r>
          </a:p>
          <a:p>
            <a:r>
              <a:rPr lang="es-ES" b="1" dirty="0">
                <a:latin typeface="Garamond" panose="02020404030301010803" pitchFamily="18" charset="0"/>
              </a:rPr>
              <a:t>Los arboles plantados demasiado cerca de los edificios pueden resultar problemáticos.</a:t>
            </a:r>
          </a:p>
        </p:txBody>
      </p:sp>
    </p:spTree>
    <p:extLst>
      <p:ext uri="{BB962C8B-B14F-4D97-AF65-F5344CB8AC3E}">
        <p14:creationId xmlns:p14="http://schemas.microsoft.com/office/powerpoint/2010/main" val="1279572239"/>
      </p:ext>
    </p:extLst>
  </p:cSld>
  <p:clrMapOvr>
    <a:masterClrMapping/>
  </p:clrMapOvr>
  <p:transition spd="slow">
    <p:wipe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Plantaciones defectuosas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Buena parte de los problemas que presentan los arboles urbanos están relacionados con las características de las plantas utilizadas y la manera de plantarlos.</a:t>
            </a:r>
          </a:p>
          <a:p>
            <a:r>
              <a:rPr lang="es-ES" b="1" dirty="0">
                <a:latin typeface="Garamond" panose="02020404030301010803" pitchFamily="18" charset="0"/>
              </a:rPr>
              <a:t>La poda de la guía que forma la estructura arborescente y gradual de la copa característica de cada especie.</a:t>
            </a:r>
          </a:p>
          <a:p>
            <a:r>
              <a:rPr lang="es-ES" b="1" dirty="0">
                <a:latin typeface="Garamond" panose="02020404030301010803" pitchFamily="18" charset="0"/>
              </a:rPr>
              <a:t>Las raíces principales de los arboles, que en la mayor parte de los casos son reducidas, entrañan la perdida de cuantiosas reservas energéticas almacenadas.</a:t>
            </a:r>
          </a:p>
        </p:txBody>
      </p:sp>
    </p:spTree>
    <p:extLst>
      <p:ext uri="{BB962C8B-B14F-4D97-AF65-F5344CB8AC3E}">
        <p14:creationId xmlns:p14="http://schemas.microsoft.com/office/powerpoint/2010/main" val="2956135420"/>
      </p:ext>
    </p:extLst>
  </p:cSld>
  <p:clrMapOvr>
    <a:masterClrMapping/>
  </p:clrMapOvr>
  <p:transition spd="slow">
    <p:wipe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 Imagen" descr="Ficus en Lahaina.-Hawai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818114"/>
      </p:ext>
    </p:extLst>
  </p:cSld>
  <p:clrMapOvr>
    <a:masterClrMapping/>
  </p:clrMapOvr>
  <p:transition spd="slow">
    <p:wipe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Alcorques de los arboles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Los arboles se plantan a menudo en alcorques carentes del espacio adecuado para extender sus raíces, debido al pequeño volumen del hoyo excavado </a:t>
            </a:r>
          </a:p>
          <a:p>
            <a:r>
              <a:rPr lang="es-ES" b="1" dirty="0">
                <a:latin typeface="Garamond" panose="02020404030301010803" pitchFamily="18" charset="0"/>
              </a:rPr>
              <a:t>Las raíces tienen tendencia a desarrollar raíces superficiales y por tanto carecer de anclajes firmes.</a:t>
            </a:r>
          </a:p>
          <a:p>
            <a:r>
              <a:rPr lang="es-ES" b="1" dirty="0">
                <a:latin typeface="Garamond" panose="02020404030301010803" pitchFamily="18" charset="0"/>
              </a:rPr>
              <a:t>Levantan pavimentos y si el terreno son impermeables la tierra del alcorque se encharca y asfixia a las raíces y los arboles mueren de pie.</a:t>
            </a:r>
          </a:p>
          <a:p>
            <a:r>
              <a:rPr lang="es-ES" b="1" dirty="0">
                <a:latin typeface="Garamond" panose="02020404030301010803" pitchFamily="18" charset="0"/>
              </a:rPr>
              <a:t>La plantación se realiza en alcorques elevados sin posibilidad de aprovechar el agua de lluvia.</a:t>
            </a:r>
          </a:p>
        </p:txBody>
      </p:sp>
    </p:spTree>
    <p:extLst>
      <p:ext uri="{BB962C8B-B14F-4D97-AF65-F5344CB8AC3E}">
        <p14:creationId xmlns:p14="http://schemas.microsoft.com/office/powerpoint/2010/main" val="2083596465"/>
      </p:ext>
    </p:extLst>
  </p:cSld>
  <p:clrMapOvr>
    <a:masterClrMapping/>
  </p:clrMapOvr>
  <p:transition spd="slow">
    <p:wipe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Tutores y protectores.-El mejor amigo y el peor enemigo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La ausencia de protecciones y tutores firmes alrededor de los arboles plantados en lugares expuestos a la acción de viento, a sacudidas de personas o a embestidas de vehículos, puede dificultar su arraigue y verticalidad.</a:t>
            </a:r>
          </a:p>
          <a:p>
            <a:r>
              <a:rPr lang="es-ES" b="1" dirty="0">
                <a:latin typeface="Garamond" panose="02020404030301010803" pitchFamily="18" charset="0"/>
              </a:rPr>
              <a:t>Las sujeciones de los tutores pueden producir heridas y deformaciones en los troncos cuando el árbol se mueve.</a:t>
            </a:r>
          </a:p>
          <a:p>
            <a:r>
              <a:rPr lang="es-ES" b="1" dirty="0">
                <a:latin typeface="Garamond" panose="02020404030301010803" pitchFamily="18" charset="0"/>
              </a:rPr>
              <a:t>La plantación de arboles urbanos alcanza un elevado grado de incongruencia cuando se disponen protectores que dañan el árbol.</a:t>
            </a:r>
          </a:p>
        </p:txBody>
      </p:sp>
    </p:spTree>
    <p:extLst>
      <p:ext uri="{BB962C8B-B14F-4D97-AF65-F5344CB8AC3E}">
        <p14:creationId xmlns:p14="http://schemas.microsoft.com/office/powerpoint/2010/main" val="2795704932"/>
      </p:ext>
    </p:extLst>
  </p:cSld>
  <p:clrMapOvr>
    <a:masterClrMapping/>
  </p:clrMapOvr>
  <p:transition spd="slow">
    <p:wipe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de oLIVOS PODADOS A LA JAPONE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12" y="0"/>
            <a:ext cx="9168711" cy="727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693622"/>
      </p:ext>
    </p:extLst>
  </p:cSld>
  <p:clrMapOvr>
    <a:masterClrMapping/>
  </p:clrMapOvr>
  <p:transition spd="slow">
    <p:wipe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Deformación de sus copas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La poda excesiva e incorrecta de los arboles urbanos de forma periódica y sistemática sin respetar su forma natural ,aunque modificada por el hombre desde  sus primeros años de desarrollo reduce su capacidad ambiental priva a estos de reservas energéticas considerables causa lesiones graves reduce su crecimiento y vigor y debilita sus defensas.</a:t>
            </a:r>
          </a:p>
          <a:p>
            <a:r>
              <a:rPr lang="es-ES" b="1" dirty="0">
                <a:latin typeface="Garamond" panose="02020404030301010803" pitchFamily="18" charset="0"/>
              </a:rPr>
              <a:t>El árbol tiene un crecimiento limite, debemos conocerlo antes de plantarlo, su forma natural que debemos respetar para mantenerlo con dignidad en la ciudad.</a:t>
            </a:r>
          </a:p>
        </p:txBody>
      </p:sp>
    </p:spTree>
    <p:extLst>
      <p:ext uri="{BB962C8B-B14F-4D97-AF65-F5344CB8AC3E}">
        <p14:creationId xmlns:p14="http://schemas.microsoft.com/office/powerpoint/2010/main" val="2937552782"/>
      </p:ext>
    </p:extLst>
  </p:cSld>
  <p:clrMapOvr>
    <a:masterClrMapping/>
  </p:clrMapOvr>
  <p:transition spd="slow">
    <p:wipe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Resultado de imagen de aRBOLES DEFORMAD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"/>
            <a:ext cx="9324528" cy="689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362240"/>
      </p:ext>
    </p:extLst>
  </p:cSld>
  <p:clrMapOvr>
    <a:masterClrMapping/>
  </p:clrMapOvr>
  <p:transition spd="slow">
    <p:wipe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GESTION DEL ARBOLADO URBANO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>
                <a:latin typeface="Garamond" panose="02020404030301010803" pitchFamily="18" charset="0"/>
              </a:rPr>
              <a:t>Solo con una gestión del arbolado urbano   adecuada a las necesidades de este Patrimonio ,con medios humanos y económicos podemos solucionar los problemas actuales.</a:t>
            </a:r>
          </a:p>
          <a:p>
            <a:r>
              <a:rPr lang="es-ES" b="1" dirty="0">
                <a:latin typeface="Garamond" panose="02020404030301010803" pitchFamily="18" charset="0"/>
              </a:rPr>
              <a:t>Los arboles pierden su dignidad cuando se les humilla como seres vivos que son, sensibilizar a todos con su forma de vida y con los beneficios que nos ofrecen de forma callada día a día  debe ser la estrategia a seguir para que estos sean respetados  y valorados debidamente como benefactores de nuestra calidad medioambiental en la ciudad.</a:t>
            </a:r>
          </a:p>
        </p:txBody>
      </p:sp>
    </p:spTree>
    <p:extLst>
      <p:ext uri="{BB962C8B-B14F-4D97-AF65-F5344CB8AC3E}">
        <p14:creationId xmlns:p14="http://schemas.microsoft.com/office/powerpoint/2010/main" val="380783164"/>
      </p:ext>
    </p:extLst>
  </p:cSld>
  <p:clrMapOvr>
    <a:masterClrMapping/>
  </p:clrMapOvr>
  <p:transition spd="slow">
    <p:wipe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4744"/>
            <a:ext cx="7467600" cy="534908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s-ES" altLang="es-ES" sz="28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altLang="es-ES" sz="2800" dirty="0"/>
              <a:t>    </a:t>
            </a:r>
            <a:r>
              <a:rPr lang="es-ES" altLang="es-ES" sz="54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</a:rPr>
              <a:t>Ampliar el tema, mejorarlo y divulgarlo los árboles os lo agradecerán.</a:t>
            </a:r>
          </a:p>
        </p:txBody>
      </p:sp>
      <p:sp>
        <p:nvSpPr>
          <p:cNvPr id="210947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660CF7C-E8A3-457D-B8AE-F05314BE6B2C}" type="datetime1">
              <a:rPr lang="es-ES" altLang="es-ES" sz="1400" smtClean="0">
                <a:solidFill>
                  <a:prstClr val="black"/>
                </a:solidFill>
              </a:rPr>
              <a:pPr eaLnBrk="1" hangingPunct="1"/>
              <a:t>03/04/2018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10948" name="5 Marcador de número de diapositiva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F501922-6FF9-4C37-9341-2B28EC30D2D1}" type="slidenum">
              <a:rPr lang="es-ES" altLang="es-ES" sz="1400" smtClean="0">
                <a:solidFill>
                  <a:prstClr val="black"/>
                </a:solidFill>
              </a:rPr>
              <a:pPr eaLnBrk="1" hangingPunct="1"/>
              <a:t>149</a:t>
            </a:fld>
            <a:endParaRPr lang="es-ES" altLang="es-ES" sz="1400" dirty="0">
              <a:solidFill>
                <a:prstClr val="black"/>
              </a:solidFill>
            </a:endParaRPr>
          </a:p>
        </p:txBody>
      </p:sp>
      <p:sp>
        <p:nvSpPr>
          <p:cNvPr id="210949" name="4 Marcador de pie de página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s-ES" altLang="es-ES" sz="1400" dirty="0">
                <a:solidFill>
                  <a:prstClr val="black"/>
                </a:solidFill>
              </a:rPr>
              <a:t>José Elías Bonells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971600" y="4221088"/>
            <a:ext cx="7200800" cy="212365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sz="4400" dirty="0"/>
              <a:t>Ampliar el tema, mejorarlo y divulgarlo los árboles os lo agradecerán.</a:t>
            </a:r>
          </a:p>
        </p:txBody>
      </p:sp>
    </p:spTree>
    <p:extLst>
      <p:ext uri="{BB962C8B-B14F-4D97-AF65-F5344CB8AC3E}">
        <p14:creationId xmlns:p14="http://schemas.microsoft.com/office/powerpoint/2010/main" val="1959104748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3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4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5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1540</TotalTime>
  <Words>6684</Words>
  <Application>Microsoft Office PowerPoint</Application>
  <PresentationFormat>Presentación en pantalla (4:3)</PresentationFormat>
  <Paragraphs>856</Paragraphs>
  <Slides>149</Slides>
  <Notes>70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7</vt:i4>
      </vt:variant>
      <vt:variant>
        <vt:lpstr>Títulos de diapositiva</vt:lpstr>
      </vt:variant>
      <vt:variant>
        <vt:i4>149</vt:i4>
      </vt:variant>
    </vt:vector>
  </HeadingPairs>
  <TitlesOfParts>
    <vt:vector size="164" baseType="lpstr">
      <vt:lpstr>Arial</vt:lpstr>
      <vt:lpstr>Calibri</vt:lpstr>
      <vt:lpstr>Century Schoolbook</vt:lpstr>
      <vt:lpstr>Garamond</vt:lpstr>
      <vt:lpstr>Tahoma</vt:lpstr>
      <vt:lpstr>Times New Roman</vt:lpstr>
      <vt:lpstr>Wingdings</vt:lpstr>
      <vt:lpstr>Wingdings 2</vt:lpstr>
      <vt:lpstr>Default Theme</vt:lpstr>
      <vt:lpstr>Mirador</vt:lpstr>
      <vt:lpstr>1_Mirador</vt:lpstr>
      <vt:lpstr>5_Mirador</vt:lpstr>
      <vt:lpstr>1_Default Theme</vt:lpstr>
      <vt:lpstr>2_Mirador</vt:lpstr>
      <vt:lpstr>4_Mirador</vt:lpstr>
      <vt:lpstr>LA DIGNIDAD DE LOS ARBOLES</vt:lpstr>
      <vt:lpstr>La dignidad de los arboles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¿Quién hablará por los árboles?  </vt:lpstr>
      <vt:lpstr>Presentación de PowerPoint</vt:lpstr>
      <vt:lpstr>Presentación de PowerPoint</vt:lpstr>
      <vt:lpstr>Presentación de PowerPoint</vt:lpstr>
      <vt:lpstr>Presentación de PowerPoint</vt:lpstr>
      <vt:lpstr>Sensibilidad de las plantas</vt:lpstr>
      <vt:lpstr>Presentación de PowerPoint</vt:lpstr>
      <vt:lpstr>Presentación de PowerPoint</vt:lpstr>
      <vt:lpstr>Presentación de PowerPoint</vt:lpstr>
      <vt:lpstr>El lenguaje de las plantas</vt:lpstr>
      <vt:lpstr>Presentación de PowerPoint</vt:lpstr>
      <vt:lpstr>Los arboles y su dignidad</vt:lpstr>
      <vt:lpstr>Presentación de PowerPoint</vt:lpstr>
      <vt:lpstr>Arboles sagrados</vt:lpstr>
      <vt:lpstr>Presentación de PowerPoint</vt:lpstr>
      <vt:lpstr>LOS ARBOLES Y LA MITOLOGIA</vt:lpstr>
      <vt:lpstr>Presentación de PowerPoint</vt:lpstr>
      <vt:lpstr>Presentación de PowerPoint</vt:lpstr>
      <vt:lpstr>Presentación de PowerPoint</vt:lpstr>
      <vt:lpstr>Presentación de PowerPoint</vt:lpstr>
      <vt:lpstr>Declaración Europea del Árbol Ornamental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Declaración del Derecho al Árbol en la Ciudad CARTA DE BARCELONA Congreso "El árbol y la Ciudad". Barcelona, 2 de Junio de 1995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Beneficios de los arboles</vt:lpstr>
      <vt:lpstr>Presentación de PowerPoint</vt:lpstr>
      <vt:lpstr>Presentación de PowerPoint</vt:lpstr>
      <vt:lpstr>Presentación de PowerPoint</vt:lpstr>
      <vt:lpstr>Presentación de PowerPoint</vt:lpstr>
      <vt:lpstr>Problemas que pueden causar los árboles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Observaciones subjetivas</vt:lpstr>
      <vt:lpstr>Presentación de PowerPoint</vt:lpstr>
      <vt:lpstr>Presentación de PowerPoint</vt:lpstr>
      <vt:lpstr>Pero ¿qué pasa en las ciudades?, ¿cuál es la realidad de los árboles urbanos?</vt:lpstr>
      <vt:lpstr>Presentación de PowerPoint</vt:lpstr>
      <vt:lpstr>Presentación de PowerPoint</vt:lpstr>
      <vt:lpstr>Mitos y realidades sobre los árboles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ARBOL COMO SER VIVO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Plantaciones para el futuro</vt:lpstr>
      <vt:lpstr>Presentación de PowerPoint</vt:lpstr>
      <vt:lpstr>Presentación de PowerPoint</vt:lpstr>
      <vt:lpstr>Presentación de PowerPoint</vt:lpstr>
      <vt:lpstr>Presentación de PowerPoint</vt:lpstr>
      <vt:lpstr>Paleta vegetal </vt:lpstr>
      <vt:lpstr>Daños al árbol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Seguridad en los árboles</vt:lpstr>
      <vt:lpstr>Presentación de PowerPoint</vt:lpstr>
      <vt:lpstr>Los árboles que deben ser eliminados</vt:lpstr>
      <vt:lpstr>Presentación de PowerPoint</vt:lpstr>
      <vt:lpstr>Origen de los conflictos</vt:lpstr>
      <vt:lpstr>Presentación de PowerPoint</vt:lpstr>
      <vt:lpstr>Como podar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? A que responde la estructura de un árbol ¿</vt:lpstr>
      <vt:lpstr>Presentación de PowerPoint</vt:lpstr>
      <vt:lpstr>Presentación de PowerPoint</vt:lpstr>
      <vt:lpstr>Presentación de PowerPoint</vt:lpstr>
      <vt:lpstr>Presentación de PowerPoint</vt:lpstr>
      <vt:lpstr>Razones para podar los árboles</vt:lpstr>
      <vt:lpstr>La poda por etapas</vt:lpstr>
      <vt:lpstr>Atenciones en las podas</vt:lpstr>
      <vt:lpstr>Tradiciones populares</vt:lpstr>
      <vt:lpstr>Presentación de PowerPoint</vt:lpstr>
      <vt:lpstr>Presentación de PowerPoint</vt:lpstr>
      <vt:lpstr>Consecuencias de las podas mal ejecutadas</vt:lpstr>
      <vt:lpstr>Presentación de PowerPoint</vt:lpstr>
      <vt:lpstr>Presentación de PowerPoint</vt:lpstr>
      <vt:lpstr>Determinación de bases comunes.</vt:lpstr>
      <vt:lpstr>Presentación de PowerPoint</vt:lpstr>
      <vt:lpstr>Presentación de PowerPoint</vt:lpstr>
      <vt:lpstr>Presentación de PowerPoint</vt:lpstr>
      <vt:lpstr>La calidad de los espacios urbanos</vt:lpstr>
      <vt:lpstr>La construcción de aparcamientos subterráneos</vt:lpstr>
      <vt:lpstr>Respeto a los arboles singulares.</vt:lpstr>
      <vt:lpstr>Presentación de PowerPoint</vt:lpstr>
      <vt:lpstr>Por abusos de particulares</vt:lpstr>
      <vt:lpstr>Sistemas utilizados</vt:lpstr>
      <vt:lpstr>Presentación de PowerPoint</vt:lpstr>
      <vt:lpstr>Presentación de PowerPoint</vt:lpstr>
      <vt:lpstr>Estado general</vt:lpstr>
      <vt:lpstr>Presentación de PowerPoint</vt:lpstr>
      <vt:lpstr>Presentación de PowerPoint</vt:lpstr>
      <vt:lpstr>Mantenimiento deficiente</vt:lpstr>
      <vt:lpstr>Presentación de PowerPoint</vt:lpstr>
      <vt:lpstr>Plantaciones inadecuadas</vt:lpstr>
      <vt:lpstr>Presentación de PowerPoint</vt:lpstr>
      <vt:lpstr>Un árbol correcto en un sitio correcto</vt:lpstr>
      <vt:lpstr>Plantaciones defectuosas</vt:lpstr>
      <vt:lpstr>Presentación de PowerPoint</vt:lpstr>
      <vt:lpstr>Alcorques de los arboles</vt:lpstr>
      <vt:lpstr>Tutores y protectores.-El mejor amigo y el peor enemigo</vt:lpstr>
      <vt:lpstr>Presentación de PowerPoint</vt:lpstr>
      <vt:lpstr>Deformación de sus copas</vt:lpstr>
      <vt:lpstr>Presentación de PowerPoint</vt:lpstr>
      <vt:lpstr>GESTION DEL ARBOLADO URBANO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DIGNIDAD DE LOS ARBOLES</dc:title>
  <dc:creator>Josep</dc:creator>
  <cp:lastModifiedBy>Usuario</cp:lastModifiedBy>
  <cp:revision>84</cp:revision>
  <dcterms:created xsi:type="dcterms:W3CDTF">2016-10-17T06:38:47Z</dcterms:created>
  <dcterms:modified xsi:type="dcterms:W3CDTF">2018-04-03T09:36:44Z</dcterms:modified>
</cp:coreProperties>
</file>