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61"/>
  </p:notesMasterIdLst>
  <p:sldIdLst>
    <p:sldId id="256" r:id="rId3"/>
    <p:sldId id="257" r:id="rId4"/>
    <p:sldId id="258" r:id="rId5"/>
    <p:sldId id="259" r:id="rId6"/>
    <p:sldId id="320" r:id="rId7"/>
    <p:sldId id="260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6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0" r:id="rId51"/>
    <p:sldId id="311" r:id="rId52"/>
    <p:sldId id="312" r:id="rId53"/>
    <p:sldId id="313" r:id="rId54"/>
    <p:sldId id="314" r:id="rId55"/>
    <p:sldId id="315" r:id="rId56"/>
    <p:sldId id="318" r:id="rId57"/>
    <p:sldId id="319" r:id="rId58"/>
    <p:sldId id="358" r:id="rId59"/>
    <p:sldId id="359" r:id="rId60"/>
    <p:sldId id="360" r:id="rId61"/>
    <p:sldId id="361" r:id="rId62"/>
    <p:sldId id="362" r:id="rId63"/>
    <p:sldId id="262" r:id="rId64"/>
    <p:sldId id="363" r:id="rId65"/>
    <p:sldId id="364" r:id="rId66"/>
    <p:sldId id="365" r:id="rId67"/>
    <p:sldId id="266" r:id="rId68"/>
    <p:sldId id="366" r:id="rId69"/>
    <p:sldId id="367" r:id="rId70"/>
    <p:sldId id="368" r:id="rId71"/>
    <p:sldId id="270" r:id="rId72"/>
    <p:sldId id="369" r:id="rId73"/>
    <p:sldId id="272" r:id="rId74"/>
    <p:sldId id="370" r:id="rId75"/>
    <p:sldId id="371" r:id="rId76"/>
    <p:sldId id="275" r:id="rId77"/>
    <p:sldId id="372" r:id="rId78"/>
    <p:sldId id="373" r:id="rId79"/>
    <p:sldId id="374" r:id="rId80"/>
    <p:sldId id="375" r:id="rId81"/>
    <p:sldId id="376" r:id="rId82"/>
    <p:sldId id="377" r:id="rId83"/>
    <p:sldId id="378" r:id="rId84"/>
    <p:sldId id="379" r:id="rId85"/>
    <p:sldId id="380" r:id="rId86"/>
    <p:sldId id="381" r:id="rId87"/>
    <p:sldId id="382" r:id="rId88"/>
    <p:sldId id="383" r:id="rId89"/>
    <p:sldId id="384" r:id="rId90"/>
    <p:sldId id="385" r:id="rId91"/>
    <p:sldId id="386" r:id="rId92"/>
    <p:sldId id="387" r:id="rId93"/>
    <p:sldId id="388" r:id="rId94"/>
    <p:sldId id="389" r:id="rId95"/>
    <p:sldId id="390" r:id="rId96"/>
    <p:sldId id="391" r:id="rId97"/>
    <p:sldId id="392" r:id="rId98"/>
    <p:sldId id="393" r:id="rId99"/>
    <p:sldId id="394" r:id="rId100"/>
    <p:sldId id="395" r:id="rId101"/>
    <p:sldId id="396" r:id="rId102"/>
    <p:sldId id="397" r:id="rId103"/>
    <p:sldId id="398" r:id="rId104"/>
    <p:sldId id="399" r:id="rId105"/>
    <p:sldId id="400" r:id="rId106"/>
    <p:sldId id="401" r:id="rId107"/>
    <p:sldId id="402" r:id="rId108"/>
    <p:sldId id="403" r:id="rId109"/>
    <p:sldId id="404" r:id="rId110"/>
    <p:sldId id="405" r:id="rId111"/>
    <p:sldId id="406" r:id="rId112"/>
    <p:sldId id="407" r:id="rId113"/>
    <p:sldId id="408" r:id="rId114"/>
    <p:sldId id="284" r:id="rId115"/>
    <p:sldId id="409" r:id="rId116"/>
    <p:sldId id="410" r:id="rId117"/>
    <p:sldId id="411" r:id="rId118"/>
    <p:sldId id="412" r:id="rId119"/>
    <p:sldId id="413" r:id="rId120"/>
    <p:sldId id="414" r:id="rId121"/>
    <p:sldId id="415" r:id="rId122"/>
    <p:sldId id="416" r:id="rId123"/>
    <p:sldId id="417" r:id="rId124"/>
    <p:sldId id="418" r:id="rId125"/>
    <p:sldId id="419" r:id="rId126"/>
    <p:sldId id="420" r:id="rId127"/>
    <p:sldId id="421" r:id="rId128"/>
    <p:sldId id="422" r:id="rId129"/>
    <p:sldId id="423" r:id="rId130"/>
    <p:sldId id="424" r:id="rId131"/>
    <p:sldId id="425" r:id="rId132"/>
    <p:sldId id="426" r:id="rId133"/>
    <p:sldId id="427" r:id="rId134"/>
    <p:sldId id="428" r:id="rId135"/>
    <p:sldId id="316" r:id="rId136"/>
    <p:sldId id="317" r:id="rId137"/>
    <p:sldId id="429" r:id="rId138"/>
    <p:sldId id="430" r:id="rId139"/>
    <p:sldId id="431" r:id="rId140"/>
    <p:sldId id="432" r:id="rId141"/>
    <p:sldId id="433" r:id="rId142"/>
    <p:sldId id="434" r:id="rId143"/>
    <p:sldId id="435" r:id="rId144"/>
    <p:sldId id="436" r:id="rId145"/>
    <p:sldId id="437" r:id="rId146"/>
    <p:sldId id="438" r:id="rId147"/>
    <p:sldId id="439" r:id="rId148"/>
    <p:sldId id="440" r:id="rId149"/>
    <p:sldId id="441" r:id="rId150"/>
    <p:sldId id="442" r:id="rId151"/>
    <p:sldId id="443" r:id="rId152"/>
    <p:sldId id="444" r:id="rId153"/>
    <p:sldId id="445" r:id="rId154"/>
    <p:sldId id="446" r:id="rId155"/>
    <p:sldId id="447" r:id="rId156"/>
    <p:sldId id="448" r:id="rId157"/>
    <p:sldId id="449" r:id="rId158"/>
    <p:sldId id="450" r:id="rId159"/>
    <p:sldId id="451" r:id="rId1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viewProps" Target="view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tableStyles" Target="tableStyles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F31BE-477B-45ED-A0C3-B4EE51F455C6}" type="datetimeFigureOut">
              <a:rPr lang="es-ES" smtClean="0"/>
              <a:t>03/04/2018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09439-409C-498D-A791-A33AF41A4E6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072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2347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3024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3313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441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814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0802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2044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3239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0165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0740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0269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652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5916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708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0317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8879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062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7263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0205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7166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6980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3871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936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5856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44554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10754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24652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84491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2139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844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3641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2021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99594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462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54469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51974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8377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53546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9209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96548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6624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57990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04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75276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88835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11596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27633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94276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4024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Garden.-Queensland.-Australia.-Telarañas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83322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1193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Toowoomba Botanic Garden.-Queensland.-Australia.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09439-409C-498D-A791-A33AF41A4E6E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71489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8907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8648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b="1" dirty="0"/>
              <a:t>University of California Botanical Garden</a:t>
            </a:r>
            <a:r>
              <a:rPr lang="es-ES" altLang="es-ES" b="1" dirty="0"/>
              <a:t>Aeonium balsamiferum </a:t>
            </a:r>
            <a:endParaRPr lang="es-ES" alt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271BBE-08F9-4347-92F2-93FA2A21EDDD}" type="slidenum">
              <a:rPr kumimoji="0" lang="es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s-ES" alt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7057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dirty="0"/>
              <a:t>University of California Botanical Garden.-</a:t>
            </a:r>
            <a:r>
              <a:rPr lang="es-ES" altLang="es-ES" dirty="0"/>
              <a:t>Aristolochia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AB673-CD78-4872-B0B4-0A528280EFBB}" type="slidenum">
              <a:rPr kumimoji="0" lang="es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s-ES" alt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3008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Garden.-Protea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7395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2529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Garden.-Aeoniums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8382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92793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58664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Garden.-Rocalla de cactaceas y suculentas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4724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8999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25679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7887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2678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Garden.-Collection de cactus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8264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20608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Garden.-Rosas antiguas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43130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47682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dirty="0"/>
              <a:t>University of California Botanical Garden.-</a:t>
            </a:r>
            <a:endParaRPr lang="es-ES" altLang="es-ES" dirty="0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4268F-7F52-4355-B194-87F0E1F99270}" type="slidenum">
              <a:rPr kumimoji="0" lang="es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s-ES" alt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7414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1887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7431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California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FDAA67-3A0A-40F2-B766-DB48008C93C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936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41566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42079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76875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36194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22045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75637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3113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84805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9010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50890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8923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23710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01916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21095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Hester Malan Wildflower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25331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Arctotis fastuosa.-Lapeirousia silenoides flowers y Hypselodoris nigrostriata (morada) y Luculi gratissima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93710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Dimoorphoteca sinuata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0753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Limonium perigrinum (Papierblom, Strandroos)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49595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17897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5763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Namaqualand - Flowers and House.-Namibia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83462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Namaqualand – Wild Flowers .-Namibia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43630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9535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70789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334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11160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99252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42818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84256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97986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83274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3247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80722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10928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306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10748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7626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22611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– Wild Flowers .-Namibia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55483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45788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87163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98916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47085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45304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00507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25978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Escholtzia californica.-Amapola de California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41076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Flowers.-Arctotis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71221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99127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38660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144320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81635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22552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18060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1223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Flowers.-Arctotis fastuosa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86269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Narmaqualand Flower.-Arctotis fastuosa.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58382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29375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85112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15651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922425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Namaqualand Wild Flowers.-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99632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AB20C-6267-4FB9-8913-9F170A85E9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73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F99DC-B271-4EC0-B515-21ED67C7CE84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B0909AF-CA30-43F2-A30F-758D6370C10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82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8CC5-D370-4BC7-B993-95F731336A8E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3FB59-A558-4136-A358-7C451ABA6D2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644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7ADF7-186E-42B7-A1F4-DCB65EC91F60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61B34-7BCF-4273-9A9F-BF7C87B708F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358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60BCA-BD3F-4778-9C2D-552E1135BECE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30245-D118-4FB4-AA46-E8686D39009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615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9690B-9E3E-4FF4-A2A1-74FF8213F5E8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674F3-FF0F-434E-84BB-ED4FD0E39ED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5710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0A5D-DF3F-4FA7-A7B1-6BF29EF119E0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1DE9B-29FC-470B-B605-AA47F62BFBF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73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56BF0-4A4C-460A-93DC-70732C9F3EEC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3C07-C3EB-44FF-86C7-538BE2AC09D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84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6" name="5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0FB3E-78E7-4DBC-8F2B-AEF34C83439F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A194-BB12-49FA-9BD7-92D44B04632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632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7815C-FB18-445F-AE01-F5F9CC392021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90FD0-556E-4CA9-9CE3-C5145E4595C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0917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0A6A8-773F-4E83-A3A8-14035762450A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7D03F-9E59-4D76-A5FF-6C2308220E0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976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61AF9-B66B-429A-915C-FE7C78CA94EE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00716-5564-4A3E-9B5C-CD64D4154C3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7209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717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9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32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1289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92424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03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837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915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86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57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93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5E7707-7A7C-43F7-B433-FB7034584967}" type="datetimeFigureOut">
              <a:rPr lang="es-ES">
                <a:solidFill>
                  <a:srgbClr val="E9E5DC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>
              <a:solidFill>
                <a:srgbClr val="E9E5DC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DE75576-A82E-4359-88FA-1A1F6BFD22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60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40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0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g"/><Relationship Id="rId5" Type="http://schemas.openxmlformats.org/officeDocument/2006/relationships/image" Target="../media/image11.jpg"/><Relationship Id="rId4" Type="http://schemas.openxmlformats.org/officeDocument/2006/relationships/image" Target="../media/image21.jpg"/><Relationship Id="rId9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0.jp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g"/><Relationship Id="rId5" Type="http://schemas.openxmlformats.org/officeDocument/2006/relationships/image" Target="../media/image24.jpg"/><Relationship Id="rId4" Type="http://schemas.openxmlformats.org/officeDocument/2006/relationships/image" Target="../media/image53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e/UCBG_front_gate.jpg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b/Aeonium_balsamiferum_-_University_of_California_Botanical_Garden_-_DSC08921.JPG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7" Type="http://schemas.openxmlformats.org/officeDocument/2006/relationships/image" Target="../media/image9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4.pn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g"/><Relationship Id="rId3" Type="http://schemas.openxmlformats.org/officeDocument/2006/relationships/image" Target="../media/image106.jpg"/><Relationship Id="rId7" Type="http://schemas.openxmlformats.org/officeDocument/2006/relationships/image" Target="../media/image10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8.jpg"/><Relationship Id="rId5" Type="http://schemas.openxmlformats.org/officeDocument/2006/relationships/image" Target="../media/image95.jpg"/><Relationship Id="rId4" Type="http://schemas.openxmlformats.org/officeDocument/2006/relationships/image" Target="../media/image107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image" Target="../media/image115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7" Type="http://schemas.openxmlformats.org/officeDocument/2006/relationships/image" Target="../media/image12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8.jpg"/><Relationship Id="rId5" Type="http://schemas.openxmlformats.org/officeDocument/2006/relationships/image" Target="../media/image127.png"/><Relationship Id="rId4" Type="http://schemas.openxmlformats.org/officeDocument/2006/relationships/image" Target="../media/image126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4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jpe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jpg"/><Relationship Id="rId4" Type="http://schemas.openxmlformats.org/officeDocument/2006/relationships/image" Target="../media/image138.jpeg"/><Relationship Id="rId9" Type="http://schemas.openxmlformats.org/officeDocument/2006/relationships/image" Target="../media/image143.jp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3.jpg"/><Relationship Id="rId5" Type="http://schemas.openxmlformats.org/officeDocument/2006/relationships/image" Target="../media/image151.jpg"/><Relationship Id="rId4" Type="http://schemas.openxmlformats.org/officeDocument/2006/relationships/image" Target="../media/image128.jp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9.jpg"/><Relationship Id="rId5" Type="http://schemas.openxmlformats.org/officeDocument/2006/relationships/image" Target="../media/image155.jpg"/><Relationship Id="rId4" Type="http://schemas.openxmlformats.org/officeDocument/2006/relationships/image" Target="../media/image154.jpe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jpeg"/><Relationship Id="rId7" Type="http://schemas.openxmlformats.org/officeDocument/2006/relationships/image" Target="../media/image15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8.jpg"/><Relationship Id="rId5" Type="http://schemas.openxmlformats.org/officeDocument/2006/relationships/image" Target="../media/image136.png"/><Relationship Id="rId10" Type="http://schemas.openxmlformats.org/officeDocument/2006/relationships/image" Target="../media/image162.png"/><Relationship Id="rId4" Type="http://schemas.openxmlformats.org/officeDocument/2006/relationships/image" Target="../media/image157.jpg"/><Relationship Id="rId9" Type="http://schemas.openxmlformats.org/officeDocument/2006/relationships/image" Target="../media/image161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9.png"/><Relationship Id="rId4" Type="http://schemas.openxmlformats.org/officeDocument/2006/relationships/image" Target="../media/image168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3.jpg"/><Relationship Id="rId4" Type="http://schemas.openxmlformats.org/officeDocument/2006/relationships/image" Target="../media/image172.jp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1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85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8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8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8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8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8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6.jpeg"/><Relationship Id="rId5" Type="http://schemas.openxmlformats.org/officeDocument/2006/relationships/image" Target="../media/image195.jpg"/><Relationship Id="rId4" Type="http://schemas.openxmlformats.org/officeDocument/2006/relationships/image" Target="../media/image194.jp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8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172200" cy="309634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Toowoomba Botanic Garden.-Queensland.-Australia. Hester Malan Wildflower Garden.-</a:t>
            </a:r>
            <a:br>
              <a:rPr lang="es-ES" sz="3600" dirty="0"/>
            </a:br>
            <a:r>
              <a:rPr lang="en-US" sz="3600" dirty="0"/>
              <a:t>University of California Botanical Garden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2624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Toowoomba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Toowoomba (apodado 'La Ciudad Jardín ") es una ciudad en el Darling Downs región de Queensland , Australia. Se encuentra a 127 kilómetros al oeste de la capital de Queensland, Brisbane . </a:t>
            </a:r>
          </a:p>
          <a:p>
            <a:r>
              <a:rPr lang="es-ES" dirty="0"/>
              <a:t> Tiene una población del distrito estimado de 157.699, </a:t>
            </a:r>
          </a:p>
          <a:p>
            <a:r>
              <a:rPr lang="es-ES" dirty="0"/>
              <a:t> Una universidad y la catedral de la ciudad, Toowoomba acoge el Carnaval Australiano de flores cada mes de septiembre, y Easterfest se celebra anualmente el fin de semana de Pascua. </a:t>
            </a:r>
          </a:p>
          <a:p>
            <a:r>
              <a:rPr lang="es-ES" dirty="0"/>
              <a:t>Hay más de 150 parques y jardines públicos en Toowoomba.  </a:t>
            </a:r>
          </a:p>
        </p:txBody>
      </p:sp>
    </p:spTree>
    <p:extLst>
      <p:ext uri="{BB962C8B-B14F-4D97-AF65-F5344CB8AC3E}">
        <p14:creationId xmlns:p14="http://schemas.microsoft.com/office/powerpoint/2010/main" val="380269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/>
          </a:bodyPr>
          <a:lstStyle/>
          <a:p>
            <a:r>
              <a:rPr lang="es-ES" dirty="0"/>
              <a:t>Se ha convertido en un centro regional de servicios empresariales y gubernamentales. También es la capital de la provincia del Darling Downs .</a:t>
            </a:r>
          </a:p>
          <a:p>
            <a:r>
              <a:rPr lang="es-ES" dirty="0"/>
              <a:t>Es la ciudad más grande-XVI en Australia, el sexto más grande en Queensland, después de Brisbane, Gold Coast , Sunshine Coast , Townsville y Cairns , además de ser la ciudad interior más poblada de Queensland y la más poblada de la ciudad no capital en el interior todo el país. </a:t>
            </a:r>
          </a:p>
          <a:p>
            <a:r>
              <a:rPr lang="es-ES" dirty="0"/>
              <a:t>Es la segunda ciudad del interior más poblada en general, después de la capital nacional, Canberra .</a:t>
            </a:r>
          </a:p>
          <a:p>
            <a:r>
              <a:rPr lang="es-ES" dirty="0"/>
              <a:t>Queens Park se encuentra a poca distancia del corazón de la ciudad y cuenta con jardín botánico de Toowoomba, brillantes parterres, avenidas de grandes árboles frondosos, amplias praderas abiertas, una zona sin correa para perros y dos bien equipadas, zonas de juegos infantiles</a:t>
            </a:r>
          </a:p>
        </p:txBody>
      </p:sp>
    </p:spTree>
    <p:extLst>
      <p:ext uri="{BB962C8B-B14F-4D97-AF65-F5344CB8AC3E}">
        <p14:creationId xmlns:p14="http://schemas.microsoft.com/office/powerpoint/2010/main" val="351376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 Queens Park también es el hogar de la flor de Ergon Energy, Festival de Comida y Vino, Heritage Bank Live Concert Series, Sideshow Alley y el punto final para el desfile floral Grand Central.</a:t>
            </a:r>
          </a:p>
          <a:p>
            <a:r>
              <a:rPr lang="es-ES" dirty="0"/>
              <a:t>Durante el Carnaval, podemos experimentar todo lo que Queens Park tiene para ofrecer con el entretenimiento parque libre.</a:t>
            </a:r>
          </a:p>
          <a:p>
            <a:r>
              <a:rPr lang="es-ES" dirty="0"/>
              <a:t> Reavivar el romance con la Ópera en el Jardín Botánico, pruebe la danza del vientre tribal o calmar los ánimos con algunas clases de yoga gratuitas.</a:t>
            </a:r>
          </a:p>
        </p:txBody>
      </p:sp>
    </p:spTree>
    <p:extLst>
      <p:ext uri="{BB962C8B-B14F-4D97-AF65-F5344CB8AC3E}">
        <p14:creationId xmlns:p14="http://schemas.microsoft.com/office/powerpoint/2010/main" val="359638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3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4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5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61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0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93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351971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9712"/>
            <a:ext cx="4427984" cy="33382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1"/>
            <a:ext cx="4716016" cy="351971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19712"/>
            <a:ext cx="4716016" cy="333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12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20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85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26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81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14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347864" cy="29813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1325"/>
            <a:ext cx="5917754" cy="387667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4975452"/>
            <a:ext cx="3226246" cy="188254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3071812"/>
            <a:ext cx="3226246" cy="190364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5" y="1"/>
            <a:ext cx="2569890" cy="298132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69" y="1471612"/>
            <a:ext cx="3148013" cy="16002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19092"/>
            <a:ext cx="3226245" cy="147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7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62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72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98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80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69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51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98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55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67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64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96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57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46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63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97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03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9144000" cy="693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604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98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04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61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45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48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35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769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58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08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19472" cy="282157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472" y="-1"/>
            <a:ext cx="4224528" cy="282157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" y="2821577"/>
            <a:ext cx="2866648" cy="204758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" y="4869160"/>
            <a:ext cx="2847975" cy="198884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536" y="2821577"/>
            <a:ext cx="2782671" cy="2006751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" t="2727" b="8191"/>
          <a:stretch/>
        </p:blipFill>
        <p:spPr>
          <a:xfrm>
            <a:off x="2896536" y="2821576"/>
            <a:ext cx="6247464" cy="40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29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30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689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530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9"/>
          <a:stretch/>
        </p:blipFill>
        <p:spPr>
          <a:xfrm>
            <a:off x="0" y="17860"/>
            <a:ext cx="9144000" cy="684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46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71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567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" y="-53788"/>
            <a:ext cx="9116732" cy="6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632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49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999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" y="2557462"/>
            <a:ext cx="9121080" cy="45148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" y="0"/>
            <a:ext cx="3684984" cy="255746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0"/>
            <a:ext cx="2847975" cy="255746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79" y="1"/>
            <a:ext cx="2588121" cy="255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79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sz="3200" b="1" dirty="0"/>
              <a:t>University of California Botanical Garden</a:t>
            </a:r>
            <a:endParaRPr lang="es-ES" altLang="es-ES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</a:t>
            </a:r>
            <a:r>
              <a:rPr lang="es-ES" b="1" dirty="0"/>
              <a:t>Universidad de California Botanical Garden</a:t>
            </a:r>
            <a:r>
              <a:rPr lang="es-ES" dirty="0"/>
              <a:t> es un jardín botánico de  (13,7 ha)  ubicado en la Universidad de California, Berkeley campus.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se encuentra en el campus de Strawberry Canyon con vistas a la bahía de San Francisco 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una de las colecciones de plantas más diversas en los Estados Unidos, y es famosa por su gran número de especies raras y en peligro de extinción. 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El jardín fue creado en 1890 en el campus central de la universidad y se trasladó a su actual ubicación en las colinas de la escuela bajo la dirección de Thomas Harper Goodspeed.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63277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4704"/>
            <a:ext cx="7113984" cy="5760640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Su distribución en el Cañón fue diseñado por Goodspeed y su compañero profesor de Berkeley y arquitecto paisajista , John William Gregg. </a:t>
            </a:r>
          </a:p>
          <a:p>
            <a:r>
              <a:rPr lang="es-ES" altLang="es-ES" dirty="0"/>
              <a:t>El jardín contiene ahora más de 20.000 adhesiones, en representación de 324 familias de plantas, 12.000 diferentes especies y subespecies , y 2.885 géneros .</a:t>
            </a:r>
          </a:p>
          <a:p>
            <a:r>
              <a:rPr lang="es-ES" altLang="es-ES" dirty="0"/>
              <a:t>Colecciones al aire libre están en arranged generales geográficamente, y casi todas las muestras han sido recolectadas en el medio silvestre. </a:t>
            </a:r>
          </a:p>
          <a:p>
            <a:r>
              <a:rPr lang="es-ES" altLang="es-ES" dirty="0"/>
              <a:t>Las colecciones familiares importantes son: Cactus (2.669 plantas), Lily (1.193 plantas), girasol (1.151 plantas), Heath (897 plantas), y Orchid (950)</a:t>
            </a:r>
          </a:p>
        </p:txBody>
      </p:sp>
    </p:spTree>
    <p:extLst>
      <p:ext uri="{BB962C8B-B14F-4D97-AF65-F5344CB8AC3E}">
        <p14:creationId xmlns:p14="http://schemas.microsoft.com/office/powerpoint/2010/main" val="30559253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330008" cy="5543550"/>
          </a:xfrm>
        </p:spPr>
        <p:txBody>
          <a:bodyPr/>
          <a:lstStyle/>
          <a:p>
            <a:r>
              <a:rPr lang="es-ES" altLang="es-ES" dirty="0"/>
              <a:t>Otras familias bien representadas incluyen cerca de 500 tipos de helechos y aliados de helechos, medicinales chinas hierbas, plantas de importancia económica, Rosas antiguas cultivares y plantas nativas de California. </a:t>
            </a:r>
          </a:p>
          <a:p>
            <a:r>
              <a:rPr lang="es-ES" altLang="es-ES" dirty="0"/>
              <a:t>Un conjunto de invernaderos contienen suculentas , epifitas , helechos , plantas carnívoras , y tropicales. </a:t>
            </a:r>
          </a:p>
        </p:txBody>
      </p:sp>
    </p:spTree>
    <p:extLst>
      <p:ext uri="{BB962C8B-B14F-4D97-AF65-F5344CB8AC3E}">
        <p14:creationId xmlns:p14="http://schemas.microsoft.com/office/powerpoint/2010/main" val="6767729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Archivo: UCBG frente gat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8298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img.groundspeak.com/waymarking/log/05c69a69-c23d-4018-85bd-65016841f3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1297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Archivo:Aeonium balsamiferum - University of California Botanical Garden - DSC0892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2837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newsroom.ucr.edu/images/releases/2409_0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058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drystonegarden.com/wp-content/uploads/2011/02/ucbotproteainbl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0959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drystonegarden.com/wp-content/uploads/2011/02/ucbotalo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10325" cy="720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4" descr="http://2.bp.blogspot.com/-a_7wilJbyEY/T8ESYX0mA6I/AAAAAAAARMY/LEe77676vSc/s1600/IMG_13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0"/>
            <a:ext cx="37798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6863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University of California Botanical Garden_Channel_Islands_ar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5269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University of California Botanical Garden_chaparr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4637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University of California Botanical Garden_Asian_ar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5663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University_of_California_Botanical_Garden_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766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University of California Botanical Garden_front_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5282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University of California Botanical Garden_green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2463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University of California Botanical Garden_sce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0284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University of California Botanical Garden_view_of_San_Francis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6212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University of California Botanical Garden-Cactus_specimens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2386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University of California Botanical Garden-Mila_lurinen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2672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University_of_California_Botanical_Garden_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9397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University_of_California_Botanical_Garden_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7293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University_of_California_Botanical_Garden_-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6784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University_of_California_Botanical_Garden_-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654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University_of_California_Botanical_Garden_-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3566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University_of_California_Botanical_Garden_-_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2070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Hester Malan Wildflower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Reserva Natural de Goegap y el jardín salvaje Hester Malan Wildflower Garden cuentan con más de 15.000 hectáreas de praderas de arena con afloramientos de granito. </a:t>
            </a:r>
          </a:p>
          <a:p>
            <a:r>
              <a:rPr lang="es-ES" dirty="0"/>
              <a:t>El Hester Malan Wildflower Garden dispone de 4.500 hectáreas e incluye la finca de Goegap (que significa 'primavera') y es un espectáculo notable en primavera. Hay un centro de información que explica la flora de Namaqualand. Gemsbok, gacelas, klispringer y zorro  se puede ver. El jardín de Hester Malan tiene las plantas suculentas de Namakwa  y un jardín de rocas.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59092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"Namaqualand (afrikaans: Namakwaland) es una región árida de África del Sur ... popular entre los turistas locales e internacionales durante la primavera temprana, cuando por un breve período de tiempo una zona normalmente árida se cubre con un caleidoscopio de color durante la floración temporada .</a:t>
            </a:r>
          </a:p>
          <a:p>
            <a:r>
              <a:rPr lang="es-ES" dirty="0"/>
              <a:t>Esta. es conocida en toda África del Sur ya que la temporada de las  margaritas  en Namaqualand, donde las margaritas naranja y margaritas blancas brotan de un sitio previamente estéril.</a:t>
            </a:r>
          </a:p>
          <a:p>
            <a:r>
              <a:rPr lang="es-ES" dirty="0"/>
              <a:t> Una parte de la pequeña Namaqualand, conocido como el Richtersveld, es Patrimonio de la Humanidad.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0669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Al norte de la Riviera sudafricana de Ciudad del Cabo,, desiertos volcánicos calientes marchan abajo de un océano Atlántico frío.</a:t>
            </a:r>
          </a:p>
          <a:p>
            <a:r>
              <a:rPr lang="es-ES" dirty="0"/>
              <a:t> Las áridas colinas y llanuras de lava en erupción con flores silvestres durante unas semanas frívolas en primavera y la generosidad fangoso del río Orange proporciona agua durante todo el año. Namaqualand es el interior, un desierto sembrado de minas y estaciones de misión, los diamantes y la langosta y las flores y el polvo. rutas de interés especial en toda la región cuentan con todo lo anterior, en la medida mixta</a:t>
            </a:r>
          </a:p>
        </p:txBody>
      </p:sp>
    </p:spTree>
    <p:extLst>
      <p:ext uri="{BB962C8B-B14F-4D97-AF65-F5344CB8AC3E}">
        <p14:creationId xmlns:p14="http://schemas.microsoft.com/office/powerpoint/2010/main" val="19619117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r>
              <a:rPr lang="es-ES" dirty="0"/>
              <a:t>550 kilómetros al norte de Ciudad del Cabo y más de un centenar de kilómetros de la costa oeste, los Springboks es el centro del corazón minero de Namaqualand. </a:t>
            </a:r>
          </a:p>
          <a:p>
            <a:r>
              <a:rPr lang="es-ES" dirty="0"/>
              <a:t>Estas tierras secas-suculentas sembrado eran el sitio de las hostilidades en la guerra anglo-boer (1899-1902) y los restos rocosos de una fortaleza inglesa  que se puede ver en una colina en el centro de la ciudad.</a:t>
            </a:r>
          </a:p>
          <a:p>
            <a:r>
              <a:rPr lang="es-ES" dirty="0"/>
              <a:t> Debe su condición desmoronamiento tanto a un hombre como a la naturaleza. General Jan Smuts, más tarde PARA convertirse en el presidente de la Unión de África del Sur, atacaron la guarnición inglesa y terminó fuera por la voladura con  dinamita.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68523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15 kilómetros al sur-este de la gacela esta el jardín de 15 000 hectáreas Hester Malan Wildflower .</a:t>
            </a:r>
          </a:p>
          <a:p>
            <a:r>
              <a:rPr lang="es-ES" dirty="0"/>
              <a:t> El nombre de la esposa de uno de los burócratas de la era del apartheid del Cabo, la reserva fue ampliada en 1990 y también tiene un nuevo nombre.</a:t>
            </a:r>
          </a:p>
          <a:p>
            <a:r>
              <a:rPr lang="es-ES" dirty="0"/>
              <a:t> Goegap es Nama para pozo de agua, un nombre evocador, cuando las temperaturas de verano pueden llegar a cualquier lugar entre 30 y 48C. </a:t>
            </a:r>
          </a:p>
          <a:p>
            <a:r>
              <a:rPr lang="es-ES" dirty="0"/>
              <a:t>En este semi-desierto, es el invierno incierto lluvia que determina las floraciones . </a:t>
            </a:r>
          </a:p>
          <a:p>
            <a:r>
              <a:rPr lang="es-ES" dirty="0"/>
              <a:t>La primavera comienza en algún lugar entre agosto y septiembre, y el momento es todo.</a:t>
            </a:r>
          </a:p>
        </p:txBody>
      </p:sp>
    </p:spTree>
    <p:extLst>
      <p:ext uri="{BB962C8B-B14F-4D97-AF65-F5344CB8AC3E}">
        <p14:creationId xmlns:p14="http://schemas.microsoft.com/office/powerpoint/2010/main" val="200288851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Durante algunas semanas cada año, las coles rojas arena campos de flores silvestres y en los días de sol con el sol a sus espaldas, el espectáculo resultante es positivamente psicodélico. </a:t>
            </a:r>
          </a:p>
          <a:p>
            <a:r>
              <a:rPr lang="es-ES" dirty="0"/>
              <a:t>Diecisiete kilómetros ruta de conducción circular de la reserva está en buenas carreteras con amplias zonas de picnic. ciclismo y rutas de senderismo. </a:t>
            </a:r>
          </a:p>
          <a:p>
            <a:r>
              <a:rPr lang="es-ES" dirty="0"/>
              <a:t>O, si lo prefiere el desafío de la carretera a la seducción de los caminos trillados, hay rutas en 4x4 a través de este suculento-tachonado Arizona africano. </a:t>
            </a:r>
          </a:p>
          <a:p>
            <a:r>
              <a:rPr lang="es-ES" dirty="0"/>
              <a:t>Instalaciones durante la noche incluyen un grupo chalet con cocina y unas casas más pequeñas.</a:t>
            </a:r>
          </a:p>
        </p:txBody>
      </p:sp>
    </p:spTree>
    <p:extLst>
      <p:ext uri="{BB962C8B-B14F-4D97-AF65-F5344CB8AC3E}">
        <p14:creationId xmlns:p14="http://schemas.microsoft.com/office/powerpoint/2010/main" val="27142315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Los flores salvajes de la primavera  son un fenómeno que no deja de sorprender y deleitar, incluso para los que viven en lo que se considera "outback" de Sudáfrica - Namaqualand . </a:t>
            </a:r>
          </a:p>
          <a:p>
            <a:r>
              <a:rPr lang="es-ES" dirty="0"/>
              <a:t>Lo que a primera vista parece ser un desierto de semi-desierto -, polvorientas llanuras áridas que se extienden ante uno, espectaculares montañas en el fondo, con poco a modo de color o la animación - se transforma de repente, como si de un pintor con una maníaca paleta, en un desfile de flores.</a:t>
            </a:r>
          </a:p>
          <a:p>
            <a:r>
              <a:rPr lang="es-ES" dirty="0"/>
              <a:t> La Ruta de la  Flor Namaqualand se encuentra unas 5 horas al norte de Ciudad del Cabo.</a:t>
            </a:r>
          </a:p>
        </p:txBody>
      </p:sp>
    </p:spTree>
    <p:extLst>
      <p:ext uri="{BB962C8B-B14F-4D97-AF65-F5344CB8AC3E}">
        <p14:creationId xmlns:p14="http://schemas.microsoft.com/office/powerpoint/2010/main" val="7914170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Ya se puede ver la evidencia de flores incluso en Ciudad del Cabo , y Postberg , una pequeña sección del Parque Nacional de la Costa Oeste cerca de Langebaan , consigue los jugos que fluye, pero el verdadero espectáculo pertenece a una serie de unidades que se centran en las ciudades de Garies, los Springboks , Kamieskroon y Puerto Nolloth, camino hasta la N7. </a:t>
            </a:r>
          </a:p>
          <a:p>
            <a:r>
              <a:rPr lang="es-ES" dirty="0"/>
              <a:t>Se incluyen en la ruta de flores silvestres  el Parque Nacional Richtersveld , Goegap Reserva Natural y Reserva de la flor Skilpad Salvaje.</a:t>
            </a:r>
          </a:p>
          <a:p>
            <a:r>
              <a:rPr lang="es-ES" dirty="0"/>
              <a:t> Trate de incluir Alexander Bay y la desembocadura del río Orange y el estuario en su itinerario.</a:t>
            </a:r>
          </a:p>
        </p:txBody>
      </p:sp>
    </p:spTree>
    <p:extLst>
      <p:ext uri="{BB962C8B-B14F-4D97-AF65-F5344CB8AC3E}">
        <p14:creationId xmlns:p14="http://schemas.microsoft.com/office/powerpoint/2010/main" val="34006977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Podemos sin duda ver flores silvestres de todo el Namaqualand, Costa Oeste y Valle del Río Olifants , y ciudades como Citrusdal , Clanwilliam , Lamberts Bay, Nieuwoudtville y Vredendal.</a:t>
            </a:r>
          </a:p>
          <a:p>
            <a:r>
              <a:rPr lang="es-ES" dirty="0"/>
              <a:t> El motín de flores es una exposición muy volátil. Casi 4.000 diferentes especies de semillas de plantas yacen a la espera de la germinación, que depende totalmente de lo que el tiempo este haciendo. </a:t>
            </a:r>
          </a:p>
          <a:p>
            <a:r>
              <a:rPr lang="es-ES" dirty="0"/>
              <a:t>Así, cada año, entre julio y octubre trae una fórmula diferente, y una selección diferente de las flores. </a:t>
            </a:r>
          </a:p>
        </p:txBody>
      </p:sp>
    </p:spTree>
    <p:extLst>
      <p:ext uri="{BB962C8B-B14F-4D97-AF65-F5344CB8AC3E}">
        <p14:creationId xmlns:p14="http://schemas.microsoft.com/office/powerpoint/2010/main" val="13593265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No es de extrañar que el espectáculo es una tarjeta de tal sorteo para el Namaqualand, donde usted necesitará por lo menos dos o tres días para tomar en el torrente de color y el alcance de la exhibición floral, si el desierto está viviendo un buen año. </a:t>
            </a:r>
          </a:p>
          <a:p>
            <a:r>
              <a:rPr lang="es-ES" dirty="0"/>
              <a:t>Y las floraciones no tienen que ser abordados en coche solo. </a:t>
            </a:r>
          </a:p>
          <a:p>
            <a:r>
              <a:rPr lang="es-ES" dirty="0"/>
              <a:t>Hay rutas de ciclismo y rutas que permiten un análisis exhaustivo de  la flora autóctona en la ruta, como los de la Reserva Natural de Goegap que también proporcionan lugares para hacer picnic y las instalaciones durante la noche. </a:t>
            </a:r>
          </a:p>
        </p:txBody>
      </p:sp>
    </p:spTree>
    <p:extLst>
      <p:ext uri="{BB962C8B-B14F-4D97-AF65-F5344CB8AC3E}">
        <p14:creationId xmlns:p14="http://schemas.microsoft.com/office/powerpoint/2010/main" val="10157804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795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74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145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015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15000" cy="3810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16632"/>
            <a:ext cx="3429000" cy="21602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76872"/>
            <a:ext cx="3429000" cy="16097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" y="3886597"/>
            <a:ext cx="4475163" cy="290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86597"/>
            <a:ext cx="4716016" cy="29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499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498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226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842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349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528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9600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501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253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358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3983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7" y="2778416"/>
            <a:ext cx="1447800" cy="195072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590800"/>
            <a:ext cx="5715000" cy="42672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318"/>
            <a:ext cx="5486400" cy="281761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81129"/>
            <a:ext cx="3321495" cy="2276872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04" y="35318"/>
            <a:ext cx="3550096" cy="255548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54" y="2778416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673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7990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3952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2987824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45967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18"/>
            <a:ext cx="6096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3402106"/>
            <a:ext cx="6221705" cy="35623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25145"/>
            <a:ext cx="3048000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78017"/>
            <a:ext cx="3048000" cy="224712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4319"/>
            <a:ext cx="3048000" cy="24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279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7552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090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145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361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0458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371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4238625"/>
            <a:ext cx="6000750" cy="26193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4"/>
          <a:stretch/>
        </p:blipFill>
        <p:spPr>
          <a:xfrm>
            <a:off x="3227294" y="-47625"/>
            <a:ext cx="5916706" cy="42862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7294" cy="228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8625"/>
            <a:ext cx="3143250" cy="261937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8703"/>
            <a:ext cx="3227294" cy="194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838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4915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0181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793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144000" cy="36094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338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216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711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058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" y="28600"/>
            <a:ext cx="2908884" cy="174955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8600"/>
            <a:ext cx="3024336" cy="1828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8" y="1790783"/>
            <a:ext cx="2918504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632200"/>
            <a:ext cx="3779912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" y="3632200"/>
            <a:ext cx="5357156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-34315"/>
            <a:ext cx="3203848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10321"/>
            <a:ext cx="3201235" cy="17145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857400"/>
            <a:ext cx="304795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9251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975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497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8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8916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193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453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3491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" y="0"/>
            <a:ext cx="6271608" cy="278092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0"/>
            <a:ext cx="2915816" cy="198780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22" y="1987806"/>
            <a:ext cx="2843778" cy="230529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" y="2780928"/>
            <a:ext cx="6271608" cy="39751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22" y="4293096"/>
            <a:ext cx="2843778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30964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4064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3048000" cy="21542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3204"/>
            <a:ext cx="9144000" cy="28321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4216"/>
            <a:ext cx="3048000" cy="18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343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23" y="-1"/>
            <a:ext cx="2619374" cy="171107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22" y="1522128"/>
            <a:ext cx="2619375" cy="17526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71" y="3284158"/>
            <a:ext cx="5391329" cy="357187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71" y="25152"/>
            <a:ext cx="2705100" cy="168592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71" y="1711077"/>
            <a:ext cx="2695664" cy="1573081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152"/>
            <a:ext cx="3752671" cy="199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9016"/>
            <a:ext cx="3752670" cy="241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37112"/>
            <a:ext cx="3752671" cy="2418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598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6901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1094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1478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8850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6100"/>
            <a:ext cx="6286500" cy="37719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57500" cy="161323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0"/>
            <a:ext cx="6286500" cy="41910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293096"/>
            <a:ext cx="2857500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7616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1"/>
          <a:stretch/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16823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50000" cy="4191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072"/>
            <a:ext cx="9144000" cy="334416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50" y="113928"/>
            <a:ext cx="2769050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1334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192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57504" cy="41910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542" y="4321175"/>
            <a:ext cx="3810000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5085"/>
            <a:ext cx="6426239" cy="3022915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387" y="0"/>
            <a:ext cx="3249613" cy="431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6157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0923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7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9100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2019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6501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3747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530"/>
            <a:ext cx="9144000" cy="263547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530"/>
            <a:ext cx="9036496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333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28575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0480"/>
            <a:ext cx="9144000" cy="4191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2687960" cy="265048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10" y="0"/>
            <a:ext cx="2601089" cy="264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8919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3448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0947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5563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9315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" t="5510" r="2382" b="24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5252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3469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94" y="4261104"/>
            <a:ext cx="3497857" cy="250356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214439"/>
            <a:ext cx="1547664" cy="259689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1104"/>
            <a:ext cx="4242495" cy="259689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1465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9854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100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9144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586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61</TotalTime>
  <Words>2657</Words>
  <Application>Microsoft Office PowerPoint</Application>
  <PresentationFormat>Presentación en pantalla (4:3)</PresentationFormat>
  <Paragraphs>325</Paragraphs>
  <Slides>158</Slides>
  <Notes>137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158</vt:i4>
      </vt:variant>
    </vt:vector>
  </HeadingPairs>
  <TitlesOfParts>
    <vt:vector size="166" baseType="lpstr">
      <vt:lpstr>Calibri</vt:lpstr>
      <vt:lpstr>Century Schoolbook</vt:lpstr>
      <vt:lpstr>Franklin Gothic Book</vt:lpstr>
      <vt:lpstr>Perpetua</vt:lpstr>
      <vt:lpstr>Wingdings</vt:lpstr>
      <vt:lpstr>Wingdings 2</vt:lpstr>
      <vt:lpstr>Equidad</vt:lpstr>
      <vt:lpstr>2_Default Theme</vt:lpstr>
      <vt:lpstr>Toowoomba Botanic Garden.-Queensland.-Australia. Hester Malan Wildflower Garden.- University of California Botanical Garden</vt:lpstr>
      <vt:lpstr>Toowoomba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University of California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Hester Malan Wildflower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</dc:creator>
  <cp:lastModifiedBy>Usuario</cp:lastModifiedBy>
  <cp:revision>7</cp:revision>
  <dcterms:created xsi:type="dcterms:W3CDTF">2014-08-24T06:09:27Z</dcterms:created>
  <dcterms:modified xsi:type="dcterms:W3CDTF">2018-04-03T07:43:41Z</dcterms:modified>
</cp:coreProperties>
</file>