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3"/>
  </p:notesMasterIdLst>
  <p:sldIdLst>
    <p:sldId id="256" r:id="rId2"/>
    <p:sldId id="257" r:id="rId3"/>
    <p:sldId id="349" r:id="rId4"/>
    <p:sldId id="350" r:id="rId5"/>
    <p:sldId id="351" r:id="rId6"/>
    <p:sldId id="352" r:id="rId7"/>
    <p:sldId id="353" r:id="rId8"/>
    <p:sldId id="354" r:id="rId9"/>
    <p:sldId id="355" r:id="rId10"/>
    <p:sldId id="356" r:id="rId11"/>
    <p:sldId id="357" r:id="rId12"/>
    <p:sldId id="358" r:id="rId13"/>
    <p:sldId id="359" r:id="rId14"/>
    <p:sldId id="360" r:id="rId15"/>
    <p:sldId id="361" r:id="rId16"/>
    <p:sldId id="362" r:id="rId17"/>
    <p:sldId id="363" r:id="rId18"/>
    <p:sldId id="364" r:id="rId19"/>
    <p:sldId id="365" r:id="rId20"/>
    <p:sldId id="398" r:id="rId21"/>
    <p:sldId id="399" r:id="rId22"/>
    <p:sldId id="366" r:id="rId23"/>
    <p:sldId id="367" r:id="rId24"/>
    <p:sldId id="368" r:id="rId25"/>
    <p:sldId id="369" r:id="rId26"/>
    <p:sldId id="370" r:id="rId27"/>
    <p:sldId id="371" r:id="rId28"/>
    <p:sldId id="373" r:id="rId29"/>
    <p:sldId id="375" r:id="rId30"/>
    <p:sldId id="376" r:id="rId31"/>
    <p:sldId id="377" r:id="rId32"/>
    <p:sldId id="378" r:id="rId33"/>
    <p:sldId id="379" r:id="rId34"/>
    <p:sldId id="380" r:id="rId35"/>
    <p:sldId id="381" r:id="rId36"/>
    <p:sldId id="382" r:id="rId37"/>
    <p:sldId id="338" r:id="rId38"/>
    <p:sldId id="321" r:id="rId39"/>
    <p:sldId id="343" r:id="rId40"/>
    <p:sldId id="342" r:id="rId41"/>
    <p:sldId id="309" r:id="rId42"/>
    <p:sldId id="258" r:id="rId43"/>
    <p:sldId id="259" r:id="rId44"/>
    <p:sldId id="269" r:id="rId45"/>
    <p:sldId id="270" r:id="rId46"/>
    <p:sldId id="271" r:id="rId47"/>
    <p:sldId id="272" r:id="rId48"/>
    <p:sldId id="344" r:id="rId49"/>
    <p:sldId id="345" r:id="rId50"/>
    <p:sldId id="346" r:id="rId51"/>
    <p:sldId id="301" r:id="rId52"/>
    <p:sldId id="331" r:id="rId53"/>
    <p:sldId id="314" r:id="rId54"/>
    <p:sldId id="311" r:id="rId55"/>
    <p:sldId id="312" r:id="rId56"/>
    <p:sldId id="276" r:id="rId57"/>
    <p:sldId id="273" r:id="rId58"/>
    <p:sldId id="330" r:id="rId59"/>
    <p:sldId id="275" r:id="rId60"/>
    <p:sldId id="310" r:id="rId61"/>
    <p:sldId id="340" r:id="rId62"/>
    <p:sldId id="283" r:id="rId63"/>
    <p:sldId id="264" r:id="rId64"/>
    <p:sldId id="287" r:id="rId65"/>
    <p:sldId id="317" r:id="rId66"/>
    <p:sldId id="288" r:id="rId67"/>
    <p:sldId id="266" r:id="rId68"/>
    <p:sldId id="277" r:id="rId69"/>
    <p:sldId id="289" r:id="rId70"/>
    <p:sldId id="335" r:id="rId71"/>
    <p:sldId id="322" r:id="rId72"/>
    <p:sldId id="281" r:id="rId73"/>
    <p:sldId id="286" r:id="rId74"/>
    <p:sldId id="262" r:id="rId75"/>
    <p:sldId id="308" r:id="rId76"/>
    <p:sldId id="328" r:id="rId77"/>
    <p:sldId id="294" r:id="rId78"/>
    <p:sldId id="290" r:id="rId79"/>
    <p:sldId id="320" r:id="rId80"/>
    <p:sldId id="261" r:id="rId81"/>
    <p:sldId id="263" r:id="rId82"/>
    <p:sldId id="316" r:id="rId83"/>
    <p:sldId id="291" r:id="rId84"/>
    <p:sldId id="324" r:id="rId85"/>
    <p:sldId id="341" r:id="rId86"/>
    <p:sldId id="337" r:id="rId87"/>
    <p:sldId id="315" r:id="rId88"/>
    <p:sldId id="292" r:id="rId89"/>
    <p:sldId id="265" r:id="rId90"/>
    <p:sldId id="293" r:id="rId91"/>
    <p:sldId id="297" r:id="rId92"/>
    <p:sldId id="298" r:id="rId93"/>
    <p:sldId id="299" r:id="rId94"/>
    <p:sldId id="387" r:id="rId95"/>
    <p:sldId id="300" r:id="rId96"/>
    <p:sldId id="302" r:id="rId97"/>
    <p:sldId id="313" r:id="rId98"/>
    <p:sldId id="339" r:id="rId99"/>
    <p:sldId id="303" r:id="rId100"/>
    <p:sldId id="318" r:id="rId101"/>
    <p:sldId id="348" r:id="rId102"/>
    <p:sldId id="334" r:id="rId103"/>
    <p:sldId id="326" r:id="rId104"/>
    <p:sldId id="329" r:id="rId105"/>
    <p:sldId id="278" r:id="rId106"/>
    <p:sldId id="279" r:id="rId107"/>
    <p:sldId id="280" r:id="rId108"/>
    <p:sldId id="323" r:id="rId109"/>
    <p:sldId id="260" r:id="rId110"/>
    <p:sldId id="282" r:id="rId111"/>
    <p:sldId id="284" r:id="rId112"/>
    <p:sldId id="285" r:id="rId113"/>
    <p:sldId id="327" r:id="rId114"/>
    <p:sldId id="332" r:id="rId115"/>
    <p:sldId id="296" r:id="rId116"/>
    <p:sldId id="333" r:id="rId117"/>
    <p:sldId id="319" r:id="rId118"/>
    <p:sldId id="306" r:id="rId119"/>
    <p:sldId id="268" r:id="rId120"/>
    <p:sldId id="304" r:id="rId121"/>
    <p:sldId id="305" r:id="rId122"/>
    <p:sldId id="267" r:id="rId123"/>
    <p:sldId id="397" r:id="rId124"/>
    <p:sldId id="383" r:id="rId125"/>
    <p:sldId id="384" r:id="rId126"/>
    <p:sldId id="325" r:id="rId127"/>
    <p:sldId id="295" r:id="rId128"/>
    <p:sldId id="336" r:id="rId129"/>
    <p:sldId id="307" r:id="rId130"/>
    <p:sldId id="347" r:id="rId131"/>
    <p:sldId id="385" r:id="rId132"/>
    <p:sldId id="386" r:id="rId133"/>
    <p:sldId id="388" r:id="rId134"/>
    <p:sldId id="389" r:id="rId135"/>
    <p:sldId id="390" r:id="rId136"/>
    <p:sldId id="391" r:id="rId137"/>
    <p:sldId id="392" r:id="rId138"/>
    <p:sldId id="393" r:id="rId139"/>
    <p:sldId id="394" r:id="rId140"/>
    <p:sldId id="395" r:id="rId141"/>
    <p:sldId id="396" r:id="rId1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0"/>
  </p:normalViewPr>
  <p:slideViewPr>
    <p:cSldViewPr>
      <p:cViewPr varScale="1">
        <p:scale>
          <a:sx n="111" d="100"/>
          <a:sy n="111" d="100"/>
        </p:scale>
        <p:origin x="1542" y="108"/>
      </p:cViewPr>
      <p:guideLst>
        <p:guide orient="horz" pos="2160"/>
        <p:guide pos="2880"/>
      </p:guideLst>
    </p:cSldViewPr>
  </p:slideViewPr>
  <p:notesTextViewPr>
    <p:cViewPr>
      <p:scale>
        <a:sx n="1" d="1"/>
        <a:sy n="1" d="1"/>
      </p:scale>
      <p:origin x="0" y="0"/>
    </p:cViewPr>
  </p:notesTextViewPr>
  <p:sorterViewPr>
    <p:cViewPr>
      <p:scale>
        <a:sx n="100" d="100"/>
        <a:sy n="100" d="100"/>
      </p:scale>
      <p:origin x="0" y="3967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2D4743-A093-44B0-A49F-750A84F8AA8E}" type="datetimeFigureOut">
              <a:rPr lang="es-ES" smtClean="0"/>
              <a:t>01/04/2018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9A2BE6-3FA5-4851-ACFA-C49412E4DEF3}" type="slidenum">
              <a:rPr lang="es-ES" smtClean="0"/>
              <a:t>‹Nº›</a:t>
            </a:fld>
            <a:endParaRPr lang="es-ES" dirty="0"/>
          </a:p>
        </p:txBody>
      </p:sp>
    </p:spTree>
    <p:extLst>
      <p:ext uri="{BB962C8B-B14F-4D97-AF65-F5344CB8AC3E}">
        <p14:creationId xmlns:p14="http://schemas.microsoft.com/office/powerpoint/2010/main" val="3502300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37</a:t>
            </a:fld>
            <a:endParaRPr lang="es-ES" dirty="0"/>
          </a:p>
        </p:txBody>
      </p:sp>
    </p:spTree>
    <p:extLst>
      <p:ext uri="{BB962C8B-B14F-4D97-AF65-F5344CB8AC3E}">
        <p14:creationId xmlns:p14="http://schemas.microsoft.com/office/powerpoint/2010/main" val="3339270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Boboli-Luneta</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38</a:t>
            </a:fld>
            <a:endParaRPr lang="es-ES" dirty="0"/>
          </a:p>
        </p:txBody>
      </p:sp>
    </p:spTree>
    <p:extLst>
      <p:ext uri="{BB962C8B-B14F-4D97-AF65-F5344CB8AC3E}">
        <p14:creationId xmlns:p14="http://schemas.microsoft.com/office/powerpoint/2010/main" val="2471941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Boboli-Anfiteatro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39</a:t>
            </a:fld>
            <a:endParaRPr lang="es-ES" dirty="0"/>
          </a:p>
        </p:txBody>
      </p:sp>
    </p:spTree>
    <p:extLst>
      <p:ext uri="{BB962C8B-B14F-4D97-AF65-F5344CB8AC3E}">
        <p14:creationId xmlns:p14="http://schemas.microsoft.com/office/powerpoint/2010/main" val="367623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40</a:t>
            </a:fld>
            <a:endParaRPr lang="es-ES" dirty="0"/>
          </a:p>
        </p:txBody>
      </p:sp>
    </p:spTree>
    <p:extLst>
      <p:ext uri="{BB962C8B-B14F-4D97-AF65-F5344CB8AC3E}">
        <p14:creationId xmlns:p14="http://schemas.microsoft.com/office/powerpoint/2010/main" val="1695465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Boboli-Palacio Pitti</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43</a:t>
            </a:fld>
            <a:endParaRPr lang="es-ES" dirty="0"/>
          </a:p>
        </p:txBody>
      </p:sp>
    </p:spTree>
    <p:extLst>
      <p:ext uri="{BB962C8B-B14F-4D97-AF65-F5344CB8AC3E}">
        <p14:creationId xmlns:p14="http://schemas.microsoft.com/office/powerpoint/2010/main" val="282795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Boboli-Anfiteatro</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44</a:t>
            </a:fld>
            <a:endParaRPr lang="es-ES" dirty="0"/>
          </a:p>
        </p:txBody>
      </p:sp>
    </p:spTree>
    <p:extLst>
      <p:ext uri="{BB962C8B-B14F-4D97-AF65-F5344CB8AC3E}">
        <p14:creationId xmlns:p14="http://schemas.microsoft.com/office/powerpoint/2010/main" val="2223638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Boboli-Anfiteatro</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45</a:t>
            </a:fld>
            <a:endParaRPr lang="es-ES" dirty="0"/>
          </a:p>
        </p:txBody>
      </p:sp>
    </p:spTree>
    <p:extLst>
      <p:ext uri="{BB962C8B-B14F-4D97-AF65-F5344CB8AC3E}">
        <p14:creationId xmlns:p14="http://schemas.microsoft.com/office/powerpoint/2010/main" val="258804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Boboli-Anfiteatro</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46</a:t>
            </a:fld>
            <a:endParaRPr lang="es-ES" dirty="0"/>
          </a:p>
        </p:txBody>
      </p:sp>
    </p:spTree>
    <p:extLst>
      <p:ext uri="{BB962C8B-B14F-4D97-AF65-F5344CB8AC3E}">
        <p14:creationId xmlns:p14="http://schemas.microsoft.com/office/powerpoint/2010/main" val="1077859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Boboli-Anfiteatro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47</a:t>
            </a:fld>
            <a:endParaRPr lang="es-ES" dirty="0"/>
          </a:p>
        </p:txBody>
      </p:sp>
    </p:spTree>
    <p:extLst>
      <p:ext uri="{BB962C8B-B14F-4D97-AF65-F5344CB8AC3E}">
        <p14:creationId xmlns:p14="http://schemas.microsoft.com/office/powerpoint/2010/main" val="1055654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Boboli-La</a:t>
            </a:r>
            <a:r>
              <a:rPr lang="es-ES" baseline="0" dirty="0"/>
              <a:t> Bañera</a:t>
            </a:r>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48</a:t>
            </a:fld>
            <a:endParaRPr lang="es-ES" dirty="0"/>
          </a:p>
        </p:txBody>
      </p:sp>
    </p:spTree>
    <p:extLst>
      <p:ext uri="{BB962C8B-B14F-4D97-AF65-F5344CB8AC3E}">
        <p14:creationId xmlns:p14="http://schemas.microsoft.com/office/powerpoint/2010/main" val="3523095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di Boboli.-Obelisco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49</a:t>
            </a:fld>
            <a:endParaRPr lang="es-ES" dirty="0"/>
          </a:p>
        </p:txBody>
      </p:sp>
    </p:spTree>
    <p:extLst>
      <p:ext uri="{BB962C8B-B14F-4D97-AF65-F5344CB8AC3E}">
        <p14:creationId xmlns:p14="http://schemas.microsoft.com/office/powerpoint/2010/main" val="1004225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50</a:t>
            </a:fld>
            <a:endParaRPr lang="es-ES" dirty="0"/>
          </a:p>
        </p:txBody>
      </p:sp>
    </p:spTree>
    <p:extLst>
      <p:ext uri="{BB962C8B-B14F-4D97-AF65-F5344CB8AC3E}">
        <p14:creationId xmlns:p14="http://schemas.microsoft.com/office/powerpoint/2010/main" val="999768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Boboli-Anfiteatro</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51</a:t>
            </a:fld>
            <a:endParaRPr lang="es-ES" dirty="0"/>
          </a:p>
        </p:txBody>
      </p:sp>
    </p:spTree>
    <p:extLst>
      <p:ext uri="{BB962C8B-B14F-4D97-AF65-F5344CB8AC3E}">
        <p14:creationId xmlns:p14="http://schemas.microsoft.com/office/powerpoint/2010/main" val="2098758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52</a:t>
            </a:fld>
            <a:endParaRPr lang="es-ES" dirty="0"/>
          </a:p>
        </p:txBody>
      </p:sp>
    </p:spTree>
    <p:extLst>
      <p:ext uri="{BB962C8B-B14F-4D97-AF65-F5344CB8AC3E}">
        <p14:creationId xmlns:p14="http://schemas.microsoft.com/office/powerpoint/2010/main" val="690189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53</a:t>
            </a:fld>
            <a:endParaRPr lang="es-ES" dirty="0"/>
          </a:p>
        </p:txBody>
      </p:sp>
    </p:spTree>
    <p:extLst>
      <p:ext uri="{BB962C8B-B14F-4D97-AF65-F5344CB8AC3E}">
        <p14:creationId xmlns:p14="http://schemas.microsoft.com/office/powerpoint/2010/main" val="3093291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Boboli-Fuente de Neptuno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54</a:t>
            </a:fld>
            <a:endParaRPr lang="es-ES" dirty="0"/>
          </a:p>
        </p:txBody>
      </p:sp>
    </p:spTree>
    <p:extLst>
      <p:ext uri="{BB962C8B-B14F-4D97-AF65-F5344CB8AC3E}">
        <p14:creationId xmlns:p14="http://schemas.microsoft.com/office/powerpoint/2010/main" val="1164821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Boboli.-Vista del Palacio Pitti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55</a:t>
            </a:fld>
            <a:endParaRPr lang="es-ES" dirty="0"/>
          </a:p>
        </p:txBody>
      </p:sp>
    </p:spTree>
    <p:extLst>
      <p:ext uri="{BB962C8B-B14F-4D97-AF65-F5344CB8AC3E}">
        <p14:creationId xmlns:p14="http://schemas.microsoft.com/office/powerpoint/2010/main" val="2970781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Boboli-Vista del Palacio Pitti y Florencia</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56</a:t>
            </a:fld>
            <a:endParaRPr lang="es-ES" dirty="0"/>
          </a:p>
        </p:txBody>
      </p:sp>
    </p:spTree>
    <p:extLst>
      <p:ext uri="{BB962C8B-B14F-4D97-AF65-F5344CB8AC3E}">
        <p14:creationId xmlns:p14="http://schemas.microsoft.com/office/powerpoint/2010/main" val="2086957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Boboli-Palacio Pitti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57</a:t>
            </a:fld>
            <a:endParaRPr lang="es-ES" dirty="0"/>
          </a:p>
        </p:txBody>
      </p:sp>
    </p:spTree>
    <p:extLst>
      <p:ext uri="{BB962C8B-B14F-4D97-AF65-F5344CB8AC3E}">
        <p14:creationId xmlns:p14="http://schemas.microsoft.com/office/powerpoint/2010/main" val="542989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58</a:t>
            </a:fld>
            <a:endParaRPr lang="es-ES" dirty="0"/>
          </a:p>
        </p:txBody>
      </p:sp>
    </p:spTree>
    <p:extLst>
      <p:ext uri="{BB962C8B-B14F-4D97-AF65-F5344CB8AC3E}">
        <p14:creationId xmlns:p14="http://schemas.microsoft.com/office/powerpoint/2010/main" val="17476904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Boboli-Fuente de Neptuno</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59</a:t>
            </a:fld>
            <a:endParaRPr lang="es-ES" dirty="0"/>
          </a:p>
        </p:txBody>
      </p:sp>
    </p:spTree>
    <p:extLst>
      <p:ext uri="{BB962C8B-B14F-4D97-AF65-F5344CB8AC3E}">
        <p14:creationId xmlns:p14="http://schemas.microsoft.com/office/powerpoint/2010/main" val="3527676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Boboli-Neptuno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60</a:t>
            </a:fld>
            <a:endParaRPr lang="es-ES" dirty="0"/>
          </a:p>
        </p:txBody>
      </p:sp>
    </p:spTree>
    <p:extLst>
      <p:ext uri="{BB962C8B-B14F-4D97-AF65-F5344CB8AC3E}">
        <p14:creationId xmlns:p14="http://schemas.microsoft.com/office/powerpoint/2010/main" val="722403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Boboli-Neptuno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61</a:t>
            </a:fld>
            <a:endParaRPr lang="es-ES" dirty="0"/>
          </a:p>
        </p:txBody>
      </p:sp>
    </p:spTree>
    <p:extLst>
      <p:ext uri="{BB962C8B-B14F-4D97-AF65-F5344CB8AC3E}">
        <p14:creationId xmlns:p14="http://schemas.microsoft.com/office/powerpoint/2010/main" val="3392123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Boboli.-Paseo principal con esculturas</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62</a:t>
            </a:fld>
            <a:endParaRPr lang="es-ES" dirty="0"/>
          </a:p>
        </p:txBody>
      </p:sp>
    </p:spTree>
    <p:extLst>
      <p:ext uri="{BB962C8B-B14F-4D97-AF65-F5344CB8AC3E}">
        <p14:creationId xmlns:p14="http://schemas.microsoft.com/office/powerpoint/2010/main" val="16975448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63</a:t>
            </a:fld>
            <a:endParaRPr lang="es-ES" dirty="0"/>
          </a:p>
        </p:txBody>
      </p:sp>
    </p:spTree>
    <p:extLst>
      <p:ext uri="{BB962C8B-B14F-4D97-AF65-F5344CB8AC3E}">
        <p14:creationId xmlns:p14="http://schemas.microsoft.com/office/powerpoint/2010/main" val="2389403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Boboli-Esculturas en Avenue Viottolone</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64</a:t>
            </a:fld>
            <a:endParaRPr lang="es-ES" dirty="0"/>
          </a:p>
        </p:txBody>
      </p:sp>
    </p:spTree>
    <p:extLst>
      <p:ext uri="{BB962C8B-B14F-4D97-AF65-F5344CB8AC3E}">
        <p14:creationId xmlns:p14="http://schemas.microsoft.com/office/powerpoint/2010/main" val="39593326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a:p>
            <a:r>
              <a:rPr lang="es-ES" dirty="0"/>
              <a:t>-Avenue Viottolone</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65</a:t>
            </a:fld>
            <a:endParaRPr lang="es-ES" dirty="0"/>
          </a:p>
        </p:txBody>
      </p:sp>
    </p:spTree>
    <p:extLst>
      <p:ext uri="{BB962C8B-B14F-4D97-AF65-F5344CB8AC3E}">
        <p14:creationId xmlns:p14="http://schemas.microsoft.com/office/powerpoint/2010/main" val="889278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66</a:t>
            </a:fld>
            <a:endParaRPr lang="es-ES" dirty="0"/>
          </a:p>
        </p:txBody>
      </p:sp>
    </p:spTree>
    <p:extLst>
      <p:ext uri="{BB962C8B-B14F-4D97-AF65-F5344CB8AC3E}">
        <p14:creationId xmlns:p14="http://schemas.microsoft.com/office/powerpoint/2010/main" val="3083168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Boboli-Diospyrus virginiana y Avenida de Cipreses</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67</a:t>
            </a:fld>
            <a:endParaRPr lang="es-ES" dirty="0"/>
          </a:p>
        </p:txBody>
      </p:sp>
    </p:spTree>
    <p:extLst>
      <p:ext uri="{BB962C8B-B14F-4D97-AF65-F5344CB8AC3E}">
        <p14:creationId xmlns:p14="http://schemas.microsoft.com/office/powerpoint/2010/main" val="1698559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Boboli-Estatua de la abundancia</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68</a:t>
            </a:fld>
            <a:endParaRPr lang="es-ES" dirty="0"/>
          </a:p>
        </p:txBody>
      </p:sp>
    </p:spTree>
    <p:extLst>
      <p:ext uri="{BB962C8B-B14F-4D97-AF65-F5344CB8AC3E}">
        <p14:creationId xmlns:p14="http://schemas.microsoft.com/office/powerpoint/2010/main" val="33645974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Boboli-Paseo de cipreses y Paseo de Platanus</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69</a:t>
            </a:fld>
            <a:endParaRPr lang="es-ES" dirty="0"/>
          </a:p>
        </p:txBody>
      </p:sp>
    </p:spTree>
    <p:extLst>
      <p:ext uri="{BB962C8B-B14F-4D97-AF65-F5344CB8AC3E}">
        <p14:creationId xmlns:p14="http://schemas.microsoft.com/office/powerpoint/2010/main" val="1797775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Boboli,-Prato</a:t>
            </a:r>
            <a:r>
              <a:rPr lang="es-ES" baseline="0" dirty="0"/>
              <a:t> </a:t>
            </a:r>
            <a:r>
              <a:rPr lang="es-ES" dirty="0"/>
              <a:t>dell'uccellare</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70</a:t>
            </a:fld>
            <a:endParaRPr lang="es-ES" dirty="0"/>
          </a:p>
        </p:txBody>
      </p:sp>
    </p:spTree>
    <p:extLst>
      <p:ext uri="{BB962C8B-B14F-4D97-AF65-F5344CB8AC3E}">
        <p14:creationId xmlns:p14="http://schemas.microsoft.com/office/powerpoint/2010/main" val="16381902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Boboli.-Prato dell uccellare</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71</a:t>
            </a:fld>
            <a:endParaRPr lang="es-ES" dirty="0"/>
          </a:p>
        </p:txBody>
      </p:sp>
    </p:spTree>
    <p:extLst>
      <p:ext uri="{BB962C8B-B14F-4D97-AF65-F5344CB8AC3E}">
        <p14:creationId xmlns:p14="http://schemas.microsoft.com/office/powerpoint/2010/main" val="9713039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Boboli-Igor Milovij</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72</a:t>
            </a:fld>
            <a:endParaRPr lang="es-ES" dirty="0"/>
          </a:p>
        </p:txBody>
      </p:sp>
    </p:spTree>
    <p:extLst>
      <p:ext uri="{BB962C8B-B14F-4D97-AF65-F5344CB8AC3E}">
        <p14:creationId xmlns:p14="http://schemas.microsoft.com/office/powerpoint/2010/main" val="2195940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Boboli-Paseo de encinas recortadas</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73</a:t>
            </a:fld>
            <a:endParaRPr lang="es-ES" dirty="0"/>
          </a:p>
        </p:txBody>
      </p:sp>
    </p:spTree>
    <p:extLst>
      <p:ext uri="{BB962C8B-B14F-4D97-AF65-F5344CB8AC3E}">
        <p14:creationId xmlns:p14="http://schemas.microsoft.com/office/powerpoint/2010/main" val="33626744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Boboli.-Issoloto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75</a:t>
            </a:fld>
            <a:endParaRPr lang="es-ES" dirty="0"/>
          </a:p>
        </p:txBody>
      </p:sp>
    </p:spTree>
    <p:extLst>
      <p:ext uri="{BB962C8B-B14F-4D97-AF65-F5344CB8AC3E}">
        <p14:creationId xmlns:p14="http://schemas.microsoft.com/office/powerpoint/2010/main" val="3257676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Boboli.-Issoloto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76</a:t>
            </a:fld>
            <a:endParaRPr lang="es-ES" dirty="0"/>
          </a:p>
        </p:txBody>
      </p:sp>
    </p:spTree>
    <p:extLst>
      <p:ext uri="{BB962C8B-B14F-4D97-AF65-F5344CB8AC3E}">
        <p14:creationId xmlns:p14="http://schemas.microsoft.com/office/powerpoint/2010/main" val="37692063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Boboli-Estanque rodeado de encinas recortadas</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77</a:t>
            </a:fld>
            <a:endParaRPr lang="es-ES" dirty="0"/>
          </a:p>
        </p:txBody>
      </p:sp>
    </p:spTree>
    <p:extLst>
      <p:ext uri="{BB962C8B-B14F-4D97-AF65-F5344CB8AC3E}">
        <p14:creationId xmlns:p14="http://schemas.microsoft.com/office/powerpoint/2010/main" val="10671877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78</a:t>
            </a:fld>
            <a:endParaRPr lang="es-ES" dirty="0"/>
          </a:p>
        </p:txBody>
      </p:sp>
    </p:spTree>
    <p:extLst>
      <p:ext uri="{BB962C8B-B14F-4D97-AF65-F5344CB8AC3E}">
        <p14:creationId xmlns:p14="http://schemas.microsoft.com/office/powerpoint/2010/main" val="27255144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Boboli-Issoloto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79</a:t>
            </a:fld>
            <a:endParaRPr lang="es-ES" dirty="0"/>
          </a:p>
        </p:txBody>
      </p:sp>
    </p:spTree>
    <p:extLst>
      <p:ext uri="{BB962C8B-B14F-4D97-AF65-F5344CB8AC3E}">
        <p14:creationId xmlns:p14="http://schemas.microsoft.com/office/powerpoint/2010/main" val="25848772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80</a:t>
            </a:fld>
            <a:endParaRPr lang="es-ES" dirty="0"/>
          </a:p>
        </p:txBody>
      </p:sp>
    </p:spTree>
    <p:extLst>
      <p:ext uri="{BB962C8B-B14F-4D97-AF65-F5344CB8AC3E}">
        <p14:creationId xmlns:p14="http://schemas.microsoft.com/office/powerpoint/2010/main" val="24842586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Boboli-Fuente Central</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82</a:t>
            </a:fld>
            <a:endParaRPr lang="es-ES" dirty="0"/>
          </a:p>
        </p:txBody>
      </p:sp>
    </p:spTree>
    <p:extLst>
      <p:ext uri="{BB962C8B-B14F-4D97-AF65-F5344CB8AC3E}">
        <p14:creationId xmlns:p14="http://schemas.microsoft.com/office/powerpoint/2010/main" val="34622694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Boboli-Estanque principal</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83</a:t>
            </a:fld>
            <a:endParaRPr lang="es-ES" dirty="0"/>
          </a:p>
        </p:txBody>
      </p:sp>
    </p:spTree>
    <p:extLst>
      <p:ext uri="{BB962C8B-B14F-4D97-AF65-F5344CB8AC3E}">
        <p14:creationId xmlns:p14="http://schemas.microsoft.com/office/powerpoint/2010/main" val="14034382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a:t>
            </a:r>
            <a:r>
              <a:rPr lang="es-ES" baseline="0" dirty="0"/>
              <a:t> Boboli.-</a:t>
            </a:r>
            <a:r>
              <a:rPr lang="es-ES" dirty="0"/>
              <a:t>Issoloto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84</a:t>
            </a:fld>
            <a:endParaRPr lang="es-ES" dirty="0"/>
          </a:p>
        </p:txBody>
      </p:sp>
    </p:spTree>
    <p:extLst>
      <p:ext uri="{BB962C8B-B14F-4D97-AF65-F5344CB8AC3E}">
        <p14:creationId xmlns:p14="http://schemas.microsoft.com/office/powerpoint/2010/main" val="35795153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Boboli-Issoloto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85</a:t>
            </a:fld>
            <a:endParaRPr lang="es-ES" dirty="0"/>
          </a:p>
        </p:txBody>
      </p:sp>
    </p:spTree>
    <p:extLst>
      <p:ext uri="{BB962C8B-B14F-4D97-AF65-F5344CB8AC3E}">
        <p14:creationId xmlns:p14="http://schemas.microsoft.com/office/powerpoint/2010/main" val="42435214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Boboli-Issoloto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86</a:t>
            </a:fld>
            <a:endParaRPr lang="es-ES" dirty="0"/>
          </a:p>
        </p:txBody>
      </p:sp>
    </p:spTree>
    <p:extLst>
      <p:ext uri="{BB962C8B-B14F-4D97-AF65-F5344CB8AC3E}">
        <p14:creationId xmlns:p14="http://schemas.microsoft.com/office/powerpoint/2010/main" val="32599602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Boboli-Andromeda</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87</a:t>
            </a:fld>
            <a:endParaRPr lang="es-ES" dirty="0"/>
          </a:p>
        </p:txBody>
      </p:sp>
    </p:spTree>
    <p:extLst>
      <p:ext uri="{BB962C8B-B14F-4D97-AF65-F5344CB8AC3E}">
        <p14:creationId xmlns:p14="http://schemas.microsoft.com/office/powerpoint/2010/main" val="10445948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Boboli-Estanque con cítricos</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88</a:t>
            </a:fld>
            <a:endParaRPr lang="es-ES" dirty="0"/>
          </a:p>
        </p:txBody>
      </p:sp>
    </p:spTree>
    <p:extLst>
      <p:ext uri="{BB962C8B-B14F-4D97-AF65-F5344CB8AC3E}">
        <p14:creationId xmlns:p14="http://schemas.microsoft.com/office/powerpoint/2010/main" val="8478652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89</a:t>
            </a:fld>
            <a:endParaRPr lang="es-ES" dirty="0"/>
          </a:p>
        </p:txBody>
      </p:sp>
    </p:spTree>
    <p:extLst>
      <p:ext uri="{BB962C8B-B14F-4D97-AF65-F5344CB8AC3E}">
        <p14:creationId xmlns:p14="http://schemas.microsoft.com/office/powerpoint/2010/main" val="9578772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Boboli-Estanque principal</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90</a:t>
            </a:fld>
            <a:endParaRPr lang="es-ES" dirty="0"/>
          </a:p>
        </p:txBody>
      </p:sp>
    </p:spTree>
    <p:extLst>
      <p:ext uri="{BB962C8B-B14F-4D97-AF65-F5344CB8AC3E}">
        <p14:creationId xmlns:p14="http://schemas.microsoft.com/office/powerpoint/2010/main" val="1157635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Boboli-Paseo de plátanos y apuntalamiento de Cedro antiguo</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91</a:t>
            </a:fld>
            <a:endParaRPr lang="es-ES" dirty="0"/>
          </a:p>
        </p:txBody>
      </p:sp>
    </p:spTree>
    <p:extLst>
      <p:ext uri="{BB962C8B-B14F-4D97-AF65-F5344CB8AC3E}">
        <p14:creationId xmlns:p14="http://schemas.microsoft.com/office/powerpoint/2010/main" val="38622134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Boboli-Cedrus deodara</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92</a:t>
            </a:fld>
            <a:endParaRPr lang="es-ES" dirty="0"/>
          </a:p>
        </p:txBody>
      </p:sp>
    </p:spTree>
    <p:extLst>
      <p:ext uri="{BB962C8B-B14F-4D97-AF65-F5344CB8AC3E}">
        <p14:creationId xmlns:p14="http://schemas.microsoft.com/office/powerpoint/2010/main" val="39761727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Boboli-Liriodendron tulipifera-Tulipero de Virginia</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93</a:t>
            </a:fld>
            <a:endParaRPr lang="es-ES" dirty="0"/>
          </a:p>
        </p:txBody>
      </p:sp>
    </p:spTree>
    <p:extLst>
      <p:ext uri="{BB962C8B-B14F-4D97-AF65-F5344CB8AC3E}">
        <p14:creationId xmlns:p14="http://schemas.microsoft.com/office/powerpoint/2010/main" val="29475868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Boboli-Dehesa de Pegasus</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94</a:t>
            </a:fld>
            <a:endParaRPr lang="es-ES" dirty="0"/>
          </a:p>
        </p:txBody>
      </p:sp>
    </p:spTree>
    <p:extLst>
      <p:ext uri="{BB962C8B-B14F-4D97-AF65-F5344CB8AC3E}">
        <p14:creationId xmlns:p14="http://schemas.microsoft.com/office/powerpoint/2010/main" val="1468647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Boboli-Bañera y Pegaso alado</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95</a:t>
            </a:fld>
            <a:endParaRPr lang="es-ES" dirty="0"/>
          </a:p>
        </p:txBody>
      </p:sp>
    </p:spTree>
    <p:extLst>
      <p:ext uri="{BB962C8B-B14F-4D97-AF65-F5344CB8AC3E}">
        <p14:creationId xmlns:p14="http://schemas.microsoft.com/office/powerpoint/2010/main" val="3444016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Boboli-Jardines formales junto al palacio</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96</a:t>
            </a:fld>
            <a:endParaRPr lang="es-ES" dirty="0"/>
          </a:p>
        </p:txBody>
      </p:sp>
    </p:spTree>
    <p:extLst>
      <p:ext uri="{BB962C8B-B14F-4D97-AF65-F5344CB8AC3E}">
        <p14:creationId xmlns:p14="http://schemas.microsoft.com/office/powerpoint/2010/main" val="26233251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Boboli-Jardines formales</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97</a:t>
            </a:fld>
            <a:endParaRPr lang="es-ES" dirty="0"/>
          </a:p>
        </p:txBody>
      </p:sp>
    </p:spTree>
    <p:extLst>
      <p:ext uri="{BB962C8B-B14F-4D97-AF65-F5344CB8AC3E}">
        <p14:creationId xmlns:p14="http://schemas.microsoft.com/office/powerpoint/2010/main" val="32970282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a:t>
            </a:r>
            <a:r>
              <a:rPr lang="es-ES" baseline="0" dirty="0"/>
              <a:t> di Boboli-Jardines formales</a:t>
            </a:r>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98</a:t>
            </a:fld>
            <a:endParaRPr lang="es-ES" dirty="0"/>
          </a:p>
        </p:txBody>
      </p:sp>
    </p:spTree>
    <p:extLst>
      <p:ext uri="{BB962C8B-B14F-4D97-AF65-F5344CB8AC3E}">
        <p14:creationId xmlns:p14="http://schemas.microsoft.com/office/powerpoint/2010/main" val="5347991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Boboli-Júpiter</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99</a:t>
            </a:fld>
            <a:endParaRPr lang="es-ES" dirty="0"/>
          </a:p>
        </p:txBody>
      </p:sp>
    </p:spTree>
    <p:extLst>
      <p:ext uri="{BB962C8B-B14F-4D97-AF65-F5344CB8AC3E}">
        <p14:creationId xmlns:p14="http://schemas.microsoft.com/office/powerpoint/2010/main" val="40738907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dei Cavallieri</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100</a:t>
            </a:fld>
            <a:endParaRPr lang="es-ES" dirty="0"/>
          </a:p>
        </p:txBody>
      </p:sp>
    </p:spTree>
    <p:extLst>
      <p:ext uri="{BB962C8B-B14F-4D97-AF65-F5344CB8AC3E}">
        <p14:creationId xmlns:p14="http://schemas.microsoft.com/office/powerpoint/2010/main" val="8409186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Boboli,-Palazzina</a:t>
            </a:r>
            <a:r>
              <a:rPr lang="es-ES" baseline="0" dirty="0"/>
              <a:t> </a:t>
            </a:r>
            <a:r>
              <a:rPr lang="es-ES" dirty="0"/>
              <a:t>del</a:t>
            </a:r>
            <a:r>
              <a:rPr lang="es-ES" baseline="0" dirty="0"/>
              <a:t> </a:t>
            </a:r>
            <a:r>
              <a:rPr lang="es-ES" dirty="0"/>
              <a:t>cavaliere</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102</a:t>
            </a:fld>
            <a:endParaRPr lang="es-ES" dirty="0"/>
          </a:p>
        </p:txBody>
      </p:sp>
    </p:spTree>
    <p:extLst>
      <p:ext uri="{BB962C8B-B14F-4D97-AF65-F5344CB8AC3E}">
        <p14:creationId xmlns:p14="http://schemas.microsoft.com/office/powerpoint/2010/main" val="24626004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Boboli-Giardino dei Cavallieri.-Paeonias</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103</a:t>
            </a:fld>
            <a:endParaRPr lang="es-ES" dirty="0"/>
          </a:p>
        </p:txBody>
      </p:sp>
    </p:spTree>
    <p:extLst>
      <p:ext uri="{BB962C8B-B14F-4D97-AF65-F5344CB8AC3E}">
        <p14:creationId xmlns:p14="http://schemas.microsoft.com/office/powerpoint/2010/main" val="2663000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Boboli-Giardino dei Cavallieri-Peonias y rosales</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104</a:t>
            </a:fld>
            <a:endParaRPr lang="es-ES" dirty="0"/>
          </a:p>
        </p:txBody>
      </p:sp>
    </p:spTree>
    <p:extLst>
      <p:ext uri="{BB962C8B-B14F-4D97-AF65-F5344CB8AC3E}">
        <p14:creationId xmlns:p14="http://schemas.microsoft.com/office/powerpoint/2010/main" val="20952828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105</a:t>
            </a:fld>
            <a:endParaRPr lang="es-ES" dirty="0"/>
          </a:p>
        </p:txBody>
      </p:sp>
    </p:spTree>
    <p:extLst>
      <p:ext uri="{BB962C8B-B14F-4D97-AF65-F5344CB8AC3E}">
        <p14:creationId xmlns:p14="http://schemas.microsoft.com/office/powerpoint/2010/main" val="18365960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Boboli-Vistas sobre Florencia</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106</a:t>
            </a:fld>
            <a:endParaRPr lang="es-ES" dirty="0"/>
          </a:p>
        </p:txBody>
      </p:sp>
    </p:spTree>
    <p:extLst>
      <p:ext uri="{BB962C8B-B14F-4D97-AF65-F5344CB8AC3E}">
        <p14:creationId xmlns:p14="http://schemas.microsoft.com/office/powerpoint/2010/main" val="25201572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107</a:t>
            </a:fld>
            <a:endParaRPr lang="es-ES" dirty="0"/>
          </a:p>
        </p:txBody>
      </p:sp>
    </p:spTree>
    <p:extLst>
      <p:ext uri="{BB962C8B-B14F-4D97-AF65-F5344CB8AC3E}">
        <p14:creationId xmlns:p14="http://schemas.microsoft.com/office/powerpoint/2010/main" val="18294963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Boboli-Vistas sobre Florencia</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108</a:t>
            </a:fld>
            <a:endParaRPr lang="es-ES" dirty="0"/>
          </a:p>
        </p:txBody>
      </p:sp>
    </p:spTree>
    <p:extLst>
      <p:ext uri="{BB962C8B-B14F-4D97-AF65-F5344CB8AC3E}">
        <p14:creationId xmlns:p14="http://schemas.microsoft.com/office/powerpoint/2010/main" val="34472073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Giandino Boboli-Túnel de adelfas y laureles </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109</a:t>
            </a:fld>
            <a:endParaRPr lang="es-ES" dirty="0"/>
          </a:p>
        </p:txBody>
      </p:sp>
    </p:spTree>
    <p:extLst>
      <p:ext uri="{BB962C8B-B14F-4D97-AF65-F5344CB8AC3E}">
        <p14:creationId xmlns:p14="http://schemas.microsoft.com/office/powerpoint/2010/main" val="9785955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Boboli-Corredor verde</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110</a:t>
            </a:fld>
            <a:endParaRPr lang="es-ES" dirty="0"/>
          </a:p>
        </p:txBody>
      </p:sp>
    </p:spTree>
    <p:extLst>
      <p:ext uri="{BB962C8B-B14F-4D97-AF65-F5344CB8AC3E}">
        <p14:creationId xmlns:p14="http://schemas.microsoft.com/office/powerpoint/2010/main" val="3300016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Boboli-Galerías laterales al paseo de Cipreses</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111</a:t>
            </a:fld>
            <a:endParaRPr lang="es-ES" dirty="0"/>
          </a:p>
        </p:txBody>
      </p:sp>
    </p:spTree>
    <p:extLst>
      <p:ext uri="{BB962C8B-B14F-4D97-AF65-F5344CB8AC3E}">
        <p14:creationId xmlns:p14="http://schemas.microsoft.com/office/powerpoint/2010/main" val="22990947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Boboli-Corredores verdes</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112</a:t>
            </a:fld>
            <a:endParaRPr lang="es-ES" dirty="0"/>
          </a:p>
        </p:txBody>
      </p:sp>
    </p:spTree>
    <p:extLst>
      <p:ext uri="{BB962C8B-B14F-4D97-AF65-F5344CB8AC3E}">
        <p14:creationId xmlns:p14="http://schemas.microsoft.com/office/powerpoint/2010/main" val="10443196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Boboli-Corredor verde</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113</a:t>
            </a:fld>
            <a:endParaRPr lang="es-ES" dirty="0"/>
          </a:p>
        </p:txBody>
      </p:sp>
    </p:spTree>
    <p:extLst>
      <p:ext uri="{BB962C8B-B14F-4D97-AF65-F5344CB8AC3E}">
        <p14:creationId xmlns:p14="http://schemas.microsoft.com/office/powerpoint/2010/main" val="24131758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Boboli.-Orto di Giove</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114</a:t>
            </a:fld>
            <a:endParaRPr lang="es-ES" dirty="0"/>
          </a:p>
        </p:txBody>
      </p:sp>
    </p:spTree>
    <p:extLst>
      <p:ext uri="{BB962C8B-B14F-4D97-AF65-F5344CB8AC3E}">
        <p14:creationId xmlns:p14="http://schemas.microsoft.com/office/powerpoint/2010/main" val="11190185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Boboli-Limonaia</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115</a:t>
            </a:fld>
            <a:endParaRPr lang="es-ES" dirty="0"/>
          </a:p>
        </p:txBody>
      </p:sp>
    </p:spTree>
    <p:extLst>
      <p:ext uri="{BB962C8B-B14F-4D97-AF65-F5344CB8AC3E}">
        <p14:creationId xmlns:p14="http://schemas.microsoft.com/office/powerpoint/2010/main" val="6472910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Boboli-Limonaia</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116</a:t>
            </a:fld>
            <a:endParaRPr lang="es-ES" dirty="0"/>
          </a:p>
        </p:txBody>
      </p:sp>
    </p:spTree>
    <p:extLst>
      <p:ext uri="{BB962C8B-B14F-4D97-AF65-F5344CB8AC3E}">
        <p14:creationId xmlns:p14="http://schemas.microsoft.com/office/powerpoint/2010/main" val="2005122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Boboli.-Gruta de Buontalenti</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117</a:t>
            </a:fld>
            <a:endParaRPr lang="es-ES" dirty="0"/>
          </a:p>
        </p:txBody>
      </p:sp>
    </p:spTree>
    <p:extLst>
      <p:ext uri="{BB962C8B-B14F-4D97-AF65-F5344CB8AC3E}">
        <p14:creationId xmlns:p14="http://schemas.microsoft.com/office/powerpoint/2010/main" val="38877103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Boboli-Gruta de Buontalenti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118</a:t>
            </a:fld>
            <a:endParaRPr lang="es-ES" dirty="0"/>
          </a:p>
        </p:txBody>
      </p:sp>
    </p:spTree>
    <p:extLst>
      <p:ext uri="{BB962C8B-B14F-4D97-AF65-F5344CB8AC3E}">
        <p14:creationId xmlns:p14="http://schemas.microsoft.com/office/powerpoint/2010/main" val="14728148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Boboli-Gruta de Buontalenti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120</a:t>
            </a:fld>
            <a:endParaRPr lang="es-ES" dirty="0"/>
          </a:p>
        </p:txBody>
      </p:sp>
    </p:spTree>
    <p:extLst>
      <p:ext uri="{BB962C8B-B14F-4D97-AF65-F5344CB8AC3E}">
        <p14:creationId xmlns:p14="http://schemas.microsoft.com/office/powerpoint/2010/main" val="21328323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Boboli-Gruta de Buontalenti</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121</a:t>
            </a:fld>
            <a:endParaRPr lang="es-ES" dirty="0"/>
          </a:p>
        </p:txBody>
      </p:sp>
    </p:spTree>
    <p:extLst>
      <p:ext uri="{BB962C8B-B14F-4D97-AF65-F5344CB8AC3E}">
        <p14:creationId xmlns:p14="http://schemas.microsoft.com/office/powerpoint/2010/main" val="42658106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Boboli-Gruta de </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122</a:t>
            </a:fld>
            <a:endParaRPr lang="es-ES" dirty="0"/>
          </a:p>
        </p:txBody>
      </p:sp>
    </p:spTree>
    <p:extLst>
      <p:ext uri="{BB962C8B-B14F-4D97-AF65-F5344CB8AC3E}">
        <p14:creationId xmlns:p14="http://schemas.microsoft.com/office/powerpoint/2010/main" val="2000174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Boboli-Gruta de Adán y Eva</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123</a:t>
            </a:fld>
            <a:endParaRPr lang="es-ES" dirty="0"/>
          </a:p>
        </p:txBody>
      </p:sp>
    </p:spTree>
    <p:extLst>
      <p:ext uri="{BB962C8B-B14F-4D97-AF65-F5344CB8AC3E}">
        <p14:creationId xmlns:p14="http://schemas.microsoft.com/office/powerpoint/2010/main" val="32747420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Boboli-Kaffehaus</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124</a:t>
            </a:fld>
            <a:endParaRPr lang="es-ES" dirty="0"/>
          </a:p>
        </p:txBody>
      </p:sp>
    </p:spTree>
    <p:extLst>
      <p:ext uri="{BB962C8B-B14F-4D97-AF65-F5344CB8AC3E}">
        <p14:creationId xmlns:p14="http://schemas.microsoft.com/office/powerpoint/2010/main" val="39748390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Boboli-Vista desde el Kaffehaus</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125</a:t>
            </a:fld>
            <a:endParaRPr lang="es-ES" dirty="0"/>
          </a:p>
        </p:txBody>
      </p:sp>
    </p:spTree>
    <p:extLst>
      <p:ext uri="{BB962C8B-B14F-4D97-AF65-F5344CB8AC3E}">
        <p14:creationId xmlns:p14="http://schemas.microsoft.com/office/powerpoint/2010/main" val="27614611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126</a:t>
            </a:fld>
            <a:endParaRPr lang="es-ES" dirty="0"/>
          </a:p>
        </p:txBody>
      </p:sp>
    </p:spTree>
    <p:extLst>
      <p:ext uri="{BB962C8B-B14F-4D97-AF65-F5344CB8AC3E}">
        <p14:creationId xmlns:p14="http://schemas.microsoft.com/office/powerpoint/2010/main" val="28000711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Boboli-Fuente</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127</a:t>
            </a:fld>
            <a:endParaRPr lang="es-ES" dirty="0"/>
          </a:p>
        </p:txBody>
      </p:sp>
    </p:spTree>
    <p:extLst>
      <p:ext uri="{BB962C8B-B14F-4D97-AF65-F5344CB8AC3E}">
        <p14:creationId xmlns:p14="http://schemas.microsoft.com/office/powerpoint/2010/main" val="410238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Boboli</a:t>
            </a:r>
            <a:r>
              <a:rPr lang="es-ES" baseline="0" dirty="0"/>
              <a:t> esculturas</a:t>
            </a:r>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128</a:t>
            </a:fld>
            <a:endParaRPr lang="es-ES" dirty="0"/>
          </a:p>
        </p:txBody>
      </p:sp>
    </p:spTree>
    <p:extLst>
      <p:ext uri="{BB962C8B-B14F-4D97-AF65-F5344CB8AC3E}">
        <p14:creationId xmlns:p14="http://schemas.microsoft.com/office/powerpoint/2010/main" val="16939935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Boboli-Baco</a:t>
            </a:r>
          </a:p>
          <a:p>
            <a:endParaRPr lang="es-ES" dirty="0"/>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129</a:t>
            </a:fld>
            <a:endParaRPr lang="es-ES" dirty="0"/>
          </a:p>
        </p:txBody>
      </p:sp>
    </p:spTree>
    <p:extLst>
      <p:ext uri="{BB962C8B-B14F-4D97-AF65-F5344CB8AC3E}">
        <p14:creationId xmlns:p14="http://schemas.microsoft.com/office/powerpoint/2010/main" val="172875474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Septimio Severo y Demeter</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130</a:t>
            </a:fld>
            <a:endParaRPr lang="es-ES" dirty="0"/>
          </a:p>
        </p:txBody>
      </p:sp>
    </p:spTree>
    <p:extLst>
      <p:ext uri="{BB962C8B-B14F-4D97-AF65-F5344CB8AC3E}">
        <p14:creationId xmlns:p14="http://schemas.microsoft.com/office/powerpoint/2010/main" val="20893979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Prisionero Dace y basamento de la escultura</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131</a:t>
            </a:fld>
            <a:endParaRPr lang="es-ES" dirty="0"/>
          </a:p>
        </p:txBody>
      </p:sp>
    </p:spTree>
    <p:extLst>
      <p:ext uri="{BB962C8B-B14F-4D97-AF65-F5344CB8AC3E}">
        <p14:creationId xmlns:p14="http://schemas.microsoft.com/office/powerpoint/2010/main" val="178399020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Boboli-Musa sentada y Cúpula de una nevera</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132</a:t>
            </a:fld>
            <a:endParaRPr lang="es-ES" dirty="0"/>
          </a:p>
        </p:txBody>
      </p:sp>
    </p:spTree>
    <p:extLst>
      <p:ext uri="{BB962C8B-B14F-4D97-AF65-F5344CB8AC3E}">
        <p14:creationId xmlns:p14="http://schemas.microsoft.com/office/powerpoint/2010/main" val="166213872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Esculapio e Higea</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133</a:t>
            </a:fld>
            <a:endParaRPr lang="es-ES" dirty="0"/>
          </a:p>
        </p:txBody>
      </p:sp>
    </p:spTree>
    <p:extLst>
      <p:ext uri="{BB962C8B-B14F-4D97-AF65-F5344CB8AC3E}">
        <p14:creationId xmlns:p14="http://schemas.microsoft.com/office/powerpoint/2010/main" val="117884397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Prudencia y Otoño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134</a:t>
            </a:fld>
            <a:endParaRPr lang="es-ES" dirty="0"/>
          </a:p>
        </p:txBody>
      </p:sp>
    </p:spTree>
    <p:extLst>
      <p:ext uri="{BB962C8B-B14F-4D97-AF65-F5344CB8AC3E}">
        <p14:creationId xmlns:p14="http://schemas.microsoft.com/office/powerpoint/2010/main" val="357687442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Senador y Filosofo Calvo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135</a:t>
            </a:fld>
            <a:endParaRPr lang="es-ES" dirty="0"/>
          </a:p>
        </p:txBody>
      </p:sp>
    </p:spTree>
    <p:extLst>
      <p:ext uri="{BB962C8B-B14F-4D97-AF65-F5344CB8AC3E}">
        <p14:creationId xmlns:p14="http://schemas.microsoft.com/office/powerpoint/2010/main" val="41274484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Baco y Andromeda</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136</a:t>
            </a:fld>
            <a:endParaRPr lang="es-ES" dirty="0"/>
          </a:p>
        </p:txBody>
      </p:sp>
    </p:spTree>
    <p:extLst>
      <p:ext uri="{BB962C8B-B14F-4D97-AF65-F5344CB8AC3E}">
        <p14:creationId xmlns:p14="http://schemas.microsoft.com/office/powerpoint/2010/main" val="296848426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Boboli-Jugadores de Piñata</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137</a:t>
            </a:fld>
            <a:endParaRPr lang="es-ES" dirty="0"/>
          </a:p>
        </p:txBody>
      </p:sp>
    </p:spTree>
    <p:extLst>
      <p:ext uri="{BB962C8B-B14F-4D97-AF65-F5344CB8AC3E}">
        <p14:creationId xmlns:p14="http://schemas.microsoft.com/office/powerpoint/2010/main" val="1208753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Esculapio y Modestia</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138</a:t>
            </a:fld>
            <a:endParaRPr lang="es-ES" dirty="0"/>
          </a:p>
        </p:txBody>
      </p:sp>
    </p:spTree>
    <p:extLst>
      <p:ext uri="{BB962C8B-B14F-4D97-AF65-F5344CB8AC3E}">
        <p14:creationId xmlns:p14="http://schemas.microsoft.com/office/powerpoint/2010/main" val="39063816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Perseo</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139</a:t>
            </a:fld>
            <a:endParaRPr lang="es-ES" dirty="0"/>
          </a:p>
        </p:txBody>
      </p:sp>
    </p:spTree>
    <p:extLst>
      <p:ext uri="{BB962C8B-B14F-4D97-AF65-F5344CB8AC3E}">
        <p14:creationId xmlns:p14="http://schemas.microsoft.com/office/powerpoint/2010/main" val="415780613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Harpias</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140</a:t>
            </a:fld>
            <a:endParaRPr lang="es-ES" dirty="0"/>
          </a:p>
        </p:txBody>
      </p:sp>
    </p:spTree>
    <p:extLst>
      <p:ext uri="{BB962C8B-B14F-4D97-AF65-F5344CB8AC3E}">
        <p14:creationId xmlns:p14="http://schemas.microsoft.com/office/powerpoint/2010/main" val="281208281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Boboli-Tres figuras grotescas de Romulus de Tadda </a:t>
            </a:r>
          </a:p>
        </p:txBody>
      </p:sp>
      <p:sp>
        <p:nvSpPr>
          <p:cNvPr id="4" name="3 Marcador de número de diapositiva"/>
          <p:cNvSpPr>
            <a:spLocks noGrp="1"/>
          </p:cNvSpPr>
          <p:nvPr>
            <p:ph type="sldNum" sz="quarter" idx="10"/>
          </p:nvPr>
        </p:nvSpPr>
        <p:spPr/>
        <p:txBody>
          <a:bodyPr/>
          <a:lstStyle/>
          <a:p>
            <a:fld id="{589A2BE6-3FA5-4851-ACFA-C49412E4DEF3}" type="slidenum">
              <a:rPr lang="es-ES" smtClean="0"/>
              <a:t>141</a:t>
            </a:fld>
            <a:endParaRPr lang="es-ES" dirty="0"/>
          </a:p>
        </p:txBody>
      </p:sp>
    </p:spTree>
    <p:extLst>
      <p:ext uri="{BB962C8B-B14F-4D97-AF65-F5344CB8AC3E}">
        <p14:creationId xmlns:p14="http://schemas.microsoft.com/office/powerpoint/2010/main" val="980108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3862270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3022748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4000158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119667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3451923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216579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3073632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2150233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1927772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390312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1A193CE-0BAE-4693-97B8-76EDB6F983C2}" type="slidenum">
              <a:rPr lang="es-ES" smtClean="0"/>
              <a:t>‹Nº›</a:t>
            </a:fld>
            <a:endParaRPr lang="es-E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22896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2944333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1A193CE-0BAE-4693-97B8-76EDB6F983C2}" type="slidenum">
              <a:rPr lang="es-ES" smtClean="0"/>
              <a:t>‹Nº›</a:t>
            </a:fld>
            <a:endParaRPr lang="es-E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60240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677206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2144788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A83B0FD-C835-4E8F-BD79-5881612B49D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A193CE-0BAE-4693-97B8-76EDB6F983C2}" type="slidenum">
              <a:rPr lang="es-ES" smtClean="0"/>
              <a:t>‹Nº›</a:t>
            </a:fld>
            <a:endParaRPr lang="es-ES" dirty="0"/>
          </a:p>
        </p:txBody>
      </p:sp>
    </p:spTree>
    <p:extLst>
      <p:ext uri="{BB962C8B-B14F-4D97-AF65-F5344CB8AC3E}">
        <p14:creationId xmlns:p14="http://schemas.microsoft.com/office/powerpoint/2010/main" val="55143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A83B0FD-C835-4E8F-BD79-5881612B49DA}" type="datetimeFigureOut">
              <a:rPr lang="es-ES" smtClean="0"/>
              <a:t>01/04/2018</a:t>
            </a:fld>
            <a:endParaRPr lang="es-E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41A193CE-0BAE-4693-97B8-76EDB6F983C2}" type="slidenum">
              <a:rPr lang="es-ES" smtClean="0"/>
              <a:t>‹Nº›</a:t>
            </a:fld>
            <a:endParaRPr lang="es-ES" dirty="0"/>
          </a:p>
        </p:txBody>
      </p:sp>
    </p:spTree>
    <p:extLst>
      <p:ext uri="{BB962C8B-B14F-4D97-AF65-F5344CB8AC3E}">
        <p14:creationId xmlns:p14="http://schemas.microsoft.com/office/powerpoint/2010/main" val="18980089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upload.wikimedia.org/wikipedia/commons/4/4e/Anfiteatro_di_Boboli.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hyperlink" Target="//upload.wikimedia.org/wikipedia/commons/8/80/Boboli_pianta_antica.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upload.wikimedia.org/wikipedia/commons/e/ec/Florenz,_Giardino_di_Boboli_-_Gro%C3%9Fe_steinerne_Wanne.jp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49.xml.rels><?xml version="1.0" encoding="UTF-8" standalone="yes"?>
<Relationships xmlns="http://schemas.openxmlformats.org/package/2006/relationships"><Relationship Id="rId3" Type="http://schemas.openxmlformats.org/officeDocument/2006/relationships/hyperlink" Target="//upload.wikimedia.org/wikipedia/commons/d/df/Boboli,_obelisco_02.JPG"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50.xml.rels><?xml version="1.0" encoding="UTF-8" standalone="yes"?>
<Relationships xmlns="http://schemas.openxmlformats.org/package/2006/relationships"><Relationship Id="rId3" Type="http://schemas.openxmlformats.org/officeDocument/2006/relationships/hyperlink" Target="//upload.wikimedia.org/wikipedia/commons/8/8b/Boboli,_rampa_tra_l'anfiteatro_e_il_bacino_di_nettuno.JP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5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6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6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7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9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hyperlink" Target="//upload.wikimedia.org/wikipedia/commons/1/13/Boboli,_prato_di_pegaso.JPG"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9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hyperlink" Target="//upload.wikimedia.org/wikipedia/commons/9/95/Gianoboboliporcelaine.jpg" TargetMode="Externa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hyperlink" Target="//upload.wikimedia.org/wikipedia/commons/b/b4/Boboli,_Grotta_di_Adamo_ed_Eva_01.JPG" TargetMode="External"/><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124.xml.rels><?xml version="1.0" encoding="UTF-8" standalone="yes"?>
<Relationships xmlns="http://schemas.openxmlformats.org/package/2006/relationships"><Relationship Id="rId3" Type="http://schemas.openxmlformats.org/officeDocument/2006/relationships/hyperlink" Target="//upload.wikimedia.org/wikipedia/commons/9/98/Boboli,_kafeehaus_01.JPG" TargetMode="External"/><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125.xml.rels><?xml version="1.0" encoding="UTF-8" standalone="yes"?>
<Relationships xmlns="http://schemas.openxmlformats.org/package/2006/relationships"><Relationship Id="rId3" Type="http://schemas.openxmlformats.org/officeDocument/2006/relationships/hyperlink" Target="//upload.wikimedia.org/wikipedia/commons/a/a2/Boboli,_prato_di_ganimede.JPG"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12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6.JPG"/></Relationships>
</file>

<file path=ppt/slides/_rels/slide12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8.jpg"/></Relationships>
</file>

<file path=ppt/slides/_rels/slide130.xml.rels><?xml version="1.0" encoding="UTF-8" standalone="yes"?>
<Relationships xmlns="http://schemas.openxmlformats.org/package/2006/relationships"><Relationship Id="rId3" Type="http://schemas.openxmlformats.org/officeDocument/2006/relationships/hyperlink" Target="//upload.wikimedia.org/wikipedia/commons/d/d3/Boboli,_rampa_dell'anfiteatro,_statua_romana_02.JPG" TargetMode="External"/><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image" Target="../media/image100.jpeg"/><Relationship Id="rId5" Type="http://schemas.openxmlformats.org/officeDocument/2006/relationships/hyperlink" Target="//upload.wikimedia.org/wikipedia/commons/6/60/Boboli,_rampa_dell'anfiteatro,_statua_romana_01.JPG" TargetMode="External"/><Relationship Id="rId4" Type="http://schemas.openxmlformats.org/officeDocument/2006/relationships/image" Target="../media/image99.jpeg"/></Relationships>
</file>

<file path=ppt/slides/_rels/slide131.xml.rels><?xml version="1.0" encoding="UTF-8" standalone="yes"?>
<Relationships xmlns="http://schemas.openxmlformats.org/package/2006/relationships"><Relationship Id="rId3" Type="http://schemas.openxmlformats.org/officeDocument/2006/relationships/hyperlink" Target="//upload.wikimedia.org/wikipedia/commons/2/22/Boboli,_prigionieri_parti_07.JPG" TargetMode="External"/><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image" Target="../media/image102.jpeg"/><Relationship Id="rId5" Type="http://schemas.openxmlformats.org/officeDocument/2006/relationships/hyperlink" Target="//upload.wikimedia.org/wikipedia/commons/f/f0/Boboli,_prigionieri_parti_02.JPG" TargetMode="External"/><Relationship Id="rId4" Type="http://schemas.openxmlformats.org/officeDocument/2006/relationships/image" Target="../media/image101.jpeg"/></Relationships>
</file>

<file path=ppt/slides/_rels/slide132.xml.rels><?xml version="1.0" encoding="UTF-8" standalone="yes"?>
<Relationships xmlns="http://schemas.openxmlformats.org/package/2006/relationships"><Relationship Id="rId3" Type="http://schemas.openxmlformats.org/officeDocument/2006/relationships/hyperlink" Target="//upload.wikimedia.org/wikipedia/commons/0/01/Boboli,_statua_01.JPG" TargetMode="External"/><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104.jpeg"/><Relationship Id="rId5" Type="http://schemas.openxmlformats.org/officeDocument/2006/relationships/hyperlink" Target="//upload.wikimedia.org/wikipedia/commons/e/e9/Ghiacciaie_di_Boboli_01.JPG" TargetMode="External"/><Relationship Id="rId4" Type="http://schemas.openxmlformats.org/officeDocument/2006/relationships/image" Target="../media/image103.jpeg"/></Relationships>
</file>

<file path=ppt/slides/_rels/slide133.xml.rels><?xml version="1.0" encoding="UTF-8" standalone="yes"?>
<Relationships xmlns="http://schemas.openxmlformats.org/package/2006/relationships"><Relationship Id="rId3" Type="http://schemas.openxmlformats.org/officeDocument/2006/relationships/hyperlink" Target="//upload.wikimedia.org/wikipedia/commons/6/63/Boboli,_primo_incrocio_del_viottolone,_giovanni_caccini,_ermete_con_dioniso_bambino.JPG" TargetMode="External"/><Relationship Id="rId2" Type="http://schemas.openxmlformats.org/officeDocument/2006/relationships/notesSlide" Target="../notesSlides/notesSlide91.xml"/><Relationship Id="rId1" Type="http://schemas.openxmlformats.org/officeDocument/2006/relationships/slideLayout" Target="../slideLayouts/slideLayout7.xml"/><Relationship Id="rId6" Type="http://schemas.openxmlformats.org/officeDocument/2006/relationships/image" Target="../media/image106.jpeg"/><Relationship Id="rId5" Type="http://schemas.openxmlformats.org/officeDocument/2006/relationships/hyperlink" Target="//upload.wikimedia.org/wikipedia/commons/a/a1/Boboli,_primo_incrocio_del_viottolone,_giovanni_caccini,_estate_01.JPG" TargetMode="External"/><Relationship Id="rId4" Type="http://schemas.openxmlformats.org/officeDocument/2006/relationships/image" Target="../media/image105.jpeg"/></Relationships>
</file>

<file path=ppt/slides/_rels/slide134.xml.rels><?xml version="1.0" encoding="UTF-8" standalone="yes"?>
<Relationships xmlns="http://schemas.openxmlformats.org/package/2006/relationships"><Relationship Id="rId3" Type="http://schemas.openxmlformats.org/officeDocument/2006/relationships/hyperlink" Target="//upload.wikimedia.org/wikipedia/commons/f/f4/Boboli,_primo_incrocio_del_viottolone,_giovanni_caccini,_prudenza.JPG" TargetMode="External"/><Relationship Id="rId2" Type="http://schemas.openxmlformats.org/officeDocument/2006/relationships/notesSlide" Target="../notesSlides/notesSlide92.xml"/><Relationship Id="rId1" Type="http://schemas.openxmlformats.org/officeDocument/2006/relationships/slideLayout" Target="../slideLayouts/slideLayout7.xml"/><Relationship Id="rId6" Type="http://schemas.openxmlformats.org/officeDocument/2006/relationships/image" Target="../media/image108.jpeg"/><Relationship Id="rId5" Type="http://schemas.openxmlformats.org/officeDocument/2006/relationships/hyperlink" Target="//upload.wikimedia.org/wikipedia/commons/b/b8/Boboli,_primo_incrocio_del_viottolone,_giovanni_caccini,_autunno.JPG" TargetMode="External"/><Relationship Id="rId4" Type="http://schemas.openxmlformats.org/officeDocument/2006/relationships/image" Target="../media/image107.jpeg"/></Relationships>
</file>

<file path=ppt/slides/_rels/slide135.xml.rels><?xml version="1.0" encoding="UTF-8" standalone="yes"?>
<Relationships xmlns="http://schemas.openxmlformats.org/package/2006/relationships"><Relationship Id="rId3" Type="http://schemas.openxmlformats.org/officeDocument/2006/relationships/hyperlink" Target="//upload.wikimedia.org/wikipedia/commons/6/63/Boboli,_secondo_incrocio_del_viottolone,_senatore_(roman_age_statue).JPG" TargetMode="External"/><Relationship Id="rId2" Type="http://schemas.openxmlformats.org/officeDocument/2006/relationships/notesSlide" Target="../notesSlides/notesSlide93.xml"/><Relationship Id="rId1" Type="http://schemas.openxmlformats.org/officeDocument/2006/relationships/slideLayout" Target="../slideLayouts/slideLayout7.xml"/><Relationship Id="rId6" Type="http://schemas.openxmlformats.org/officeDocument/2006/relationships/image" Target="../media/image110.jpeg"/><Relationship Id="rId5" Type="http://schemas.openxmlformats.org/officeDocument/2006/relationships/hyperlink" Target="//upload.wikimedia.org/wikipedia/commons/f/f8/Boboli,_secondo_incrocio_del_viottolone,_filosofo_calvo_(roman_age_statue).JPG" TargetMode="External"/><Relationship Id="rId4" Type="http://schemas.openxmlformats.org/officeDocument/2006/relationships/image" Target="../media/image109.jpeg"/></Relationships>
</file>

<file path=ppt/slides/_rels/slide136.xml.rels><?xml version="1.0" encoding="UTF-8" standalone="yes"?>
<Relationships xmlns="http://schemas.openxmlformats.org/package/2006/relationships"><Relationship Id="rId3" Type="http://schemas.openxmlformats.org/officeDocument/2006/relationships/hyperlink" Target="//upload.wikimedia.org/wikipedia/commons/e/e3/Boboli,_secondo_incrocio_del_viottolone,_bacchus_(roman_age_statue).JPG" TargetMode="External"/><Relationship Id="rId2" Type="http://schemas.openxmlformats.org/officeDocument/2006/relationships/notesSlide" Target="../notesSlides/notesSlide94.xml"/><Relationship Id="rId1" Type="http://schemas.openxmlformats.org/officeDocument/2006/relationships/slideLayout" Target="../slideLayouts/slideLayout7.xml"/><Relationship Id="rId6" Type="http://schemas.openxmlformats.org/officeDocument/2006/relationships/image" Target="../media/image112.jpeg"/><Relationship Id="rId5" Type="http://schemas.openxmlformats.org/officeDocument/2006/relationships/hyperlink" Target="//upload.wikimedia.org/wikipedia/commons/1/13/Boboli,_secondo_incrocio_del_viottolone,_andromeda_(XVIII_century_statue).JPG" TargetMode="External"/><Relationship Id="rId4" Type="http://schemas.openxmlformats.org/officeDocument/2006/relationships/image" Target="../media/image111.jpeg"/></Relationships>
</file>

<file path=ppt/slides/_rels/slide137.xml.rels><?xml version="1.0" encoding="UTF-8" standalone="yes"?>
<Relationships xmlns="http://schemas.openxmlformats.org/package/2006/relationships"><Relationship Id="rId3" Type="http://schemas.openxmlformats.org/officeDocument/2006/relationships/hyperlink" Target="//upload.wikimedia.org/wikipedia/commons/e/e6/Boboli,_terzo_incrocio_del_viottolone,_giovan_battista_capezzuoli,_i_giocatori_della_pentolaccia.JPG" TargetMode="External"/><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13.jpeg"/></Relationships>
</file>

<file path=ppt/slides/_rels/slide138.xml.rels><?xml version="1.0" encoding="UTF-8" standalone="yes"?>
<Relationships xmlns="http://schemas.openxmlformats.org/package/2006/relationships"><Relationship Id="rId3" Type="http://schemas.openxmlformats.org/officeDocument/2006/relationships/hyperlink" Target="//upload.wikimedia.org/wikipedia/commons/3/3e/Boboli,_terzo_incrocio_del_viottolone,_esculapio.JPG" TargetMode="External"/><Relationship Id="rId2" Type="http://schemas.openxmlformats.org/officeDocument/2006/relationships/notesSlide" Target="../notesSlides/notesSlide96.xml"/><Relationship Id="rId1" Type="http://schemas.openxmlformats.org/officeDocument/2006/relationships/slideLayout" Target="../slideLayouts/slideLayout7.xml"/><Relationship Id="rId6" Type="http://schemas.openxmlformats.org/officeDocument/2006/relationships/image" Target="../media/image115.jpeg"/><Relationship Id="rId5" Type="http://schemas.openxmlformats.org/officeDocument/2006/relationships/hyperlink" Target="//upload.wikimedia.org/wikipedia/commons/b/b5/Boboli,_terzo_incrocio_del_viottolone,_modestia.JPG" TargetMode="External"/><Relationship Id="rId4" Type="http://schemas.openxmlformats.org/officeDocument/2006/relationships/image" Target="../media/image114.jpeg"/></Relationships>
</file>

<file path=ppt/slides/_rels/slide139.xml.rels><?xml version="1.0" encoding="UTF-8" standalone="yes"?>
<Relationships xmlns="http://schemas.openxmlformats.org/package/2006/relationships"><Relationship Id="rId3" Type="http://schemas.openxmlformats.org/officeDocument/2006/relationships/hyperlink" Target="//upload.wikimedia.org/wikipedia/commons/3/3b/Boboli,_isolotto,_perseo_01.JPG" TargetMode="External"/><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40.xml.rels><?xml version="1.0" encoding="UTF-8" standalone="yes"?>
<Relationships xmlns="http://schemas.openxmlformats.org/package/2006/relationships"><Relationship Id="rId3" Type="http://schemas.openxmlformats.org/officeDocument/2006/relationships/hyperlink" Target="//upload.wikimedia.org/wikipedia/commons/1/12/Boboli,_isolotto,_fontana_del_tritone_presso_il_cancello_05.JPG" TargetMode="External"/><Relationship Id="rId2" Type="http://schemas.openxmlformats.org/officeDocument/2006/relationships/notesSlide" Target="../notesSlides/notesSlide98.xml"/><Relationship Id="rId1" Type="http://schemas.openxmlformats.org/officeDocument/2006/relationships/slideLayout" Target="../slideLayouts/slideLayout7.xml"/><Relationship Id="rId6" Type="http://schemas.openxmlformats.org/officeDocument/2006/relationships/image" Target="../media/image118.jpeg"/><Relationship Id="rId5" Type="http://schemas.openxmlformats.org/officeDocument/2006/relationships/hyperlink" Target="//upload.wikimedia.org/wikipedia/commons/2/23/Boboli,_isolotto,_fontana_del_tritone_presso_il_cancello_14.JPG" TargetMode="External"/><Relationship Id="rId4" Type="http://schemas.openxmlformats.org/officeDocument/2006/relationships/image" Target="../media/image117.jpeg"/></Relationships>
</file>

<file path=ppt/slides/_rels/slide141.xml.rels><?xml version="1.0" encoding="UTF-8" standalone="yes"?>
<Relationships xmlns="http://schemas.openxmlformats.org/package/2006/relationships"><Relationship Id="rId3" Type="http://schemas.openxmlformats.org/officeDocument/2006/relationships/hyperlink" Target="//upload.wikimedia.org/wikipedia/commons/d/d2/Boboli,_tre_figure_grottesche_di_Romolo_del_Tadda.JPG" TargetMode="External"/><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07704" y="1052736"/>
            <a:ext cx="6321896" cy="3446239"/>
          </a:xfrm>
        </p:spPr>
        <p:txBody>
          <a:bodyPr>
            <a:noAutofit/>
          </a:bodyPr>
          <a:lstStyle/>
          <a:p>
            <a:r>
              <a:rPr lang="es-ES" sz="3600" dirty="0"/>
              <a:t> ASOCIACION SEVILLANA DE AMIGOS DE LOS JARDINES Y EL PAISAJE.-VIAJE A LA TOSCANA.-Giardino Boboli</a:t>
            </a:r>
            <a:br>
              <a:rPr lang="es-ES" sz="3600" dirty="0"/>
            </a:br>
            <a:r>
              <a:rPr lang="es-ES" sz="3600" dirty="0"/>
              <a:t>Octubre 2012</a:t>
            </a:r>
          </a:p>
        </p:txBody>
      </p:sp>
      <p:sp>
        <p:nvSpPr>
          <p:cNvPr id="3" name="2 Subtítulo"/>
          <p:cNvSpPr>
            <a:spLocks noGrp="1"/>
          </p:cNvSpPr>
          <p:nvPr>
            <p:ph type="subTitle" idx="1"/>
          </p:nvPr>
        </p:nvSpPr>
        <p:spPr>
          <a:xfrm>
            <a:off x="2123728" y="4941168"/>
            <a:ext cx="4536504" cy="1512168"/>
          </a:xfrm>
        </p:spPr>
        <p:txBody>
          <a:bodyPr/>
          <a:lstStyle/>
          <a:p>
            <a:r>
              <a:rPr lang="es-ES" dirty="0"/>
              <a:t>Selección de textos y fotografías por</a:t>
            </a:r>
          </a:p>
          <a:p>
            <a:r>
              <a:rPr lang="es-ES" sz="2800" dirty="0"/>
              <a:t>José Elías Bonells</a:t>
            </a:r>
          </a:p>
          <a:p>
            <a:r>
              <a:rPr lang="es-ES" sz="2800" dirty="0"/>
              <a:t> </a:t>
            </a:r>
          </a:p>
        </p:txBody>
      </p:sp>
    </p:spTree>
    <p:extLst>
      <p:ext uri="{BB962C8B-B14F-4D97-AF65-F5344CB8AC3E}">
        <p14:creationId xmlns:p14="http://schemas.microsoft.com/office/powerpoint/2010/main" val="877721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Boboli.</a:t>
            </a:r>
          </a:p>
        </p:txBody>
      </p:sp>
      <p:sp>
        <p:nvSpPr>
          <p:cNvPr id="3" name="2 Marcador de contenido"/>
          <p:cNvSpPr>
            <a:spLocks noGrp="1"/>
          </p:cNvSpPr>
          <p:nvPr>
            <p:ph idx="1"/>
          </p:nvPr>
        </p:nvSpPr>
        <p:spPr>
          <a:xfrm>
            <a:off x="1942415" y="1700808"/>
            <a:ext cx="6591985" cy="4680520"/>
          </a:xfrm>
        </p:spPr>
        <p:txBody>
          <a:bodyPr>
            <a:normAutofit lnSpcReduction="10000"/>
          </a:bodyPr>
          <a:lstStyle/>
          <a:p>
            <a:r>
              <a:rPr lang="es-ES" dirty="0"/>
              <a:t>Los jardines de Boboli son un parque histórico en la ciudad de Florencia . </a:t>
            </a:r>
          </a:p>
          <a:p>
            <a:r>
              <a:rPr lang="es-ES" dirty="0"/>
              <a:t>Nacido como el jardín del Gran Ducado palacio Pitti , también está conectado con el Forte di Belvedere , un puesto de avanzada militar para la seguridad del rey y su familia.</a:t>
            </a:r>
          </a:p>
          <a:p>
            <a:r>
              <a:rPr lang="es-ES" dirty="0"/>
              <a:t> El jardín, que acoge a más de 800.000 visitantes cada año, es uno de los ejemplos más importantes de jardín a la italiana en el mundo y es un verdadero museo al aire libre, el entorno arquitectónico y paisajístico y colección de esculturas, que van desde la antigüedad romana hasta el siglo XX. </a:t>
            </a:r>
          </a:p>
          <a:p>
            <a:r>
              <a:rPr lang="es-ES" dirty="0"/>
              <a:t>Los jardines detrás del Palacio Pitti , la residencia del primer Medici , después de Lorena y Saboya , fueron construidos entre el siglo XV y el siglo XIX y ocupa una superficie de unos 45.000 m².</a:t>
            </a:r>
          </a:p>
        </p:txBody>
      </p:sp>
    </p:spTree>
    <p:extLst>
      <p:ext uri="{BB962C8B-B14F-4D97-AF65-F5344CB8AC3E}">
        <p14:creationId xmlns:p14="http://schemas.microsoft.com/office/powerpoint/2010/main" val="1270796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548680"/>
            <a:ext cx="6529536" cy="5852120"/>
          </a:xfrm>
        </p:spPr>
        <p:txBody>
          <a:bodyPr/>
          <a:lstStyle/>
          <a:p>
            <a:r>
              <a:rPr lang="es-ES" dirty="0"/>
              <a:t>El primer ajuste del estilo renacentista, visible en el núcleo más cerca del edificio, se añadieron durante los años nuevas porciones con diferentes configuraciones: a lo largo del eje paralelo al eje de perspectiva del camino del palacio país nacido, desde que se despliegan cubierto con caminos de grava que conducen en estanques, fuentes, ninfas, templos y cuevas . </a:t>
            </a:r>
          </a:p>
          <a:p>
            <a:r>
              <a:rPr lang="es-ES" dirty="0"/>
              <a:t>Es destacable la importancia de las estatuas del jardín y los edificios, como el Kaffeehaus del siglo XVIII  (un raro ejemplo del gusto rococó en la Toscana), que le permite disfrutar de las vistas sobre la ciudad, o el jardín de cítricos, aún en el original Lorena verde. </a:t>
            </a:r>
          </a:p>
          <a:p>
            <a:r>
              <a:rPr lang="es-ES" dirty="0"/>
              <a:t>El jardín cuenta con cuatro entradas accesibles por el público: el patio del Palazzo Pitti, el Forte di Belvedere , en Via Romana (entrada Annalena) y la plaza de Porta Romana , además de la salida de "extra" en la plaza Pitti . </a:t>
            </a:r>
          </a:p>
          <a:p>
            <a:endParaRPr lang="es-ES" dirty="0"/>
          </a:p>
        </p:txBody>
      </p:sp>
    </p:spTree>
    <p:extLst>
      <p:ext uri="{BB962C8B-B14F-4D97-AF65-F5344CB8AC3E}">
        <p14:creationId xmlns:p14="http://schemas.microsoft.com/office/powerpoint/2010/main" val="3147479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332656"/>
            <a:ext cx="6673552" cy="6068144"/>
          </a:xfrm>
        </p:spPr>
        <p:txBody>
          <a:bodyPr/>
          <a:lstStyle/>
          <a:p>
            <a:r>
              <a:rPr lang="es-ES" dirty="0"/>
              <a:t>El origen del nombre "Boboli", tal vez se debe a las posesiones de la Borgolo familia, que estaban en el territorio de la iglesia de Santa Felicita en Oltrarno , que Luca Pitti compró como huertas en 1418 , cuarenta años antes de la construcción del edificio que la Su familia tomó el nombre. </a:t>
            </a:r>
          </a:p>
          <a:p>
            <a:r>
              <a:rPr lang="es-ES" dirty="0"/>
              <a:t>Con la transferencia de la propiedad a los Medici en 1549 , en la compra de Eleonora de Toledo , esposa de Cosme I de Médicis , comenzó el paisajismo y las ampliaciones, entre ellas también el jardín. </a:t>
            </a:r>
          </a:p>
          <a:p>
            <a:r>
              <a:rPr lang="es-ES" dirty="0"/>
              <a:t>Se inicio por Niccolò Tribolo , un arquitecto que diez años antes había trabajado para la excelencia en los jardines de la Villa Medici en Castello . </a:t>
            </a:r>
          </a:p>
          <a:p>
            <a:r>
              <a:rPr lang="es-ES" dirty="0"/>
              <a:t>Tribolo  al que se le atribuye casi con toda seguridad el proyecto del anfiteatro formado por la excavación de la colina, con la extensión north-west/south-east primer eje potencial natural del patio, entre el palacio y el futuro de Forte Belvedere. </a:t>
            </a:r>
          </a:p>
          <a:p>
            <a:endParaRPr lang="es-ES" dirty="0"/>
          </a:p>
        </p:txBody>
      </p:sp>
    </p:spTree>
    <p:extLst>
      <p:ext uri="{BB962C8B-B14F-4D97-AF65-F5344CB8AC3E}">
        <p14:creationId xmlns:p14="http://schemas.microsoft.com/office/powerpoint/2010/main" val="3039836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404664"/>
            <a:ext cx="6768752" cy="5996136"/>
          </a:xfrm>
        </p:spPr>
        <p:txBody>
          <a:bodyPr>
            <a:normAutofit/>
          </a:bodyPr>
          <a:lstStyle/>
          <a:p>
            <a:r>
              <a:rPr lang="es-ES" dirty="0"/>
              <a:t>El pietraforte utilizado para construir el Pitti fue en realidad tomado precisamente de esta cuenca, que es artificial. </a:t>
            </a:r>
          </a:p>
          <a:p>
            <a:r>
              <a:rPr lang="es-ES" dirty="0"/>
              <a:t>Tribolo murió poco después, en 1550 , y luego se hizo cargo del proyecto  Bartolomé Ammannati y después de Bernardo Buontalenti . </a:t>
            </a:r>
          </a:p>
          <a:p>
            <a:r>
              <a:rPr lang="es-ES" dirty="0"/>
              <a:t>Una visión del jardín a finales del siglo XVI se encuentra en una de las lunetas de las villas de los Medici de la famosa serie de Utens Just ( 1599 o así), ya en la villa de Artimino y ahora se conserva en el Museo de Florencia . </a:t>
            </a:r>
          </a:p>
          <a:p>
            <a:r>
              <a:rPr lang="es-ES" dirty="0"/>
              <a:t>Durante el gobierno de Cosimo II ( 1609 - 1 621 ), el jardín era la ampliación más importante, casi triplicando su extensión en la obra de Giulio Parigi y su hijo Alfonso , creadores del segundo eje hacia la Porta Romana (llamado la Viottolone ). </a:t>
            </a:r>
          </a:p>
          <a:p>
            <a:r>
              <a:rPr lang="es-ES" dirty="0"/>
              <a:t>El jardín fue abierto al público por primera vez, aunque con limitaciones , durante el reinado de Pedro Leopoldo de Lorena. </a:t>
            </a:r>
          </a:p>
          <a:p>
            <a:endParaRPr lang="es-ES" dirty="0"/>
          </a:p>
        </p:txBody>
      </p:sp>
    </p:spTree>
    <p:extLst>
      <p:ext uri="{BB962C8B-B14F-4D97-AF65-F5344CB8AC3E}">
        <p14:creationId xmlns:p14="http://schemas.microsoft.com/office/powerpoint/2010/main" val="1121304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260648"/>
            <a:ext cx="6840760" cy="6140152"/>
          </a:xfrm>
        </p:spPr>
        <p:txBody>
          <a:bodyPr>
            <a:normAutofit lnSpcReduction="10000"/>
          </a:bodyPr>
          <a:lstStyle/>
          <a:p>
            <a:r>
              <a:rPr lang="es-ES" dirty="0"/>
              <a:t>Los jardines tienen un triángulo de configuración general vagamente alargado, con fuertes pendientes y dos ejes casi perpendiculares que se cortan cerca de la Fuente de Neptuno que se destaca en el paisaje. </a:t>
            </a:r>
          </a:p>
          <a:p>
            <a:r>
              <a:rPr lang="es-ES" dirty="0"/>
              <a:t>A partir de las trayectorias de ejes centrales a continuación, desarrollar una serie de terrazas, pasillos, elevaciones con estatuas, caminos, claros, jardines amurallados y edificios, en una fuente inagotable de ambientes curiosos y espectaculares.</a:t>
            </a:r>
          </a:p>
          <a:p>
            <a:r>
              <a:rPr lang="es-ES" dirty="0"/>
              <a:t> </a:t>
            </a:r>
            <a:r>
              <a:rPr lang="es-ES" b="1" dirty="0"/>
              <a:t>El anfiteatro </a:t>
            </a:r>
          </a:p>
          <a:p>
            <a:r>
              <a:rPr lang="es-ES" dirty="0"/>
              <a:t>El eje principal, centrado en la parte de atrás del edificio, las habitaciones en la colina de Boboli, a través de un profundo anfiteatro en forma de herradura. </a:t>
            </a:r>
          </a:p>
          <a:p>
            <a:r>
              <a:rPr lang="es-ES" dirty="0"/>
              <a:t>El " anfiteatro marca el lugar donde se excavó la colina de Boboli para recoger el pietraforte utilizado para construir el Palacio Pitti , y la idea de colocarlo en un gran espacio en la planta dibuja la forma de una campana, que data de Tribolo , pero muy probablemente había concebido esta área como la arquitectura verde dividida por bosques de hoja perenne. </a:t>
            </a:r>
            <a:endParaRPr lang="es-ES" b="1" dirty="0"/>
          </a:p>
        </p:txBody>
      </p:sp>
    </p:spTree>
    <p:extLst>
      <p:ext uri="{BB962C8B-B14F-4D97-AF65-F5344CB8AC3E}">
        <p14:creationId xmlns:p14="http://schemas.microsoft.com/office/powerpoint/2010/main" val="1230646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476672"/>
            <a:ext cx="6912768" cy="5924128"/>
          </a:xfrm>
        </p:spPr>
        <p:txBody>
          <a:bodyPr>
            <a:normAutofit/>
          </a:bodyPr>
          <a:lstStyle/>
          <a:p>
            <a:r>
              <a:rPr lang="es-ES" dirty="0"/>
              <a:t>Se mejoró sólo en rodales de 1599 , mientras que los nichos con estatuas de mármol y las urnas de estilo antiguo en terracota fueron diseñados por Giulio y Alfonso Parigi el joven que comienza entre 1630 y 1634 .</a:t>
            </a:r>
          </a:p>
          <a:p>
            <a:r>
              <a:rPr lang="es-ES" dirty="0"/>
              <a:t>La estructura fue inaugurada en 1637 para la coronación de Vittoria della Rovere , la esposa de Ferdinando II de Medici ' , una gran duquesa de Toscana. </a:t>
            </a:r>
          </a:p>
          <a:p>
            <a:r>
              <a:rPr lang="es-ES" dirty="0"/>
              <a:t>En el centro se encontraba antiguamente el Fuente del Mar , en el siglo XVII se trasladó hacia el sur-oeste del jardín (en 'Islet), a fin de hacer posible el uso del anfiteatro para espectáculos, como era la moda entonces en la época del teatro. </a:t>
            </a:r>
          </a:p>
          <a:p>
            <a:r>
              <a:rPr lang="es-ES" dirty="0"/>
              <a:t>El centro del anfiteatro fue embellecido en 1790 por ' obelisco de Egipto, el único en la Toscana y uno de los monumentos más antiguos de la región se remonta a 1500 aC (mucho antes del florecimiento de la civilización etrusca ) y viene de Heliópolis en Egipto . </a:t>
            </a:r>
          </a:p>
        </p:txBody>
      </p:sp>
    </p:spTree>
    <p:extLst>
      <p:ext uri="{BB962C8B-B14F-4D97-AF65-F5344CB8AC3E}">
        <p14:creationId xmlns:p14="http://schemas.microsoft.com/office/powerpoint/2010/main" val="180061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836712"/>
            <a:ext cx="6241504" cy="5564088"/>
          </a:xfrm>
        </p:spPr>
        <p:txBody>
          <a:bodyPr/>
          <a:lstStyle/>
          <a:p>
            <a:r>
              <a:rPr lang="es-ES" dirty="0"/>
              <a:t>Fue traído a Roma desde  Egipto en la época de Domiciano y erigido en el templo de Isis en el Campo de Marte , después de haber excavado a finales del siglo XVI, terminó en el jardín de la Villa Medici en Roma . </a:t>
            </a:r>
          </a:p>
          <a:p>
            <a:r>
              <a:rPr lang="es-ES" dirty="0"/>
              <a:t>Fue trasladado a Florencia en 1788 por la voluntad del Gran Duque Pietro Leopoldo , cuando se reunieron todas las colecciones de los Médicis en la ciudad para adornar sus palacios.</a:t>
            </a:r>
          </a:p>
          <a:p>
            <a:r>
              <a:rPr lang="es-ES" dirty="0"/>
              <a:t> En 1840 fue unido a la gran bañera de granito gris tallada en un solo bloque y que viene tal vez de la de Alejandría Terme a Roma . </a:t>
            </a:r>
          </a:p>
          <a:p>
            <a:r>
              <a:rPr lang="es-ES" dirty="0"/>
              <a:t>El anfiteatro se puede disfrutar de una hermosa vista de la parte posterior del edificio, con las alas dispuestas alrededor del patio y de la Fuente de la Alcachofa</a:t>
            </a:r>
          </a:p>
          <a:p>
            <a:endParaRPr lang="es-ES" dirty="0"/>
          </a:p>
        </p:txBody>
      </p:sp>
    </p:spTree>
    <p:extLst>
      <p:ext uri="{BB962C8B-B14F-4D97-AF65-F5344CB8AC3E}">
        <p14:creationId xmlns:p14="http://schemas.microsoft.com/office/powerpoint/2010/main" val="1316725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476672"/>
            <a:ext cx="6480720" cy="5924128"/>
          </a:xfrm>
        </p:spPr>
        <p:txBody>
          <a:bodyPr>
            <a:normAutofit lnSpcReduction="10000"/>
          </a:bodyPr>
          <a:lstStyle/>
          <a:p>
            <a:r>
              <a:rPr lang="es-ES" b="1" dirty="0"/>
              <a:t>La cuenca de Neptuno</a:t>
            </a:r>
          </a:p>
          <a:p>
            <a:r>
              <a:rPr lang="es-ES" b="1" dirty="0"/>
              <a:t> </a:t>
            </a:r>
            <a:r>
              <a:rPr lang="es-ES" dirty="0"/>
              <a:t>Más arriba, más allá del anfiteatro, se llega al estanque de Neptuno, a través de una rampa doble adornada con tres estatuas romanas: a Septimio Severo se fue, un magistrado romano a la derecha (cada uno en una piedra memorial), y el centro un Demeter en una base romana. </a:t>
            </a:r>
          </a:p>
          <a:p>
            <a:r>
              <a:rPr lang="es-ES" dirty="0"/>
              <a:t>El Demeter es una copia romana de un original griego probablemente de Alcamene , discípulo de Fidias .</a:t>
            </a:r>
          </a:p>
          <a:p>
            <a:r>
              <a:rPr lang="es-ES" dirty="0"/>
              <a:t>El estanque de Neptuno fue creado en 1777 - en 1778 en lugar de un vivero. </a:t>
            </a:r>
          </a:p>
          <a:p>
            <a:r>
              <a:rPr lang="es-ES" dirty="0"/>
              <a:t>Aquí se recogen las aguas que riegan el jardín entero y tiene la fuente más aguas arriba, en el Jardín del Caballo. </a:t>
            </a:r>
          </a:p>
          <a:p>
            <a:r>
              <a:rPr lang="es-ES" dirty="0"/>
              <a:t>En el centro del estanque se encuentra la Fuente de Neptuno, con la estatua del dios del mar que emerge de un afloramiento rocoso en el que también hay náyades y tritones . </a:t>
            </a:r>
          </a:p>
        </p:txBody>
      </p:sp>
    </p:spTree>
    <p:extLst>
      <p:ext uri="{BB962C8B-B14F-4D97-AF65-F5344CB8AC3E}">
        <p14:creationId xmlns:p14="http://schemas.microsoft.com/office/powerpoint/2010/main" val="3395251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404664"/>
            <a:ext cx="6408712" cy="5996136"/>
          </a:xfrm>
        </p:spPr>
        <p:txBody>
          <a:bodyPr>
            <a:normAutofit/>
          </a:bodyPr>
          <a:lstStyle/>
          <a:p>
            <a:r>
              <a:rPr lang="es-ES" dirty="0"/>
              <a:t>La estatua principal es la obra de 1571 del escultor Stoldo Lorenzi y una fuente florentina irreverente es llamado por la "Fuente del tenedor" o "tenedor" debido a la tridente desafiado por Neptuno en el acto de golpear. </a:t>
            </a:r>
          </a:p>
          <a:p>
            <a:r>
              <a:rPr lang="es-ES" dirty="0"/>
              <a:t>Alrededor de la fuente están las terrazas herbosas del anfiteatro inclinado. </a:t>
            </a:r>
          </a:p>
          <a:p>
            <a:r>
              <a:rPr lang="es-ES" dirty="0"/>
              <a:t>En la parte superior de esta zona se encuentra la estatua de la Abundancia "( 1636 ) de Pietro Tacca (con la colaboración de Sebastiano Salvini ), ya iniciada por Juan de Bolonia en 1608 . Se trata de una obra en mármol blanco con una gavilla de trigo en bronce dorado. La figura tiene la apariencia de Juana de Austria , esposa de Francesco I de 'Medici , y fue comisionado como un santuario de la infortunada gran duquesa que murió en un accidente en el palacio en 1578 sólo con treinta y dos años. Inicialmente, la estatua estaría condenada a una celebración en la columna para la Plaza de San Marcos , que nunca se realizó. </a:t>
            </a:r>
          </a:p>
          <a:p>
            <a:endParaRPr lang="es-ES" dirty="0"/>
          </a:p>
        </p:txBody>
      </p:sp>
    </p:spTree>
    <p:extLst>
      <p:ext uri="{BB962C8B-B14F-4D97-AF65-F5344CB8AC3E}">
        <p14:creationId xmlns:p14="http://schemas.microsoft.com/office/powerpoint/2010/main" val="1282802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404664"/>
            <a:ext cx="6624736" cy="5996136"/>
          </a:xfrm>
        </p:spPr>
        <p:txBody>
          <a:bodyPr>
            <a:normAutofit/>
          </a:bodyPr>
          <a:lstStyle/>
          <a:p>
            <a:r>
              <a:rPr lang="es-ES" dirty="0"/>
              <a:t>En esta zona el jardín superior se caracteriza por murallas que se extienden desde cerca de Fort Belvedere , que se encuentra a la izquierda. </a:t>
            </a:r>
          </a:p>
          <a:p>
            <a:r>
              <a:rPr lang="es-ES" dirty="0"/>
              <a:t>Para mitigar la vista de la pared hay muchos árboles, setos y una variedad de plantas que crean algunas callejuelas pintorescas.</a:t>
            </a:r>
          </a:p>
          <a:p>
            <a:r>
              <a:rPr lang="es-ES" b="1" dirty="0"/>
              <a:t>El jardín del Caballero </a:t>
            </a:r>
          </a:p>
          <a:p>
            <a:r>
              <a:rPr lang="es-ES" dirty="0"/>
              <a:t>A la altura de este eje en posición desplazada hacia el sur y los muros de la ciudad con motivo de su frontera, se encuentra el Jardín del Caballero, uno de los espacios protegidos de Boboli, que se encuentra justo encima de una parte bastión de las fortificaciones construidas por Miguel Ángel en 1529 la primera asedio a la ciudad el año siguiente.</a:t>
            </a:r>
          </a:p>
          <a:p>
            <a:r>
              <a:rPr lang="es-ES" dirty="0"/>
              <a:t> En la arquitectura militar caballero se llamaba a una estructura construida por encima (de hecho, un caballo) de un bastión y de ahí el nombre del jardín. </a:t>
            </a:r>
          </a:p>
          <a:p>
            <a:pPr marL="114300" indent="0">
              <a:buNone/>
            </a:pPr>
            <a:r>
              <a:rPr lang="es-ES" dirty="0"/>
              <a:t>. </a:t>
            </a:r>
          </a:p>
          <a:p>
            <a:endParaRPr lang="es-ES" b="1" dirty="0"/>
          </a:p>
        </p:txBody>
      </p:sp>
    </p:spTree>
    <p:extLst>
      <p:ext uri="{BB962C8B-B14F-4D97-AF65-F5344CB8AC3E}">
        <p14:creationId xmlns:p14="http://schemas.microsoft.com/office/powerpoint/2010/main" val="2629418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332656"/>
            <a:ext cx="6385520" cy="6068144"/>
          </a:xfrm>
        </p:spPr>
        <p:txBody>
          <a:bodyPr>
            <a:normAutofit lnSpcReduction="10000"/>
          </a:bodyPr>
          <a:lstStyle/>
          <a:p>
            <a:r>
              <a:rPr lang="es-ES" dirty="0"/>
              <a:t>Para acceder al jardín hay que subir una escalera que lleva entre manos, es decir, rampas curvas y cruzadas con una terraza construida sobre una pequeña sala circular, esta escalera fue diseñada por la Red Zanobi entre 1790 y 1793 . </a:t>
            </a:r>
          </a:p>
          <a:p>
            <a:r>
              <a:rPr lang="es-ES" dirty="0"/>
              <a:t>Las dos estatuas que decoran la escalera representan a Flora y Júpiter, los dos jóvenes Giovanni Caccini . </a:t>
            </a:r>
          </a:p>
          <a:p>
            <a:r>
              <a:rPr lang="es-ES" dirty="0"/>
              <a:t>El jardín está decorado con setos bajos de boj que crean formas geométricas y contienen especies raras y con olor a peonias y las rosas , que florecen en mayo y junio. </a:t>
            </a:r>
          </a:p>
          <a:p>
            <a:r>
              <a:rPr lang="es-ES" dirty="0"/>
              <a:t>La fuente central se llama la fuente de los simios porque de los tres monos de bronce en la base de la misma fuente, el centro de la ducha, el agua brota de un putto mármol. </a:t>
            </a:r>
          </a:p>
          <a:p>
            <a:r>
              <a:rPr lang="es-ES" dirty="0"/>
              <a:t>Aquí está el Casino del Cavaliere, un edificio construido alrededor de 1700 por orden de Cosimo III , donde el cardenal Leopoldo de 'Medici mantuvo la conversaciónes de arte y la literatura, y donde Gian Gastone tuvo su jubilación. </a:t>
            </a:r>
          </a:p>
          <a:p>
            <a:endParaRPr lang="es-ES" dirty="0"/>
          </a:p>
        </p:txBody>
      </p:sp>
    </p:spTree>
    <p:extLst>
      <p:ext uri="{BB962C8B-B14F-4D97-AF65-F5344CB8AC3E}">
        <p14:creationId xmlns:p14="http://schemas.microsoft.com/office/powerpoint/2010/main" val="3399191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260648"/>
            <a:ext cx="6313512" cy="6140152"/>
          </a:xfrm>
        </p:spPr>
        <p:txBody>
          <a:bodyPr>
            <a:normAutofit lnSpcReduction="10000"/>
          </a:bodyPr>
          <a:lstStyle/>
          <a:p>
            <a:r>
              <a:rPr lang="es-ES" dirty="0"/>
              <a:t>La forma presente simple, con paredes decoradas con cuadros pintados y cornisas decoradas con jarrones y estatuas de terracota , se deben a la disposición de la Red Zanobi en nombre de Lorena , quien quería ser anfitrión de las fiestas de verano de la corte. Hoy en día es la sede del 1973 's Museo de la Porcelana . </a:t>
            </a:r>
          </a:p>
          <a:p>
            <a:r>
              <a:rPr lang="es-ES" dirty="0"/>
              <a:t>La ubicación privilegiada con vistas a la parte trasera de la colina de Boboli todavía ofrece vistas dulces a la Torre del Gallo , con tierras agrícolas en parte de olivos . </a:t>
            </a:r>
          </a:p>
          <a:p>
            <a:r>
              <a:rPr lang="es-ES" dirty="0"/>
              <a:t>En el Casino del Cavaliere hay un gran tanque de agua,  del cual salen las tuberías para regar todo el jardín. </a:t>
            </a:r>
          </a:p>
          <a:p>
            <a:r>
              <a:rPr lang="es-ES" b="1" dirty="0"/>
              <a:t>El Kaffeehaus </a:t>
            </a:r>
          </a:p>
          <a:p>
            <a:r>
              <a:rPr lang="es-ES" dirty="0"/>
              <a:t>Volver a bajar la colina hacia el norte-este, más o menos a la Estatua  esta la casa de café , un pabellón de estilo rococó cubierto por bóveda de ventana exótico y marcado por terrazas marcapiana por Zanobi del Rosso ( 1776 ) , a cuya base, rodeada por una escalera de doble pinza  es un Grotticina. </a:t>
            </a:r>
          </a:p>
        </p:txBody>
      </p:sp>
    </p:spTree>
    <p:extLst>
      <p:ext uri="{BB962C8B-B14F-4D97-AF65-F5344CB8AC3E}">
        <p14:creationId xmlns:p14="http://schemas.microsoft.com/office/powerpoint/2010/main" val="2983498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404664"/>
            <a:ext cx="6601544" cy="5996136"/>
          </a:xfrm>
        </p:spPr>
        <p:txBody>
          <a:bodyPr>
            <a:normAutofit lnSpcReduction="10000"/>
          </a:bodyPr>
          <a:lstStyle/>
          <a:p>
            <a:r>
              <a:rPr lang="es-ES" dirty="0"/>
              <a:t>El edificio,  ahora alberga un bar en un lugar muy pintoresco, es también el punto de vista de esta vía de escape, la ancha avenida que es el segundo eje de la ampliación del jardín, lo ideal sería que conduce a la Villa Médicis en Poggio Imperiale . Desde aquí continúa hacia el norte a la entrada del Fuerte Belvedere , al pie de la muralla defensiva, lo que conduce también al Jardín Bardini y la Costa San Giorgio .</a:t>
            </a:r>
          </a:p>
          <a:p>
            <a:r>
              <a:rPr lang="es-ES" b="1" dirty="0"/>
              <a:t>El Jardín de Madama </a:t>
            </a:r>
          </a:p>
          <a:p>
            <a:r>
              <a:rPr lang="es-ES" dirty="0"/>
              <a:t>En este lado se encuentra el extremo izquierdo de Madame Grotticina o caprina, construido a partir de un diseño de Davide Fortini Tribolo. </a:t>
            </a:r>
          </a:p>
          <a:p>
            <a:r>
              <a:rPr lang="es-ES" dirty="0"/>
              <a:t>Decorado con esponjas, estalactitas y un lavabo de mármol coronado por cuatro estatuas de cabras que una vez que tiraban agua. La cueva está situada en un extremo del jardín llamado de Madama, con algunos macizos de flores, geométricos pintados alrededor de 1570 por Juana de Austria  El jardín en frente de la cueva, que se caracteriza por unos parterres bordeados de setos.</a:t>
            </a:r>
          </a:p>
        </p:txBody>
      </p:sp>
    </p:spTree>
    <p:extLst>
      <p:ext uri="{BB962C8B-B14F-4D97-AF65-F5344CB8AC3E}">
        <p14:creationId xmlns:p14="http://schemas.microsoft.com/office/powerpoint/2010/main" val="3351344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404664"/>
            <a:ext cx="6696744" cy="5996136"/>
          </a:xfrm>
        </p:spPr>
        <p:txBody>
          <a:bodyPr/>
          <a:lstStyle/>
          <a:p>
            <a:r>
              <a:rPr lang="es-ES" b="1" dirty="0"/>
              <a:t>El jardín de Júpiter </a:t>
            </a:r>
          </a:p>
          <a:p>
            <a:r>
              <a:rPr lang="es-ES" dirty="0"/>
              <a:t>Un poco más abajo, el Jardín "de Júpiter, la estatua de Zeus posición sentada, Baccio Bandinelli ( 1556 ), mientras que cerca del jardín hay dos grandes estatuas de prisioneros dacios, esculturas antiguas del siglo II, ya en Villa Medici ; los dos bárbaros bajo control con las manos atadas y la ropa de granito rojo es probable que provenga de la Foro de Trajano , son muy similares a los re-utilizados en el " Arco de Constantino , las dos bases con relieves de las Victorias , Dioscuros y bárbaros provienen del templo de Sole en la Via Lata construido por Aureliano o, menos probablemente, desde las cercanas Novus Arcus </a:t>
            </a:r>
            <a:r>
              <a:rPr lang="es-ES" b="1" dirty="0"/>
              <a:t>.</a:t>
            </a:r>
          </a:p>
          <a:p>
            <a:r>
              <a:rPr lang="es-ES" b="1" dirty="0"/>
              <a:t> El nivel del edificio </a:t>
            </a:r>
          </a:p>
          <a:p>
            <a:r>
              <a:rPr lang="es-ES" dirty="0"/>
              <a:t>Descendiendo al nivel del edificio a través de una avenida serpentina utilizada por los entrenadores, se llega a un área cubierta de grava, donde se estacionaban los coches con caballos. </a:t>
            </a:r>
          </a:p>
        </p:txBody>
      </p:sp>
    </p:spTree>
    <p:extLst>
      <p:ext uri="{BB962C8B-B14F-4D97-AF65-F5344CB8AC3E}">
        <p14:creationId xmlns:p14="http://schemas.microsoft.com/office/powerpoint/2010/main" val="170685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764704"/>
            <a:ext cx="6169496" cy="5636096"/>
          </a:xfrm>
        </p:spPr>
        <p:txBody>
          <a:bodyPr/>
          <a:lstStyle/>
          <a:p>
            <a:r>
              <a:rPr lang="es-ES" dirty="0"/>
              <a:t>Cerca de la salida de Palazzo Pitti esta la Fuente de Baco , ejemplo grotesco del estilo en boga en los jardines del período entre el siglo XV y siglo XVII . </a:t>
            </a:r>
          </a:p>
          <a:p>
            <a:r>
              <a:rPr lang="es-ES" dirty="0"/>
              <a:t>De hecho, es realizada por la cifra de obesos Morgante enano , el más popular de los enanos de la corte de Cosme I , interpretado por Valerio Cioli desnudo y montado en una tortuga ( 1560 ). </a:t>
            </a:r>
          </a:p>
          <a:p>
            <a:r>
              <a:rPr lang="es-ES" dirty="0"/>
              <a:t>La estatua ha sido sustituida por una copia (la foto muestra la copia más antigua de la actual, que sustituye a los depósitos originales hospitalizados en el jardín). </a:t>
            </a:r>
          </a:p>
          <a:p>
            <a:r>
              <a:rPr lang="es-ES" dirty="0"/>
              <a:t>De este lado de la pared pasa el Corredor Vasari , y aquí está la salida de su ruta canónica de visita a un museo moderno, y un poco más adelante, todavía está en el borde de la famosa Grotta del Buontalenti .</a:t>
            </a:r>
          </a:p>
          <a:p>
            <a:endParaRPr lang="es-ES" dirty="0"/>
          </a:p>
        </p:txBody>
      </p:sp>
    </p:spTree>
    <p:extLst>
      <p:ext uri="{BB962C8B-B14F-4D97-AF65-F5344CB8AC3E}">
        <p14:creationId xmlns:p14="http://schemas.microsoft.com/office/powerpoint/2010/main" val="2343397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764704"/>
            <a:ext cx="6529536" cy="5636096"/>
          </a:xfrm>
        </p:spPr>
        <p:txBody>
          <a:bodyPr/>
          <a:lstStyle/>
          <a:p>
            <a:r>
              <a:rPr lang="es-ES" b="1" dirty="0"/>
              <a:t>La Cueva Buontalenti </a:t>
            </a:r>
          </a:p>
          <a:p>
            <a:r>
              <a:rPr lang="es-ES" dirty="0"/>
              <a:t>La Grotta Grande o Buontalenti, es uno de las más valiosas del parque. </a:t>
            </a:r>
          </a:p>
          <a:p>
            <a:r>
              <a:rPr lang="es-ES" dirty="0"/>
              <a:t>Su construcción se debe principalmente a Bernardo Buontalenti , que creó entre 1583 y 1593 en nombre de Francesco I de 'Medici , una de las obras arquitectónicas más extrañas y sorprendentes de Florencia</a:t>
            </a:r>
            <a:r>
              <a:rPr lang="es-ES" b="1" dirty="0"/>
              <a:t>. </a:t>
            </a:r>
          </a:p>
          <a:p>
            <a:r>
              <a:rPr lang="es-ES" b="1" dirty="0"/>
              <a:t>A la derecha del primer eje </a:t>
            </a:r>
          </a:p>
          <a:p>
            <a:r>
              <a:rPr lang="es-ES" dirty="0"/>
              <a:t>De nuevo, la huerta del Caballero, si se toma en lugar de descender al sur, antes de llegar a la dell'Uccellare Prato, punto de entrada de la perspectiva del segundo eje del jardín (el Viottolone), nos encontramos con una segunda escalera flanqueado por setos y decorado con dos estatuas de las musas.</a:t>
            </a:r>
          </a:p>
        </p:txBody>
      </p:sp>
    </p:spTree>
    <p:extLst>
      <p:ext uri="{BB962C8B-B14F-4D97-AF65-F5344CB8AC3E}">
        <p14:creationId xmlns:p14="http://schemas.microsoft.com/office/powerpoint/2010/main" val="1416270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404664"/>
            <a:ext cx="6097488" cy="6336704"/>
          </a:xfrm>
        </p:spPr>
        <p:txBody>
          <a:bodyPr>
            <a:normAutofit lnSpcReduction="10000"/>
          </a:bodyPr>
          <a:lstStyle/>
          <a:p>
            <a:r>
              <a:rPr lang="es-ES" dirty="0"/>
              <a:t>Pronto hay un trozo de mármol Lavacapo ( el día 1.595 - un mil quinientos noventa y siete ), la obra de Valerio Cioli para Fernando . </a:t>
            </a:r>
          </a:p>
          <a:p>
            <a:r>
              <a:rPr lang="es-ES" dirty="0"/>
              <a:t>Desde aquí se accede a un césped que bordea desde la cuenca de Neptuno, donde se encuentran algunos de los edificios que alguna vez fueron casas para los jardineros, los depósitos de instrumentos y plantas durante el invierno. </a:t>
            </a:r>
          </a:p>
          <a:p>
            <a:r>
              <a:rPr lang="es-ES" dirty="0"/>
              <a:t>Aquí también encontrará Ragnaie , es decir, los densos matorrales donde se celebraron sus redes para atrapar pequeños pájaros. </a:t>
            </a:r>
          </a:p>
          <a:p>
            <a:r>
              <a:rPr lang="es-ES" dirty="0"/>
              <a:t>En los caminos sombreados que ocupan el espacio entre el anfiteatro y el Prado Pegasus, bordeada por árboles altos, hay dos arquitecturas curiosas cubiertas por cúpulas y enterradas parcialmente: son dos Boboli hielo, precursores de los refrigeradores. </a:t>
            </a:r>
          </a:p>
          <a:p>
            <a:r>
              <a:rPr lang="es-ES" dirty="0"/>
              <a:t>Aquí, gracias a que el hielo que se transportaba diariamente por ' Abetone y ambientes que recrean las condiciones de las cuevas, el alimento se almacenaba durante las cocinas ducales. </a:t>
            </a:r>
          </a:p>
          <a:p>
            <a:endParaRPr lang="es-ES" dirty="0"/>
          </a:p>
        </p:txBody>
      </p:sp>
    </p:spTree>
    <p:extLst>
      <p:ext uri="{BB962C8B-B14F-4D97-AF65-F5344CB8AC3E}">
        <p14:creationId xmlns:p14="http://schemas.microsoft.com/office/powerpoint/2010/main" val="707353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315403"/>
            <a:ext cx="6673552" cy="6068144"/>
          </a:xfrm>
        </p:spPr>
        <p:txBody>
          <a:bodyPr/>
          <a:lstStyle/>
          <a:p>
            <a:r>
              <a:rPr lang="es-ES" b="1" dirty="0"/>
              <a:t>El Prado dell'Uccellare </a:t>
            </a:r>
          </a:p>
          <a:p>
            <a:r>
              <a:rPr lang="es-ES" dirty="0"/>
              <a:t>La entrada ideal del segundo eje dell'Uccellare el césped ("hawking" significa para cazar pequeños pájaros, de hecho, fueron llamados claros en un bosquecillo), situada en una posición elevada y cruzó la Viottolone (aunque en el norte, dell'Uccellare por el césped hacia el anfiteatro, esta avenida se convierte en un sube y baja de menor importancia). </a:t>
            </a:r>
          </a:p>
          <a:p>
            <a:r>
              <a:rPr lang="es-ES" dirty="0"/>
              <a:t>Esta amplia zona de césped está rodeada de robles y cipreses y árboles marca el límite con la parte occidental del jardín.</a:t>
            </a:r>
          </a:p>
          <a:p>
            <a:r>
              <a:rPr lang="es-ES" dirty="0"/>
              <a:t> En el centro está decorado con una columna rota, mientras que por un lado se encuentra una de las pocas obras contemporáneas en el jardín: una cabeza de bronce monumental de Igor Mitoraj , se quedó en el jardín después de la exposición del artista polaco 2002 . Desde aquí se puede disfrutar de una excelente vista del barrio de Oltrarno , en el Palazzina della Meridiana . </a:t>
            </a:r>
          </a:p>
          <a:p>
            <a:endParaRPr lang="es-ES" b="1" dirty="0"/>
          </a:p>
        </p:txBody>
      </p:sp>
    </p:spTree>
    <p:extLst>
      <p:ext uri="{BB962C8B-B14F-4D97-AF65-F5344CB8AC3E}">
        <p14:creationId xmlns:p14="http://schemas.microsoft.com/office/powerpoint/2010/main" val="989459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332656"/>
            <a:ext cx="6385520" cy="6068144"/>
          </a:xfrm>
        </p:spPr>
        <p:txBody>
          <a:bodyPr>
            <a:normAutofit lnSpcReduction="10000"/>
          </a:bodyPr>
          <a:lstStyle/>
          <a:p>
            <a:r>
              <a:rPr lang="es-ES" b="1" dirty="0"/>
              <a:t>El Viottolone </a:t>
            </a:r>
          </a:p>
          <a:p>
            <a:r>
              <a:rPr lang="es-ES" dirty="0"/>
              <a:t>El Viottolone es una amplia avenida en pendiente empinada, flanqueada por dos hileras de cipreses plantados en 1637 y decorada con numerosas estatuas, que marcan el eje secundario (el seis siglos en el sur-oeste) del jardín. </a:t>
            </a:r>
          </a:p>
          <a:p>
            <a:r>
              <a:rPr lang="es-ES" dirty="0"/>
              <a:t>Las estatuas, colocadas simétricamente cerca del cruce con los tres caminos se cruzan, son tanto antiguas (Roman), como de reciente construcción, principalmente del siglo XVIII. </a:t>
            </a:r>
          </a:p>
          <a:p>
            <a:r>
              <a:rPr lang="es-ES" dirty="0"/>
              <a:t>El lado izquierdo de la carretera,  que ocupó el laberinto, hoy la bobina de accionamiento para el rondo de los carros. </a:t>
            </a:r>
          </a:p>
          <a:p>
            <a:r>
              <a:rPr lang="es-ES" dirty="0"/>
              <a:t>En este ámbito sigue siendo la cuenca central del laberinto, ahora rodeado por un parterre elíptico de flor. </a:t>
            </a:r>
          </a:p>
          <a:p>
            <a:r>
              <a:rPr lang="es-ES" dirty="0"/>
              <a:t>La parte derecha se dedicaba a la caza y también está el jardín amurallado. A los dos lados de la carretera se ejecutan directamente sugestivamente dos galerías rodeadas de vegetación. </a:t>
            </a:r>
          </a:p>
        </p:txBody>
      </p:sp>
    </p:spTree>
    <p:extLst>
      <p:ext uri="{BB962C8B-B14F-4D97-AF65-F5344CB8AC3E}">
        <p14:creationId xmlns:p14="http://schemas.microsoft.com/office/powerpoint/2010/main" val="2776958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620688"/>
            <a:ext cx="6385520" cy="5780112"/>
          </a:xfrm>
        </p:spPr>
        <p:txBody>
          <a:bodyPr/>
          <a:lstStyle/>
          <a:p>
            <a:r>
              <a:rPr lang="es-ES" dirty="0"/>
              <a:t>El inicio de esta avenida desde Prato dell'Uccellare está marcada por dos estatuas conocidas como las Tiranicidas griegas, frente a un telón de fondo de cipreses y setos de laurel . </a:t>
            </a:r>
          </a:p>
          <a:p>
            <a:r>
              <a:rPr lang="es-ES" dirty="0"/>
              <a:t>Estas dos imágenes son sólo los torsos de edad, y es especialmente valioso a la izquierda, copia de ' Aristigitone el grupo de bronce de 447 aC los atenienses escultores Kritios y nesiotes (el de la derecha esta en proceso de restauración). </a:t>
            </a:r>
          </a:p>
          <a:p>
            <a:r>
              <a:rPr lang="es-ES" dirty="0"/>
              <a:t> La avenida esta cortado por tres calles laterales que crean seis compartimientos del jardín. </a:t>
            </a:r>
          </a:p>
          <a:p>
            <a:endParaRPr lang="es-ES" dirty="0"/>
          </a:p>
        </p:txBody>
      </p:sp>
    </p:spTree>
    <p:extLst>
      <p:ext uri="{BB962C8B-B14F-4D97-AF65-F5344CB8AC3E}">
        <p14:creationId xmlns:p14="http://schemas.microsoft.com/office/powerpoint/2010/main" val="4269798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476672"/>
            <a:ext cx="6385520" cy="5924128"/>
          </a:xfrm>
        </p:spPr>
        <p:txBody>
          <a:bodyPr>
            <a:normAutofit lnSpcReduction="10000"/>
          </a:bodyPr>
          <a:lstStyle/>
          <a:p>
            <a:r>
              <a:rPr lang="es-ES" b="1" dirty="0"/>
              <a:t>El Prado Pegasus </a:t>
            </a:r>
          </a:p>
          <a:p>
            <a:r>
              <a:rPr lang="es-ES" dirty="0"/>
              <a:t>Por debajo del Prado dell'Uccellare cruzada por caminos, zig-zag, llegamos a la Pradera Pegasus , una pendiente montañosa que lleva hasta el nivel de la construcción, especialmente en frente de la plaza cubierta de grava del edificio Meridian . </a:t>
            </a:r>
          </a:p>
          <a:p>
            <a:r>
              <a:rPr lang="es-ES" dirty="0"/>
              <a:t>Esta zona debe su nombre a la escultura de mármol de Pegaso, por Aristodemo Costoli de 1865 , que se utiliza como símbolo de la Región de Toscana. </a:t>
            </a:r>
          </a:p>
          <a:p>
            <a:r>
              <a:rPr lang="es-ES" dirty="0"/>
              <a:t>Hay otras estatuas y una bañera grande de granito gris.</a:t>
            </a:r>
          </a:p>
          <a:p>
            <a:r>
              <a:rPr lang="es-ES" b="1" dirty="0"/>
              <a:t>. La primera cara avenida </a:t>
            </a:r>
          </a:p>
          <a:p>
            <a:r>
              <a:rPr lang="es-ES" dirty="0"/>
              <a:t>La primera parte consiste en una avenida dosel de robles que forman dos túneles con asientos bajos de piedra a los lados. </a:t>
            </a:r>
          </a:p>
          <a:p>
            <a:r>
              <a:rPr lang="es-ES" dirty="0"/>
              <a:t>Antes de llegar a la entrada principal está marcada por mayoría de dos estatuas, la perspectiva de la izquierda hay una piscina rodeada de cama de flores elíptica, que fue el centro de uno de los laberintos de esta parte del jardín. </a:t>
            </a:r>
          </a:p>
          <a:p>
            <a:endParaRPr lang="es-ES" dirty="0"/>
          </a:p>
          <a:p>
            <a:endParaRPr lang="es-ES" b="1" dirty="0"/>
          </a:p>
          <a:p>
            <a:endParaRPr lang="es-ES" b="1" dirty="0"/>
          </a:p>
        </p:txBody>
      </p:sp>
    </p:spTree>
    <p:extLst>
      <p:ext uri="{BB962C8B-B14F-4D97-AF65-F5344CB8AC3E}">
        <p14:creationId xmlns:p14="http://schemas.microsoft.com/office/powerpoint/2010/main" val="3787218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476672"/>
            <a:ext cx="6673552" cy="5924128"/>
          </a:xfrm>
        </p:spPr>
        <p:txBody>
          <a:bodyPr>
            <a:normAutofit lnSpcReduction="10000"/>
          </a:bodyPr>
          <a:lstStyle/>
          <a:p>
            <a:r>
              <a:rPr lang="es-ES" dirty="0"/>
              <a:t>En una unión con el Viottolone cuatro estatuas se colocaron en cada esquina, todo por Giovanni Caccini : Prudencia, Esculapio y Ippolito morir (de Policleto 's Fall y') Higea. </a:t>
            </a:r>
          </a:p>
          <a:p>
            <a:r>
              <a:rPr lang="es-ES" dirty="0"/>
              <a:t>En la parte inferior, a la derecha se encuentra la Fuente del Océano, el mismo nombre de los más famosos en el medio dell'Isolotto Boboli, por Giambologna. </a:t>
            </a:r>
          </a:p>
          <a:p>
            <a:r>
              <a:rPr lang="es-ES" dirty="0"/>
              <a:t>Esta fuente más pequeña representa a un hombre joven cuyo pie es un delfín con vertido de agua.</a:t>
            </a:r>
          </a:p>
          <a:p>
            <a:r>
              <a:rPr lang="es-ES" b="1" dirty="0"/>
              <a:t>La segunda cara avenida </a:t>
            </a:r>
          </a:p>
          <a:p>
            <a:r>
              <a:rPr lang="es-ES" dirty="0"/>
              <a:t>La segunda vía es un corte en cruz del  Viottolone en una intersección con tres estatuas romanas, un senador, un Baco y un filósofo calvo, mientras que una cuarta estatua con Andrómeda es del siglo XVIII. </a:t>
            </a:r>
          </a:p>
          <a:p>
            <a:r>
              <a:rPr lang="es-ES" dirty="0"/>
              <a:t>Al final de la rama de la izquierda de la avenida, cerca de las murallas de la ciudad , con vistas a la vista en perspectiva del busto colosal de Júpiter Olímpico atribuido a Juan de Bolonia ( 1560 aproximadamente), sobre una base de piedra arenisca . </a:t>
            </a:r>
          </a:p>
          <a:p>
            <a:endParaRPr lang="es-ES" dirty="0"/>
          </a:p>
        </p:txBody>
      </p:sp>
    </p:spTree>
    <p:extLst>
      <p:ext uri="{BB962C8B-B14F-4D97-AF65-F5344CB8AC3E}">
        <p14:creationId xmlns:p14="http://schemas.microsoft.com/office/powerpoint/2010/main" val="2854251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315403"/>
            <a:ext cx="6611888" cy="5952728"/>
          </a:xfrm>
        </p:spPr>
        <p:txBody>
          <a:bodyPr>
            <a:normAutofit/>
          </a:bodyPr>
          <a:lstStyle/>
          <a:p>
            <a:r>
              <a:rPr lang="es-ES" dirty="0"/>
              <a:t>Al lado de la estatua esta también la curiosa fuente Mostaccini de Rómulo Tadda ( la 1619a - el 1621a ), que consiste en una serie de pequeñas piscinas conectadas por canales en varios pasos y máscaras que vierten el agua de un nivel a otro inferior. </a:t>
            </a:r>
          </a:p>
          <a:p>
            <a:r>
              <a:rPr lang="es-ES" dirty="0"/>
              <a:t>Además de la estética, esta fuente también tenía una función práctica: pequeños tanques deben atraer a las aves pequeñas que eran capturadas luego con Ragne, redes que cuelgan de las ramas de la arboleda cercana (llamado precisamente ragnaia de la Paz).</a:t>
            </a:r>
          </a:p>
          <a:p>
            <a:r>
              <a:rPr lang="es-ES" dirty="0"/>
              <a:t> El "mostaccini" son pequeñas máscaras con expresiones de las cejas .</a:t>
            </a:r>
          </a:p>
          <a:p>
            <a:r>
              <a:rPr lang="es-ES" b="1" dirty="0"/>
              <a:t>El tercera avenida del lado </a:t>
            </a:r>
          </a:p>
          <a:p>
            <a:r>
              <a:rPr lang="es-ES" dirty="0"/>
              <a:t>El tercer camino esta al cruzar hacia el sur-oeste y la intersección con la Viottolone con muchos caminos que conducen al retorcido  segmento final del jardín</a:t>
            </a:r>
          </a:p>
          <a:p>
            <a:endParaRPr lang="es-ES" b="1" dirty="0"/>
          </a:p>
        </p:txBody>
      </p:sp>
    </p:spTree>
    <p:extLst>
      <p:ext uri="{BB962C8B-B14F-4D97-AF65-F5344CB8AC3E}">
        <p14:creationId xmlns:p14="http://schemas.microsoft.com/office/powerpoint/2010/main" val="287567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404664"/>
            <a:ext cx="6457528" cy="5996136"/>
          </a:xfrm>
        </p:spPr>
        <p:txBody>
          <a:bodyPr/>
          <a:lstStyle/>
          <a:p>
            <a:r>
              <a:rPr lang="es-ES" dirty="0"/>
              <a:t>En la intersección de las avenidas de los setos de boj perfilan cuatro exedras en la cual se colocan cuatro estatuas: Esculapio, Andromeda, Ninfa y Modestia. </a:t>
            </a:r>
          </a:p>
          <a:p>
            <a:r>
              <a:rPr lang="es-ES" dirty="0"/>
              <a:t>A éstas hay que añadir los grupos vecinos de los jugadores, de acuerdo al  gusto por los temas campesinos y plebeyos en el siglo XVIII : los jugadores a pentolaccia de Giovan Battista Capezzuoli y reproductores de saccomazzone ( 1780 ) por Mochi Orazio diseños de la Romolo Tadda (el " saccomazzone ("era un juego donde dos jugadores con los ojos vendados, manteniendo una mano sobre una roca, tratando de expulsar al enemigo golpeándolo con un paño anudado largo). </a:t>
            </a:r>
          </a:p>
          <a:p>
            <a:r>
              <a:rPr lang="es-ES" b="1" dirty="0"/>
              <a:t>La Isleta </a:t>
            </a:r>
          </a:p>
          <a:p>
            <a:r>
              <a:rPr lang="es-ES" dirty="0"/>
              <a:t>Al final  los cambios botánicos, desaparecen abruptamente los cipreses y setos y llegan  las formas suaves de la isla de Bath, también conocidas como islotes, diseñados por Alfonso y Giulio Parigi desde 1618 . </a:t>
            </a:r>
          </a:p>
          <a:p>
            <a:endParaRPr lang="es-ES" dirty="0"/>
          </a:p>
        </p:txBody>
      </p:sp>
    </p:spTree>
    <p:extLst>
      <p:ext uri="{BB962C8B-B14F-4D97-AF65-F5344CB8AC3E}">
        <p14:creationId xmlns:p14="http://schemas.microsoft.com/office/powerpoint/2010/main" val="924402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620688"/>
            <a:ext cx="6529536" cy="5780112"/>
          </a:xfrm>
        </p:spPr>
        <p:txBody>
          <a:bodyPr/>
          <a:lstStyle/>
          <a:p>
            <a:r>
              <a:rPr lang="es-ES" dirty="0"/>
              <a:t>La plaza está rodeada por setos de encina de unos 12 metros de altura, que son el quinto número de estatuas de piedra y mármol que representan diferentes temas: mitológicos, históricos, y gente del campo. </a:t>
            </a:r>
          </a:p>
          <a:p>
            <a:r>
              <a:rPr lang="es-ES" dirty="0"/>
              <a:t>En el centro de la plaza esta el protagonista de la piscina circular de gran tamaño, con la isla en la central conectada al continente por dos puentes. </a:t>
            </a:r>
          </a:p>
          <a:p>
            <a:r>
              <a:rPr lang="es-ES" dirty="0"/>
              <a:t>Las grandes puertas de los pasillos se apoyan en dos columnas , cada una de las cuales hay una estatua de un Capricornio, animal símbolo del poder del Gran Ducado. </a:t>
            </a:r>
          </a:p>
          <a:p>
            <a:r>
              <a:rPr lang="es-ES" dirty="0"/>
              <a:t>A los lados de las columnas hay  fuentes de fantasía en forma de "arpías" macho, que vierten el agua en los estanques en forma de concha, con una decoración grotesca compleja de una criatura marina . </a:t>
            </a:r>
          </a:p>
          <a:p>
            <a:endParaRPr lang="es-ES" dirty="0"/>
          </a:p>
        </p:txBody>
      </p:sp>
    </p:spTree>
    <p:extLst>
      <p:ext uri="{BB962C8B-B14F-4D97-AF65-F5344CB8AC3E}">
        <p14:creationId xmlns:p14="http://schemas.microsoft.com/office/powerpoint/2010/main" val="4154201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404664"/>
            <a:ext cx="6385520" cy="5996136"/>
          </a:xfrm>
        </p:spPr>
        <p:txBody>
          <a:bodyPr/>
          <a:lstStyle/>
          <a:p>
            <a:r>
              <a:rPr lang="es-ES" dirty="0"/>
              <a:t>Perpendicular al eje Viottolone hay cuatro fuentes en el exterior de la barandilla, dos a cada lado: las fuentes de las Arpías y las de Putti, decoradas con delfines entrelazados, animales marinos, máscaras fantásticas y estatuas en redondo en la parte superior. </a:t>
            </a:r>
          </a:p>
          <a:p>
            <a:r>
              <a:rPr lang="es-ES" dirty="0"/>
              <a:t>Cerca de estas fuentes, el agua del estanque revela varias estatuas de mármol de la escuela de Juan de Bolonia ( 1637 ), de gran belleza: el Perseo a caballo (sur-este) y Andrómeda con los tobillos encadenados en la roca (noroeste); en particular, el Perseo se coloca a sí misma como saltando fuera del agua, un efecto que fue señalado por los chorros de agua. </a:t>
            </a:r>
          </a:p>
          <a:p>
            <a:r>
              <a:rPr lang="es-ES" dirty="0"/>
              <a:t>En el centro del estanque, la isla está rodeada por una barandilla de piedra, que se alojan en la cavidad de las vasijas de barro en los meses de verano incluyen la recogida de árboles de cítricos y otras plantas ornamentales,  los cítricos también están alineados en la parte baja.. </a:t>
            </a:r>
          </a:p>
          <a:p>
            <a:endParaRPr lang="es-ES" dirty="0"/>
          </a:p>
        </p:txBody>
      </p:sp>
    </p:spTree>
    <p:extLst>
      <p:ext uri="{BB962C8B-B14F-4D97-AF65-F5344CB8AC3E}">
        <p14:creationId xmlns:p14="http://schemas.microsoft.com/office/powerpoint/2010/main" val="4163969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908720"/>
            <a:ext cx="6817568" cy="5492080"/>
          </a:xfrm>
        </p:spPr>
        <p:txBody>
          <a:bodyPr>
            <a:normAutofit/>
          </a:bodyPr>
          <a:lstStyle/>
          <a:p>
            <a:r>
              <a:rPr lang="es-ES" dirty="0"/>
              <a:t>El centro de la isla está decorada por el Fuente del Océano de Giambologna , que consta de una base con bajorrelieves (El rapto de Europa, El triunfo de Neptuno y el baño de Diana) que es compatible con una gran pila circular de granito de la " Isla de Elba por encima del cual se encuentra la escultura de Neptuno, rodeado de dioses de ríos mentirosos.</a:t>
            </a:r>
          </a:p>
          <a:p>
            <a:r>
              <a:rPr lang="es-ES" dirty="0"/>
              <a:t> Representan el Nilo , el Ganges y ' Eufrates , simbólicamente que vierten sus aguas en el estanque grande, que representa el océano. </a:t>
            </a:r>
          </a:p>
          <a:p>
            <a:r>
              <a:rPr lang="es-ES" dirty="0"/>
              <a:t>El Océano es la fuente  más antigua de esta parte del jardín y una vez que se situó en el centro del anfiteatro Boboli fue esculpida por Francisco I en 1576 y sirvió como el prototipo de todas las esculturas de la asignatura ,el original del Oceano se encuentra en el Bargello y aquí esta sustituido por una copia. </a:t>
            </a:r>
          </a:p>
          <a:p>
            <a:endParaRPr lang="es-ES" dirty="0"/>
          </a:p>
          <a:p>
            <a:endParaRPr lang="es-ES" dirty="0"/>
          </a:p>
        </p:txBody>
      </p:sp>
    </p:spTree>
    <p:extLst>
      <p:ext uri="{BB962C8B-B14F-4D97-AF65-F5344CB8AC3E}">
        <p14:creationId xmlns:p14="http://schemas.microsoft.com/office/powerpoint/2010/main" val="3752932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476672"/>
            <a:ext cx="6457528" cy="5924128"/>
          </a:xfrm>
        </p:spPr>
        <p:txBody>
          <a:bodyPr/>
          <a:lstStyle/>
          <a:p>
            <a:r>
              <a:rPr lang="es-ES" b="1" dirty="0"/>
              <a:t>La Cámara de Prato o columnas </a:t>
            </a:r>
          </a:p>
          <a:p>
            <a:r>
              <a:rPr lang="es-ES" dirty="0"/>
              <a:t>El Eje de esta avenida, separada por dos islotes de arboledas esta marcado por una entrada simétrica neoclásica con pequeños obeliscos, hay un gran espacio abierto de la cámara semi-circular "o Prato de las Columnas, debido a las dos columnas de granito rojo egipcio apoyadas en jarrones de mármol blanco, que fue propiedad del Señor Agazapar . </a:t>
            </a:r>
          </a:p>
          <a:p>
            <a:r>
              <a:rPr lang="es-ES" dirty="0"/>
              <a:t>La Cámara está rodeado por el lado curvo de una serie de plátanos intercalados regularmente por doce hornacinas con estatuas  (especialmente con bustos del siglo XVII).</a:t>
            </a:r>
          </a:p>
          <a:p>
            <a:r>
              <a:rPr lang="es-ES" dirty="0"/>
              <a:t> El lado recto en su lugar tiene un alto seto de boj verde con nichos que contienen cuatro bustos antiguos: Júpiter Serapis, Júpiter,  una deidad masculina y el emperador Claudio. Notable es también la estatua de Vulcana Charrísimo Fancilla .</a:t>
            </a:r>
          </a:p>
          <a:p>
            <a:endParaRPr lang="es-ES" b="1" dirty="0"/>
          </a:p>
        </p:txBody>
      </p:sp>
    </p:spTree>
    <p:extLst>
      <p:ext uri="{BB962C8B-B14F-4D97-AF65-F5344CB8AC3E}">
        <p14:creationId xmlns:p14="http://schemas.microsoft.com/office/powerpoint/2010/main" val="199150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980728"/>
            <a:ext cx="6467872" cy="5256584"/>
          </a:xfrm>
        </p:spPr>
        <p:txBody>
          <a:bodyPr>
            <a:normAutofit/>
          </a:bodyPr>
          <a:lstStyle/>
          <a:p>
            <a:r>
              <a:rPr lang="es-ES" b="1" dirty="0"/>
              <a:t>Hacia Porta Romana </a:t>
            </a:r>
          </a:p>
          <a:p>
            <a:r>
              <a:rPr lang="es-ES" dirty="0"/>
              <a:t>La punta del jardín, detrás de la cámara está ocupada por un rondo con setos geométricos, donde se colocan varias estatuas de piedra como las tres figuras grotescas de Romulus de Tadda , figurando a Venus, Cupido y la personificación de la "Arquitectura. También interesante es la fuente de Botticelli, que consiste en la estatua de un agricultor que vacía un barril (de John Fancilla , 1560 ) en un depósito de un sarcófago romano. </a:t>
            </a:r>
          </a:p>
          <a:p>
            <a:r>
              <a:rPr lang="es-ES" dirty="0"/>
              <a:t>Similar es también el "hombre pala Valerio Cioli y Giovanni Simone Cioli . </a:t>
            </a:r>
          </a:p>
          <a:p>
            <a:r>
              <a:rPr lang="es-ES" dirty="0"/>
              <a:t>A la entrada de Porta Romana hay un importante Perseo Vincenzo Danti , ya en la villa Médicis de Pratolino , rodeado de boj exedra donde también hay un sarcófago romano con los trabajos de Hércules. </a:t>
            </a:r>
            <a:endParaRPr lang="es-ES" b="1" dirty="0"/>
          </a:p>
          <a:p>
            <a:endParaRPr lang="es-ES" b="1" dirty="0"/>
          </a:p>
        </p:txBody>
      </p:sp>
    </p:spTree>
    <p:extLst>
      <p:ext uri="{BB962C8B-B14F-4D97-AF65-F5344CB8AC3E}">
        <p14:creationId xmlns:p14="http://schemas.microsoft.com/office/powerpoint/2010/main" val="3631941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404664"/>
            <a:ext cx="6817568" cy="5996136"/>
          </a:xfrm>
        </p:spPr>
        <p:txBody>
          <a:bodyPr>
            <a:normAutofit/>
          </a:bodyPr>
          <a:lstStyle/>
          <a:p>
            <a:r>
              <a:rPr lang="es-ES" b="1" dirty="0"/>
              <a:t>El lado derecho  </a:t>
            </a:r>
          </a:p>
          <a:p>
            <a:r>
              <a:rPr lang="es-ES" dirty="0"/>
              <a:t>Yendo a lo largo de la Via Romana , se conocen algunas estatuas como el Hombre que descarga el cubo en una tina de Valerio Cioli y Giovanni Simone Cioli , hasta llegar a la limonaia </a:t>
            </a:r>
          </a:p>
          <a:p>
            <a:r>
              <a:rPr lang="es-ES" b="1" dirty="0"/>
              <a:t>La limonaia </a:t>
            </a:r>
          </a:p>
          <a:p>
            <a:r>
              <a:rPr lang="es-ES" dirty="0"/>
              <a:t>Los Medici fueron de los primeros en difundir la moda de los cítricos en sus jardines. Los cítricos son plantas que no crecen normalmente en la Toscana, porque los inviernos son demasiado rígidos, por lo que se considera que se tratan del mismo modo que las plantas exóticas. Su gran valor ornamental  a dado lugar a coleccionar estas plantas, que durante el invierno había que encontrar refugio dentro, en edificios especiales llamados simplemente limónaias . Con el fin de hacer estas "mudanzas“ los limones no debe ser plantados en el suelo, pero si en grandes macetones de barro llamados "cuencas", hechos a mano y que a su vez son un adorno valioso en el jardín.. </a:t>
            </a:r>
          </a:p>
        </p:txBody>
      </p:sp>
    </p:spTree>
    <p:extLst>
      <p:ext uri="{BB962C8B-B14F-4D97-AF65-F5344CB8AC3E}">
        <p14:creationId xmlns:p14="http://schemas.microsoft.com/office/powerpoint/2010/main" val="1616042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692696"/>
            <a:ext cx="6385520" cy="5708104"/>
          </a:xfrm>
        </p:spPr>
        <p:txBody>
          <a:bodyPr>
            <a:normAutofit/>
          </a:bodyPr>
          <a:lstStyle/>
          <a:p>
            <a:r>
              <a:rPr lang="es-ES" dirty="0"/>
              <a:t>El limónero debe tener un microclima cálido pero seco, por lo que a menudo el piso era de tierra en lugar de pavimentado  para una mejor absorción de la humedad.</a:t>
            </a:r>
          </a:p>
          <a:p>
            <a:r>
              <a:rPr lang="es-ES" dirty="0"/>
              <a:t> El limonaia Boboli se encuentra a medio camino entre el Palacio y el extremo del jardín. </a:t>
            </a:r>
          </a:p>
          <a:p>
            <a:r>
              <a:rPr lang="es-ES" dirty="0"/>
              <a:t>Resultado de la transformación de una antigua fábrica de mosaicos, esponjas y estatuas, fue construido alrededor de 1778 y diseñado por Zanobi del Rosso , durante una reorganización general del jardín ordenado por el Gran Duque Pietro Leopoldo.</a:t>
            </a:r>
          </a:p>
          <a:p>
            <a:r>
              <a:rPr lang="es-ES" dirty="0"/>
              <a:t> En este sitio en el momento de Cosimo III había una colección de animales, donde se guardaban los animales exóticos que se habían comprado o recibido como regalo de gobernantes extranjeros ( jirafa o un hipopótamo que se conserva en el Museo del Observatorio ), sino también de los animales de la cocina. </a:t>
            </a:r>
          </a:p>
          <a:p>
            <a:endParaRPr lang="es-ES" dirty="0"/>
          </a:p>
        </p:txBody>
      </p:sp>
    </p:spTree>
    <p:extLst>
      <p:ext uri="{BB962C8B-B14F-4D97-AF65-F5344CB8AC3E}">
        <p14:creationId xmlns:p14="http://schemas.microsoft.com/office/powerpoint/2010/main" val="2560362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556792"/>
            <a:ext cx="6457528" cy="4844008"/>
          </a:xfrm>
        </p:spPr>
        <p:txBody>
          <a:bodyPr>
            <a:normAutofit lnSpcReduction="10000"/>
          </a:bodyPr>
          <a:lstStyle/>
          <a:p>
            <a:r>
              <a:rPr lang="es-ES" dirty="0"/>
              <a:t>Anteriormente, los cítricos fueron almacenados en el llamado Stanzonaccio de Giulio Parigi ( 1618 ), pero era demasiado lejos y cayo después de la ampliación  del hemiciclo. </a:t>
            </a:r>
          </a:p>
          <a:p>
            <a:r>
              <a:rPr lang="es-ES" dirty="0"/>
              <a:t>La fachada de la limonaia esta construida por la repetición regular de las cuatro bahías con cuatro ventanas y cuatro ventanas superiores, separadas por pilastras , en la parte superior hay un cartucho con guirnaldas de frutas y un frontón ligeramente saliente, los espejos alrededor de las ventanas tienen un color yeso "Lorraine Green" también se utiliza en Kaffeehaus, pero a diferencia de éste el color del limonaia ha seguido siendo la misma durante siglos (la restauración de las que sólo retiene la memoria es de octubre 2004 ). </a:t>
            </a:r>
          </a:p>
          <a:p>
            <a:r>
              <a:rPr lang="es-ES" dirty="0"/>
              <a:t>Una cornisa de larga proyección ligeramente por encima de las puertas completa la elegante fachada.</a:t>
            </a:r>
          </a:p>
          <a:p>
            <a:endParaRPr lang="es-ES" dirty="0"/>
          </a:p>
          <a:p>
            <a:endParaRPr lang="es-ES" dirty="0"/>
          </a:p>
          <a:p>
            <a:endParaRPr lang="es-ES" dirty="0"/>
          </a:p>
        </p:txBody>
      </p:sp>
    </p:spTree>
    <p:extLst>
      <p:ext uri="{BB962C8B-B14F-4D97-AF65-F5344CB8AC3E}">
        <p14:creationId xmlns:p14="http://schemas.microsoft.com/office/powerpoint/2010/main" val="3033301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476672"/>
            <a:ext cx="6313512" cy="5924128"/>
          </a:xfrm>
        </p:spPr>
        <p:txBody>
          <a:bodyPr>
            <a:normAutofit/>
          </a:bodyPr>
          <a:lstStyle/>
          <a:p>
            <a:r>
              <a:rPr lang="es-ES" dirty="0"/>
              <a:t>Las esculturas de la fachada representan las musas, mientras que en los macizos de flores en frente hay dos Muse y el grupo de Fortuna con cornucopia, obras copiadas de la escultura helenística romana, además del gaitero de Giovanni Battista Caccini .</a:t>
            </a:r>
          </a:p>
          <a:p>
            <a:r>
              <a:rPr lang="es-ES" dirty="0"/>
              <a:t>En invierno, la limonaia está llena de muchas de las plantas, especialmente los cítricos , algunas de las cuales datan de los Medici con cultivares originales. </a:t>
            </a:r>
          </a:p>
          <a:p>
            <a:r>
              <a:rPr lang="es-ES" b="1" dirty="0"/>
              <a:t>El área de Annalena </a:t>
            </a:r>
          </a:p>
          <a:p>
            <a:r>
              <a:rPr lang="es-ES" dirty="0"/>
              <a:t>Continuando por el camino paralelo a la vía romana a la entrada de esta misma calle, dijo Annalena (llamado así por el antiguo convento de Annalena que estuvo aquí), con una puerta custodiada por dos leones dormidos en piedra. </a:t>
            </a:r>
          </a:p>
          <a:p>
            <a:r>
              <a:rPr lang="es-ES" dirty="0"/>
              <a:t>La perspectiva de esta entrada es la Gruta de Adán y Eva ( 1817 ), construida como un pequeño pórtico precedido por dos columnas que sostienen un arquitrabe. </a:t>
            </a:r>
            <a:endParaRPr lang="es-ES" b="1" dirty="0"/>
          </a:p>
          <a:p>
            <a:endParaRPr lang="es-ES" dirty="0"/>
          </a:p>
          <a:p>
            <a:endParaRPr lang="es-ES" dirty="0"/>
          </a:p>
        </p:txBody>
      </p:sp>
    </p:spTree>
    <p:extLst>
      <p:ext uri="{BB962C8B-B14F-4D97-AF65-F5344CB8AC3E}">
        <p14:creationId xmlns:p14="http://schemas.microsoft.com/office/powerpoint/2010/main" val="1440271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476672"/>
            <a:ext cx="6457528" cy="5924128"/>
          </a:xfrm>
        </p:spPr>
        <p:txBody>
          <a:bodyPr>
            <a:normAutofit lnSpcReduction="10000"/>
          </a:bodyPr>
          <a:lstStyle/>
          <a:p>
            <a:r>
              <a:rPr lang="es-ES" dirty="0"/>
              <a:t>El interior está decorado con concreciones esponjosas y mosaicos polícromos, guijarros, mientras que el nombre se deriva del conjunto de esculturas de Adán y Eva por Miguel Ángel Naccherino ( 1616 aprox.) </a:t>
            </a:r>
          </a:p>
          <a:p>
            <a:r>
              <a:rPr lang="es-ES" dirty="0"/>
              <a:t>En el mismo lado de la Via Romana, para regresar al Palazzo Pitti, se encuentra la casa de Annalena, un pequeño edificio de estilo neoclásico del arquitecto Cacialli . </a:t>
            </a:r>
          </a:p>
          <a:p>
            <a:r>
              <a:rPr lang="es-ES" b="1" dirty="0"/>
              <a:t>El edificio de la Meridiana </a:t>
            </a:r>
          </a:p>
          <a:p>
            <a:r>
              <a:rPr lang="es-ES" dirty="0"/>
              <a:t>La Palazzina della Meridiana ,  es de un estilo neoclásico iniciado por Gaspare Maria Paoletti bajo el Gran Duque Pietro Leopoldo en 1778 y completado por Pasquale Poccianti en 1822 - 1840 , lleva el nombre del meridiano que cruzaba el interior. </a:t>
            </a:r>
          </a:p>
          <a:p>
            <a:r>
              <a:rPr lang="es-ES" dirty="0"/>
              <a:t>Se puede acceder desde el Palacio Pitti y conserva frescos con episodios de Los Novios del siglo XIX pintor Nicolás Cianfanelli . En la actualidad alberga la Galería del Traje , pero hace unos años también fue sede de la colección Contini-Bonacossi . </a:t>
            </a:r>
          </a:p>
          <a:p>
            <a:endParaRPr lang="es-ES" dirty="0"/>
          </a:p>
          <a:p>
            <a:endParaRPr lang="es-ES" dirty="0"/>
          </a:p>
        </p:txBody>
      </p:sp>
    </p:spTree>
    <p:extLst>
      <p:ext uri="{BB962C8B-B14F-4D97-AF65-F5344CB8AC3E}">
        <p14:creationId xmlns:p14="http://schemas.microsoft.com/office/powerpoint/2010/main" val="3099353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340768"/>
            <a:ext cx="6385520" cy="5060032"/>
          </a:xfrm>
        </p:spPr>
        <p:txBody>
          <a:bodyPr/>
          <a:lstStyle/>
          <a:p>
            <a:r>
              <a:rPr lang="es-ES" b="1" dirty="0"/>
              <a:t>El jardín del Conde</a:t>
            </a:r>
            <a:endParaRPr lang="es-ES" dirty="0"/>
          </a:p>
          <a:p>
            <a:r>
              <a:rPr lang="es-ES" dirty="0"/>
              <a:t>Junto a la casa del Meridiano esta el Jardín llamado del Conde, rodeado por una valla , se tamiza por un seto de roble y ' bahía . </a:t>
            </a:r>
          </a:p>
          <a:p>
            <a:r>
              <a:rPr lang="es-ES" dirty="0"/>
              <a:t>Un bajorrelieve en forma de piña en los pilares de la puerta recuerda los experimentos que se llevaron a cabo aquí como el establecimiento botánico de plantas exóticas. </a:t>
            </a:r>
          </a:p>
          <a:p>
            <a:r>
              <a:rPr lang="es-ES" dirty="0"/>
              <a:t>Desde aquí se puede ver que incluso el antiguo observatorio astronómico del Museo del Observatorio .</a:t>
            </a:r>
          </a:p>
          <a:p>
            <a:endParaRPr lang="es-ES" dirty="0"/>
          </a:p>
        </p:txBody>
      </p:sp>
    </p:spTree>
    <p:extLst>
      <p:ext uri="{BB962C8B-B14F-4D97-AF65-F5344CB8AC3E}">
        <p14:creationId xmlns:p14="http://schemas.microsoft.com/office/powerpoint/2010/main" val="1477727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6803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471310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Anfiteatro Bobol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7362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Boboli planta antic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2803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3356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5877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6917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76690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24270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70110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26971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Florenz, Jardines de Boboli - Große steinerne Wann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0373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Boboli, 02.JPG obelisc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9708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Boboli rampa entre el anfiteatro y la cuenca nettun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471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61069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08381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85850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9294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6" y="0"/>
            <a:ext cx="9140888" cy="6858000"/>
          </a:xfrm>
          <a:prstGeom prst="rect">
            <a:avLst/>
          </a:prstGeom>
        </p:spPr>
      </p:pic>
    </p:spTree>
    <p:extLst>
      <p:ext uri="{BB962C8B-B14F-4D97-AF65-F5344CB8AC3E}">
        <p14:creationId xmlns:p14="http://schemas.microsoft.com/office/powerpoint/2010/main" val="12734273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31899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04430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8515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2614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2015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04911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46431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18456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5538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19700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89654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0" y="-5644"/>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9838351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30" y="0"/>
            <a:ext cx="429699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3968" y="0"/>
            <a:ext cx="4847872" cy="6858000"/>
          </a:xfrm>
          <a:prstGeom prst="rect">
            <a:avLst/>
          </a:prstGeom>
        </p:spPr>
      </p:pic>
    </p:spTree>
    <p:extLst>
      <p:ext uri="{BB962C8B-B14F-4D97-AF65-F5344CB8AC3E}">
        <p14:creationId xmlns:p14="http://schemas.microsoft.com/office/powerpoint/2010/main" val="24339465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0" y="24735"/>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7719" y="-10834"/>
            <a:ext cx="4559840" cy="6858000"/>
          </a:xfrm>
          <a:prstGeom prst="rect">
            <a:avLst/>
          </a:prstGeom>
        </p:spPr>
      </p:pic>
    </p:spTree>
    <p:extLst>
      <p:ext uri="{BB962C8B-B14F-4D97-AF65-F5344CB8AC3E}">
        <p14:creationId xmlns:p14="http://schemas.microsoft.com/office/powerpoint/2010/main" val="13761447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83118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13063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08247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4626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237687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99689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61048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4987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50283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77391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88247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6772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70311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8506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89960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53565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06088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53"/>
            <a:ext cx="9144000" cy="6852093"/>
          </a:xfrm>
          <a:prstGeom prst="rect">
            <a:avLst/>
          </a:prstGeom>
        </p:spPr>
      </p:pic>
    </p:spTree>
    <p:extLst>
      <p:ext uri="{BB962C8B-B14F-4D97-AF65-F5344CB8AC3E}">
        <p14:creationId xmlns:p14="http://schemas.microsoft.com/office/powerpoint/2010/main" val="28127418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84115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12101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90166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55" y="-16478"/>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9387" y="-16478"/>
            <a:ext cx="4559840" cy="6858000"/>
          </a:xfrm>
          <a:prstGeom prst="rect">
            <a:avLst/>
          </a:prstGeom>
        </p:spPr>
      </p:pic>
    </p:spTree>
    <p:extLst>
      <p:ext uri="{BB962C8B-B14F-4D97-AF65-F5344CB8AC3E}">
        <p14:creationId xmlns:p14="http://schemas.microsoft.com/office/powerpoint/2010/main" val="30786261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80253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81003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rchivo: Boboli, césped pegas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5996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00173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46599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01388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6798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43742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04662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Gianoboboliporcelain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218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46522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95865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61185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51751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9421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00988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00746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48692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40520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9764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38409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39874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96551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29829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074084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53017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29878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8794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56771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28663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18480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rchivo: Boboli, Cueva de Adán y Eva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16855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chivo: Boboli, Kafeehaus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4731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rchivo: Boboli, césped ganimed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7635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320315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62003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57990623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59840" cy="685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9840" y="-99392"/>
            <a:ext cx="4584160" cy="6957392"/>
          </a:xfrm>
          <a:prstGeom prst="rect">
            <a:avLst/>
          </a:prstGeom>
        </p:spPr>
      </p:pic>
    </p:spTree>
    <p:extLst>
      <p:ext uri="{BB962C8B-B14F-4D97-AF65-F5344CB8AC3E}">
        <p14:creationId xmlns:p14="http://schemas.microsoft.com/office/powerpoint/2010/main" val="38681083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Boboli, rampa anfiteatro romano estatua 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90" y="0"/>
            <a:ext cx="4286250" cy="684106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rchivo: Boboli, rampa anfiteatro romano estatua 0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0040" y="-99392"/>
            <a:ext cx="4823960" cy="692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83504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rchivo: Boboli, la participación de los presos 0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0"/>
            <a:ext cx="4752528" cy="685451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Archivo: Boboli, la participación de los presos 02.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0"/>
            <a:ext cx="4608511" cy="6854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50556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chivo: Boboli estatua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286250" cy="682762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rchivo: Coolers Boboli 0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6250" y="0"/>
            <a:ext cx="48577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41721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rchivo: Boboli, el camino a campo traviesa en primer lugar, Giovanni Caccini, Ermete con Dioniso bambin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840"/>
            <a:ext cx="448393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Archivo: Boboli, el camino a campo traviesa en primer lugar, Giovanni Caccini, verano 0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0"/>
            <a:ext cx="4574282" cy="685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50562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rchivo: Boboli, el camino a campo traviesa en primer lugar, Giovanni Caccini, prudenz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36" y="-99392"/>
            <a:ext cx="4698543" cy="6934817"/>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Archivo: Boboli, el camino a campo traviesa en primer lugar, Giovanni Caccini, autunno.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7" y="0"/>
            <a:ext cx="4483897" cy="6835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3157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rchivo:. Boboli, el segundo cruce de la carretera nacional, senador (edad estatuas romanas)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400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Archivo:. Boboli, el segundo cruce de la carretera nacional, filósofo calvo (edad estatuas romanas) 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0"/>
            <a:ext cx="4499992" cy="6825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72749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rchivo:. Boboli, el segundo cruce de la carretera nacional, Baco (edad estatuas romanas)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1" y="0"/>
            <a:ext cx="42862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Archivo:. Boboli, el segundo cruce de la carretera nacional, Andrómeda (estatuas del siglo XVIII) 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9699" y="0"/>
            <a:ext cx="47945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22652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Archivo: Carretera Boboli tercer país el cruce de la India: Bautista jugadores Capezzuoli pentolacci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01601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Archivo: Boboli, el cruce tercer país, esculapi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4008" cy="6849743"/>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Archivo: Boboli, el cruce tercer país, modestia.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7048" y="0"/>
            <a:ext cx="444695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266091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rchivo: Boboli, islote, perseo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0364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14023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Archivo: Boboli, islote, Fuente del Tritón en la puerta 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6955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Archivo: Boboli, islote, Fuente del Tritón en la puerta 14.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9554" y="0"/>
            <a:ext cx="4674446" cy="6890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4090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Archivo: Boboli, tres figuras grotescas de Romulus de Tadd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5416"/>
            <a:ext cx="9144000" cy="7173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634429"/>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301</TotalTime>
  <Words>5949</Words>
  <Application>Microsoft Office PowerPoint</Application>
  <PresentationFormat>Presentación en pantalla (4:3)</PresentationFormat>
  <Paragraphs>359</Paragraphs>
  <Slides>141</Slides>
  <Notes>99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141</vt:i4>
      </vt:variant>
    </vt:vector>
  </HeadingPairs>
  <TitlesOfParts>
    <vt:vector size="146" baseType="lpstr">
      <vt:lpstr>Arial</vt:lpstr>
      <vt:lpstr>Calibri</vt:lpstr>
      <vt:lpstr>Century Gothic</vt:lpstr>
      <vt:lpstr>Wingdings 3</vt:lpstr>
      <vt:lpstr>Espiral</vt:lpstr>
      <vt:lpstr> ASOCIACION SEVILLANA DE AMIGOS DE LOS JARDINES Y EL PAISAJE.-VIAJE A LA TOSCANA.-Giardino Boboli Octubre 2012</vt:lpstr>
      <vt:lpstr>Giardino Boboli.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RECUERDO DEL VIAJE A LA TOSCANA CON LA ASOCIACION SEVILLANA DE AMIGOS DE LOS JARDINES Y EL PAISAJE Octubre 2012</dc:title>
  <dc:creator>Josep</dc:creator>
  <cp:lastModifiedBy>Usuario</cp:lastModifiedBy>
  <cp:revision>33</cp:revision>
  <dcterms:created xsi:type="dcterms:W3CDTF">2012-10-27T11:17:02Z</dcterms:created>
  <dcterms:modified xsi:type="dcterms:W3CDTF">2018-04-01T05:00:10Z</dcterms:modified>
</cp:coreProperties>
</file>