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91"/>
  </p:notesMasterIdLst>
  <p:sldIdLst>
    <p:sldId id="256" r:id="rId2"/>
    <p:sldId id="257" r:id="rId3"/>
    <p:sldId id="357" r:id="rId4"/>
    <p:sldId id="358" r:id="rId5"/>
    <p:sldId id="359" r:id="rId6"/>
    <p:sldId id="360" r:id="rId7"/>
    <p:sldId id="361" r:id="rId8"/>
    <p:sldId id="362" r:id="rId9"/>
    <p:sldId id="363" r:id="rId10"/>
    <p:sldId id="364" r:id="rId11"/>
    <p:sldId id="365" r:id="rId12"/>
    <p:sldId id="366" r:id="rId13"/>
    <p:sldId id="321" r:id="rId14"/>
    <p:sldId id="279" r:id="rId15"/>
    <p:sldId id="317" r:id="rId16"/>
    <p:sldId id="275" r:id="rId17"/>
    <p:sldId id="287" r:id="rId18"/>
    <p:sldId id="282" r:id="rId19"/>
    <p:sldId id="258" r:id="rId20"/>
    <p:sldId id="259" r:id="rId21"/>
    <p:sldId id="260" r:id="rId22"/>
    <p:sldId id="261" r:id="rId23"/>
    <p:sldId id="262" r:id="rId24"/>
    <p:sldId id="295" r:id="rId25"/>
    <p:sldId id="263" r:id="rId26"/>
    <p:sldId id="264" r:id="rId27"/>
    <p:sldId id="324" r:id="rId28"/>
    <p:sldId id="299" r:id="rId29"/>
    <p:sldId id="300" r:id="rId30"/>
    <p:sldId id="305" r:id="rId31"/>
    <p:sldId id="304" r:id="rId32"/>
    <p:sldId id="306" r:id="rId33"/>
    <p:sldId id="301" r:id="rId34"/>
    <p:sldId id="267" r:id="rId35"/>
    <p:sldId id="278" r:id="rId36"/>
    <p:sldId id="265" r:id="rId37"/>
    <p:sldId id="266" r:id="rId38"/>
    <p:sldId id="268" r:id="rId39"/>
    <p:sldId id="292" r:id="rId40"/>
    <p:sldId id="293" r:id="rId41"/>
    <p:sldId id="269" r:id="rId42"/>
    <p:sldId id="270" r:id="rId43"/>
    <p:sldId id="272" r:id="rId44"/>
    <p:sldId id="302" r:id="rId45"/>
    <p:sldId id="367" r:id="rId46"/>
    <p:sldId id="273" r:id="rId47"/>
    <p:sldId id="276" r:id="rId48"/>
    <p:sldId id="274" r:id="rId49"/>
    <p:sldId id="277" r:id="rId50"/>
    <p:sldId id="280" r:id="rId51"/>
    <p:sldId id="330" r:id="rId52"/>
    <p:sldId id="283" r:id="rId53"/>
    <p:sldId id="284" r:id="rId54"/>
    <p:sldId id="285" r:id="rId55"/>
    <p:sldId id="286" r:id="rId56"/>
    <p:sldId id="333" r:id="rId57"/>
    <p:sldId id="318" r:id="rId58"/>
    <p:sldId id="335" r:id="rId59"/>
    <p:sldId id="336" r:id="rId60"/>
    <p:sldId id="288" r:id="rId61"/>
    <p:sldId id="289" r:id="rId62"/>
    <p:sldId id="290" r:id="rId63"/>
    <p:sldId id="291" r:id="rId64"/>
    <p:sldId id="294" r:id="rId65"/>
    <p:sldId id="296" r:id="rId66"/>
    <p:sldId id="297" r:id="rId67"/>
    <p:sldId id="298" r:id="rId68"/>
    <p:sldId id="303" r:id="rId69"/>
    <p:sldId id="314" r:id="rId70"/>
    <p:sldId id="312" r:id="rId71"/>
    <p:sldId id="307" r:id="rId72"/>
    <p:sldId id="308" r:id="rId73"/>
    <p:sldId id="310" r:id="rId74"/>
    <p:sldId id="309" r:id="rId75"/>
    <p:sldId id="311" r:id="rId76"/>
    <p:sldId id="313" r:id="rId77"/>
    <p:sldId id="315" r:id="rId78"/>
    <p:sldId id="316" r:id="rId79"/>
    <p:sldId id="334" r:id="rId80"/>
    <p:sldId id="319" r:id="rId81"/>
    <p:sldId id="322" r:id="rId82"/>
    <p:sldId id="327" r:id="rId83"/>
    <p:sldId id="323" r:id="rId84"/>
    <p:sldId id="325" r:id="rId85"/>
    <p:sldId id="326" r:id="rId86"/>
    <p:sldId id="329" r:id="rId87"/>
    <p:sldId id="328" r:id="rId88"/>
    <p:sldId id="331" r:id="rId89"/>
    <p:sldId id="332" r:id="rId9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20"/>
      </p:cViewPr>
      <p:guideLst>
        <p:guide orient="horz" pos="2160"/>
        <p:guide pos="2880"/>
      </p:guideLst>
    </p:cSldViewPr>
  </p:slideViewPr>
  <p:notesTextViewPr>
    <p:cViewPr>
      <p:scale>
        <a:sx n="1" d="1"/>
        <a:sy n="1" d="1"/>
      </p:scale>
      <p:origin x="0" y="0"/>
    </p:cViewPr>
  </p:notesTextViewPr>
  <p:sorterViewPr>
    <p:cViewPr>
      <p:scale>
        <a:sx n="100" d="100"/>
        <a:sy n="100" d="100"/>
      </p:scale>
      <p:origin x="0" y="2172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2A001C-2D20-4049-BA1B-FBC22B06FE10}" type="datetimeFigureOut">
              <a:rPr lang="es-ES" smtClean="0"/>
              <a:t>01/04/2018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B11DB3-AF93-4AC4-9AFE-E40DED5557FB}" type="slidenum">
              <a:rPr lang="es-ES" smtClean="0"/>
              <a:t>‹Nº›</a:t>
            </a:fld>
            <a:endParaRPr lang="es-ES" dirty="0"/>
          </a:p>
        </p:txBody>
      </p:sp>
    </p:spTree>
    <p:extLst>
      <p:ext uri="{BB962C8B-B14F-4D97-AF65-F5344CB8AC3E}">
        <p14:creationId xmlns:p14="http://schemas.microsoft.com/office/powerpoint/2010/main" val="2324753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14</a:t>
            </a:fld>
            <a:endParaRPr lang="es-ES" dirty="0"/>
          </a:p>
        </p:txBody>
      </p:sp>
    </p:spTree>
    <p:extLst>
      <p:ext uri="{BB962C8B-B14F-4D97-AF65-F5344CB8AC3E}">
        <p14:creationId xmlns:p14="http://schemas.microsoft.com/office/powerpoint/2010/main" val="1008789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15</a:t>
            </a:fld>
            <a:endParaRPr lang="es-ES" dirty="0"/>
          </a:p>
        </p:txBody>
      </p:sp>
    </p:spTree>
    <p:extLst>
      <p:ext uri="{BB962C8B-B14F-4D97-AF65-F5344CB8AC3E}">
        <p14:creationId xmlns:p14="http://schemas.microsoft.com/office/powerpoint/2010/main" val="575083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Arriate de Lantana camara var. crocea-Lantana</a:t>
            </a:r>
            <a:r>
              <a:rPr lang="es-ES" baseline="0" dirty="0"/>
              <a:t> amarilla y Plumbago auriculata.-Celestina</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16</a:t>
            </a:fld>
            <a:endParaRPr lang="es-ES" dirty="0"/>
          </a:p>
        </p:txBody>
      </p:sp>
    </p:spTree>
    <p:extLst>
      <p:ext uri="{BB962C8B-B14F-4D97-AF65-F5344CB8AC3E}">
        <p14:creationId xmlns:p14="http://schemas.microsoft.com/office/powerpoint/2010/main" val="1022415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17</a:t>
            </a:fld>
            <a:endParaRPr lang="es-ES" dirty="0"/>
          </a:p>
        </p:txBody>
      </p:sp>
    </p:spTree>
    <p:extLst>
      <p:ext uri="{BB962C8B-B14F-4D97-AF65-F5344CB8AC3E}">
        <p14:creationId xmlns:p14="http://schemas.microsoft.com/office/powerpoint/2010/main" val="3320703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18</a:t>
            </a:fld>
            <a:endParaRPr lang="es-ES" dirty="0"/>
          </a:p>
        </p:txBody>
      </p:sp>
    </p:spTree>
    <p:extLst>
      <p:ext uri="{BB962C8B-B14F-4D97-AF65-F5344CB8AC3E}">
        <p14:creationId xmlns:p14="http://schemas.microsoft.com/office/powerpoint/2010/main" val="2517597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Liriodendron tulipifera.-Árbol de las Tulipas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19</a:t>
            </a:fld>
            <a:endParaRPr lang="es-ES" dirty="0"/>
          </a:p>
        </p:txBody>
      </p:sp>
    </p:spTree>
    <p:extLst>
      <p:ext uri="{BB962C8B-B14F-4D97-AF65-F5344CB8AC3E}">
        <p14:creationId xmlns:p14="http://schemas.microsoft.com/office/powerpoint/2010/main" val="185403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Cedrus atlantica var.glauca y Quercus spec.recortadas</a:t>
            </a:r>
            <a:r>
              <a:rPr lang="es-ES" baseline="0" dirty="0"/>
              <a:t> en cilindro</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21</a:t>
            </a:fld>
            <a:endParaRPr lang="es-ES" dirty="0"/>
          </a:p>
        </p:txBody>
      </p:sp>
    </p:spTree>
    <p:extLst>
      <p:ext uri="{BB962C8B-B14F-4D97-AF65-F5344CB8AC3E}">
        <p14:creationId xmlns:p14="http://schemas.microsoft.com/office/powerpoint/2010/main" val="1606854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22</a:t>
            </a:fld>
            <a:endParaRPr lang="es-ES" dirty="0"/>
          </a:p>
        </p:txBody>
      </p:sp>
    </p:spTree>
    <p:extLst>
      <p:ext uri="{BB962C8B-B14F-4D97-AF65-F5344CB8AC3E}">
        <p14:creationId xmlns:p14="http://schemas.microsoft.com/office/powerpoint/2010/main" val="3733257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Bouganvilea glabra en macetones de terracota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23</a:t>
            </a:fld>
            <a:endParaRPr lang="es-ES" dirty="0"/>
          </a:p>
        </p:txBody>
      </p:sp>
    </p:spTree>
    <p:extLst>
      <p:ext uri="{BB962C8B-B14F-4D97-AF65-F5344CB8AC3E}">
        <p14:creationId xmlns:p14="http://schemas.microsoft.com/office/powerpoint/2010/main" val="1127919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Partenocissus tricuspidata Veitchi.-Parra virgen o Ampelopsis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24</a:t>
            </a:fld>
            <a:endParaRPr lang="es-ES" dirty="0"/>
          </a:p>
        </p:txBody>
      </p:sp>
    </p:spTree>
    <p:extLst>
      <p:ext uri="{BB962C8B-B14F-4D97-AF65-F5344CB8AC3E}">
        <p14:creationId xmlns:p14="http://schemas.microsoft.com/office/powerpoint/2010/main" val="786278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Muro con Partenocissus veitchi.-Parra</a:t>
            </a:r>
            <a:r>
              <a:rPr lang="es-ES" baseline="0" dirty="0"/>
              <a:t> virgen</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25</a:t>
            </a:fld>
            <a:endParaRPr lang="es-ES" dirty="0"/>
          </a:p>
        </p:txBody>
      </p:sp>
    </p:spTree>
    <p:extLst>
      <p:ext uri="{BB962C8B-B14F-4D97-AF65-F5344CB8AC3E}">
        <p14:creationId xmlns:p14="http://schemas.microsoft.com/office/powerpoint/2010/main" val="2877525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español-?</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26</a:t>
            </a:fld>
            <a:endParaRPr lang="es-ES" dirty="0"/>
          </a:p>
        </p:txBody>
      </p:sp>
    </p:spTree>
    <p:extLst>
      <p:ext uri="{BB962C8B-B14F-4D97-AF65-F5344CB8AC3E}">
        <p14:creationId xmlns:p14="http://schemas.microsoft.com/office/powerpoint/2010/main" val="3092576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27</a:t>
            </a:fld>
            <a:endParaRPr lang="es-ES" dirty="0"/>
          </a:p>
        </p:txBody>
      </p:sp>
    </p:spTree>
    <p:extLst>
      <p:ext uri="{BB962C8B-B14F-4D97-AF65-F5344CB8AC3E}">
        <p14:creationId xmlns:p14="http://schemas.microsoft.com/office/powerpoint/2010/main" val="562715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Evonymus pulchellus en setos bajos en 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28</a:t>
            </a:fld>
            <a:endParaRPr lang="es-ES" dirty="0"/>
          </a:p>
        </p:txBody>
      </p:sp>
    </p:spTree>
    <p:extLst>
      <p:ext uri="{BB962C8B-B14F-4D97-AF65-F5344CB8AC3E}">
        <p14:creationId xmlns:p14="http://schemas.microsoft.com/office/powerpoint/2010/main" val="3140212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29</a:t>
            </a:fld>
            <a:endParaRPr lang="es-ES" dirty="0"/>
          </a:p>
        </p:txBody>
      </p:sp>
    </p:spTree>
    <p:extLst>
      <p:ext uri="{BB962C8B-B14F-4D97-AF65-F5344CB8AC3E}">
        <p14:creationId xmlns:p14="http://schemas.microsoft.com/office/powerpoint/2010/main" val="672201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español en Villa Reale</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30</a:t>
            </a:fld>
            <a:endParaRPr lang="es-ES" dirty="0"/>
          </a:p>
        </p:txBody>
      </p:sp>
    </p:spTree>
    <p:extLst>
      <p:ext uri="{BB962C8B-B14F-4D97-AF65-F5344CB8AC3E}">
        <p14:creationId xmlns:p14="http://schemas.microsoft.com/office/powerpoint/2010/main" val="65799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Español. En</a:t>
            </a:r>
            <a:r>
              <a:rPr lang="es-ES" baseline="0" dirty="0"/>
              <a:t> Villa Reale</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31</a:t>
            </a:fld>
            <a:endParaRPr lang="es-ES" dirty="0"/>
          </a:p>
        </p:txBody>
      </p:sp>
    </p:spTree>
    <p:extLst>
      <p:ext uri="{BB962C8B-B14F-4D97-AF65-F5344CB8AC3E}">
        <p14:creationId xmlns:p14="http://schemas.microsoft.com/office/powerpoint/2010/main" val="620531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español en 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32</a:t>
            </a:fld>
            <a:endParaRPr lang="es-ES" dirty="0"/>
          </a:p>
        </p:txBody>
      </p:sp>
    </p:spTree>
    <p:extLst>
      <p:ext uri="{BB962C8B-B14F-4D97-AF65-F5344CB8AC3E}">
        <p14:creationId xmlns:p14="http://schemas.microsoft.com/office/powerpoint/2010/main" val="4141131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33</a:t>
            </a:fld>
            <a:endParaRPr lang="es-ES" dirty="0"/>
          </a:p>
        </p:txBody>
      </p:sp>
    </p:spTree>
    <p:extLst>
      <p:ext uri="{BB962C8B-B14F-4D97-AF65-F5344CB8AC3E}">
        <p14:creationId xmlns:p14="http://schemas.microsoft.com/office/powerpoint/2010/main" val="4069512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Evonymus japonicus var. Aureovariegatus-Bonetero matizado</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34</a:t>
            </a:fld>
            <a:endParaRPr lang="es-ES" dirty="0"/>
          </a:p>
        </p:txBody>
      </p:sp>
    </p:spTree>
    <p:extLst>
      <p:ext uri="{BB962C8B-B14F-4D97-AF65-F5344CB8AC3E}">
        <p14:creationId xmlns:p14="http://schemas.microsoft.com/office/powerpoint/2010/main" val="303018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español –Evonymus japonicus var. Aureovariegata-Bonetero matizado</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35</a:t>
            </a:fld>
            <a:endParaRPr lang="es-ES" dirty="0"/>
          </a:p>
        </p:txBody>
      </p:sp>
    </p:spTree>
    <p:extLst>
      <p:ext uri="{BB962C8B-B14F-4D97-AF65-F5344CB8AC3E}">
        <p14:creationId xmlns:p14="http://schemas.microsoft.com/office/powerpoint/2010/main" val="282870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Cedrus atlantica var.glauca.-Cedro del Atlas gris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36</a:t>
            </a:fld>
            <a:endParaRPr lang="es-ES" dirty="0"/>
          </a:p>
        </p:txBody>
      </p:sp>
    </p:spTree>
    <p:extLst>
      <p:ext uri="{BB962C8B-B14F-4D97-AF65-F5344CB8AC3E}">
        <p14:creationId xmlns:p14="http://schemas.microsoft.com/office/powerpoint/2010/main" val="983000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Jardín español inspirado en La Alhambra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37</a:t>
            </a:fld>
            <a:endParaRPr lang="es-ES" dirty="0"/>
          </a:p>
        </p:txBody>
      </p:sp>
    </p:spTree>
    <p:extLst>
      <p:ext uri="{BB962C8B-B14F-4D97-AF65-F5344CB8AC3E}">
        <p14:creationId xmlns:p14="http://schemas.microsoft.com/office/powerpoint/2010/main" val="20785145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Macetones de Plumbago auriculata.-Celestinas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38</a:t>
            </a:fld>
            <a:endParaRPr lang="es-ES" dirty="0"/>
          </a:p>
        </p:txBody>
      </p:sp>
    </p:spTree>
    <p:extLst>
      <p:ext uri="{BB962C8B-B14F-4D97-AF65-F5344CB8AC3E}">
        <p14:creationId xmlns:p14="http://schemas.microsoft.com/office/powerpoint/2010/main" val="2528006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Plumbago auriculata.-Celestinas blanca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39</a:t>
            </a:fld>
            <a:endParaRPr lang="es-ES" dirty="0"/>
          </a:p>
        </p:txBody>
      </p:sp>
    </p:spTree>
    <p:extLst>
      <p:ext uri="{BB962C8B-B14F-4D97-AF65-F5344CB8AC3E}">
        <p14:creationId xmlns:p14="http://schemas.microsoft.com/office/powerpoint/2010/main" val="3871195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40</a:t>
            </a:fld>
            <a:endParaRPr lang="es-ES" dirty="0"/>
          </a:p>
        </p:txBody>
      </p:sp>
    </p:spTree>
    <p:extLst>
      <p:ext uri="{BB962C8B-B14F-4D97-AF65-F5344CB8AC3E}">
        <p14:creationId xmlns:p14="http://schemas.microsoft.com/office/powerpoint/2010/main" val="1774654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Macetones de Plumbago</a:t>
            </a:r>
            <a:r>
              <a:rPr lang="es-ES" baseline="0" dirty="0"/>
              <a:t> auriculata.-Celestinas</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41</a:t>
            </a:fld>
            <a:endParaRPr lang="es-ES" dirty="0"/>
          </a:p>
        </p:txBody>
      </p:sp>
    </p:spTree>
    <p:extLst>
      <p:ext uri="{BB962C8B-B14F-4D97-AF65-F5344CB8AC3E}">
        <p14:creationId xmlns:p14="http://schemas.microsoft.com/office/powerpoint/2010/main" val="31538477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Viburnum rhytidophyllum y Buxus sempervirens.-Boj</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42</a:t>
            </a:fld>
            <a:endParaRPr lang="es-ES" dirty="0"/>
          </a:p>
        </p:txBody>
      </p:sp>
    </p:spTree>
    <p:extLst>
      <p:ext uri="{BB962C8B-B14F-4D97-AF65-F5344CB8AC3E}">
        <p14:creationId xmlns:p14="http://schemas.microsoft.com/office/powerpoint/2010/main" val="3046898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Bouganvillea glabra var.sanderiana en macetones de terracota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43</a:t>
            </a:fld>
            <a:endParaRPr lang="es-ES" dirty="0"/>
          </a:p>
        </p:txBody>
      </p:sp>
    </p:spTree>
    <p:extLst>
      <p:ext uri="{BB962C8B-B14F-4D97-AF65-F5344CB8AC3E}">
        <p14:creationId xmlns:p14="http://schemas.microsoft.com/office/powerpoint/2010/main" val="248953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Bouganvilleas en macetones</a:t>
            </a:r>
            <a:r>
              <a:rPr lang="es-ES" baseline="0" dirty="0"/>
              <a:t> de terracota estilo italiano</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44</a:t>
            </a:fld>
            <a:endParaRPr lang="es-ES" dirty="0"/>
          </a:p>
        </p:txBody>
      </p:sp>
    </p:spTree>
    <p:extLst>
      <p:ext uri="{BB962C8B-B14F-4D97-AF65-F5344CB8AC3E}">
        <p14:creationId xmlns:p14="http://schemas.microsoft.com/office/powerpoint/2010/main" val="9974236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Cueva del Dios Pan</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45</a:t>
            </a:fld>
            <a:endParaRPr lang="es-ES" dirty="0"/>
          </a:p>
        </p:txBody>
      </p:sp>
    </p:spTree>
    <p:extLst>
      <p:ext uri="{BB962C8B-B14F-4D97-AF65-F5344CB8AC3E}">
        <p14:creationId xmlns:p14="http://schemas.microsoft.com/office/powerpoint/2010/main" val="2749333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spec .encinas recortadas y Cedrus atlantica  var glauca.-Cedro gris del Atlas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46</a:t>
            </a:fld>
            <a:endParaRPr lang="es-ES" dirty="0"/>
          </a:p>
        </p:txBody>
      </p:sp>
    </p:spTree>
    <p:extLst>
      <p:ext uri="{BB962C8B-B14F-4D97-AF65-F5344CB8AC3E}">
        <p14:creationId xmlns:p14="http://schemas.microsoft.com/office/powerpoint/2010/main" val="2148742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Quercus spec. Encinas recortadas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47</a:t>
            </a:fld>
            <a:endParaRPr lang="es-ES" dirty="0"/>
          </a:p>
        </p:txBody>
      </p:sp>
    </p:spTree>
    <p:extLst>
      <p:ext uri="{BB962C8B-B14F-4D97-AF65-F5344CB8AC3E}">
        <p14:creationId xmlns:p14="http://schemas.microsoft.com/office/powerpoint/2010/main" val="4085072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Jarrones plantados de Aurinia</a:t>
            </a:r>
            <a:r>
              <a:rPr lang="es-ES" baseline="0" dirty="0"/>
              <a:t> sexatilis.-Alisos blancos</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48</a:t>
            </a:fld>
            <a:endParaRPr lang="es-ES" dirty="0"/>
          </a:p>
        </p:txBody>
      </p:sp>
    </p:spTree>
    <p:extLst>
      <p:ext uri="{BB962C8B-B14F-4D97-AF65-F5344CB8AC3E}">
        <p14:creationId xmlns:p14="http://schemas.microsoft.com/office/powerpoint/2010/main" val="28649146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Partenocissus</a:t>
            </a:r>
            <a:r>
              <a:rPr lang="es-ES" baseline="0" dirty="0"/>
              <a:t> tricuspidata veitchi.-Parra virgen en árbol</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49</a:t>
            </a:fld>
            <a:endParaRPr lang="es-ES" dirty="0"/>
          </a:p>
        </p:txBody>
      </p:sp>
    </p:spTree>
    <p:extLst>
      <p:ext uri="{BB962C8B-B14F-4D97-AF65-F5344CB8AC3E}">
        <p14:creationId xmlns:p14="http://schemas.microsoft.com/office/powerpoint/2010/main" val="28041947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50</a:t>
            </a:fld>
            <a:endParaRPr lang="es-ES" dirty="0"/>
          </a:p>
        </p:txBody>
      </p:sp>
    </p:spTree>
    <p:extLst>
      <p:ext uri="{BB962C8B-B14F-4D97-AF65-F5344CB8AC3E}">
        <p14:creationId xmlns:p14="http://schemas.microsoft.com/office/powerpoint/2010/main" val="29542536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Marlia.-Plaza del Reloj</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51</a:t>
            </a:fld>
            <a:endParaRPr lang="es-ES" dirty="0"/>
          </a:p>
        </p:txBody>
      </p:sp>
    </p:spTree>
    <p:extLst>
      <p:ext uri="{BB962C8B-B14F-4D97-AF65-F5344CB8AC3E}">
        <p14:creationId xmlns:p14="http://schemas.microsoft.com/office/powerpoint/2010/main" val="26795481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Marlia.-Liriodendron tulipifera.-Árbol de las Tulipas o Tulipero de Virginia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52</a:t>
            </a:fld>
            <a:endParaRPr lang="es-ES" dirty="0"/>
          </a:p>
        </p:txBody>
      </p:sp>
    </p:spTree>
    <p:extLst>
      <p:ext uri="{BB962C8B-B14F-4D97-AF65-F5344CB8AC3E}">
        <p14:creationId xmlns:p14="http://schemas.microsoft.com/office/powerpoint/2010/main" val="12035278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Citrus limon-Limoneros en macetones de terracota y Canna indica en flor</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53</a:t>
            </a:fld>
            <a:endParaRPr lang="es-ES" dirty="0"/>
          </a:p>
        </p:txBody>
      </p:sp>
    </p:spTree>
    <p:extLst>
      <p:ext uri="{BB962C8B-B14F-4D97-AF65-F5344CB8AC3E}">
        <p14:creationId xmlns:p14="http://schemas.microsoft.com/office/powerpoint/2010/main" val="27477002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Estanque</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54</a:t>
            </a:fld>
            <a:endParaRPr lang="es-ES" dirty="0"/>
          </a:p>
        </p:txBody>
      </p:sp>
    </p:spTree>
    <p:extLst>
      <p:ext uri="{BB962C8B-B14F-4D97-AF65-F5344CB8AC3E}">
        <p14:creationId xmlns:p14="http://schemas.microsoft.com/office/powerpoint/2010/main" val="22144404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Teatro</a:t>
            </a:r>
            <a:r>
              <a:rPr lang="es-ES" baseline="0" dirty="0"/>
              <a:t> verde.-Fondo de Laurus nobilis.-Laurel y Quercus spec.-Encinas</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55</a:t>
            </a:fld>
            <a:endParaRPr lang="es-ES" dirty="0"/>
          </a:p>
        </p:txBody>
      </p:sp>
    </p:spTree>
    <p:extLst>
      <p:ext uri="{BB962C8B-B14F-4D97-AF65-F5344CB8AC3E}">
        <p14:creationId xmlns:p14="http://schemas.microsoft.com/office/powerpoint/2010/main" val="2626893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Teatro Verde.-Setos de Laurus nobilis.-Laurel y Quercus spec y Viburnum tinus.-Durillo de flor.-Seto delantero de boj</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56</a:t>
            </a:fld>
            <a:endParaRPr lang="es-ES" dirty="0"/>
          </a:p>
        </p:txBody>
      </p:sp>
    </p:spTree>
    <p:extLst>
      <p:ext uri="{BB962C8B-B14F-4D97-AF65-F5344CB8AC3E}">
        <p14:creationId xmlns:p14="http://schemas.microsoft.com/office/powerpoint/2010/main" val="1640378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Teatro de verdor</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57</a:t>
            </a:fld>
            <a:endParaRPr lang="es-ES" dirty="0"/>
          </a:p>
        </p:txBody>
      </p:sp>
    </p:spTree>
    <p:extLst>
      <p:ext uri="{BB962C8B-B14F-4D97-AF65-F5344CB8AC3E}">
        <p14:creationId xmlns:p14="http://schemas.microsoft.com/office/powerpoint/2010/main" val="32115200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Teatro verde</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58</a:t>
            </a:fld>
            <a:endParaRPr lang="es-ES" dirty="0"/>
          </a:p>
        </p:txBody>
      </p:sp>
    </p:spTree>
    <p:extLst>
      <p:ext uri="{BB962C8B-B14F-4D97-AF65-F5344CB8AC3E}">
        <p14:creationId xmlns:p14="http://schemas.microsoft.com/office/powerpoint/2010/main" val="16767080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Teatro verde</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59</a:t>
            </a:fld>
            <a:endParaRPr lang="es-ES" dirty="0"/>
          </a:p>
        </p:txBody>
      </p:sp>
    </p:spTree>
    <p:extLst>
      <p:ext uri="{BB962C8B-B14F-4D97-AF65-F5344CB8AC3E}">
        <p14:creationId xmlns:p14="http://schemas.microsoft.com/office/powerpoint/2010/main" val="38577850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Marlia-Esculturas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60</a:t>
            </a:fld>
            <a:endParaRPr lang="es-ES" dirty="0"/>
          </a:p>
        </p:txBody>
      </p:sp>
    </p:spTree>
    <p:extLst>
      <p:ext uri="{BB962C8B-B14F-4D97-AF65-F5344CB8AC3E}">
        <p14:creationId xmlns:p14="http://schemas.microsoft.com/office/powerpoint/2010/main" val="4814554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Ginkgo biloba.-Árbol de los Escudos .-Árbol sagrado</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61</a:t>
            </a:fld>
            <a:endParaRPr lang="es-ES" dirty="0"/>
          </a:p>
        </p:txBody>
      </p:sp>
    </p:spTree>
    <p:extLst>
      <p:ext uri="{BB962C8B-B14F-4D97-AF65-F5344CB8AC3E}">
        <p14:creationId xmlns:p14="http://schemas.microsoft.com/office/powerpoint/2010/main" val="36477524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62</a:t>
            </a:fld>
            <a:endParaRPr lang="es-ES" dirty="0"/>
          </a:p>
        </p:txBody>
      </p:sp>
    </p:spTree>
    <p:extLst>
      <p:ext uri="{BB962C8B-B14F-4D97-AF65-F5344CB8AC3E}">
        <p14:creationId xmlns:p14="http://schemas.microsoft.com/office/powerpoint/2010/main" val="20528156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Nicho con jarrón</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63</a:t>
            </a:fld>
            <a:endParaRPr lang="es-ES" dirty="0"/>
          </a:p>
        </p:txBody>
      </p:sp>
    </p:spTree>
    <p:extLst>
      <p:ext uri="{BB962C8B-B14F-4D97-AF65-F5344CB8AC3E}">
        <p14:creationId xmlns:p14="http://schemas.microsoft.com/office/powerpoint/2010/main" val="28513239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Cyca revoluta.-Palma de Sagú</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64</a:t>
            </a:fld>
            <a:endParaRPr lang="es-ES" dirty="0"/>
          </a:p>
        </p:txBody>
      </p:sp>
    </p:spTree>
    <p:extLst>
      <p:ext uri="{BB962C8B-B14F-4D97-AF65-F5344CB8AC3E}">
        <p14:creationId xmlns:p14="http://schemas.microsoft.com/office/powerpoint/2010/main" val="20794003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Cedrus atlantica var. Glauca.-Cedro gris del Atlas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65</a:t>
            </a:fld>
            <a:endParaRPr lang="es-ES" dirty="0"/>
          </a:p>
        </p:txBody>
      </p:sp>
    </p:spTree>
    <p:extLst>
      <p:ext uri="{BB962C8B-B14F-4D97-AF65-F5344CB8AC3E}">
        <p14:creationId xmlns:p14="http://schemas.microsoft.com/office/powerpoint/2010/main" val="34582390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Altos setos de encinas y laureles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66</a:t>
            </a:fld>
            <a:endParaRPr lang="es-ES" dirty="0"/>
          </a:p>
        </p:txBody>
      </p:sp>
    </p:spTree>
    <p:extLst>
      <p:ext uri="{BB962C8B-B14F-4D97-AF65-F5344CB8AC3E}">
        <p14:creationId xmlns:p14="http://schemas.microsoft.com/office/powerpoint/2010/main" val="8963816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Citrus limon .-Limoneros en macetones de terracota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67</a:t>
            </a:fld>
            <a:endParaRPr lang="es-ES" dirty="0"/>
          </a:p>
        </p:txBody>
      </p:sp>
    </p:spTree>
    <p:extLst>
      <p:ext uri="{BB962C8B-B14F-4D97-AF65-F5344CB8AC3E}">
        <p14:creationId xmlns:p14="http://schemas.microsoft.com/office/powerpoint/2010/main" val="23037050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68</a:t>
            </a:fld>
            <a:endParaRPr lang="es-ES" dirty="0"/>
          </a:p>
        </p:txBody>
      </p:sp>
    </p:spTree>
    <p:extLst>
      <p:ext uri="{BB962C8B-B14F-4D97-AF65-F5344CB8AC3E}">
        <p14:creationId xmlns:p14="http://schemas.microsoft.com/office/powerpoint/2010/main" val="6615610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69</a:t>
            </a:fld>
            <a:endParaRPr lang="es-ES" dirty="0"/>
          </a:p>
        </p:txBody>
      </p:sp>
    </p:spTree>
    <p:extLst>
      <p:ext uri="{BB962C8B-B14F-4D97-AF65-F5344CB8AC3E}">
        <p14:creationId xmlns:p14="http://schemas.microsoft.com/office/powerpoint/2010/main" val="3711549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Marlia.-Leda y el Cisne</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70</a:t>
            </a:fld>
            <a:endParaRPr lang="es-ES" dirty="0"/>
          </a:p>
        </p:txBody>
      </p:sp>
    </p:spTree>
    <p:extLst>
      <p:ext uri="{BB962C8B-B14F-4D97-AF65-F5344CB8AC3E}">
        <p14:creationId xmlns:p14="http://schemas.microsoft.com/office/powerpoint/2010/main" val="19932793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71</a:t>
            </a:fld>
            <a:endParaRPr lang="es-ES" dirty="0"/>
          </a:p>
        </p:txBody>
      </p:sp>
    </p:spTree>
    <p:extLst>
      <p:ext uri="{BB962C8B-B14F-4D97-AF65-F5344CB8AC3E}">
        <p14:creationId xmlns:p14="http://schemas.microsoft.com/office/powerpoint/2010/main" val="36004692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Marlia.-Limoneros en maceta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72</a:t>
            </a:fld>
            <a:endParaRPr lang="es-ES" dirty="0"/>
          </a:p>
        </p:txBody>
      </p:sp>
    </p:spTree>
    <p:extLst>
      <p:ext uri="{BB962C8B-B14F-4D97-AF65-F5344CB8AC3E}">
        <p14:creationId xmlns:p14="http://schemas.microsoft.com/office/powerpoint/2010/main" val="10387873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Marlia-Estanque de los Peces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73</a:t>
            </a:fld>
            <a:endParaRPr lang="es-ES" dirty="0"/>
          </a:p>
        </p:txBody>
      </p:sp>
    </p:spTree>
    <p:extLst>
      <p:ext uri="{BB962C8B-B14F-4D97-AF65-F5344CB8AC3E}">
        <p14:creationId xmlns:p14="http://schemas.microsoft.com/office/powerpoint/2010/main" val="29736538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Limoneros en macetones</a:t>
            </a:r>
            <a:r>
              <a:rPr lang="es-ES" baseline="0" dirty="0"/>
              <a:t> estilo italiano</a:t>
            </a:r>
            <a:endParaRPr lang="es-ES" dirty="0"/>
          </a:p>
        </p:txBody>
      </p:sp>
      <p:sp>
        <p:nvSpPr>
          <p:cNvPr id="4" name="3 Marcador de número de diapositiva"/>
          <p:cNvSpPr>
            <a:spLocks noGrp="1"/>
          </p:cNvSpPr>
          <p:nvPr>
            <p:ph type="sldNum" sz="quarter" idx="10"/>
          </p:nvPr>
        </p:nvSpPr>
        <p:spPr/>
        <p:txBody>
          <a:bodyPr/>
          <a:lstStyle/>
          <a:p>
            <a:fld id="{17B11DB3-AF93-4AC4-9AFE-E40DED5557FB}" type="slidenum">
              <a:rPr lang="es-ES" smtClean="0"/>
              <a:t>74</a:t>
            </a:fld>
            <a:endParaRPr lang="es-ES" dirty="0"/>
          </a:p>
        </p:txBody>
      </p:sp>
    </p:spTree>
    <p:extLst>
      <p:ext uri="{BB962C8B-B14F-4D97-AF65-F5344CB8AC3E}">
        <p14:creationId xmlns:p14="http://schemas.microsoft.com/office/powerpoint/2010/main" val="16779732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75</a:t>
            </a:fld>
            <a:endParaRPr lang="es-ES" dirty="0"/>
          </a:p>
        </p:txBody>
      </p:sp>
    </p:spTree>
    <p:extLst>
      <p:ext uri="{BB962C8B-B14F-4D97-AF65-F5344CB8AC3E}">
        <p14:creationId xmlns:p14="http://schemas.microsoft.com/office/powerpoint/2010/main" val="32042254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Lantana camara var.crocea.-Lantana amarilla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76</a:t>
            </a:fld>
            <a:endParaRPr lang="es-ES" dirty="0"/>
          </a:p>
        </p:txBody>
      </p:sp>
    </p:spTree>
    <p:extLst>
      <p:ext uri="{BB962C8B-B14F-4D97-AF65-F5344CB8AC3E}">
        <p14:creationId xmlns:p14="http://schemas.microsoft.com/office/powerpoint/2010/main" val="3990984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Pelargonium peltatum.-Gitanillas rosa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77</a:t>
            </a:fld>
            <a:endParaRPr lang="es-ES" dirty="0"/>
          </a:p>
        </p:txBody>
      </p:sp>
    </p:spTree>
    <p:extLst>
      <p:ext uri="{BB962C8B-B14F-4D97-AF65-F5344CB8AC3E}">
        <p14:creationId xmlns:p14="http://schemas.microsoft.com/office/powerpoint/2010/main" val="10809697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Marlia.-Pelargonium peltatum.-Gitanillas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79</a:t>
            </a:fld>
            <a:endParaRPr lang="es-ES" dirty="0"/>
          </a:p>
        </p:txBody>
      </p:sp>
    </p:spTree>
    <p:extLst>
      <p:ext uri="{BB962C8B-B14F-4D97-AF65-F5344CB8AC3E}">
        <p14:creationId xmlns:p14="http://schemas.microsoft.com/office/powerpoint/2010/main" val="37165964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80</a:t>
            </a:fld>
            <a:endParaRPr lang="es-ES" dirty="0"/>
          </a:p>
        </p:txBody>
      </p:sp>
    </p:spTree>
    <p:extLst>
      <p:ext uri="{BB962C8B-B14F-4D97-AF65-F5344CB8AC3E}">
        <p14:creationId xmlns:p14="http://schemas.microsoft.com/office/powerpoint/2010/main" val="14172079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81</a:t>
            </a:fld>
            <a:endParaRPr lang="es-ES" dirty="0"/>
          </a:p>
        </p:txBody>
      </p:sp>
    </p:spTree>
    <p:extLst>
      <p:ext uri="{BB962C8B-B14F-4D97-AF65-F5344CB8AC3E}">
        <p14:creationId xmlns:p14="http://schemas.microsoft.com/office/powerpoint/2010/main" val="37630743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82</a:t>
            </a:fld>
            <a:endParaRPr lang="es-ES" dirty="0"/>
          </a:p>
        </p:txBody>
      </p:sp>
    </p:spTree>
    <p:extLst>
      <p:ext uri="{BB962C8B-B14F-4D97-AF65-F5344CB8AC3E}">
        <p14:creationId xmlns:p14="http://schemas.microsoft.com/office/powerpoint/2010/main" val="4025715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Marlia.-Asientos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83</a:t>
            </a:fld>
            <a:endParaRPr lang="es-ES" dirty="0"/>
          </a:p>
        </p:txBody>
      </p:sp>
    </p:spTree>
    <p:extLst>
      <p:ext uri="{BB962C8B-B14F-4D97-AF65-F5344CB8AC3E}">
        <p14:creationId xmlns:p14="http://schemas.microsoft.com/office/powerpoint/2010/main" val="17620792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84</a:t>
            </a:fld>
            <a:endParaRPr lang="es-ES" dirty="0"/>
          </a:p>
        </p:txBody>
      </p:sp>
    </p:spTree>
    <p:extLst>
      <p:ext uri="{BB962C8B-B14F-4D97-AF65-F5344CB8AC3E}">
        <p14:creationId xmlns:p14="http://schemas.microsoft.com/office/powerpoint/2010/main" val="41943373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85</a:t>
            </a:fld>
            <a:endParaRPr lang="es-ES" dirty="0"/>
          </a:p>
        </p:txBody>
      </p:sp>
    </p:spTree>
    <p:extLst>
      <p:ext uri="{BB962C8B-B14F-4D97-AF65-F5344CB8AC3E}">
        <p14:creationId xmlns:p14="http://schemas.microsoft.com/office/powerpoint/2010/main" val="27478959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Marlia-Campsis radicans.-Bignonia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86</a:t>
            </a:fld>
            <a:endParaRPr lang="es-ES" dirty="0"/>
          </a:p>
        </p:txBody>
      </p:sp>
    </p:spTree>
    <p:extLst>
      <p:ext uri="{BB962C8B-B14F-4D97-AF65-F5344CB8AC3E}">
        <p14:creationId xmlns:p14="http://schemas.microsoft.com/office/powerpoint/2010/main" val="18821419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87</a:t>
            </a:fld>
            <a:endParaRPr lang="es-ES" dirty="0"/>
          </a:p>
        </p:txBody>
      </p:sp>
    </p:spTree>
    <p:extLst>
      <p:ext uri="{BB962C8B-B14F-4D97-AF65-F5344CB8AC3E}">
        <p14:creationId xmlns:p14="http://schemas.microsoft.com/office/powerpoint/2010/main" val="6613399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Marlia.-Esculturas</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88</a:t>
            </a:fld>
            <a:endParaRPr lang="es-ES" dirty="0"/>
          </a:p>
        </p:txBody>
      </p:sp>
    </p:spTree>
    <p:extLst>
      <p:ext uri="{BB962C8B-B14F-4D97-AF65-F5344CB8AC3E}">
        <p14:creationId xmlns:p14="http://schemas.microsoft.com/office/powerpoint/2010/main" val="3536791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Reale di Marlia.-Esfinge</a:t>
            </a:r>
          </a:p>
        </p:txBody>
      </p:sp>
      <p:sp>
        <p:nvSpPr>
          <p:cNvPr id="4" name="3 Marcador de número de diapositiva"/>
          <p:cNvSpPr>
            <a:spLocks noGrp="1"/>
          </p:cNvSpPr>
          <p:nvPr>
            <p:ph type="sldNum" sz="quarter" idx="10"/>
          </p:nvPr>
        </p:nvSpPr>
        <p:spPr/>
        <p:txBody>
          <a:bodyPr/>
          <a:lstStyle/>
          <a:p>
            <a:fld id="{17B11DB3-AF93-4AC4-9AFE-E40DED5557FB}" type="slidenum">
              <a:rPr lang="es-ES" smtClean="0"/>
              <a:t>89</a:t>
            </a:fld>
            <a:endParaRPr lang="es-ES" dirty="0"/>
          </a:p>
        </p:txBody>
      </p:sp>
    </p:spTree>
    <p:extLst>
      <p:ext uri="{BB962C8B-B14F-4D97-AF65-F5344CB8AC3E}">
        <p14:creationId xmlns:p14="http://schemas.microsoft.com/office/powerpoint/2010/main" val="3905096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1940173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2478005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1653317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2489274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898917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1288119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4030695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3221255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286474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759119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D48589B-B1C8-4FE0-8615-9F15991CD0EA}" type="slidenum">
              <a:rPr lang="es-ES" smtClean="0"/>
              <a:t>‹Nº›</a:t>
            </a:fld>
            <a:endParaRPr lang="es-E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44551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3117071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D48589B-B1C8-4FE0-8615-9F15991CD0EA}" type="slidenum">
              <a:rPr lang="es-ES" smtClean="0"/>
              <a:t>‹Nº›</a:t>
            </a:fld>
            <a:endParaRPr lang="es-E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351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1694095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111221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A4AF23A-309B-462D-A19E-BC72704600BA}" type="datetimeFigureOut">
              <a:rPr lang="es-ES" smtClean="0"/>
              <a:t>01/04/2018</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D48589B-B1C8-4FE0-8615-9F15991CD0EA}" type="slidenum">
              <a:rPr lang="es-ES" smtClean="0"/>
              <a:t>‹Nº›</a:t>
            </a:fld>
            <a:endParaRPr lang="es-ES" dirty="0"/>
          </a:p>
        </p:txBody>
      </p:sp>
    </p:spTree>
    <p:extLst>
      <p:ext uri="{BB962C8B-B14F-4D97-AF65-F5344CB8AC3E}">
        <p14:creationId xmlns:p14="http://schemas.microsoft.com/office/powerpoint/2010/main" val="3238186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CA4AF23A-309B-462D-A19E-BC72704600BA}" type="datetimeFigureOut">
              <a:rPr lang="es-ES" smtClean="0"/>
              <a:t>01/04/2018</a:t>
            </a:fld>
            <a:endParaRPr lang="es-E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4D48589B-B1C8-4FE0-8615-9F15991CD0EA}" type="slidenum">
              <a:rPr lang="es-ES" smtClean="0"/>
              <a:t>‹Nº›</a:t>
            </a:fld>
            <a:endParaRPr lang="es-ES" dirty="0"/>
          </a:p>
        </p:txBody>
      </p:sp>
    </p:spTree>
    <p:extLst>
      <p:ext uri="{BB962C8B-B14F-4D97-AF65-F5344CB8AC3E}">
        <p14:creationId xmlns:p14="http://schemas.microsoft.com/office/powerpoint/2010/main" val="108790739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upload.wikimedia.org/wikipedia/commons/7/76/Villa_reale_di_marlia,_grotta_del_dio_pan,_esterno_01.JPG"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hyperlink" Target="//upload.wikimedia.org/wikipedia/commons/7/71/Villa_reale_di_marlia,_grotta_del_dio_pan,_grotta_06.JPG" TargetMode="External"/><Relationship Id="rId4" Type="http://schemas.openxmlformats.org/officeDocument/2006/relationships/image" Target="../media/image35.jpeg"/></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8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332657"/>
            <a:ext cx="6622504" cy="3384375"/>
          </a:xfrm>
        </p:spPr>
        <p:txBody>
          <a:bodyPr>
            <a:normAutofit/>
          </a:bodyPr>
          <a:lstStyle/>
          <a:p>
            <a:r>
              <a:rPr lang="es-ES" sz="3200" dirty="0">
                <a:solidFill>
                  <a:schemeClr val="tx2">
                    <a:lumMod val="75000"/>
                  </a:schemeClr>
                </a:solidFill>
              </a:rPr>
              <a:t>ASOCIACION SEVILLANA DE AMIGOS DE LOS JARDINES Y EL PAISAJE.-VIAJE A LA TOSCANA</a:t>
            </a:r>
            <a:br>
              <a:rPr lang="es-ES" sz="3200" dirty="0">
                <a:solidFill>
                  <a:schemeClr val="tx2">
                    <a:lumMod val="75000"/>
                  </a:schemeClr>
                </a:solidFill>
              </a:rPr>
            </a:br>
            <a:r>
              <a:rPr lang="es-ES" sz="3200" dirty="0">
                <a:solidFill>
                  <a:schemeClr val="tx2">
                    <a:lumMod val="75000"/>
                  </a:schemeClr>
                </a:solidFill>
              </a:rPr>
              <a:t>Villa Reale di </a:t>
            </a:r>
            <a:r>
              <a:rPr lang="es-ES" sz="3200">
                <a:solidFill>
                  <a:schemeClr val="tx2">
                    <a:lumMod val="75000"/>
                  </a:schemeClr>
                </a:solidFill>
              </a:rPr>
              <a:t>Marlia</a:t>
            </a:r>
            <a:br>
              <a:rPr lang="es-ES" sz="3200" dirty="0">
                <a:solidFill>
                  <a:schemeClr val="tx2">
                    <a:lumMod val="75000"/>
                  </a:schemeClr>
                </a:solidFill>
              </a:rPr>
            </a:br>
            <a:r>
              <a:rPr lang="es-ES" sz="3200" dirty="0">
                <a:solidFill>
                  <a:schemeClr val="tx2">
                    <a:lumMod val="75000"/>
                  </a:schemeClr>
                </a:solidFill>
              </a:rPr>
              <a:t>Octubre 2012</a:t>
            </a:r>
          </a:p>
        </p:txBody>
      </p:sp>
      <p:sp>
        <p:nvSpPr>
          <p:cNvPr id="3" name="2 Subtítulo"/>
          <p:cNvSpPr>
            <a:spLocks noGrp="1"/>
          </p:cNvSpPr>
          <p:nvPr>
            <p:ph type="subTitle" idx="1"/>
          </p:nvPr>
        </p:nvSpPr>
        <p:spPr>
          <a:xfrm>
            <a:off x="2339752" y="5157192"/>
            <a:ext cx="4824536" cy="1440160"/>
          </a:xfrm>
        </p:spPr>
        <p:txBody>
          <a:bodyPr>
            <a:normAutofit/>
          </a:bodyPr>
          <a:lstStyle/>
          <a:p>
            <a:r>
              <a:rPr lang="es-ES" dirty="0"/>
              <a:t>Selección de textos y fotografías por</a:t>
            </a:r>
          </a:p>
          <a:p>
            <a:r>
              <a:rPr lang="es-ES" sz="2800" dirty="0"/>
              <a:t>José Elías Bonells</a:t>
            </a:r>
          </a:p>
          <a:p>
            <a:endParaRPr lang="es-ES" dirty="0"/>
          </a:p>
        </p:txBody>
      </p:sp>
    </p:spTree>
    <p:extLst>
      <p:ext uri="{BB962C8B-B14F-4D97-AF65-F5344CB8AC3E}">
        <p14:creationId xmlns:p14="http://schemas.microsoft.com/office/powerpoint/2010/main" val="1688870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Reale di Marlia</a:t>
            </a:r>
          </a:p>
        </p:txBody>
      </p:sp>
      <p:sp>
        <p:nvSpPr>
          <p:cNvPr id="3" name="2 Marcador de contenido"/>
          <p:cNvSpPr>
            <a:spLocks noGrp="1"/>
          </p:cNvSpPr>
          <p:nvPr>
            <p:ph idx="1"/>
          </p:nvPr>
        </p:nvSpPr>
        <p:spPr>
          <a:xfrm>
            <a:off x="1835696" y="1807361"/>
            <a:ext cx="6298858" cy="4717983"/>
          </a:xfrm>
        </p:spPr>
        <p:txBody>
          <a:bodyPr/>
          <a:lstStyle/>
          <a:p>
            <a:r>
              <a:rPr lang="es-ES" dirty="0"/>
              <a:t>El Villa Reale di Marlia está situada en la aldea de Capannori , y es una de las villas más famosas alrededor de Lucca .</a:t>
            </a:r>
          </a:p>
          <a:p>
            <a:r>
              <a:rPr lang="es-ES" dirty="0"/>
              <a:t> La villa fue llamada "Marly", en referencia a otro del mismo nombre en París en la época de Luis XIV . </a:t>
            </a:r>
          </a:p>
          <a:p>
            <a:r>
              <a:rPr lang="es-ES" dirty="0"/>
              <a:t>Rodeada por un gran parque, es el resultado de las intervenciones de sus dieciséis propietarios. </a:t>
            </a:r>
          </a:p>
          <a:p>
            <a:r>
              <a:rPr lang="es-ES" dirty="0"/>
              <a:t>Ya durante lombardo ( siglo IX ), hubo aquí una fortaleza habitada por el duque de Tuscia , y luego pasó a la familia de los abogados después de la Bonvisi desde 1517 hasta 1651 , después  su aventura empresarial fracasó en 1629 , lo que requirió la venta de la mayoría de su propiedad familiar. </a:t>
            </a:r>
          </a:p>
        </p:txBody>
      </p:sp>
    </p:spTree>
    <p:extLst>
      <p:ext uri="{BB962C8B-B14F-4D97-AF65-F5344CB8AC3E}">
        <p14:creationId xmlns:p14="http://schemas.microsoft.com/office/powerpoint/2010/main" val="3769656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1052736"/>
            <a:ext cx="6313512" cy="5348064"/>
          </a:xfrm>
        </p:spPr>
        <p:txBody>
          <a:bodyPr/>
          <a:lstStyle/>
          <a:p>
            <a:r>
              <a:rPr lang="es-ES" dirty="0"/>
              <a:t>La villa fue comprada por el rico noble Olivieri Lucchese y el conde Bears Lelio, que rehízo el palacio y sobre todo se dio cuenta de un hermoso jardín barroco , que se ha conservado en muchas partes, también se transmiten de un grabado del Venturi. </a:t>
            </a:r>
          </a:p>
          <a:p>
            <a:r>
              <a:rPr lang="es-ES" dirty="0"/>
              <a:t>Ellos también son responsables de la construcción de la "Clockhouse" para los departamentos y caracterizados en su fachada principal con un pórtico y loggia encima de la otra, con una elevación central donde se coloca el reloj, de la que toma su nombre. </a:t>
            </a:r>
          </a:p>
          <a:p>
            <a:r>
              <a:rPr lang="es-ES" dirty="0"/>
              <a:t>El jardín, adornado con fuentes, ninfas, cuencas, estatuas y simetría geométrica precisa, se cerró definitivamente en un elegante parterre eliminado (hoy destruido), que era la mitad del actual césped en frente de la villa. </a:t>
            </a:r>
          </a:p>
        </p:txBody>
      </p:sp>
    </p:spTree>
    <p:extLst>
      <p:ext uri="{BB962C8B-B14F-4D97-AF65-F5344CB8AC3E}">
        <p14:creationId xmlns:p14="http://schemas.microsoft.com/office/powerpoint/2010/main" val="2833968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620688"/>
            <a:ext cx="6385520" cy="5780112"/>
          </a:xfrm>
        </p:spPr>
        <p:txBody>
          <a:bodyPr>
            <a:normAutofit/>
          </a:bodyPr>
          <a:lstStyle/>
          <a:p>
            <a:r>
              <a:rPr lang="es-ES" dirty="0"/>
              <a:t>En 1806 la villa y el parque pasó a ser propiedad de Elisa Bonaparte Baciocchi , que obtuvo tras numerosas presiones sobre el conde  Bears que no quiso vender, llegando a pagar 500.000 (tal vez hasta 700.000) francos en monedas de plata. </a:t>
            </a:r>
          </a:p>
          <a:p>
            <a:r>
              <a:rPr lang="es-ES" dirty="0"/>
              <a:t>La reina de Etruria, que dio a la casa el nombre de "Real" por su presencia, fue  a la vez comprado por el arzobispo Mensa la adyacente Villa del Obispo, que empezó a trabajar de inmediato en la reestructuración y fusión de las dos propiedades, alcanzando doble el césped en frente de la villa para llegar a un tamaño de al menos adaptado a otras cortes europeas que había visitado.</a:t>
            </a:r>
          </a:p>
          <a:p>
            <a:r>
              <a:rPr lang="es-ES" dirty="0"/>
              <a:t> La renovación del parque entre 1811 y 1814 costó alrededor de medio millón de francos. El parque fue reconstruido en el estilo inglés , lo que hizo necesaria la demolición de la mayor parte de los muebles barrocos, especialmente en el área de la villa Vescovo.. </a:t>
            </a:r>
          </a:p>
        </p:txBody>
      </p:sp>
    </p:spTree>
    <p:extLst>
      <p:ext uri="{BB962C8B-B14F-4D97-AF65-F5344CB8AC3E}">
        <p14:creationId xmlns:p14="http://schemas.microsoft.com/office/powerpoint/2010/main" val="955294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0" y="404664"/>
            <a:ext cx="6385520" cy="5996136"/>
          </a:xfrm>
        </p:spPr>
        <p:txBody>
          <a:bodyPr>
            <a:normAutofit/>
          </a:bodyPr>
          <a:lstStyle/>
          <a:p>
            <a:r>
              <a:rPr lang="es-ES" dirty="0"/>
              <a:t>Vennero  ha plantado  muchos nuevos arboles, trasplantados del parque real de Nápoles por un botánico especialmente enviado. Los bosques estaban habitados por ciervos , cabras y ovejas merinas . </a:t>
            </a:r>
          </a:p>
          <a:p>
            <a:r>
              <a:rPr lang="es-ES" dirty="0"/>
              <a:t>Mientras tanto, el palacio de los Osos  de estilo renacentista neoclásico , levantado en un plan y habitado por un corte pequeña pero espléndida del soberano. </a:t>
            </a:r>
          </a:p>
          <a:p>
            <a:r>
              <a:rPr lang="es-ES" dirty="0"/>
              <a:t>Coordinaron  el trabajo los arquitectos Giovanni Lazzarini y Bienaimé Pierre-Theodore responsable de la reconstrucción de la fachada (con marcos de estilo neoclásico en lugar de sillares ) y la adición del porche con terraza en la parte trasera. Los interiores se han cambiado en ese tiempo, dirigido por Théodore Bienaimé con la intervención de los pintores franceses e italianos y yeseros, incluyendo Tofanelli Stefano , autor del fresco de la Danza de las Horas en el gran salón de baile en la planta baja.</a:t>
            </a:r>
          </a:p>
          <a:p>
            <a:endParaRPr lang="es-ES" dirty="0"/>
          </a:p>
          <a:p>
            <a:endParaRPr lang="es-ES" dirty="0"/>
          </a:p>
        </p:txBody>
      </p:sp>
    </p:spTree>
    <p:extLst>
      <p:ext uri="{BB962C8B-B14F-4D97-AF65-F5344CB8AC3E}">
        <p14:creationId xmlns:p14="http://schemas.microsoft.com/office/powerpoint/2010/main" val="1142824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19672" y="404664"/>
            <a:ext cx="6457528" cy="5996136"/>
          </a:xfrm>
        </p:spPr>
        <p:txBody>
          <a:bodyPr>
            <a:normAutofit/>
          </a:bodyPr>
          <a:lstStyle/>
          <a:p>
            <a:r>
              <a:rPr lang="es-ES" dirty="0"/>
              <a:t>Importantes invitados fueron invitados a animar la vida cortesana en la villa, como Niccolò Paganini , quien realizó varias visitas a Elisa. Metternich elogió las comodidades y el refinamiento del jardín. Entre las obras de teatro aquí eran el primero la Fedra de Racine . Tras la fusión del Ducado de Lucca con el Gran Ducado de Toscana, Elisa, la gran duquesa se trasladó a Florencia, pero pronto optó por regresar a Lucca. </a:t>
            </a:r>
          </a:p>
          <a:p>
            <a:r>
              <a:rPr lang="es-ES" dirty="0"/>
              <a:t>Tras la caída de Napoleón, Elisa se vio obligada a huir en el noveno mes de su embarazo ,tras la expulsión de las tropas británicas de Lord William Bentick , quien dijo de forma contundente de que la corona británica no lo reconocía como soberano de todos. </a:t>
            </a:r>
          </a:p>
          <a:p>
            <a:r>
              <a:rPr lang="es-ES" dirty="0"/>
              <a:t>Elisa dio a luz a una posada y se fue a Viena , donde también fue encarcelada. Murió olvidada en Trieste en 1820 , sólo con cuarenta y dos años. </a:t>
            </a:r>
          </a:p>
        </p:txBody>
      </p:sp>
    </p:spTree>
    <p:extLst>
      <p:ext uri="{BB962C8B-B14F-4D97-AF65-F5344CB8AC3E}">
        <p14:creationId xmlns:p14="http://schemas.microsoft.com/office/powerpoint/2010/main" val="1825270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476672"/>
            <a:ext cx="6313512" cy="5924128"/>
          </a:xfrm>
        </p:spPr>
        <p:txBody>
          <a:bodyPr/>
          <a:lstStyle/>
          <a:p>
            <a:r>
              <a:rPr lang="es-ES" dirty="0"/>
              <a:t> La villa, y los proyectos interrumpidos de recuperar el parque, le correspondieron a la nueva soberana María Luisa , la villa se vio enriquecida por el arquitecto Lorenzo Nottolini con un Kaffeehaus y el Observatorio de Lucca , que es un observatorio astronómico, que quedó inconcluso. </a:t>
            </a:r>
          </a:p>
          <a:p>
            <a:r>
              <a:rPr lang="es-ES" dirty="0"/>
              <a:t>Desde 1928 la villa pertenece a la familia Pecci-Blunt, que se hizo cargo de su mantenimiento y  restauración. </a:t>
            </a:r>
          </a:p>
          <a:p>
            <a:r>
              <a:rPr lang="es-ES" dirty="0"/>
              <a:t>El diseño de la hermana de Napoleón preveía la ampliación del parque con la compra de una serie de propiedades circundantes, pero fue hecho sólo en parte, se creó en ese momento una nueva entrada impresionante con un patio y dos semicirculares edificios de guardia en el estilo de Palladio, uno de ellos se utiliza como vivienda del portero. Cara de un patio semicircular decorado con jarrones de mármol blanco de estilo neoclásico, mientras que el acceso al parque en sí está en una posición asimétrica a la derecha.</a:t>
            </a:r>
          </a:p>
          <a:p>
            <a:endParaRPr lang="es-ES" dirty="0"/>
          </a:p>
          <a:p>
            <a:endParaRPr lang="es-ES" dirty="0"/>
          </a:p>
        </p:txBody>
      </p:sp>
    </p:spTree>
    <p:extLst>
      <p:ext uri="{BB962C8B-B14F-4D97-AF65-F5344CB8AC3E}">
        <p14:creationId xmlns:p14="http://schemas.microsoft.com/office/powerpoint/2010/main" val="2547274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475656" y="260648"/>
            <a:ext cx="6601544" cy="6140152"/>
          </a:xfrm>
        </p:spPr>
        <p:txBody>
          <a:bodyPr/>
          <a:lstStyle/>
          <a:p>
            <a:r>
              <a:rPr lang="es-ES" dirty="0"/>
              <a:t>Frente de la villa hay un gran parque que permite una visión sin obstáculos vista de largo. </a:t>
            </a:r>
          </a:p>
          <a:p>
            <a:r>
              <a:rPr lang="es-ES" dirty="0"/>
              <a:t>El siglo decimoséptimo  se reconoce por la presencia de un árbol de hoja perenne e incluye el teatro verde, el limón y el jardín trasero de la casa, un teatro de agua que se extiende alrededor de una gran fuente semicircular decorada con piedras, chorros de agua, cascadas , las estatuas de los dioses (Júpiter, Saturno, Adonis, y Pomona), que enmascara de descarga de agua, jarrones de flores y rematado por unos setos altos de cobertura. </a:t>
            </a:r>
          </a:p>
          <a:p>
            <a:r>
              <a:rPr lang="es-ES" dirty="0"/>
              <a:t>Hay dos ejes paralelos al eje principal de la villa, uno de los cuales es un largo camino de entrada que conduce a la casa del reloj, el otro se extiende desde el jardín de los limones, que consta de dos partes: uno con cuatro parterres rectangulares con un estanque de peces de gran tamaño (20x10 m.).</a:t>
            </a:r>
          </a:p>
          <a:p>
            <a:endParaRPr lang="es-ES" dirty="0"/>
          </a:p>
        </p:txBody>
      </p:sp>
    </p:spTree>
    <p:extLst>
      <p:ext uri="{BB962C8B-B14F-4D97-AF65-F5344CB8AC3E}">
        <p14:creationId xmlns:p14="http://schemas.microsoft.com/office/powerpoint/2010/main" val="2193971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475656" y="476672"/>
            <a:ext cx="6984776" cy="4247317"/>
          </a:xfrm>
          <a:prstGeom prst="rect">
            <a:avLst/>
          </a:prstGeom>
        </p:spPr>
        <p:txBody>
          <a:bodyPr wrap="square">
            <a:spAutoFit/>
          </a:bodyPr>
          <a:lstStyle/>
          <a:p>
            <a:pPr marL="285750" indent="-285750">
              <a:buFont typeface="Arial" pitchFamily="34" charset="0"/>
              <a:buChar char="•"/>
            </a:pPr>
            <a:r>
              <a:rPr lang="es-ES" dirty="0"/>
              <a:t>Este está rodeado por una balaustrada que termina con un magnífico pórtico en toba y piedra lisa en un nicho, el grupo de Leda y el Cisne. </a:t>
            </a:r>
          </a:p>
          <a:p>
            <a:pPr marL="342900" indent="-342900">
              <a:buFont typeface="Arial" pitchFamily="34" charset="0"/>
              <a:buChar char="•"/>
            </a:pPr>
            <a:r>
              <a:rPr lang="es-ES" dirty="0"/>
              <a:t>Frente al Exedra, a orillas de los peces, difundir las esculturas del siglo XVI de los gigantes que representan a la ' Arno y el Serchio , que arrojaron agua. </a:t>
            </a:r>
          </a:p>
          <a:p>
            <a:pPr marL="285750" indent="-285750">
              <a:buFont typeface="Arial" pitchFamily="34" charset="0"/>
              <a:buChar char="•"/>
            </a:pPr>
            <a:r>
              <a:rPr lang="es-ES" dirty="0"/>
              <a:t>Otro eje, perpendicular a la primera, comprende vestíbulo y teatro al aire libre . </a:t>
            </a:r>
          </a:p>
          <a:p>
            <a:pPr marL="285750" indent="-285750">
              <a:buFont typeface="Arial" pitchFamily="34" charset="0"/>
              <a:buChar char="•"/>
            </a:pPr>
            <a:r>
              <a:rPr lang="es-ES" dirty="0"/>
              <a:t>El teatro, construido en 1652 , tiene una profundidad de 24 metros, y se compone de las coberturas de tipo de interés que rodean los asientos de piedra dispuestos en semicírculo. </a:t>
            </a:r>
          </a:p>
          <a:p>
            <a:pPr marL="285750" indent="-285750">
              <a:buFont typeface="Arial" pitchFamily="34" charset="0"/>
              <a:buChar char="•"/>
            </a:pPr>
            <a:r>
              <a:rPr lang="es-ES" dirty="0"/>
              <a:t>Los demás asientos para los espectadores están situados en las cajas con ventanas cortadas en el nicho semicircular cobertura. </a:t>
            </a:r>
          </a:p>
        </p:txBody>
      </p:sp>
    </p:spTree>
    <p:extLst>
      <p:ext uri="{BB962C8B-B14F-4D97-AF65-F5344CB8AC3E}">
        <p14:creationId xmlns:p14="http://schemas.microsoft.com/office/powerpoint/2010/main" val="2692050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476672"/>
            <a:ext cx="6313512" cy="5924128"/>
          </a:xfrm>
        </p:spPr>
        <p:txBody>
          <a:bodyPr>
            <a:normAutofit lnSpcReduction="10000"/>
          </a:bodyPr>
          <a:lstStyle/>
          <a:p>
            <a:r>
              <a:rPr lang="es-ES" dirty="0"/>
              <a:t> La línea divisoria entre la escena pública toma la forma de una cortina verde y una secuencia de arbustos esféricos que imitan las luces.</a:t>
            </a:r>
          </a:p>
          <a:p>
            <a:r>
              <a:rPr lang="es-ES" dirty="0"/>
              <a:t>El espacio escénico tiene una serie de escenas, 5,50 m de altura, ligeramente inclinada desde el siglo XVIII estatuas en terracota que representan máscaras de la commedia dell'arte italiana: Pulcinella , Colombina , Pantalone </a:t>
            </a:r>
          </a:p>
          <a:p>
            <a:r>
              <a:rPr lang="es-ES" dirty="0"/>
              <a:t>En el centro, entre el escenario y la orquesta dos topiarios representan el podio para el conductor y la concha del apuntador. </a:t>
            </a:r>
          </a:p>
          <a:p>
            <a:r>
              <a:rPr lang="es-ES" dirty="0"/>
              <a:t>Aquí actuó Paganini , invitado en varias ocasiones por Elisa, aconsejada por su director musical. </a:t>
            </a:r>
          </a:p>
          <a:p>
            <a:r>
              <a:rPr lang="es-ES" dirty="0"/>
              <a:t>Mientras que la parte superior del jardín se ha mantenido prácticamente sin cambios en comparación con el proyecto del siglo XVII, el más bajo fue muy alterado por la adición, por Elisa Baciocchi, el jardín de baja de la villa, "el obispo" y otras tierras que les permitió ampliar y casi duplicar el gran jardín delantero </a:t>
            </a:r>
          </a:p>
          <a:p>
            <a:endParaRPr lang="es-ES" dirty="0"/>
          </a:p>
        </p:txBody>
      </p:sp>
    </p:spTree>
    <p:extLst>
      <p:ext uri="{BB962C8B-B14F-4D97-AF65-F5344CB8AC3E}">
        <p14:creationId xmlns:p14="http://schemas.microsoft.com/office/powerpoint/2010/main" val="2534018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3688" y="404664"/>
            <a:ext cx="6313512" cy="5996136"/>
          </a:xfrm>
        </p:spPr>
        <p:txBody>
          <a:bodyPr/>
          <a:lstStyle/>
          <a:p>
            <a:r>
              <a:rPr lang="es-ES" dirty="0"/>
              <a:t>El nuevo acuerdo fue presentado con una estructura organizada de acuerdo a los grupos de árboles con prados asimétricos y suave pendiente con el sabor romántico de vistas naturales del típico jardín Inglés . </a:t>
            </a:r>
          </a:p>
          <a:p>
            <a:r>
              <a:rPr lang="es-ES" dirty="0"/>
              <a:t>En la parte inferior de los jardines amurallados de la residencia del anciano obispo, se creó un lago rodeado de bosques habitados por ciervos , cabras , ovejas merino y cruzado por arroyos y avenidas a la sombra de las especies de árboles como hayas , pinos , robles  , tilos , plátanos , ginkgo biloba , arces , castaños de Indias . Cierra con un estanque en el eje de perspectiva con la villa, con juegos de agua y un restaurante en la terraza decorada con tres estatuas. </a:t>
            </a:r>
          </a:p>
          <a:p>
            <a:r>
              <a:rPr lang="es-ES" dirty="0"/>
              <a:t>Los elementos que se conservan del siglo XVII  son la iglesia y el ninfeo, cueva de Pan, se compone de dos partes, de las cuales una plaza abierta, la circular cerrada adornada con piedras para crear una cueva natural. </a:t>
            </a:r>
          </a:p>
          <a:p>
            <a:endParaRPr lang="es-ES" dirty="0"/>
          </a:p>
        </p:txBody>
      </p:sp>
    </p:spTree>
    <p:extLst>
      <p:ext uri="{BB962C8B-B14F-4D97-AF65-F5344CB8AC3E}">
        <p14:creationId xmlns:p14="http://schemas.microsoft.com/office/powerpoint/2010/main" val="499910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7704" y="764704"/>
            <a:ext cx="6169496" cy="5636096"/>
          </a:xfrm>
        </p:spPr>
        <p:txBody>
          <a:bodyPr/>
          <a:lstStyle/>
          <a:p>
            <a:r>
              <a:rPr lang="es-ES" dirty="0"/>
              <a:t>El ninfeo fue conectado por dos tramos de escaleras hasta el jardín de flores en el estilo Art Deco (el "patio español"), diseñado por J. Greber en torno a 1920 . </a:t>
            </a:r>
          </a:p>
          <a:p>
            <a:r>
              <a:rPr lang="es-ES" dirty="0"/>
              <a:t>Este de forma rectangular, está diseñado de acuerdo con los principios de la jardín islámico (inspirado en la ' Alhambra ) y se caracteriza por una gran fuente con canales y los céspedes. Junto a la casa del Obispo hay un pequeño jardín en dos niveles, el inferior está compuesta de camas rectangulares bordeadas por setos de boj , encerrados en dos lados por el muro de la terraza superior de la casa, decorada con nichos que contienen estatuas. </a:t>
            </a:r>
          </a:p>
          <a:p>
            <a:r>
              <a:rPr lang="es-ES" dirty="0"/>
              <a:t>Después de la adquisición de la propiedad por  Pecci-Blunt, el patrimonio natural del parque original fue reconstruido fielmente. </a:t>
            </a:r>
          </a:p>
          <a:p>
            <a:endParaRPr lang="es-ES" dirty="0"/>
          </a:p>
        </p:txBody>
      </p:sp>
    </p:spTree>
    <p:extLst>
      <p:ext uri="{BB962C8B-B14F-4D97-AF65-F5344CB8AC3E}">
        <p14:creationId xmlns:p14="http://schemas.microsoft.com/office/powerpoint/2010/main" val="3251367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80073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304940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6514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4900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25376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09407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546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22223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0983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826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7110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7017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568"/>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9840" y="-30796"/>
            <a:ext cx="4607152" cy="6858000"/>
          </a:xfrm>
          <a:prstGeom prst="rect">
            <a:avLst/>
          </a:prstGeom>
        </p:spPr>
      </p:pic>
    </p:spTree>
    <p:extLst>
      <p:ext uri="{BB962C8B-B14F-4D97-AF65-F5344CB8AC3E}">
        <p14:creationId xmlns:p14="http://schemas.microsoft.com/office/powerpoint/2010/main" val="116492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909088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7197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1530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0069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2941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1920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1422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8505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70938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2761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284934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926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178735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34645051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30638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5890681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23" y="0"/>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9804" y="0"/>
            <a:ext cx="4559840" cy="6858000"/>
          </a:xfrm>
          <a:prstGeom prst="rect">
            <a:avLst/>
          </a:prstGeom>
        </p:spPr>
      </p:pic>
    </p:spTree>
    <p:extLst>
      <p:ext uri="{BB962C8B-B14F-4D97-AF65-F5344CB8AC3E}">
        <p14:creationId xmlns:p14="http://schemas.microsoft.com/office/powerpoint/2010/main" val="38700937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287954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2777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Villa Real marlia, cueva del dios Pan, externo 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4008" cy="68362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chivo: Villa Real marlia, cueva del dios Pan, cueva 06.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0500" y="-99392"/>
            <a:ext cx="4703500" cy="6935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9063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9567217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2152737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7852300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240453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6" y="0"/>
            <a:ext cx="455984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59840" cy="6858000"/>
          </a:xfrm>
          <a:prstGeom prst="rect">
            <a:avLst/>
          </a:prstGeom>
        </p:spPr>
      </p:pic>
    </p:spTree>
    <p:extLst>
      <p:ext uri="{BB962C8B-B14F-4D97-AF65-F5344CB8AC3E}">
        <p14:creationId xmlns:p14="http://schemas.microsoft.com/office/powerpoint/2010/main" val="10212389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64023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8997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81139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544630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2896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46465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2415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8266925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101408"/>
          </a:xfrm>
          <a:prstGeom prst="rect">
            <a:avLst/>
          </a:prstGeom>
        </p:spPr>
      </p:pic>
    </p:spTree>
    <p:extLst>
      <p:ext uri="{BB962C8B-B14F-4D97-AF65-F5344CB8AC3E}">
        <p14:creationId xmlns:p14="http://schemas.microsoft.com/office/powerpoint/2010/main" val="3114676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70413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37233604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51062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68606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50202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67142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21280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44084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66214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87380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71351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74623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82185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76929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17314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45951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66968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26972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56676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272808"/>
          </a:xfrm>
          <a:prstGeom prst="rect">
            <a:avLst/>
          </a:prstGeom>
        </p:spPr>
      </p:pic>
    </p:spTree>
    <p:extLst>
      <p:ext uri="{BB962C8B-B14F-4D97-AF65-F5344CB8AC3E}">
        <p14:creationId xmlns:p14="http://schemas.microsoft.com/office/powerpoint/2010/main" val="36896159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83" y="0"/>
            <a:ext cx="9094434" cy="6858000"/>
          </a:xfrm>
          <a:prstGeom prst="rect">
            <a:avLst/>
          </a:prstGeom>
        </p:spPr>
      </p:pic>
    </p:spTree>
    <p:extLst>
      <p:ext uri="{BB962C8B-B14F-4D97-AF65-F5344CB8AC3E}">
        <p14:creationId xmlns:p14="http://schemas.microsoft.com/office/powerpoint/2010/main" val="13295968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47892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82084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5858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58122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2301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93210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3930012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711452" cy="6858000"/>
          </a:xfrm>
          <a:prstGeom prst="rect">
            <a:avLst/>
          </a:prstGeom>
        </p:spPr>
      </p:pic>
    </p:spTree>
    <p:extLst>
      <p:ext uri="{BB962C8B-B14F-4D97-AF65-F5344CB8AC3E}">
        <p14:creationId xmlns:p14="http://schemas.microsoft.com/office/powerpoint/2010/main" val="26031755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78586649"/>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241</TotalTime>
  <Words>2268</Words>
  <Application>Microsoft Office PowerPoint</Application>
  <PresentationFormat>Presentación en pantalla (4:3)</PresentationFormat>
  <Paragraphs>190</Paragraphs>
  <Slides>89</Slides>
  <Notes>74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89</vt:i4>
      </vt:variant>
    </vt:vector>
  </HeadingPairs>
  <TitlesOfParts>
    <vt:vector size="94" baseType="lpstr">
      <vt:lpstr>Arial</vt:lpstr>
      <vt:lpstr>Calibri</vt:lpstr>
      <vt:lpstr>Century Gothic</vt:lpstr>
      <vt:lpstr>Wingdings 3</vt:lpstr>
      <vt:lpstr>Espiral</vt:lpstr>
      <vt:lpstr>ASOCIACION SEVILLANA DE AMIGOS DE LOS JARDINES Y EL PAISAJE.-VIAJE A LA TOSCANA Villa Reale di Marlia Octubre 2012</vt:lpstr>
      <vt:lpstr>Villa Reale di Marlia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RECUERDO DE UN VIAJE A LA TOSCANA CON LA ASOCIACION SEVILLANA DE AMIGOS DE LOS JARDINES Y EL PAISAJE Octubre 2012</dc:title>
  <dc:creator>Josep</dc:creator>
  <cp:lastModifiedBy>Usuario</cp:lastModifiedBy>
  <cp:revision>17</cp:revision>
  <dcterms:created xsi:type="dcterms:W3CDTF">2012-10-26T12:17:10Z</dcterms:created>
  <dcterms:modified xsi:type="dcterms:W3CDTF">2018-04-01T05:41:26Z</dcterms:modified>
</cp:coreProperties>
</file>