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9"/>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49" r:id="rId52"/>
    <p:sldId id="350" r:id="rId53"/>
    <p:sldId id="351" r:id="rId54"/>
    <p:sldId id="353" r:id="rId55"/>
    <p:sldId id="354" r:id="rId56"/>
    <p:sldId id="355" r:id="rId57"/>
    <p:sldId id="356"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74A709-B931-42E3-9341-69E385E6994B}" type="datetimeFigureOut">
              <a:rPr lang="es-ES" smtClean="0"/>
              <a:t>31/03/2018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F9BCBE-69CD-4644-B515-4B768086519B}" type="slidenum">
              <a:rPr lang="es-ES" smtClean="0"/>
              <a:t>‹Nº›</a:t>
            </a:fld>
            <a:endParaRPr lang="es-ES" dirty="0"/>
          </a:p>
        </p:txBody>
      </p:sp>
    </p:spTree>
    <p:extLst>
      <p:ext uri="{BB962C8B-B14F-4D97-AF65-F5344CB8AC3E}">
        <p14:creationId xmlns:p14="http://schemas.microsoft.com/office/powerpoint/2010/main" val="1509805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Parque Garibaldi</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2465160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Garibaldi</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691301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Ficus_pzza_marina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988355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Parque Garibaldi.-Ficus macrophylla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44821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Parque Garibaldi.-Ficus macrophylla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4133960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Parque Garibaldi.-Ficus macrophylla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304793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Parque Garibaldi.—Ficus microcarpa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72981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Parque Garibaldi.-Ficus</a:t>
            </a:r>
            <a:r>
              <a:rPr lang="es-ES" baseline="0" dirty="0"/>
              <a:t> macrophylla</a:t>
            </a:r>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815787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Sicilia.-Palermo.- Parque Garibaldi.—Dracaena</a:t>
            </a:r>
            <a:r>
              <a:rPr lang="es-ES" baseline="0" dirty="0"/>
              <a:t> drago</a:t>
            </a:r>
            <a:endParaRPr lang="es-ES" dirty="0"/>
          </a:p>
        </p:txBody>
      </p:sp>
      <p:sp>
        <p:nvSpPr>
          <p:cNvPr id="4" name="3 Marcador de número de diapositiva"/>
          <p:cNvSpPr>
            <a:spLocks noGrp="1"/>
          </p:cNvSpPr>
          <p:nvPr>
            <p:ph type="sldNum" sz="quarter" idx="10"/>
          </p:nvPr>
        </p:nvSpPr>
        <p:spPr/>
        <p:txBody>
          <a:bodyPr/>
          <a:lstStyle/>
          <a:p>
            <a:fld id="{55F9BCBE-69CD-4644-B515-4B768086519B}" type="slidenum">
              <a:rPr lang="es-ES" smtClean="0"/>
              <a:t>12</a:t>
            </a:fld>
            <a:endParaRPr lang="es-ES" dirty="0"/>
          </a:p>
        </p:txBody>
      </p:sp>
    </p:spTree>
    <p:extLst>
      <p:ext uri="{BB962C8B-B14F-4D97-AF65-F5344CB8AC3E}">
        <p14:creationId xmlns:p14="http://schemas.microsoft.com/office/powerpoint/2010/main" val="1657500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Parque Garibaldi</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423921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Parque Garibaldi</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652642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Parque Garibaldi</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07166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.-Fuente cerca del Parque Garibaldi</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361992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165793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67086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12573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811486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356457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649790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4032377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546150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Villa_Giulia,_Palermo,_Sicilia,_Italyaquila-del-genio</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6515898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Villa_Giulia,_Palermo,_Sicilia,_Italydiogenes-</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431377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40693383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4110042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5880158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7921712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6927277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9298321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4525119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2936498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3622860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41574788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4679910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3214618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447292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7764276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6785981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0876148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p:txBody>
      </p:sp>
      <p:sp>
        <p:nvSpPr>
          <p:cNvPr id="4" name="3 Marcador de número de diapositiva"/>
          <p:cNvSpPr>
            <a:spLocks noGrp="1"/>
          </p:cNvSpPr>
          <p:nvPr>
            <p:ph type="sldNum" sz="quarter" idx="10"/>
          </p:nvPr>
        </p:nvSpPr>
        <p:spPr/>
        <p:txBody>
          <a:bodyPr/>
          <a:lstStyle/>
          <a:p>
            <a:fld id="{55F9BCBE-69CD-4644-B515-4B768086519B}" type="slidenum">
              <a:rPr lang="es-ES" smtClean="0"/>
              <a:t>46</a:t>
            </a:fld>
            <a:endParaRPr lang="es-ES" dirty="0"/>
          </a:p>
        </p:txBody>
      </p:sp>
    </p:spTree>
    <p:extLst>
      <p:ext uri="{BB962C8B-B14F-4D97-AF65-F5344CB8AC3E}">
        <p14:creationId xmlns:p14="http://schemas.microsoft.com/office/powerpoint/2010/main" val="32176567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8875472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4095562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Villa_Giulia,_Palermo,_Sicilia,_Italia.-Brachychiton</a:t>
            </a:r>
            <a:r>
              <a:rPr lang="es-ES" baseline="0" dirty="0"/>
              <a:t> discolor</a:t>
            </a:r>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7372864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55F9BCBE-69CD-4644-B515-4B768086519B}" type="slidenum">
              <a:rPr lang="es-ES" smtClean="0"/>
              <a:t>52</a:t>
            </a:fld>
            <a:endParaRPr lang="es-ES" dirty="0"/>
          </a:p>
        </p:txBody>
      </p:sp>
    </p:spTree>
    <p:extLst>
      <p:ext uri="{BB962C8B-B14F-4D97-AF65-F5344CB8AC3E}">
        <p14:creationId xmlns:p14="http://schemas.microsoft.com/office/powerpoint/2010/main" val="10824903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55F9BCBE-69CD-4644-B515-4B768086519B}" type="slidenum">
              <a:rPr lang="es-ES" smtClean="0"/>
              <a:t>53</a:t>
            </a:fld>
            <a:endParaRPr lang="es-ES" dirty="0"/>
          </a:p>
        </p:txBody>
      </p:sp>
    </p:spTree>
    <p:extLst>
      <p:ext uri="{BB962C8B-B14F-4D97-AF65-F5344CB8AC3E}">
        <p14:creationId xmlns:p14="http://schemas.microsoft.com/office/powerpoint/2010/main" val="32559376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55F9BCBE-69CD-4644-B515-4B768086519B}" type="slidenum">
              <a:rPr lang="es-ES" smtClean="0"/>
              <a:t>54</a:t>
            </a:fld>
            <a:endParaRPr lang="es-ES" dirty="0"/>
          </a:p>
        </p:txBody>
      </p:sp>
    </p:spTree>
    <p:extLst>
      <p:ext uri="{BB962C8B-B14F-4D97-AF65-F5344CB8AC3E}">
        <p14:creationId xmlns:p14="http://schemas.microsoft.com/office/powerpoint/2010/main" val="11794917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55F9BCBE-69CD-4644-B515-4B768086519B}" type="slidenum">
              <a:rPr lang="es-ES" smtClean="0"/>
              <a:t>55</a:t>
            </a:fld>
            <a:endParaRPr lang="es-ES" dirty="0"/>
          </a:p>
        </p:txBody>
      </p:sp>
    </p:spTree>
    <p:extLst>
      <p:ext uri="{BB962C8B-B14F-4D97-AF65-F5344CB8AC3E}">
        <p14:creationId xmlns:p14="http://schemas.microsoft.com/office/powerpoint/2010/main" val="39445395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55F9BCBE-69CD-4644-B515-4B768086519B}" type="slidenum">
              <a:rPr lang="es-ES" smtClean="0"/>
              <a:t>56</a:t>
            </a:fld>
            <a:endParaRPr lang="es-ES" dirty="0"/>
          </a:p>
        </p:txBody>
      </p:sp>
    </p:spTree>
    <p:extLst>
      <p:ext uri="{BB962C8B-B14F-4D97-AF65-F5344CB8AC3E}">
        <p14:creationId xmlns:p14="http://schemas.microsoft.com/office/powerpoint/2010/main" val="15281734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55F9BCBE-69CD-4644-B515-4B768086519B}" type="slidenum">
              <a:rPr lang="es-ES" smtClean="0"/>
              <a:t>57</a:t>
            </a:fld>
            <a:endParaRPr lang="es-ES" dirty="0"/>
          </a:p>
        </p:txBody>
      </p:sp>
    </p:spTree>
    <p:extLst>
      <p:ext uri="{BB962C8B-B14F-4D97-AF65-F5344CB8AC3E}">
        <p14:creationId xmlns:p14="http://schemas.microsoft.com/office/powerpoint/2010/main" val="29916209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Palazzo della Zisa.-Brachychiton discolor</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7367342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Palazzo della Zisa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41576545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Palazzo della Zisa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8636547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.-Cassia corymbosa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2259159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0201412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2657176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7315444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3212270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8820150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5851607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6809951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Palazzo Zisa de Palermo </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1010194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Palazzo della Zisa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9291320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Palazzo della Zisa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6478323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.-Dracaena drago</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0081177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 .-Ligustrum japonicum fol.var.</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2305832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Sicilia.-Distictis buccinatoria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9910716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Sicilia.-Distictis buccinatoria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2075080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Sicilia.-Ligustrum japonicum fol.var.</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3068174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Sicilia.-Grevillea robusta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9671952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Sicilia.-Juniperus spec.</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8314477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Sicilia.-Thunbergia grandiflora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4255793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Sicilia.-Ficus</a:t>
            </a:r>
            <a:r>
              <a:rPr lang="es-ES" baseline="0" dirty="0"/>
              <a:t> macrophylla</a:t>
            </a:r>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5881195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6856032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5799881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Sicilia.-Ficus macrophylla Parque Garibaldi</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1685025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21228480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Sicilia.-Palermo.-Plaza de la Catedral</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74861373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Sicilia.-Palermo.-Plaza de la Catedral</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4607188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Sicilia.-Palermo.-Plaza de la Catedral</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5661297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Sicilia.-Palermo.-Fuente delante del Ayuntamiento</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58642516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Sicilia.-Palermo.-Fuente delante del Ayuntamiento</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51482567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Sicilia.-Palermo.-Fuente delante del Ayuntamiento</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55060155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41200866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61388899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Sicilia.-Palermo.-Plaza de la Catedral</a:t>
            </a:r>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93769742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Palermo.-Fuente delante del Ayuntamiento</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55244982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Palermo.-Catedral</a:t>
            </a:r>
          </a:p>
          <a:p>
            <a:endParaRPr lang="es-ES" dirty="0"/>
          </a:p>
        </p:txBody>
      </p:sp>
      <p:sp>
        <p:nvSpPr>
          <p:cNvPr id="4" name="3 Marcador de número de diapositiva"/>
          <p:cNvSpPr>
            <a:spLocks noGrp="1"/>
          </p:cNvSpPr>
          <p:nvPr>
            <p:ph type="sldNum" sz="quarter" idx="10"/>
          </p:nvPr>
        </p:nvSpPr>
        <p:spPr/>
        <p:txBody>
          <a:bodyPr/>
          <a:lstStyle/>
          <a:p>
            <a:fld id="{61E23CAD-AF47-4F6A-A6AE-7149AEEF153E}"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3585364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Hotel de Palermo</a:t>
            </a:r>
          </a:p>
        </p:txBody>
      </p:sp>
      <p:sp>
        <p:nvSpPr>
          <p:cNvPr id="4" name="3 Marcador de número de diapositiva"/>
          <p:cNvSpPr>
            <a:spLocks noGrp="1"/>
          </p:cNvSpPr>
          <p:nvPr>
            <p:ph type="sldNum" sz="quarter" idx="10"/>
          </p:nvPr>
        </p:nvSpPr>
        <p:spPr/>
        <p:txBody>
          <a:bodyPr/>
          <a:lstStyle/>
          <a:p>
            <a:fld id="{55F9BCBE-69CD-4644-B515-4B768086519B}" type="slidenum">
              <a:rPr lang="es-ES" smtClean="0"/>
              <a:t>97</a:t>
            </a:fld>
            <a:endParaRPr lang="es-ES" dirty="0"/>
          </a:p>
        </p:txBody>
      </p:sp>
    </p:spTree>
    <p:extLst>
      <p:ext uri="{BB962C8B-B14F-4D97-AF65-F5344CB8AC3E}">
        <p14:creationId xmlns:p14="http://schemas.microsoft.com/office/powerpoint/2010/main" val="2521433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820698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4100958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77620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284174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3/31/2018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502970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3/31/2018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165919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3/31/2018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62239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740316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065509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190999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89704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3/31/2018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581730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3/31/2018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78033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3/31/2018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306611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7264993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931538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3/31/2018</a:t>
            </a:fld>
            <a:endParaRPr lang="en-US" dirty="0">
              <a:solidFill>
                <a:schemeClr val="tx2"/>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515316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42416" y="-459431"/>
            <a:ext cx="6600451" cy="3744416"/>
          </a:xfrm>
        </p:spPr>
        <p:txBody>
          <a:bodyPr>
            <a:normAutofit/>
          </a:bodyPr>
          <a:lstStyle/>
          <a:p>
            <a:r>
              <a:rPr lang="es-ES" sz="3200" dirty="0"/>
              <a:t>ASOCIACION SEVILLANA DE AMIGOS DE LOS JARDINES.-VIAJE A SICILIA.-B</a:t>
            </a:r>
          </a:p>
        </p:txBody>
      </p:sp>
      <p:sp>
        <p:nvSpPr>
          <p:cNvPr id="3" name="2 Subtítulo"/>
          <p:cNvSpPr>
            <a:spLocks noGrp="1"/>
          </p:cNvSpPr>
          <p:nvPr>
            <p:ph type="subTitle" idx="1"/>
          </p:nvPr>
        </p:nvSpPr>
        <p:spPr>
          <a:xfrm>
            <a:off x="2286000" y="5003322"/>
            <a:ext cx="5022304" cy="1371600"/>
          </a:xfrm>
        </p:spPr>
        <p:txBody>
          <a:bodyPr/>
          <a:lstStyle/>
          <a:p>
            <a:r>
              <a:rPr lang="es-ES" dirty="0"/>
              <a:t>Selección de textos y fotografías por</a:t>
            </a:r>
          </a:p>
          <a:p>
            <a:r>
              <a:rPr lang="es-ES" dirty="0"/>
              <a:t>JOSE ELIAS BONELLS</a:t>
            </a:r>
          </a:p>
          <a:p>
            <a:endParaRPr lang="es-ES" dirty="0"/>
          </a:p>
        </p:txBody>
      </p:sp>
      <p:pic>
        <p:nvPicPr>
          <p:cNvPr id="4" name="05 LA TRAVIATA.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56376" y="5517232"/>
            <a:ext cx="609600" cy="609600"/>
          </a:xfrm>
          <a:prstGeom prst="rect">
            <a:avLst/>
          </a:prstGeom>
        </p:spPr>
      </p:pic>
    </p:spTree>
    <p:extLst>
      <p:ext uri="{BB962C8B-B14F-4D97-AF65-F5344CB8AC3E}">
        <p14:creationId xmlns:p14="http://schemas.microsoft.com/office/powerpoint/2010/main" val="345541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8"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484784"/>
            <a:ext cx="6589199" cy="936104"/>
          </a:xfrm>
        </p:spPr>
        <p:txBody>
          <a:bodyPr>
            <a:normAutofit fontScale="90000"/>
          </a:bodyPr>
          <a:lstStyle/>
          <a:p>
            <a:r>
              <a:rPr lang="es-ES" dirty="0"/>
              <a:t>Sicilia Parque Garibaldi</a:t>
            </a:r>
            <a:br>
              <a:rPr lang="es-ES" dirty="0"/>
            </a:br>
            <a:endParaRPr lang="es-ES" dirty="0"/>
          </a:p>
        </p:txBody>
      </p:sp>
      <p:sp>
        <p:nvSpPr>
          <p:cNvPr id="3" name="2 Marcador de contenido"/>
          <p:cNvSpPr>
            <a:spLocks noGrp="1"/>
          </p:cNvSpPr>
          <p:nvPr>
            <p:ph idx="1"/>
          </p:nvPr>
        </p:nvSpPr>
        <p:spPr>
          <a:xfrm>
            <a:off x="1547664" y="2492896"/>
            <a:ext cx="6377136" cy="3981056"/>
          </a:xfrm>
        </p:spPr>
        <p:txBody>
          <a:bodyPr/>
          <a:lstStyle/>
          <a:p>
            <a:r>
              <a:rPr lang="es-ES" dirty="0"/>
              <a:t>El jardín de Garibaldi , también llamada Villa Garibaldi , es un jardín de público Palermo </a:t>
            </a:r>
          </a:p>
          <a:p>
            <a:r>
              <a:rPr lang="es-ES" dirty="0"/>
              <a:t>El jardín fue construido entre 1861 y 1864 por el arquitecto Giovan Battista Filippo Basile en la Piazza Marina en Palermo , en el histórico barrio de Kalsa y fue dedicado al héroe nacional Giuseppe Garibaldi para celebrar el reciente nacimiento de la nación italiana .</a:t>
            </a:r>
          </a:p>
          <a:p>
            <a:r>
              <a:rPr lang="es-ES" dirty="0"/>
              <a:t>La villa dispone de entradas a las principales carreteras que convergen en la plaza y está limitado por una valla de hierro fundido bien desde el mismo período de la creación del espacio verde.</a:t>
            </a:r>
          </a:p>
        </p:txBody>
      </p:sp>
    </p:spTree>
    <p:extLst>
      <p:ext uri="{BB962C8B-B14F-4D97-AF65-F5344CB8AC3E}">
        <p14:creationId xmlns:p14="http://schemas.microsoft.com/office/powerpoint/2010/main" val="3376988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844824"/>
            <a:ext cx="6480720" cy="4629128"/>
          </a:xfrm>
        </p:spPr>
        <p:txBody>
          <a:bodyPr>
            <a:normAutofit/>
          </a:bodyPr>
          <a:lstStyle/>
          <a:p>
            <a:r>
              <a:rPr lang="es-ES" dirty="0"/>
              <a:t>Entre las muchas plantas exóticas que se encuentran dentro el ficus es sin duda el principal atractivo de ser considerado uno de los más antiguos y más grandes de Italia, con una altura de 30 metros, una circunferencia de tronco de más de 21 metros y una coronar con un diámetro de 50 metros.Ficusmacrophylla </a:t>
            </a:r>
          </a:p>
          <a:p>
            <a:r>
              <a:rPr lang="es-ES" dirty="0"/>
              <a:t>Entre las plantas presentes se destaca la presencia de un ejemplar de Podocarpus neriifolius (especies nativas de Asia). En la villa encontramos bustos incluyendo precisamente la de Giuseppe Garibaldi, Rosolino Pilo , Giovanni Corrao , Raffaele De Benedetto , Luigi Tukory , robado en 2015 y encontrado un poco más tarde, y Nicola Bălcescu así como fuentes y casas..</a:t>
            </a:r>
          </a:p>
        </p:txBody>
      </p:sp>
    </p:spTree>
    <p:extLst>
      <p:ext uri="{BB962C8B-B14F-4D97-AF65-F5344CB8AC3E}">
        <p14:creationId xmlns:p14="http://schemas.microsoft.com/office/powerpoint/2010/main" val="3414901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5509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6" y="0"/>
            <a:ext cx="9006780" cy="6858000"/>
          </a:xfrm>
          <a:prstGeom prst="rect">
            <a:avLst/>
          </a:prstGeom>
        </p:spPr>
      </p:pic>
    </p:spTree>
    <p:extLst>
      <p:ext uri="{BB962C8B-B14F-4D97-AF65-F5344CB8AC3E}">
        <p14:creationId xmlns:p14="http://schemas.microsoft.com/office/powerpoint/2010/main" val="2912095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909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90305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6362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4652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9597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3611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3604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339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5200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4801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9413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Villa Giulia </a:t>
            </a:r>
            <a:br>
              <a:rPr lang="es-ES" dirty="0"/>
            </a:br>
            <a:endParaRPr lang="es-ES" dirty="0"/>
          </a:p>
        </p:txBody>
      </p:sp>
      <p:sp>
        <p:nvSpPr>
          <p:cNvPr id="3" name="2 Marcador de contenido"/>
          <p:cNvSpPr>
            <a:spLocks noGrp="1"/>
          </p:cNvSpPr>
          <p:nvPr>
            <p:ph idx="1"/>
          </p:nvPr>
        </p:nvSpPr>
        <p:spPr/>
        <p:txBody>
          <a:bodyPr/>
          <a:lstStyle/>
          <a:p>
            <a:r>
              <a:rPr lang="es-ES" dirty="0"/>
              <a:t>El Villa Giulia , también conocida como Villa del Popolo , y como Villa Flor  es un parque en Palermo , se extiende al este del jardín botánico. El parque fue encargado por el magistrado D. Antonino La Grua e Talamanca, marqués de Regalmici, en 1777 con la inspiración de Giovanni Meli. La construcción comenzó ese año y se terminó en 1778. Fue ampliado en 1866.  Diseñado por Nicolò Palma  y el nombre de Giulia Guevara (esposa del virrey Marcantonio Colonna, príncipe de Stigliano, a la que la villa fue dedicado), fue el primer parque público de Palermo.</a:t>
            </a:r>
          </a:p>
        </p:txBody>
      </p:sp>
    </p:spTree>
    <p:extLst>
      <p:ext uri="{BB962C8B-B14F-4D97-AF65-F5344CB8AC3E}">
        <p14:creationId xmlns:p14="http://schemas.microsoft.com/office/powerpoint/2010/main" val="18332934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340768"/>
            <a:ext cx="6984776" cy="5133184"/>
          </a:xfrm>
        </p:spPr>
        <p:txBody>
          <a:bodyPr>
            <a:normAutofit/>
          </a:bodyPr>
          <a:lstStyle/>
          <a:p>
            <a:r>
              <a:rPr lang="es-ES" dirty="0"/>
              <a:t>El jardín </a:t>
            </a:r>
          </a:p>
          <a:p>
            <a:r>
              <a:rPr lang="es-ES" dirty="0"/>
              <a:t>La entrada original con vistas al Foro Itálico es de un monumental diseño neoclásico . Se ha cerrado de forma permanente, sin embargo, por lo que el acceso al jardín está obtenida a través de la entrada principal en la calle Lincoln. Esa área de la puerta está menos desarrollado.</a:t>
            </a:r>
          </a:p>
          <a:p>
            <a:r>
              <a:rPr lang="es-ES" dirty="0"/>
              <a:t>El corazón de la villa es el dodecaedro fuente, con una escultura de un dodecaedro mármol reloj creado por el matemático Lorenzo Federici, cada cara del dodecaedro con un reloj de sol . Esto es apoyado por una estatua de Atlas por Ignazio Marabitti , establecida en el centro de una fuente circular. Decoraciones rodean la fuente consisten en diversas esculturas de metal.</a:t>
            </a:r>
          </a:p>
          <a:p>
            <a:r>
              <a:rPr lang="es-ES" dirty="0"/>
              <a:t>Alrededor de la fuente central hay cuatro exedras , diseñadas por Giuseppe Damiani Alm</a:t>
            </a:r>
          </a:p>
        </p:txBody>
      </p:sp>
    </p:spTree>
    <p:extLst>
      <p:ext uri="{BB962C8B-B14F-4D97-AF65-F5344CB8AC3E}">
        <p14:creationId xmlns:p14="http://schemas.microsoft.com/office/powerpoint/2010/main" val="2719573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556792"/>
            <a:ext cx="6449144" cy="4917160"/>
          </a:xfrm>
        </p:spPr>
        <p:txBody>
          <a:bodyPr>
            <a:normAutofit lnSpcReduction="10000"/>
          </a:bodyPr>
          <a:lstStyle/>
          <a:p>
            <a:r>
              <a:rPr lang="es-ES" dirty="0"/>
              <a:t>Alrededor de la fuente central hay cuatro exedras , diseñadas por Giuseppe Damiani Almeyda y destinado a ser utilizado para actuaciones musicales </a:t>
            </a:r>
          </a:p>
          <a:p>
            <a:r>
              <a:rPr lang="es-ES" dirty="0"/>
              <a:t> Toda la plaza central fue utilizado originalmente para el entretenimiento musical y teatral. </a:t>
            </a:r>
          </a:p>
          <a:p>
            <a:r>
              <a:rPr lang="es-ES" dirty="0"/>
              <a:t>Las cuatro esquinas contenían áreas de estar, aunque sólo dos de ellas todavía existen. Las avenidas del jardín están llenas de varios bustos que representan personas notables en la historia de la ciudad. </a:t>
            </a:r>
          </a:p>
          <a:p>
            <a:r>
              <a:rPr lang="es-ES" dirty="0"/>
              <a:t>Entre las esculturas de mármol, la más significativa es la " Fontana del Genio una Villa Giulia "- el Genio de Palermo , que se ha convertido en un emblema de la ciudad,  construida en 1778 por Ignazio Marabitti .</a:t>
            </a:r>
          </a:p>
          <a:p>
            <a:r>
              <a:rPr lang="es-ES" dirty="0"/>
              <a:t>Desde la primavera de 2003 hasta el otoño de 2005 las áreas del jardín fueron restaurados con fondos paneuropeos </a:t>
            </a:r>
          </a:p>
        </p:txBody>
      </p:sp>
    </p:spTree>
    <p:extLst>
      <p:ext uri="{BB962C8B-B14F-4D97-AF65-F5344CB8AC3E}">
        <p14:creationId xmlns:p14="http://schemas.microsoft.com/office/powerpoint/2010/main" val="1626668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5625"/>
          <a:stretch/>
        </p:blipFill>
        <p:spPr>
          <a:xfrm>
            <a:off x="0" y="0"/>
            <a:ext cx="9144000" cy="6858000"/>
          </a:xfrm>
          <a:prstGeom prst="rect">
            <a:avLst/>
          </a:prstGeom>
        </p:spPr>
      </p:pic>
    </p:spTree>
    <p:extLst>
      <p:ext uri="{BB962C8B-B14F-4D97-AF65-F5344CB8AC3E}">
        <p14:creationId xmlns:p14="http://schemas.microsoft.com/office/powerpoint/2010/main" val="1404289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23815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482453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22845"/>
            <a:ext cx="4644008" cy="6858000"/>
          </a:xfrm>
          <a:prstGeom prst="rect">
            <a:avLst/>
          </a:prstGeom>
        </p:spPr>
      </p:pic>
    </p:spTree>
    <p:extLst>
      <p:ext uri="{BB962C8B-B14F-4D97-AF65-F5344CB8AC3E}">
        <p14:creationId xmlns:p14="http://schemas.microsoft.com/office/powerpoint/2010/main" val="3085978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74921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9768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129289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7218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6780707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8"/>
          <a:stretch/>
        </p:blipFill>
        <p:spPr>
          <a:xfrm>
            <a:off x="0" y="0"/>
            <a:ext cx="9144000" cy="6858000"/>
          </a:xfrm>
          <a:prstGeom prst="rect">
            <a:avLst/>
          </a:prstGeom>
        </p:spPr>
      </p:pic>
    </p:spTree>
    <p:extLst>
      <p:ext uri="{BB962C8B-B14F-4D97-AF65-F5344CB8AC3E}">
        <p14:creationId xmlns:p14="http://schemas.microsoft.com/office/powerpoint/2010/main" val="951742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68800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703188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6651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26422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3935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5677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 y="0"/>
            <a:ext cx="9144000" cy="6858000"/>
          </a:xfrm>
          <a:prstGeom prst="rect">
            <a:avLst/>
          </a:prstGeom>
        </p:spPr>
      </p:pic>
    </p:spTree>
    <p:extLst>
      <p:ext uri="{BB962C8B-B14F-4D97-AF65-F5344CB8AC3E}">
        <p14:creationId xmlns:p14="http://schemas.microsoft.com/office/powerpoint/2010/main" val="987979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6090923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058362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34200"/>
          </a:xfrm>
          <a:prstGeom prst="rect">
            <a:avLst/>
          </a:prstGeom>
        </p:spPr>
      </p:pic>
    </p:spTree>
    <p:extLst>
      <p:ext uri="{BB962C8B-B14F-4D97-AF65-F5344CB8AC3E}">
        <p14:creationId xmlns:p14="http://schemas.microsoft.com/office/powerpoint/2010/main" val="12744739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84"/>
          <a:stretch/>
        </p:blipFill>
        <p:spPr>
          <a:xfrm>
            <a:off x="-108520" y="0"/>
            <a:ext cx="9252520" cy="6858000"/>
          </a:xfrm>
          <a:prstGeom prst="rect">
            <a:avLst/>
          </a:prstGeom>
        </p:spPr>
      </p:pic>
    </p:spTree>
    <p:extLst>
      <p:ext uri="{BB962C8B-B14F-4D97-AF65-F5344CB8AC3E}">
        <p14:creationId xmlns:p14="http://schemas.microsoft.com/office/powerpoint/2010/main" val="30239297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2763071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51450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4296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01275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57335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78722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0" y="0"/>
            <a:ext cx="4559840"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206" y="0"/>
            <a:ext cx="45608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9820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13271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75128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75" y="1"/>
            <a:ext cx="9144000" cy="6858000"/>
          </a:xfrm>
          <a:prstGeom prst="rect">
            <a:avLst/>
          </a:prstGeom>
        </p:spPr>
      </p:pic>
    </p:spTree>
    <p:extLst>
      <p:ext uri="{BB962C8B-B14F-4D97-AF65-F5344CB8AC3E}">
        <p14:creationId xmlns:p14="http://schemas.microsoft.com/office/powerpoint/2010/main" val="40510417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Sicilia Palazzo Zisa de Palermo </a:t>
            </a:r>
          </a:p>
        </p:txBody>
      </p:sp>
      <p:sp>
        <p:nvSpPr>
          <p:cNvPr id="3" name="2 Marcador de contenido"/>
          <p:cNvSpPr>
            <a:spLocks noGrp="1"/>
          </p:cNvSpPr>
          <p:nvPr>
            <p:ph idx="1"/>
          </p:nvPr>
        </p:nvSpPr>
        <p:spPr>
          <a:xfrm>
            <a:off x="1619671" y="2564904"/>
            <a:ext cx="6589199" cy="3909048"/>
          </a:xfrm>
        </p:spPr>
        <p:txBody>
          <a:bodyPr>
            <a:normAutofit/>
          </a:bodyPr>
          <a:lstStyle/>
          <a:p>
            <a:r>
              <a:rPr lang="es-ES" dirty="0"/>
              <a:t>El jardín Zisa de Palermo (inaugurado en 2005 ) se encuentra en lo que fue el antiguo Genoard (el parque de caza) delante del palacio de la Zisa , que se extiende sobre una superficie total de 30.000 m 2 </a:t>
            </a:r>
          </a:p>
          <a:p>
            <a:r>
              <a:rPr lang="es-ES" dirty="0"/>
              <a:t>Espacio verde tiene una planta rectangular y está dividido en dos por un canal que une un sistema de tanques de agua, que se extiende por cerca de 130 metros en línea con el portal del edificio, recreando así el canal antiguo que sigue a la "sala de Fountain ", que está justo en el interior del edificio, que gracias a este ingenioso dispositivo, incluso en los días más calurosos del verano, mantiene un lugar fresco. </a:t>
            </a:r>
          </a:p>
        </p:txBody>
      </p:sp>
    </p:spTree>
    <p:extLst>
      <p:ext uri="{BB962C8B-B14F-4D97-AF65-F5344CB8AC3E}">
        <p14:creationId xmlns:p14="http://schemas.microsoft.com/office/powerpoint/2010/main" val="30302244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84784"/>
            <a:ext cx="6521152" cy="4989168"/>
          </a:xfrm>
        </p:spPr>
        <p:txBody>
          <a:bodyPr>
            <a:normAutofit/>
          </a:bodyPr>
          <a:lstStyle/>
          <a:p>
            <a:r>
              <a:rPr lang="es-ES" dirty="0"/>
              <a:t>Los caminos canales y peatonales eran de canteras de mármol blanco de Alcamo y Castellammare del Golfo y cerámica decorativa vienen desde Santo Stefano di Camastra .</a:t>
            </a:r>
          </a:p>
          <a:p>
            <a:r>
              <a:rPr lang="es-ES" dirty="0"/>
              <a:t>A derecha e izquierda de los cuadrantes del jardín creado por los senderos peatonales doce están plantadas con plantas típicas del Mediterráneo en un lado y una estructura larga de metal, que incorpora patrones geométricos típicos de ' arte islámico , cubierto de plantas trepadoras crea un camino a la ' sombra.</a:t>
            </a:r>
          </a:p>
          <a:p>
            <a:r>
              <a:rPr lang="es-ES" dirty="0"/>
              <a:t>Entre el jardín y el palacio es una cortina de doce " dammusi "construida cuando se utilizó la tierra como una casa de campo, la agricultura y que hoy se han restaurado y se utiliza como un punto de información para los visitantes.</a:t>
            </a:r>
          </a:p>
          <a:p>
            <a:endParaRPr lang="es-ES" dirty="0"/>
          </a:p>
        </p:txBody>
      </p:sp>
    </p:spTree>
    <p:extLst>
      <p:ext uri="{BB962C8B-B14F-4D97-AF65-F5344CB8AC3E}">
        <p14:creationId xmlns:p14="http://schemas.microsoft.com/office/powerpoint/2010/main" val="5846171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4" y="-171400"/>
            <a:ext cx="9115425" cy="7029400"/>
          </a:xfrm>
          <a:prstGeom prst="rect">
            <a:avLst/>
          </a:prstGeom>
        </p:spPr>
      </p:pic>
    </p:spTree>
    <p:extLst>
      <p:ext uri="{BB962C8B-B14F-4D97-AF65-F5344CB8AC3E}">
        <p14:creationId xmlns:p14="http://schemas.microsoft.com/office/powerpoint/2010/main" val="104781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45881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4396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9"/>
            <a:ext cx="9144000" cy="6854562"/>
          </a:xfrm>
          <a:prstGeom prst="rect">
            <a:avLst/>
          </a:prstGeom>
        </p:spPr>
      </p:pic>
    </p:spTree>
    <p:extLst>
      <p:ext uri="{BB962C8B-B14F-4D97-AF65-F5344CB8AC3E}">
        <p14:creationId xmlns:p14="http://schemas.microsoft.com/office/powerpoint/2010/main" val="3170955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30361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85621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97566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4160" y="-243408"/>
            <a:ext cx="4559840" cy="7290048"/>
          </a:xfrm>
          <a:prstGeom prst="rect">
            <a:avLst/>
          </a:prstGeom>
        </p:spPr>
      </p:pic>
    </p:spTree>
    <p:extLst>
      <p:ext uri="{BB962C8B-B14F-4D97-AF65-F5344CB8AC3E}">
        <p14:creationId xmlns:p14="http://schemas.microsoft.com/office/powerpoint/2010/main" val="34840690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80912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36395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96245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76741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8566450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75762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76977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76230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26211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04889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92954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38081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Sicilia y Palermo </a:t>
            </a:r>
          </a:p>
        </p:txBody>
      </p:sp>
      <p:sp>
        <p:nvSpPr>
          <p:cNvPr id="3" name="2 Marcador de contenido"/>
          <p:cNvSpPr>
            <a:spLocks noGrp="1"/>
          </p:cNvSpPr>
          <p:nvPr>
            <p:ph idx="1"/>
          </p:nvPr>
        </p:nvSpPr>
        <p:spPr/>
        <p:txBody>
          <a:bodyPr/>
          <a:lstStyle/>
          <a:p>
            <a:r>
              <a:rPr lang="es-ES" dirty="0"/>
              <a:t>Algunas fotos captadas durante el tiempo libre o fuera de las rutas previstas.</a:t>
            </a:r>
          </a:p>
        </p:txBody>
      </p:sp>
    </p:spTree>
    <p:extLst>
      <p:ext uri="{BB962C8B-B14F-4D97-AF65-F5344CB8AC3E}">
        <p14:creationId xmlns:p14="http://schemas.microsoft.com/office/powerpoint/2010/main" val="30571042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51813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87815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09816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95357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47297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0" y="0"/>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4160" y="0"/>
            <a:ext cx="4559840" cy="6858000"/>
          </a:xfrm>
          <a:prstGeom prst="rect">
            <a:avLst/>
          </a:prstGeom>
        </p:spPr>
      </p:pic>
    </p:spTree>
    <p:extLst>
      <p:ext uri="{BB962C8B-B14F-4D97-AF65-F5344CB8AC3E}">
        <p14:creationId xmlns:p14="http://schemas.microsoft.com/office/powerpoint/2010/main" val="24139571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73607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219502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46348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84635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38585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20475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79800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70462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382"/>
            <a:ext cx="9144000" cy="6940382"/>
          </a:xfrm>
          <a:prstGeom prst="rect">
            <a:avLst/>
          </a:prstGeom>
        </p:spPr>
      </p:pic>
    </p:spTree>
    <p:extLst>
      <p:ext uri="{BB962C8B-B14F-4D97-AF65-F5344CB8AC3E}">
        <p14:creationId xmlns:p14="http://schemas.microsoft.com/office/powerpoint/2010/main" val="37086823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29725" cy="6854655"/>
          </a:xfrm>
          <a:prstGeom prst="rect">
            <a:avLst/>
          </a:prstGeom>
        </p:spPr>
      </p:pic>
    </p:spTree>
    <p:extLst>
      <p:ext uri="{BB962C8B-B14F-4D97-AF65-F5344CB8AC3E}">
        <p14:creationId xmlns:p14="http://schemas.microsoft.com/office/powerpoint/2010/main" val="29022073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00591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35528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0699299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7683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91252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1314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91098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71013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9545952"/>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45</TotalTime>
  <Words>1544</Words>
  <Application>Microsoft Office PowerPoint</Application>
  <PresentationFormat>Presentación en pantalla (4:3)</PresentationFormat>
  <Paragraphs>204</Paragraphs>
  <Slides>97</Slides>
  <Notes>88</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97</vt:i4>
      </vt:variant>
    </vt:vector>
  </HeadingPairs>
  <TitlesOfParts>
    <vt:vector size="102" baseType="lpstr">
      <vt:lpstr>Arial</vt:lpstr>
      <vt:lpstr>Calibri</vt:lpstr>
      <vt:lpstr>Century Gothic</vt:lpstr>
      <vt:lpstr>Wingdings 3</vt:lpstr>
      <vt:lpstr>Espiral</vt:lpstr>
      <vt:lpstr>ASOCIACION SEVILLANA DE AMIGOS DE LOS JARDINES.-VIAJE A SICILIA.-B</vt:lpstr>
      <vt:lpstr>Sicilia Parque Garibaldi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Villa Giulia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Sicilia Palazzo Zisa de Palermo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Sicilia y Palermo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ASOCIACION SEVILLANA DE AMIGOS DE LOS JARDINES Sicilia B</dc:title>
  <dc:creator>Josep</dc:creator>
  <cp:lastModifiedBy>Usuario</cp:lastModifiedBy>
  <cp:revision>10</cp:revision>
  <dcterms:created xsi:type="dcterms:W3CDTF">2015-06-18T08:01:51Z</dcterms:created>
  <dcterms:modified xsi:type="dcterms:W3CDTF">2018-03-31T08:16:14Z</dcterms:modified>
</cp:coreProperties>
</file>