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79" r:id="rId3"/>
    <p:sldId id="294" r:id="rId4"/>
    <p:sldId id="257" r:id="rId5"/>
    <p:sldId id="258" r:id="rId6"/>
    <p:sldId id="280" r:id="rId7"/>
    <p:sldId id="259" r:id="rId8"/>
    <p:sldId id="260" r:id="rId9"/>
    <p:sldId id="261" r:id="rId10"/>
    <p:sldId id="281" r:id="rId11"/>
    <p:sldId id="262" r:id="rId12"/>
    <p:sldId id="263" r:id="rId13"/>
    <p:sldId id="264" r:id="rId14"/>
    <p:sldId id="282" r:id="rId15"/>
    <p:sldId id="283" r:id="rId16"/>
    <p:sldId id="265" r:id="rId17"/>
    <p:sldId id="266" r:id="rId18"/>
    <p:sldId id="267" r:id="rId19"/>
    <p:sldId id="291" r:id="rId20"/>
    <p:sldId id="292" r:id="rId21"/>
    <p:sldId id="288" r:id="rId22"/>
    <p:sldId id="289" r:id="rId23"/>
    <p:sldId id="293" r:id="rId24"/>
    <p:sldId id="296" r:id="rId25"/>
    <p:sldId id="284" r:id="rId26"/>
    <p:sldId id="268" r:id="rId27"/>
    <p:sldId id="269" r:id="rId28"/>
    <p:sldId id="270" r:id="rId29"/>
    <p:sldId id="271" r:id="rId30"/>
    <p:sldId id="285" r:id="rId31"/>
    <p:sldId id="272" r:id="rId32"/>
    <p:sldId id="273" r:id="rId33"/>
    <p:sldId id="274" r:id="rId34"/>
    <p:sldId id="295" r:id="rId35"/>
    <p:sldId id="275" r:id="rId36"/>
    <p:sldId id="276" r:id="rId37"/>
    <p:sldId id="277" r:id="rId38"/>
    <p:sldId id="287" r:id="rId39"/>
    <p:sldId id="290"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Maria pichardo   sagrista" initials="jMps" lastIdx="1" clrIdx="0">
    <p:extLst>
      <p:ext uri="{19B8F6BF-5375-455C-9EA6-DF929625EA0E}">
        <p15:presenceInfo xmlns:p15="http://schemas.microsoft.com/office/powerpoint/2012/main" userId="b476d29d2ad063a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8" d="100"/>
          <a:sy n="118" d="100"/>
        </p:scale>
        <p:origin x="114"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75741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585892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124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766973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15013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73231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73910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0DF5E60-9974-AC48-9591-99C2BB44B7CF}" type="datetimeFigureOut">
              <a:rPr lang="en-US" smtClean="0"/>
              <a:pPr/>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4346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9817524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40312821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1338413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8910534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774017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924072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46210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55864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B482E8-6E0E-1B4F-B1FD-C69DB9E858D9}" type="datetimeFigureOut">
              <a:rPr lang="en-US" smtClean="0"/>
              <a:pPr/>
              <a:t>4/5/2019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981219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DD81A4-6165-4919-A64B-0E7FB5706F92}"/>
              </a:ext>
            </a:extLst>
          </p:cNvPr>
          <p:cNvSpPr>
            <a:spLocks noGrp="1"/>
          </p:cNvSpPr>
          <p:nvPr>
            <p:ph type="ctrTitle"/>
          </p:nvPr>
        </p:nvSpPr>
        <p:spPr/>
        <p:txBody>
          <a:bodyPr/>
          <a:lstStyle/>
          <a:p>
            <a:r>
              <a:rPr lang="es-ES" sz="6000" dirty="0">
                <a:latin typeface="Arial Black" panose="020B0A04020102020204" pitchFamily="34" charset="0"/>
              </a:rPr>
              <a:t>UN PLAN VERDE PARA LA CIUDAD</a:t>
            </a:r>
          </a:p>
        </p:txBody>
      </p:sp>
      <p:sp>
        <p:nvSpPr>
          <p:cNvPr id="3" name="Subtítulo 2">
            <a:extLst>
              <a:ext uri="{FF2B5EF4-FFF2-40B4-BE49-F238E27FC236}">
                <a16:creationId xmlns:a16="http://schemas.microsoft.com/office/drawing/2014/main" id="{59109A5E-308F-492C-9589-14B4C095C080}"/>
              </a:ext>
            </a:extLst>
          </p:cNvPr>
          <p:cNvSpPr>
            <a:spLocks noGrp="1"/>
          </p:cNvSpPr>
          <p:nvPr>
            <p:ph type="subTitle" idx="1"/>
          </p:nvPr>
        </p:nvSpPr>
        <p:spPr>
          <a:xfrm>
            <a:off x="1507067" y="4050833"/>
            <a:ext cx="7598833" cy="2588092"/>
          </a:xfrm>
        </p:spPr>
        <p:txBody>
          <a:bodyPr>
            <a:normAutofit/>
          </a:bodyPr>
          <a:lstStyle/>
          <a:p>
            <a:r>
              <a:rPr lang="es-ES" dirty="0"/>
              <a:t>Aula de la Facultad de Derecho .-Sevilla</a:t>
            </a:r>
          </a:p>
          <a:p>
            <a:r>
              <a:rPr lang="es-ES" dirty="0"/>
              <a:t>18 de marzo de 2019</a:t>
            </a:r>
          </a:p>
          <a:p>
            <a:r>
              <a:rPr lang="es-ES" dirty="0"/>
              <a:t>José Elías Bonells                           </a:t>
            </a:r>
          </a:p>
          <a:p>
            <a:r>
              <a:rPr lang="es-ES" dirty="0"/>
              <a:t>         </a:t>
            </a:r>
          </a:p>
        </p:txBody>
      </p:sp>
    </p:spTree>
    <p:extLst>
      <p:ext uri="{BB962C8B-B14F-4D97-AF65-F5344CB8AC3E}">
        <p14:creationId xmlns:p14="http://schemas.microsoft.com/office/powerpoint/2010/main" val="2673716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cielo, exterior, árbol&#10;&#10;Descripción generada automáticamente">
            <a:extLst>
              <a:ext uri="{FF2B5EF4-FFF2-40B4-BE49-F238E27FC236}">
                <a16:creationId xmlns:a16="http://schemas.microsoft.com/office/drawing/2014/main" id="{74A6CD61-51A1-40BC-A372-FBA4E52EA015}"/>
              </a:ext>
            </a:extLst>
          </p:cNvPr>
          <p:cNvPicPr>
            <a:picLocks noChangeAspect="1"/>
          </p:cNvPicPr>
          <p:nvPr/>
        </p:nvPicPr>
        <p:blipFill>
          <a:blip r:embed="rId2"/>
          <a:stretch>
            <a:fillRect/>
          </a:stretch>
        </p:blipFill>
        <p:spPr>
          <a:xfrm>
            <a:off x="952500" y="190035"/>
            <a:ext cx="10287000" cy="6429375"/>
          </a:xfrm>
          <a:prstGeom prst="rect">
            <a:avLst/>
          </a:prstGeom>
        </p:spPr>
      </p:pic>
      <p:sp>
        <p:nvSpPr>
          <p:cNvPr id="2" name="CuadroTexto 1">
            <a:extLst>
              <a:ext uri="{FF2B5EF4-FFF2-40B4-BE49-F238E27FC236}">
                <a16:creationId xmlns:a16="http://schemas.microsoft.com/office/drawing/2014/main" id="{02B74AC4-E358-4204-B702-9AEB512DB53A}"/>
              </a:ext>
            </a:extLst>
          </p:cNvPr>
          <p:cNvSpPr txBox="1"/>
          <p:nvPr/>
        </p:nvSpPr>
        <p:spPr>
          <a:xfrm>
            <a:off x="2819400" y="666750"/>
            <a:ext cx="6905625" cy="1477328"/>
          </a:xfrm>
          <a:prstGeom prst="rect">
            <a:avLst/>
          </a:prstGeom>
          <a:noFill/>
        </p:spPr>
        <p:txBody>
          <a:bodyPr wrap="square" rtlCol="0">
            <a:spAutoFit/>
          </a:bodyPr>
          <a:lstStyle/>
          <a:p>
            <a:r>
              <a:rPr lang="es-ES" b="1" dirty="0">
                <a:solidFill>
                  <a:schemeClr val="accent4"/>
                </a:solidFill>
              </a:rPr>
              <a:t> Si estuvieran planeando el futuro por 1 año, planten una semilla; para 10 años, planten un árbol, más si planearán para 100 años, eduquen a los niños.</a:t>
            </a:r>
          </a:p>
          <a:p>
            <a:r>
              <a:rPr lang="es-ES" b="1" dirty="0">
                <a:solidFill>
                  <a:schemeClr val="accent4"/>
                </a:solidFill>
              </a:rPr>
              <a:t> Confucio (551 a.C.- 479 a.C.) filósofo chino, creador del confucionismo</a:t>
            </a:r>
          </a:p>
        </p:txBody>
      </p:sp>
    </p:spTree>
    <p:extLst>
      <p:ext uri="{BB962C8B-B14F-4D97-AF65-F5344CB8AC3E}">
        <p14:creationId xmlns:p14="http://schemas.microsoft.com/office/powerpoint/2010/main" val="613173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34A97-F83C-42BA-A284-6958046E254E}"/>
              </a:ext>
            </a:extLst>
          </p:cNvPr>
          <p:cNvSpPr>
            <a:spLocks noGrp="1"/>
          </p:cNvSpPr>
          <p:nvPr>
            <p:ph type="title"/>
          </p:nvPr>
        </p:nvSpPr>
        <p:spPr/>
        <p:txBody>
          <a:bodyPr/>
          <a:lstStyle/>
          <a:p>
            <a:r>
              <a:rPr lang="es-ES" dirty="0"/>
              <a:t>NOTICIAS COTIDIANAS</a:t>
            </a:r>
          </a:p>
        </p:txBody>
      </p:sp>
      <p:sp>
        <p:nvSpPr>
          <p:cNvPr id="3" name="Marcador de contenido 2">
            <a:extLst>
              <a:ext uri="{FF2B5EF4-FFF2-40B4-BE49-F238E27FC236}">
                <a16:creationId xmlns:a16="http://schemas.microsoft.com/office/drawing/2014/main" id="{41A1BDAC-1B73-4C96-B502-D589061FDA52}"/>
              </a:ext>
            </a:extLst>
          </p:cNvPr>
          <p:cNvSpPr>
            <a:spLocks noGrp="1"/>
          </p:cNvSpPr>
          <p:nvPr>
            <p:ph idx="1"/>
          </p:nvPr>
        </p:nvSpPr>
        <p:spPr/>
        <p:txBody>
          <a:bodyPr>
            <a:normAutofit fontScale="55000" lnSpcReduction="20000"/>
          </a:bodyPr>
          <a:lstStyle/>
          <a:p>
            <a:r>
              <a:rPr lang="es-ES" sz="3600" dirty="0"/>
              <a:t>El barrio más contaminado de Sevilla reclama más zonas verdes.</a:t>
            </a:r>
          </a:p>
          <a:p>
            <a:r>
              <a:rPr lang="es-ES" sz="3600" dirty="0"/>
              <a:t>La Red Ciudadana de Sevilla recuerda los efectos de la contaminación atmosférica. Más de 9 millones de personas mueren al año en el mundo por esta causa.</a:t>
            </a:r>
          </a:p>
          <a:p>
            <a:r>
              <a:rPr lang="es-ES" sz="3600" dirty="0"/>
              <a:t>El transporte privado es el principal enemigo contaminante</a:t>
            </a:r>
          </a:p>
          <a:p>
            <a:r>
              <a:rPr lang="es-ES" sz="3600" dirty="0"/>
              <a:t> Ha llegado la hora de talar árboles en pleno casco histórico.</a:t>
            </a:r>
          </a:p>
          <a:p>
            <a:r>
              <a:rPr lang="es-ES" sz="3600" dirty="0"/>
              <a:t>Cientos de estudiantes se movilizan en Sevilla contra el cambio climático.</a:t>
            </a:r>
          </a:p>
          <a:p>
            <a:r>
              <a:rPr lang="es-ES" sz="3600" dirty="0"/>
              <a:t>La pasividad de los responsables políticos ante la emergencia climática para frenar el calentamiento global obliga a la población a forzar soluciones</a:t>
            </a:r>
            <a:r>
              <a:rPr lang="es-ES" sz="2800" dirty="0"/>
              <a:t>.</a:t>
            </a:r>
          </a:p>
          <a:p>
            <a:endParaRPr lang="es-ES" sz="2800" dirty="0"/>
          </a:p>
          <a:p>
            <a:endParaRPr lang="es-ES" dirty="0"/>
          </a:p>
        </p:txBody>
      </p:sp>
    </p:spTree>
    <p:extLst>
      <p:ext uri="{BB962C8B-B14F-4D97-AF65-F5344CB8AC3E}">
        <p14:creationId xmlns:p14="http://schemas.microsoft.com/office/powerpoint/2010/main" val="1974683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D623ED-5D4F-4B06-BA50-F5E90922E016}"/>
              </a:ext>
            </a:extLst>
          </p:cNvPr>
          <p:cNvSpPr>
            <a:spLocks noGrp="1"/>
          </p:cNvSpPr>
          <p:nvPr>
            <p:ph idx="1"/>
          </p:nvPr>
        </p:nvSpPr>
        <p:spPr>
          <a:xfrm>
            <a:off x="1355464" y="818866"/>
            <a:ext cx="8169536" cy="5358097"/>
          </a:xfrm>
        </p:spPr>
        <p:txBody>
          <a:bodyPr>
            <a:normAutofit fontScale="77500" lnSpcReduction="20000"/>
          </a:bodyPr>
          <a:lstStyle/>
          <a:p>
            <a:r>
              <a:rPr lang="es-ES" sz="4000" dirty="0"/>
              <a:t>Sin regenerar las ciudades existentes el problema no tiene solución y cada día que pasa las incertidumbres crecen.</a:t>
            </a:r>
          </a:p>
          <a:p>
            <a:r>
              <a:rPr lang="es-ES" sz="4000" dirty="0"/>
              <a:t>Las soluciones que se propongan deben atender, naturalmente, a los nuevos desarrollos urbanos</a:t>
            </a:r>
            <a:r>
              <a:rPr lang="es-ES" dirty="0"/>
              <a:t>.</a:t>
            </a:r>
          </a:p>
          <a:p>
            <a:r>
              <a:rPr lang="es-ES" dirty="0"/>
              <a:t> </a:t>
            </a:r>
            <a:r>
              <a:rPr lang="es-ES" sz="4000" dirty="0"/>
              <a:t>Hay que buscar las soluciones para los sistemas ya construidos, causantes del actual deterioro.</a:t>
            </a:r>
          </a:p>
          <a:p>
            <a:r>
              <a:rPr lang="es-ES" sz="4000" dirty="0"/>
              <a:t>Los instrumentos de planificación han sido escasos en muchas ocasiones</a:t>
            </a:r>
          </a:p>
        </p:txBody>
      </p:sp>
    </p:spTree>
    <p:extLst>
      <p:ext uri="{BB962C8B-B14F-4D97-AF65-F5344CB8AC3E}">
        <p14:creationId xmlns:p14="http://schemas.microsoft.com/office/powerpoint/2010/main" val="490255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E90F43-C429-4473-B327-D484AC203309}"/>
              </a:ext>
            </a:extLst>
          </p:cNvPr>
          <p:cNvSpPr>
            <a:spLocks noGrp="1"/>
          </p:cNvSpPr>
          <p:nvPr>
            <p:ph idx="1"/>
          </p:nvPr>
        </p:nvSpPr>
        <p:spPr>
          <a:xfrm>
            <a:off x="1592132" y="566057"/>
            <a:ext cx="8085268" cy="5610906"/>
          </a:xfrm>
        </p:spPr>
        <p:txBody>
          <a:bodyPr>
            <a:normAutofit fontScale="77500" lnSpcReduction="20000"/>
          </a:bodyPr>
          <a:lstStyle/>
          <a:p>
            <a:r>
              <a:rPr lang="es-ES" sz="4000" dirty="0"/>
              <a:t> Las ciudades son ecosistemas urbanos donde los seres humanos constituyen su componente principal.</a:t>
            </a:r>
          </a:p>
          <a:p>
            <a:r>
              <a:rPr lang="es-ES" sz="4000" dirty="0"/>
              <a:t>Las ciudades son los sistemas más complejos que ha creado la especie humana.</a:t>
            </a:r>
          </a:p>
          <a:p>
            <a:r>
              <a:rPr lang="es-ES" sz="4000" dirty="0"/>
              <a:t>Está excesivamente decantado hacia el vehículo privado, la ocupación masiva del espacio público por el coche.</a:t>
            </a:r>
          </a:p>
          <a:p>
            <a:r>
              <a:rPr lang="es-ES" sz="4000" dirty="0"/>
              <a:t> El consumo de energía y la emisión de gases de efecto invernadero se incrementan y la calidad del aire empeora. </a:t>
            </a:r>
          </a:p>
          <a:p>
            <a:endParaRPr lang="es-ES" dirty="0"/>
          </a:p>
        </p:txBody>
      </p:sp>
    </p:spTree>
    <p:extLst>
      <p:ext uri="{BB962C8B-B14F-4D97-AF65-F5344CB8AC3E}">
        <p14:creationId xmlns:p14="http://schemas.microsoft.com/office/powerpoint/2010/main" val="304809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exterior, hierba, cielo&#10;&#10;Descripción generada automáticamente">
            <a:extLst>
              <a:ext uri="{FF2B5EF4-FFF2-40B4-BE49-F238E27FC236}">
                <a16:creationId xmlns:a16="http://schemas.microsoft.com/office/drawing/2014/main" id="{8A1E3006-E444-431B-9C8D-7DA283C6061D}"/>
              </a:ext>
            </a:extLst>
          </p:cNvPr>
          <p:cNvPicPr>
            <a:picLocks noChangeAspect="1"/>
          </p:cNvPicPr>
          <p:nvPr/>
        </p:nvPicPr>
        <p:blipFill>
          <a:blip r:embed="rId2"/>
          <a:stretch>
            <a:fillRect/>
          </a:stretch>
        </p:blipFill>
        <p:spPr>
          <a:xfrm>
            <a:off x="1524000" y="12192"/>
            <a:ext cx="9144000" cy="6833616"/>
          </a:xfrm>
          <a:prstGeom prst="rect">
            <a:avLst/>
          </a:prstGeom>
        </p:spPr>
      </p:pic>
    </p:spTree>
    <p:extLst>
      <p:ext uri="{BB962C8B-B14F-4D97-AF65-F5344CB8AC3E}">
        <p14:creationId xmlns:p14="http://schemas.microsoft.com/office/powerpoint/2010/main" val="3613117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E837FC5-BB6E-4788-9CA4-5310031D9733}"/>
              </a:ext>
            </a:extLst>
          </p:cNvPr>
          <p:cNvSpPr>
            <a:spLocks noGrp="1"/>
          </p:cNvSpPr>
          <p:nvPr>
            <p:ph idx="1"/>
          </p:nvPr>
        </p:nvSpPr>
        <p:spPr>
          <a:xfrm>
            <a:off x="1667435" y="718457"/>
            <a:ext cx="7800416" cy="5458506"/>
          </a:xfrm>
        </p:spPr>
        <p:txBody>
          <a:bodyPr>
            <a:normAutofit fontScale="77500" lnSpcReduction="20000"/>
          </a:bodyPr>
          <a:lstStyle/>
          <a:p>
            <a:r>
              <a:rPr lang="es-ES" sz="4000" dirty="0"/>
              <a:t>Intervenir en una ciudad Patrimonio de la Humanidad define un contexto diferente al de una ciudad que no lo sea</a:t>
            </a:r>
            <a:r>
              <a:rPr lang="es-ES" dirty="0"/>
              <a:t>.</a:t>
            </a:r>
          </a:p>
          <a:p>
            <a:r>
              <a:rPr lang="es-ES" sz="4000" dirty="0"/>
              <a:t>Reconocer la diversidad cultural como el principal patrimonio de la Humanidad, constituye uno de los elementos esenciales de la realidad urbana y social.</a:t>
            </a:r>
          </a:p>
          <a:p>
            <a:r>
              <a:rPr lang="es-ES" sz="4000" dirty="0"/>
              <a:t>Corremos el peligro de devastación y extinción debido a una mundialización estandarizadora de patrones culturales dominantes y excluyentes.</a:t>
            </a:r>
          </a:p>
        </p:txBody>
      </p:sp>
    </p:spTree>
    <p:extLst>
      <p:ext uri="{BB962C8B-B14F-4D97-AF65-F5344CB8AC3E}">
        <p14:creationId xmlns:p14="http://schemas.microsoft.com/office/powerpoint/2010/main" val="2271343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8FB478F-A376-46FB-A213-D41B2B757D2C}"/>
              </a:ext>
            </a:extLst>
          </p:cNvPr>
          <p:cNvSpPr>
            <a:spLocks noGrp="1"/>
          </p:cNvSpPr>
          <p:nvPr>
            <p:ph idx="1"/>
          </p:nvPr>
        </p:nvSpPr>
        <p:spPr>
          <a:xfrm>
            <a:off x="1742738" y="816429"/>
            <a:ext cx="7753687" cy="5360534"/>
          </a:xfrm>
        </p:spPr>
        <p:txBody>
          <a:bodyPr>
            <a:normAutofit fontScale="77500" lnSpcReduction="20000"/>
          </a:bodyPr>
          <a:lstStyle/>
          <a:p>
            <a:r>
              <a:rPr lang="es-ES" sz="4000" dirty="0"/>
              <a:t>La existencia de espacio público es condición necesaria para reconocer una ciudad. </a:t>
            </a:r>
          </a:p>
          <a:p>
            <a:r>
              <a:rPr lang="es-ES" sz="4000" dirty="0"/>
              <a:t>Para que exista espacio público, es decir, para que tenga sentido , debe ser ocupado por un número suficiente de habitantes y de personas jurídicas.</a:t>
            </a:r>
          </a:p>
          <a:p>
            <a:r>
              <a:rPr lang="es-ES" sz="4000" dirty="0"/>
              <a:t> Los usos y derechos en el espacio público.</a:t>
            </a:r>
          </a:p>
          <a:p>
            <a:r>
              <a:rPr lang="es-ES" sz="4000" dirty="0"/>
              <a:t>Incrementar la superficie verde y la biodiversidad urbana.</a:t>
            </a:r>
          </a:p>
        </p:txBody>
      </p:sp>
    </p:spTree>
    <p:extLst>
      <p:ext uri="{BB962C8B-B14F-4D97-AF65-F5344CB8AC3E}">
        <p14:creationId xmlns:p14="http://schemas.microsoft.com/office/powerpoint/2010/main" val="181624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2F7A92-C382-4456-A4DC-A0E5048425A4}"/>
              </a:ext>
            </a:extLst>
          </p:cNvPr>
          <p:cNvSpPr>
            <a:spLocks noGrp="1"/>
          </p:cNvSpPr>
          <p:nvPr>
            <p:ph idx="4294967295"/>
          </p:nvPr>
        </p:nvSpPr>
        <p:spPr>
          <a:xfrm>
            <a:off x="1171576" y="762000"/>
            <a:ext cx="8267700" cy="5414963"/>
          </a:xfrm>
        </p:spPr>
        <p:txBody>
          <a:bodyPr>
            <a:normAutofit fontScale="85000" lnSpcReduction="10000"/>
          </a:bodyPr>
          <a:lstStyle/>
          <a:p>
            <a:r>
              <a:rPr lang="es-ES" sz="4000" dirty="0"/>
              <a:t>Es fundamental la reconversión de la mayor parte del espacio urbano, hoy destinado al coche y la movilidad.</a:t>
            </a:r>
          </a:p>
          <a:p>
            <a:r>
              <a:rPr lang="es-ES" sz="4000" dirty="0"/>
              <a:t>El espacio público debe ser la "casa de todos", el lugar de encuentro e intercambio, el lugar para el ejercicio de todos los derechos ciudadanos.</a:t>
            </a:r>
          </a:p>
          <a:p>
            <a:r>
              <a:rPr lang="es-ES" sz="4000" dirty="0"/>
              <a:t>No hay ciudad sin espacio público , el espacio público nos hace ciudadanos.</a:t>
            </a:r>
          </a:p>
        </p:txBody>
      </p:sp>
    </p:spTree>
    <p:extLst>
      <p:ext uri="{BB962C8B-B14F-4D97-AF65-F5344CB8AC3E}">
        <p14:creationId xmlns:p14="http://schemas.microsoft.com/office/powerpoint/2010/main" val="80838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hierba, planta, exterior&#10;&#10;Descripción generada automáticamente">
            <a:extLst>
              <a:ext uri="{FF2B5EF4-FFF2-40B4-BE49-F238E27FC236}">
                <a16:creationId xmlns:a16="http://schemas.microsoft.com/office/drawing/2014/main" id="{CEE37B98-0537-438E-9370-88D3E303E8B9}"/>
              </a:ext>
            </a:extLst>
          </p:cNvPr>
          <p:cNvPicPr>
            <a:picLocks noChangeAspect="1"/>
          </p:cNvPicPr>
          <p:nvPr/>
        </p:nvPicPr>
        <p:blipFill>
          <a:blip r:embed="rId2"/>
          <a:stretch>
            <a:fillRect/>
          </a:stretch>
        </p:blipFill>
        <p:spPr>
          <a:xfrm>
            <a:off x="1526695" y="0"/>
            <a:ext cx="9138609" cy="6858000"/>
          </a:xfrm>
          <a:prstGeom prst="rect">
            <a:avLst/>
          </a:prstGeom>
        </p:spPr>
      </p:pic>
      <p:sp>
        <p:nvSpPr>
          <p:cNvPr id="2" name="CuadroTexto 1">
            <a:extLst>
              <a:ext uri="{FF2B5EF4-FFF2-40B4-BE49-F238E27FC236}">
                <a16:creationId xmlns:a16="http://schemas.microsoft.com/office/drawing/2014/main" id="{09D54AB8-CF19-4DD9-A4A4-8097D4E8251B}"/>
              </a:ext>
            </a:extLst>
          </p:cNvPr>
          <p:cNvSpPr txBox="1"/>
          <p:nvPr/>
        </p:nvSpPr>
        <p:spPr>
          <a:xfrm>
            <a:off x="2886075" y="5657671"/>
            <a:ext cx="7362825" cy="1200329"/>
          </a:xfrm>
          <a:prstGeom prst="rect">
            <a:avLst/>
          </a:prstGeom>
          <a:noFill/>
        </p:spPr>
        <p:txBody>
          <a:bodyPr wrap="square" rtlCol="0">
            <a:spAutoFit/>
          </a:bodyPr>
          <a:lstStyle/>
          <a:p>
            <a:r>
              <a:rPr lang="es-ES" dirty="0">
                <a:solidFill>
                  <a:schemeClr val="accent4"/>
                </a:solidFill>
              </a:rPr>
              <a:t> </a:t>
            </a:r>
            <a:r>
              <a:rPr lang="es-ES" dirty="0">
                <a:solidFill>
                  <a:schemeClr val="bg1"/>
                </a:solidFill>
              </a:rPr>
              <a:t>El amor por la jardinería es una semilla que una vez sembrada nunca muere.</a:t>
            </a:r>
          </a:p>
          <a:p>
            <a:r>
              <a:rPr lang="es-ES" dirty="0">
                <a:solidFill>
                  <a:schemeClr val="bg1"/>
                </a:solidFill>
              </a:rPr>
              <a:t> Gertrude Jekyll (1843-1932) horticultora y diseñadora</a:t>
            </a:r>
            <a:r>
              <a:rPr lang="es-ES" dirty="0">
                <a:solidFill>
                  <a:schemeClr val="accent4"/>
                </a:solidFill>
              </a:rPr>
              <a:t> </a:t>
            </a:r>
            <a:r>
              <a:rPr lang="es-ES" dirty="0">
                <a:solidFill>
                  <a:schemeClr val="bg2"/>
                </a:solidFill>
              </a:rPr>
              <a:t>de jardines, inglesa</a:t>
            </a:r>
          </a:p>
        </p:txBody>
      </p:sp>
    </p:spTree>
    <p:extLst>
      <p:ext uri="{BB962C8B-B14F-4D97-AF65-F5344CB8AC3E}">
        <p14:creationId xmlns:p14="http://schemas.microsoft.com/office/powerpoint/2010/main" val="411735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FEFB4AA-0984-42A2-B5D8-0CCDE910A42E}"/>
              </a:ext>
            </a:extLst>
          </p:cNvPr>
          <p:cNvSpPr>
            <a:spLocks noGrp="1"/>
          </p:cNvSpPr>
          <p:nvPr>
            <p:ph idx="1"/>
          </p:nvPr>
        </p:nvSpPr>
        <p:spPr>
          <a:xfrm>
            <a:off x="1753496" y="718457"/>
            <a:ext cx="7742929" cy="5458506"/>
          </a:xfrm>
        </p:spPr>
        <p:txBody>
          <a:bodyPr>
            <a:normAutofit fontScale="85000" lnSpcReduction="20000"/>
          </a:bodyPr>
          <a:lstStyle/>
          <a:p>
            <a:r>
              <a:rPr lang="es-ES" sz="4000" dirty="0"/>
              <a:t> La propuesta urbanística tendría que asegurar:</a:t>
            </a:r>
          </a:p>
          <a:p>
            <a:r>
              <a:rPr lang="es-ES" sz="4000" dirty="0"/>
              <a:t>a) el confort del espacio público a través del control del ruido, de la calidad del aire y del confort térmico.</a:t>
            </a:r>
          </a:p>
          <a:p>
            <a:r>
              <a:rPr lang="es-ES" sz="4000" dirty="0"/>
              <a:t>b) La atracción del espacio público a partir de la implantación de los servicios básicos para residentes; la diversidad de las personas jurídicas y la presencia de verde urbano</a:t>
            </a:r>
            <a:r>
              <a:rPr lang="es-ES" dirty="0"/>
              <a:t>..</a:t>
            </a:r>
          </a:p>
          <a:p>
            <a:endParaRPr lang="es-ES" dirty="0"/>
          </a:p>
        </p:txBody>
      </p:sp>
    </p:spTree>
    <p:extLst>
      <p:ext uri="{BB962C8B-B14F-4D97-AF65-F5344CB8AC3E}">
        <p14:creationId xmlns:p14="http://schemas.microsoft.com/office/powerpoint/2010/main" val="1808880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FF83C3-F936-4202-A4A6-28B6F43B2D09}"/>
              </a:ext>
            </a:extLst>
          </p:cNvPr>
          <p:cNvSpPr>
            <a:spLocks noGrp="1"/>
          </p:cNvSpPr>
          <p:nvPr>
            <p:ph idx="1"/>
          </p:nvPr>
        </p:nvSpPr>
        <p:spPr>
          <a:xfrm>
            <a:off x="1123950" y="609600"/>
            <a:ext cx="7753350" cy="5567363"/>
          </a:xfrm>
        </p:spPr>
        <p:txBody>
          <a:bodyPr>
            <a:normAutofit/>
          </a:bodyPr>
          <a:lstStyle/>
          <a:p>
            <a:pPr marL="0" indent="0">
              <a:buNone/>
            </a:pPr>
            <a:endParaRPr lang="es-ES" sz="4000" dirty="0"/>
          </a:p>
          <a:p>
            <a:r>
              <a:rPr lang="es-ES" sz="2800" dirty="0"/>
              <a:t>Complejidad, competitividad e innovación son objetivos del urbanismo ecosistémico. </a:t>
            </a:r>
          </a:p>
          <a:p>
            <a:r>
              <a:rPr lang="es-ES" sz="2800" dirty="0"/>
              <a:t>  El avance tecnológico de la nueva era digital está cambiando el funcionamiento de las ciudades</a:t>
            </a:r>
            <a:r>
              <a:rPr lang="es-ES" sz="4000" dirty="0"/>
              <a:t>.</a:t>
            </a:r>
          </a:p>
          <a:p>
            <a:endParaRPr lang="es-ES" sz="4000" dirty="0"/>
          </a:p>
          <a:p>
            <a:endParaRPr lang="es-ES" sz="4000" dirty="0"/>
          </a:p>
        </p:txBody>
      </p:sp>
    </p:spTree>
    <p:extLst>
      <p:ext uri="{BB962C8B-B14F-4D97-AF65-F5344CB8AC3E}">
        <p14:creationId xmlns:p14="http://schemas.microsoft.com/office/powerpoint/2010/main" val="1673510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9907B3F-58D6-4E74-9123-4D42D08822E9}"/>
              </a:ext>
            </a:extLst>
          </p:cNvPr>
          <p:cNvSpPr>
            <a:spLocks noGrp="1"/>
          </p:cNvSpPr>
          <p:nvPr>
            <p:ph idx="1"/>
          </p:nvPr>
        </p:nvSpPr>
        <p:spPr>
          <a:xfrm>
            <a:off x="1571626" y="1192695"/>
            <a:ext cx="7886700" cy="4984267"/>
          </a:xfrm>
        </p:spPr>
        <p:txBody>
          <a:bodyPr>
            <a:normAutofit/>
          </a:bodyPr>
          <a:lstStyle/>
          <a:p>
            <a:r>
              <a:rPr lang="es-ES" sz="2800" dirty="0"/>
              <a:t>El impacto de las nuevas tecnologías sobre el funcionamiento de la ciudad se adivina que va a ser muy elevado.</a:t>
            </a:r>
          </a:p>
          <a:p>
            <a:r>
              <a:rPr lang="es-ES" sz="2800" dirty="0"/>
              <a:t>Si la era industrial tuvo como efectos colaterales la contaminación atmosférica, el ruido, la ocupación masiva del espacio urbano, etc., la nueva era digital viene acompañada, entre otras, de contaminación electromagnética</a:t>
            </a:r>
            <a:r>
              <a:rPr lang="es-ES" sz="4000" dirty="0"/>
              <a:t>.</a:t>
            </a:r>
          </a:p>
        </p:txBody>
      </p:sp>
    </p:spTree>
    <p:extLst>
      <p:ext uri="{BB962C8B-B14F-4D97-AF65-F5344CB8AC3E}">
        <p14:creationId xmlns:p14="http://schemas.microsoft.com/office/powerpoint/2010/main" val="83611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cielo, exterior, hierba&#10;&#10;Descripción generada automáticamente">
            <a:extLst>
              <a:ext uri="{FF2B5EF4-FFF2-40B4-BE49-F238E27FC236}">
                <a16:creationId xmlns:a16="http://schemas.microsoft.com/office/drawing/2014/main" id="{B6674217-6A8A-4CDD-8648-48A9C68E34D4}"/>
              </a:ext>
            </a:extLst>
          </p:cNvPr>
          <p:cNvPicPr>
            <a:picLocks noChangeAspect="1"/>
          </p:cNvPicPr>
          <p:nvPr/>
        </p:nvPicPr>
        <p:blipFill>
          <a:blip r:embed="rId2"/>
          <a:stretch>
            <a:fillRect/>
          </a:stretch>
        </p:blipFill>
        <p:spPr>
          <a:xfrm>
            <a:off x="1166224" y="214184"/>
            <a:ext cx="8210550" cy="6109944"/>
          </a:xfrm>
          <a:prstGeom prst="rect">
            <a:avLst/>
          </a:prstGeom>
        </p:spPr>
      </p:pic>
      <p:sp>
        <p:nvSpPr>
          <p:cNvPr id="2" name="CuadroTexto 1">
            <a:extLst>
              <a:ext uri="{FF2B5EF4-FFF2-40B4-BE49-F238E27FC236}">
                <a16:creationId xmlns:a16="http://schemas.microsoft.com/office/drawing/2014/main" id="{31CF89B9-96B2-471C-AD82-D4590B5A7A4E}"/>
              </a:ext>
            </a:extLst>
          </p:cNvPr>
          <p:cNvSpPr txBox="1"/>
          <p:nvPr/>
        </p:nvSpPr>
        <p:spPr>
          <a:xfrm>
            <a:off x="-2993884" y="6928969"/>
            <a:ext cx="7834184" cy="646331"/>
          </a:xfrm>
          <a:prstGeom prst="rect">
            <a:avLst/>
          </a:prstGeom>
          <a:noFill/>
        </p:spPr>
        <p:txBody>
          <a:bodyPr wrap="square" rtlCol="0">
            <a:spAutoFit/>
          </a:bodyPr>
          <a:lstStyle/>
          <a:p>
            <a:r>
              <a:rPr lang="es-ES" dirty="0">
                <a:solidFill>
                  <a:schemeClr val="bg2"/>
                </a:solidFill>
              </a:rPr>
              <a:t>Los jardines están en la ciudad, lo mismo que los pulmones en el cuerpo humano. Josep Fontserè i Mestre (1829-1897) arquitecto español</a:t>
            </a:r>
          </a:p>
        </p:txBody>
      </p:sp>
      <p:sp>
        <p:nvSpPr>
          <p:cNvPr id="3" name="CuadroTexto 2">
            <a:extLst>
              <a:ext uri="{FF2B5EF4-FFF2-40B4-BE49-F238E27FC236}">
                <a16:creationId xmlns:a16="http://schemas.microsoft.com/office/drawing/2014/main" id="{100B584F-2305-44E9-8E8E-7277977E8669}"/>
              </a:ext>
            </a:extLst>
          </p:cNvPr>
          <p:cNvSpPr txBox="1"/>
          <p:nvPr/>
        </p:nvSpPr>
        <p:spPr>
          <a:xfrm>
            <a:off x="1569878" y="5285724"/>
            <a:ext cx="6540843" cy="923330"/>
          </a:xfrm>
          <a:prstGeom prst="rect">
            <a:avLst/>
          </a:prstGeom>
          <a:noFill/>
        </p:spPr>
        <p:txBody>
          <a:bodyPr wrap="square" rtlCol="0">
            <a:spAutoFit/>
          </a:bodyPr>
          <a:lstStyle/>
          <a:p>
            <a:r>
              <a:rPr lang="es-ES" dirty="0">
                <a:solidFill>
                  <a:schemeClr val="bg2"/>
                </a:solidFill>
              </a:rPr>
              <a:t>Los jardines están en la ciudad, lo mismo que los pulmones en el cuerpo humano. Josep Fontserè i Mestre (1829-1897) arquitecto español</a:t>
            </a:r>
          </a:p>
        </p:txBody>
      </p:sp>
    </p:spTree>
    <p:extLst>
      <p:ext uri="{BB962C8B-B14F-4D97-AF65-F5344CB8AC3E}">
        <p14:creationId xmlns:p14="http://schemas.microsoft.com/office/powerpoint/2010/main" val="384751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ierba, exterior, edificio, seguimiento&#10;&#10;Descripción generada automáticamente">
            <a:extLst>
              <a:ext uri="{FF2B5EF4-FFF2-40B4-BE49-F238E27FC236}">
                <a16:creationId xmlns:a16="http://schemas.microsoft.com/office/drawing/2014/main" id="{1D50897F-E1E3-4E79-A836-BBCC32FC6055}"/>
              </a:ext>
            </a:extLst>
          </p:cNvPr>
          <p:cNvPicPr>
            <a:picLocks noChangeAspect="1"/>
          </p:cNvPicPr>
          <p:nvPr/>
        </p:nvPicPr>
        <p:blipFill>
          <a:blip r:embed="rId2"/>
          <a:stretch>
            <a:fillRect/>
          </a:stretch>
        </p:blipFill>
        <p:spPr>
          <a:xfrm>
            <a:off x="1943100" y="329820"/>
            <a:ext cx="8734425" cy="6518227"/>
          </a:xfrm>
          <a:prstGeom prst="rect">
            <a:avLst/>
          </a:prstGeom>
        </p:spPr>
      </p:pic>
      <p:sp>
        <p:nvSpPr>
          <p:cNvPr id="2" name="CuadroTexto 1">
            <a:extLst>
              <a:ext uri="{FF2B5EF4-FFF2-40B4-BE49-F238E27FC236}">
                <a16:creationId xmlns:a16="http://schemas.microsoft.com/office/drawing/2014/main" id="{AEE787C1-F9E5-488B-AD17-F9C43F07C83E}"/>
              </a:ext>
            </a:extLst>
          </p:cNvPr>
          <p:cNvSpPr txBox="1"/>
          <p:nvPr/>
        </p:nvSpPr>
        <p:spPr>
          <a:xfrm>
            <a:off x="2314321" y="5470217"/>
            <a:ext cx="5680609" cy="1200329"/>
          </a:xfrm>
          <a:prstGeom prst="rect">
            <a:avLst/>
          </a:prstGeom>
          <a:noFill/>
        </p:spPr>
        <p:txBody>
          <a:bodyPr wrap="square" rtlCol="0">
            <a:spAutoFit/>
          </a:bodyPr>
          <a:lstStyle/>
          <a:p>
            <a:r>
              <a:rPr lang="es-ES" dirty="0"/>
              <a:t> </a:t>
            </a:r>
            <a:r>
              <a:rPr lang="es-ES" dirty="0">
                <a:solidFill>
                  <a:schemeClr val="bg2"/>
                </a:solidFill>
              </a:rPr>
              <a:t>La naturaleza benigna provee de manera que en cualquier parte halles algo que aprender. Leonardo da Vinci (1452-1519) pintor florentino, símbolo del Renacimiento y genio universal</a:t>
            </a:r>
          </a:p>
        </p:txBody>
      </p:sp>
    </p:spTree>
    <p:extLst>
      <p:ext uri="{BB962C8B-B14F-4D97-AF65-F5344CB8AC3E}">
        <p14:creationId xmlns:p14="http://schemas.microsoft.com/office/powerpoint/2010/main" val="2422522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7DB5563-5F08-424C-88AC-526027A9A29E}"/>
              </a:ext>
            </a:extLst>
          </p:cNvPr>
          <p:cNvSpPr>
            <a:spLocks noGrp="1"/>
          </p:cNvSpPr>
          <p:nvPr>
            <p:ph idx="1"/>
          </p:nvPr>
        </p:nvSpPr>
        <p:spPr>
          <a:xfrm>
            <a:off x="1979407" y="634701"/>
            <a:ext cx="7450344" cy="5542262"/>
          </a:xfrm>
        </p:spPr>
        <p:txBody>
          <a:bodyPr>
            <a:normAutofit/>
          </a:bodyPr>
          <a:lstStyle/>
          <a:p>
            <a:r>
              <a:rPr lang="es-ES" sz="2800" dirty="0"/>
              <a:t>Incrementar la superficie verde y la biodiversidad urbana.</a:t>
            </a:r>
          </a:p>
          <a:p>
            <a:r>
              <a:rPr lang="es-ES" sz="2800" dirty="0"/>
              <a:t>Se trata de reverdecer las ciudades y reducir el índice de impermeabilización el reto estriba en hacerlo mediante la recuperación del verde en el seno de las ciudades compactas.</a:t>
            </a:r>
          </a:p>
          <a:p>
            <a:r>
              <a:rPr lang="es-ES" sz="2800" dirty="0"/>
              <a:t>Estructurar una red verde conformando un mosaico verde de interconexión entre parques, jardines, con un entramado de itinerarios peatonales  o ciclistas de enlace.</a:t>
            </a:r>
          </a:p>
        </p:txBody>
      </p:sp>
    </p:spTree>
    <p:extLst>
      <p:ext uri="{BB962C8B-B14F-4D97-AF65-F5344CB8AC3E}">
        <p14:creationId xmlns:p14="http://schemas.microsoft.com/office/powerpoint/2010/main" val="111792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5A1EE35-828A-4B47-992E-4293B6F112F0}"/>
              </a:ext>
            </a:extLst>
          </p:cNvPr>
          <p:cNvSpPr>
            <a:spLocks noGrp="1"/>
          </p:cNvSpPr>
          <p:nvPr>
            <p:ph idx="1"/>
          </p:nvPr>
        </p:nvSpPr>
        <p:spPr>
          <a:xfrm>
            <a:off x="1590261" y="602428"/>
            <a:ext cx="7877590" cy="5574535"/>
          </a:xfrm>
        </p:spPr>
        <p:txBody>
          <a:bodyPr>
            <a:normAutofit/>
          </a:bodyPr>
          <a:lstStyle/>
          <a:p>
            <a:r>
              <a:rPr lang="es-ES" sz="2800" dirty="0"/>
              <a:t>El verde se proyectará no sólo en superficie sino también en altura,  reservando espacios para cubiertas verdes y para paredes vegetadas.</a:t>
            </a:r>
          </a:p>
          <a:p>
            <a:r>
              <a:rPr lang="es-ES" sz="2800" dirty="0"/>
              <a:t>Los beneficios han de traducirse en un mejor aislamiento térmico y acústico de las edificaciones, en la reducción de calor producido por la actividad humana (isla de calor) lo que permitirá una mejor adaptación al cambio climático.</a:t>
            </a:r>
          </a:p>
        </p:txBody>
      </p:sp>
    </p:spTree>
    <p:extLst>
      <p:ext uri="{BB962C8B-B14F-4D97-AF65-F5344CB8AC3E}">
        <p14:creationId xmlns:p14="http://schemas.microsoft.com/office/powerpoint/2010/main" val="9540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D18F45-2CB8-42D1-A0E1-8B833D957998}"/>
              </a:ext>
            </a:extLst>
          </p:cNvPr>
          <p:cNvSpPr>
            <a:spLocks noGrp="1"/>
          </p:cNvSpPr>
          <p:nvPr>
            <p:ph idx="1"/>
          </p:nvPr>
        </p:nvSpPr>
        <p:spPr>
          <a:xfrm>
            <a:off x="990600" y="849663"/>
            <a:ext cx="8610600" cy="5327299"/>
          </a:xfrm>
        </p:spPr>
        <p:txBody>
          <a:bodyPr>
            <a:normAutofit/>
          </a:bodyPr>
          <a:lstStyle/>
          <a:p>
            <a:r>
              <a:rPr lang="es-ES" sz="2800" dirty="0"/>
              <a:t> El arbolado viario es uno de los principales elementos vegetales de las ciudades actuando como elemento estructural de la biodiversidad en el ecosistema urbano.</a:t>
            </a:r>
          </a:p>
          <a:p>
            <a:r>
              <a:rPr lang="es-ES" sz="2800" dirty="0"/>
              <a:t>Desde el punto de vista estético, las intervenciones urbanísticas deben generar un paisaje natural que cumpla con las características de compatibilidad con el medio y que refuerce la atracción y los referentes visuales</a:t>
            </a:r>
            <a:r>
              <a:rPr lang="es-ES" sz="4000" dirty="0"/>
              <a:t>. </a:t>
            </a:r>
          </a:p>
        </p:txBody>
      </p:sp>
    </p:spTree>
    <p:extLst>
      <p:ext uri="{BB962C8B-B14F-4D97-AF65-F5344CB8AC3E}">
        <p14:creationId xmlns:p14="http://schemas.microsoft.com/office/powerpoint/2010/main" val="2387926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B18A93-CA0F-49FC-A56C-9BA6DD0CCCB8}"/>
              </a:ext>
            </a:extLst>
          </p:cNvPr>
          <p:cNvSpPr>
            <a:spLocks noGrp="1"/>
          </p:cNvSpPr>
          <p:nvPr>
            <p:ph idx="1"/>
          </p:nvPr>
        </p:nvSpPr>
        <p:spPr>
          <a:xfrm>
            <a:off x="677334" y="623087"/>
            <a:ext cx="8596668" cy="5418275"/>
          </a:xfrm>
        </p:spPr>
        <p:txBody>
          <a:bodyPr>
            <a:noAutofit/>
          </a:bodyPr>
          <a:lstStyle/>
          <a:p>
            <a:pPr marL="0" indent="0">
              <a:buNone/>
            </a:pPr>
            <a:endParaRPr lang="es-ES" sz="2800" dirty="0"/>
          </a:p>
          <a:p>
            <a:r>
              <a:rPr lang="es-ES" sz="2800" dirty="0"/>
              <a:t> Es por ello por lo que se determinará la densidad y diversidad de las unidades arbóreas en las trazas viarias para potenciar la heterogeneidad estructural del verde y garantizar la conectividad de los espacios verdes. </a:t>
            </a:r>
          </a:p>
          <a:p>
            <a:r>
              <a:rPr lang="es-ES" sz="2800" dirty="0"/>
              <a:t>Se identificarán los corredores verdes urbanos según criterios de permeabilidad del suelo, de confort acústico y de diversidad del arbolado.</a:t>
            </a:r>
          </a:p>
          <a:p>
            <a:r>
              <a:rPr lang="es-ES" sz="2800" dirty="0"/>
              <a:t>Se tendrá en cuenta el cambio climático.</a:t>
            </a:r>
          </a:p>
        </p:txBody>
      </p:sp>
    </p:spTree>
    <p:extLst>
      <p:ext uri="{BB962C8B-B14F-4D97-AF65-F5344CB8AC3E}">
        <p14:creationId xmlns:p14="http://schemas.microsoft.com/office/powerpoint/2010/main" val="4088192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A9E971B-5AE1-4F4C-B86A-9C8C8CBDFF89}"/>
              </a:ext>
            </a:extLst>
          </p:cNvPr>
          <p:cNvSpPr>
            <a:spLocks noGrp="1"/>
          </p:cNvSpPr>
          <p:nvPr>
            <p:ph idx="1"/>
          </p:nvPr>
        </p:nvSpPr>
        <p:spPr>
          <a:xfrm>
            <a:off x="677334" y="882033"/>
            <a:ext cx="8596668" cy="5159330"/>
          </a:xfrm>
        </p:spPr>
        <p:txBody>
          <a:bodyPr>
            <a:normAutofit lnSpcReduction="10000"/>
          </a:bodyPr>
          <a:lstStyle/>
          <a:p>
            <a:r>
              <a:rPr lang="es-ES" sz="2800" dirty="0"/>
              <a:t>Teniendo en consideración los condicionantes tanto ambientales (el agua, la temperatura, la luz) como atractivos, funcionales y estéticos, se eligen los siguientes criterios para la elección de las especies vegetales:</a:t>
            </a:r>
          </a:p>
          <a:p>
            <a:r>
              <a:rPr lang="es-ES" sz="2800" dirty="0"/>
              <a:t> La plantación de especies originarias de la zona o de gran adaptabilidad a las condiciones climáticas y edafológicas, la introducción de especies resistentes al ataque de plagas y que no sean invasoras, y la selección de especies variadas para crear diversidad cromática en las calles a lo largo de las cuatro estaciones del año.</a:t>
            </a:r>
          </a:p>
          <a:p>
            <a:endParaRPr lang="es-ES" dirty="0"/>
          </a:p>
        </p:txBody>
      </p:sp>
    </p:spTree>
    <p:extLst>
      <p:ext uri="{BB962C8B-B14F-4D97-AF65-F5344CB8AC3E}">
        <p14:creationId xmlns:p14="http://schemas.microsoft.com/office/powerpoint/2010/main" val="1552472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Imagen que contiene texto&#10;&#10;Descripción generada automáticamente">
            <a:extLst>
              <a:ext uri="{FF2B5EF4-FFF2-40B4-BE49-F238E27FC236}">
                <a16:creationId xmlns:a16="http://schemas.microsoft.com/office/drawing/2014/main" id="{1E7D347F-2F90-4AA5-B9A8-6602088BEAF2}"/>
              </a:ext>
            </a:extLst>
          </p:cNvPr>
          <p:cNvPicPr>
            <a:picLocks noGrp="1" noChangeAspect="1"/>
          </p:cNvPicPr>
          <p:nvPr>
            <p:ph idx="1"/>
          </p:nvPr>
        </p:nvPicPr>
        <p:blipFill>
          <a:blip r:embed="rId2"/>
          <a:stretch>
            <a:fillRect/>
          </a:stretch>
        </p:blipFill>
        <p:spPr>
          <a:xfrm>
            <a:off x="687388" y="107475"/>
            <a:ext cx="8596312" cy="3493449"/>
          </a:xfrm>
        </p:spPr>
      </p:pic>
      <p:pic>
        <p:nvPicPr>
          <p:cNvPr id="6" name="Imagen 5" descr="Imagen que contiene texto&#10;&#10;Descripción generada automáticamente">
            <a:extLst>
              <a:ext uri="{FF2B5EF4-FFF2-40B4-BE49-F238E27FC236}">
                <a16:creationId xmlns:a16="http://schemas.microsoft.com/office/drawing/2014/main" id="{E934D8B7-33DE-46F1-8A4F-F992E4B7760F}"/>
              </a:ext>
            </a:extLst>
          </p:cNvPr>
          <p:cNvPicPr>
            <a:picLocks noChangeAspect="1"/>
          </p:cNvPicPr>
          <p:nvPr/>
        </p:nvPicPr>
        <p:blipFill>
          <a:blip r:embed="rId3"/>
          <a:stretch>
            <a:fillRect/>
          </a:stretch>
        </p:blipFill>
        <p:spPr>
          <a:xfrm>
            <a:off x="771507" y="3067523"/>
            <a:ext cx="8372493" cy="3396271"/>
          </a:xfrm>
          <a:prstGeom prst="rect">
            <a:avLst/>
          </a:prstGeom>
        </p:spPr>
      </p:pic>
    </p:spTree>
    <p:extLst>
      <p:ext uri="{BB962C8B-B14F-4D97-AF65-F5344CB8AC3E}">
        <p14:creationId xmlns:p14="http://schemas.microsoft.com/office/powerpoint/2010/main" val="70282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CD67C4E5-BC46-4B6C-BA3C-FF86CC53EEC2}"/>
              </a:ext>
            </a:extLst>
          </p:cNvPr>
          <p:cNvPicPr>
            <a:picLocks noGrp="1" noChangeAspect="1"/>
          </p:cNvPicPr>
          <p:nvPr>
            <p:ph idx="1"/>
          </p:nvPr>
        </p:nvPicPr>
        <p:blipFill>
          <a:blip r:embed="rId2"/>
          <a:stretch>
            <a:fillRect/>
          </a:stretch>
        </p:blipFill>
        <p:spPr>
          <a:xfrm>
            <a:off x="801924" y="3429000"/>
            <a:ext cx="8826649" cy="3015097"/>
          </a:xfrm>
        </p:spPr>
      </p:pic>
      <p:pic>
        <p:nvPicPr>
          <p:cNvPr id="7" name="Imagen 6">
            <a:extLst>
              <a:ext uri="{FF2B5EF4-FFF2-40B4-BE49-F238E27FC236}">
                <a16:creationId xmlns:a16="http://schemas.microsoft.com/office/drawing/2014/main" id="{80466531-B925-4795-B109-08FD24567695}"/>
              </a:ext>
            </a:extLst>
          </p:cNvPr>
          <p:cNvPicPr>
            <a:picLocks noChangeAspect="1"/>
          </p:cNvPicPr>
          <p:nvPr/>
        </p:nvPicPr>
        <p:blipFill>
          <a:blip r:embed="rId3"/>
          <a:stretch>
            <a:fillRect/>
          </a:stretch>
        </p:blipFill>
        <p:spPr>
          <a:xfrm>
            <a:off x="526900" y="178694"/>
            <a:ext cx="8938549" cy="3593849"/>
          </a:xfrm>
          <a:prstGeom prst="rect">
            <a:avLst/>
          </a:prstGeom>
        </p:spPr>
      </p:pic>
    </p:spTree>
    <p:extLst>
      <p:ext uri="{BB962C8B-B14F-4D97-AF65-F5344CB8AC3E}">
        <p14:creationId xmlns:p14="http://schemas.microsoft.com/office/powerpoint/2010/main" val="260242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4B747F-C888-4B18-8708-B61BBBC3EE60}"/>
              </a:ext>
            </a:extLst>
          </p:cNvPr>
          <p:cNvSpPr>
            <a:spLocks noGrp="1"/>
          </p:cNvSpPr>
          <p:nvPr>
            <p:ph type="title"/>
          </p:nvPr>
        </p:nvSpPr>
        <p:spPr/>
        <p:txBody>
          <a:bodyPr/>
          <a:lstStyle/>
          <a:p>
            <a:r>
              <a:rPr lang="es-ES" dirty="0"/>
              <a:t>Un Patronato de Jardines Históricos en Sevilla</a:t>
            </a:r>
          </a:p>
        </p:txBody>
      </p:sp>
      <p:sp>
        <p:nvSpPr>
          <p:cNvPr id="3" name="Marcador de contenido 2">
            <a:extLst>
              <a:ext uri="{FF2B5EF4-FFF2-40B4-BE49-F238E27FC236}">
                <a16:creationId xmlns:a16="http://schemas.microsoft.com/office/drawing/2014/main" id="{777F8E93-ED13-416B-BB2C-A92972D02A4D}"/>
              </a:ext>
            </a:extLst>
          </p:cNvPr>
          <p:cNvSpPr>
            <a:spLocks noGrp="1"/>
          </p:cNvSpPr>
          <p:nvPr>
            <p:ph idx="1"/>
          </p:nvPr>
        </p:nvSpPr>
        <p:spPr>
          <a:xfrm>
            <a:off x="677334" y="1930401"/>
            <a:ext cx="8596668" cy="4110962"/>
          </a:xfrm>
        </p:spPr>
        <p:txBody>
          <a:bodyPr>
            <a:noAutofit/>
          </a:bodyPr>
          <a:lstStyle/>
          <a:p>
            <a:r>
              <a:rPr lang="es-ES" sz="2800" dirty="0"/>
              <a:t>Los jardines son síntesis idealizadas de la naturaleza, resumen urgente del universo conocido. </a:t>
            </a:r>
          </a:p>
          <a:p>
            <a:r>
              <a:rPr lang="es-ES" sz="2800" dirty="0"/>
              <a:t>A través de los jardines, de su diseño y concepción, de sus especies florísticas resaltadas, de sus funciones principales y complementarias, es posible hacerse una idea de la percepción del medio que poseían sociedades históricas y de los valores que se le asignaban al entorno natural.</a:t>
            </a:r>
          </a:p>
          <a:p>
            <a:r>
              <a:rPr lang="es-ES" sz="2800" dirty="0"/>
              <a:t> </a:t>
            </a:r>
          </a:p>
        </p:txBody>
      </p:sp>
    </p:spTree>
    <p:extLst>
      <p:ext uri="{BB962C8B-B14F-4D97-AF65-F5344CB8AC3E}">
        <p14:creationId xmlns:p14="http://schemas.microsoft.com/office/powerpoint/2010/main" val="3966235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05A3F55-04FF-4FD8-9D2C-9C848E2D2823}"/>
              </a:ext>
            </a:extLst>
          </p:cNvPr>
          <p:cNvSpPr>
            <a:spLocks noGrp="1"/>
          </p:cNvSpPr>
          <p:nvPr>
            <p:ph idx="1"/>
          </p:nvPr>
        </p:nvSpPr>
        <p:spPr>
          <a:xfrm>
            <a:off x="677334" y="1013791"/>
            <a:ext cx="8596668" cy="5027571"/>
          </a:xfrm>
        </p:spPr>
        <p:txBody>
          <a:bodyPr/>
          <a:lstStyle/>
          <a:p>
            <a:r>
              <a:rPr lang="es-ES" sz="2800" dirty="0"/>
              <a:t>El conocimiento, y la recuperación en su caso de ese patrimonio, permitirá interpretar de manera indirecta las relaciones de la sociedad con su medio ambiente.</a:t>
            </a:r>
          </a:p>
          <a:p>
            <a:r>
              <a:rPr lang="es-ES" sz="2800" dirty="0"/>
              <a:t>No mas atentados a los  jardines declarados B.I.C  con la anuencia de la Comisión  Provincial del Patrimonio Histórico.</a:t>
            </a:r>
          </a:p>
          <a:p>
            <a:r>
              <a:rPr lang="es-ES" sz="2800" dirty="0"/>
              <a:t>Parque de  Maria Luisa o Jardines de Castilleja de Guzmán son solo unos ejemplos.</a:t>
            </a:r>
          </a:p>
          <a:p>
            <a:endParaRPr lang="es-ES" dirty="0"/>
          </a:p>
        </p:txBody>
      </p:sp>
    </p:spTree>
    <p:extLst>
      <p:ext uri="{BB962C8B-B14F-4D97-AF65-F5344CB8AC3E}">
        <p14:creationId xmlns:p14="http://schemas.microsoft.com/office/powerpoint/2010/main" val="2972749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dificio, exterior, cielo, carretera&#10;&#10;Descripción generada automáticamente">
            <a:extLst>
              <a:ext uri="{FF2B5EF4-FFF2-40B4-BE49-F238E27FC236}">
                <a16:creationId xmlns:a16="http://schemas.microsoft.com/office/drawing/2014/main" id="{B59BF7BF-6BB2-4298-B1C5-2A153C333664}"/>
              </a:ext>
            </a:extLst>
          </p:cNvPr>
          <p:cNvPicPr>
            <a:picLocks noChangeAspect="1"/>
          </p:cNvPicPr>
          <p:nvPr/>
        </p:nvPicPr>
        <p:blipFill>
          <a:blip r:embed="rId2"/>
          <a:stretch>
            <a:fillRect/>
          </a:stretch>
        </p:blipFill>
        <p:spPr>
          <a:xfrm>
            <a:off x="2457450" y="788161"/>
            <a:ext cx="7973206" cy="5974589"/>
          </a:xfrm>
          <a:prstGeom prst="rect">
            <a:avLst/>
          </a:prstGeom>
        </p:spPr>
      </p:pic>
    </p:spTree>
    <p:extLst>
      <p:ext uri="{BB962C8B-B14F-4D97-AF65-F5344CB8AC3E}">
        <p14:creationId xmlns:p14="http://schemas.microsoft.com/office/powerpoint/2010/main" val="2595460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68F6DE-E44E-44E2-8755-06F26F68F055}"/>
              </a:ext>
            </a:extLst>
          </p:cNvPr>
          <p:cNvSpPr>
            <a:spLocks noGrp="1"/>
          </p:cNvSpPr>
          <p:nvPr>
            <p:ph idx="1"/>
          </p:nvPr>
        </p:nvSpPr>
        <p:spPr>
          <a:xfrm>
            <a:off x="1222514" y="1232452"/>
            <a:ext cx="7740512" cy="4944511"/>
          </a:xfrm>
        </p:spPr>
        <p:txBody>
          <a:bodyPr>
            <a:noAutofit/>
          </a:bodyPr>
          <a:lstStyle/>
          <a:p>
            <a:r>
              <a:rPr lang="es-ES" sz="2800" dirty="0"/>
              <a:t>El concepto de una estructura ecológica de la red verde implica optimizar las funciones  implica tener en cuenta el diseño .</a:t>
            </a:r>
          </a:p>
          <a:p>
            <a:r>
              <a:rPr lang="es-ES" sz="2800" dirty="0"/>
              <a:t>Se deben planificar, diseñar y mantener su función ambiental de la misma manera que se procede con otras redes y equipamientos de la ciudad.</a:t>
            </a:r>
          </a:p>
          <a:p>
            <a:r>
              <a:rPr lang="es-ES" sz="2800" dirty="0"/>
              <a:t>Hay que incorporar el punto de vista de la ecología del paisaje y la biología de la conservación al análisis del fenómeno urbano y a la estrategia de futuro.</a:t>
            </a:r>
          </a:p>
        </p:txBody>
      </p:sp>
    </p:spTree>
    <p:extLst>
      <p:ext uri="{BB962C8B-B14F-4D97-AF65-F5344CB8AC3E}">
        <p14:creationId xmlns:p14="http://schemas.microsoft.com/office/powerpoint/2010/main" val="2379783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85C9E5B-60E4-40DC-8BE7-D3F25A41C6A6}"/>
              </a:ext>
            </a:extLst>
          </p:cNvPr>
          <p:cNvSpPr>
            <a:spLocks noGrp="1"/>
          </p:cNvSpPr>
          <p:nvPr>
            <p:ph idx="1"/>
          </p:nvPr>
        </p:nvSpPr>
        <p:spPr>
          <a:xfrm>
            <a:off x="1850315" y="580913"/>
            <a:ext cx="7693736" cy="5596050"/>
          </a:xfrm>
        </p:spPr>
        <p:txBody>
          <a:bodyPr>
            <a:normAutofit/>
          </a:bodyPr>
          <a:lstStyle/>
          <a:p>
            <a:r>
              <a:rPr lang="es-ES" sz="3000" dirty="0"/>
              <a:t>Se debe establecer una dotación mínima de espacio verde por habitante y articularla a través de la red de espacios verdes accesibles de forma cotidiana.</a:t>
            </a:r>
          </a:p>
          <a:p>
            <a:r>
              <a:rPr lang="es-ES" sz="3000" dirty="0"/>
              <a:t>El mantenimiento de las áreas agrícolas es esencial para preservar la matriz verde periurbano.</a:t>
            </a:r>
          </a:p>
          <a:p>
            <a:r>
              <a:rPr lang="es-ES" sz="3000" dirty="0"/>
              <a:t>Con el cambio climático se estima que las olas de calor se producirán de manera recurrente y acentuadas</a:t>
            </a:r>
            <a:r>
              <a:rPr lang="es-ES" sz="4000" dirty="0"/>
              <a:t>.</a:t>
            </a:r>
          </a:p>
          <a:p>
            <a:endParaRPr lang="es-ES" sz="4000" dirty="0"/>
          </a:p>
        </p:txBody>
      </p:sp>
    </p:spTree>
    <p:extLst>
      <p:ext uri="{BB962C8B-B14F-4D97-AF65-F5344CB8AC3E}">
        <p14:creationId xmlns:p14="http://schemas.microsoft.com/office/powerpoint/2010/main" val="3624979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450A083-073D-42B3-BD33-28B31EC18FE3}"/>
              </a:ext>
            </a:extLst>
          </p:cNvPr>
          <p:cNvSpPr>
            <a:spLocks noGrp="1"/>
          </p:cNvSpPr>
          <p:nvPr>
            <p:ph idx="1"/>
          </p:nvPr>
        </p:nvSpPr>
        <p:spPr>
          <a:xfrm>
            <a:off x="1302026" y="957431"/>
            <a:ext cx="7956275" cy="5219532"/>
          </a:xfrm>
        </p:spPr>
        <p:txBody>
          <a:bodyPr>
            <a:normAutofit/>
          </a:bodyPr>
          <a:lstStyle/>
          <a:p>
            <a:r>
              <a:rPr lang="es-ES" sz="2800" dirty="0"/>
              <a:t>Cada sistema urbano deberá  procurar definir y proteger su sistema de espacios “naturales”, conformando, a ser posible, un cinturón verde o entramado periférico, verde y azul, de suficiente dimensión y continuo que enlace con el territorio agrícola y natural.</a:t>
            </a:r>
          </a:p>
          <a:p>
            <a:r>
              <a:rPr lang="es-ES" sz="2800" dirty="0"/>
              <a:t>La implantación de huertos urbanos y escolares que son muy bien recibidos y  promueven profundos cambios en los estilos de vida de la población más envejecida y por la población escolarizada. </a:t>
            </a:r>
          </a:p>
        </p:txBody>
      </p:sp>
    </p:spTree>
    <p:extLst>
      <p:ext uri="{BB962C8B-B14F-4D97-AF65-F5344CB8AC3E}">
        <p14:creationId xmlns:p14="http://schemas.microsoft.com/office/powerpoint/2010/main" val="7019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8FE92D5-1159-452A-B3F6-F35C099F968C}"/>
              </a:ext>
            </a:extLst>
          </p:cNvPr>
          <p:cNvSpPr>
            <a:spLocks noGrp="1"/>
          </p:cNvSpPr>
          <p:nvPr>
            <p:ph idx="4294967295"/>
          </p:nvPr>
        </p:nvSpPr>
        <p:spPr>
          <a:xfrm>
            <a:off x="854766" y="612775"/>
            <a:ext cx="8451160" cy="4897901"/>
          </a:xfrm>
        </p:spPr>
        <p:txBody>
          <a:bodyPr>
            <a:normAutofit fontScale="92500"/>
          </a:bodyPr>
          <a:lstStyle/>
          <a:p>
            <a:r>
              <a:rPr lang="es-ES" sz="3000" dirty="0"/>
              <a:t>Durante la era industrial, los niveles naturales de los gases de efecto invernadero se han incrementado. </a:t>
            </a:r>
          </a:p>
          <a:p>
            <a:r>
              <a:rPr lang="es-ES" sz="3000" dirty="0"/>
              <a:t>La lucha por la mitigación del cambio climático se ganará o se perderá en las ciudades, dependiendo de las previsiones.</a:t>
            </a:r>
          </a:p>
          <a:p>
            <a:r>
              <a:rPr lang="es-ES" sz="3000" dirty="0"/>
              <a:t>El cambio climático intensificará la ausencia de precipitaciones durante períodos más largos lo que provocará que muchos sistemas de abastecimiento de agua se vean comprometidos</a:t>
            </a:r>
            <a:r>
              <a:rPr lang="es-ES" sz="4000" dirty="0"/>
              <a:t>.</a:t>
            </a:r>
          </a:p>
          <a:p>
            <a:endParaRPr lang="es-ES" sz="4000" dirty="0"/>
          </a:p>
        </p:txBody>
      </p:sp>
    </p:spTree>
    <p:extLst>
      <p:ext uri="{BB962C8B-B14F-4D97-AF65-F5344CB8AC3E}">
        <p14:creationId xmlns:p14="http://schemas.microsoft.com/office/powerpoint/2010/main" val="287628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árbol, hierba, exterior, planta&#10;&#10;Descripción generada automáticamente">
            <a:extLst>
              <a:ext uri="{FF2B5EF4-FFF2-40B4-BE49-F238E27FC236}">
                <a16:creationId xmlns:a16="http://schemas.microsoft.com/office/drawing/2014/main" id="{55A3EDB7-A919-435D-ABDD-C1F75B69A0F9}"/>
              </a:ext>
            </a:extLst>
          </p:cNvPr>
          <p:cNvPicPr>
            <a:picLocks noChangeAspect="1"/>
          </p:cNvPicPr>
          <p:nvPr/>
        </p:nvPicPr>
        <p:blipFill>
          <a:blip r:embed="rId2"/>
          <a:stretch>
            <a:fillRect/>
          </a:stretch>
        </p:blipFill>
        <p:spPr>
          <a:xfrm>
            <a:off x="315974" y="0"/>
            <a:ext cx="11560051" cy="6858000"/>
          </a:xfrm>
          <a:prstGeom prst="rect">
            <a:avLst/>
          </a:prstGeom>
        </p:spPr>
      </p:pic>
      <p:sp>
        <p:nvSpPr>
          <p:cNvPr id="2" name="CuadroTexto 1">
            <a:extLst>
              <a:ext uri="{FF2B5EF4-FFF2-40B4-BE49-F238E27FC236}">
                <a16:creationId xmlns:a16="http://schemas.microsoft.com/office/drawing/2014/main" id="{37A88DD2-FFE2-458B-9A64-49600EEAEEEB}"/>
              </a:ext>
            </a:extLst>
          </p:cNvPr>
          <p:cNvSpPr txBox="1"/>
          <p:nvPr/>
        </p:nvSpPr>
        <p:spPr>
          <a:xfrm>
            <a:off x="467139" y="5794513"/>
            <a:ext cx="5337313" cy="923330"/>
          </a:xfrm>
          <a:prstGeom prst="rect">
            <a:avLst/>
          </a:prstGeom>
          <a:noFill/>
        </p:spPr>
        <p:txBody>
          <a:bodyPr wrap="square" rtlCol="0">
            <a:spAutoFit/>
          </a:bodyPr>
          <a:lstStyle/>
          <a:p>
            <a:r>
              <a:rPr lang="es-ES" dirty="0">
                <a:solidFill>
                  <a:schemeClr val="tx2"/>
                </a:solidFill>
              </a:rPr>
              <a:t>Una sociedad crece cuando los ancianos plantan árboles en cuya sombra saben que no se van a sentar. Proverbio griego.</a:t>
            </a:r>
          </a:p>
        </p:txBody>
      </p:sp>
    </p:spTree>
    <p:extLst>
      <p:ext uri="{BB962C8B-B14F-4D97-AF65-F5344CB8AC3E}">
        <p14:creationId xmlns:p14="http://schemas.microsoft.com/office/powerpoint/2010/main" val="2357727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949736F-B7AB-4D58-A841-96F033C27A87}"/>
              </a:ext>
            </a:extLst>
          </p:cNvPr>
          <p:cNvSpPr>
            <a:spLocks noGrp="1"/>
          </p:cNvSpPr>
          <p:nvPr>
            <p:ph idx="1"/>
          </p:nvPr>
        </p:nvSpPr>
        <p:spPr>
          <a:xfrm>
            <a:off x="1362075" y="720762"/>
            <a:ext cx="8220075" cy="5456201"/>
          </a:xfrm>
        </p:spPr>
        <p:txBody>
          <a:bodyPr>
            <a:normAutofit/>
          </a:bodyPr>
          <a:lstStyle/>
          <a:p>
            <a:r>
              <a:rPr lang="es-ES" sz="2800" dirty="0"/>
              <a:t>El hecho de que la población mundial se hace progresivamente urbana es un fenómeno que no podemos ignorar. </a:t>
            </a:r>
          </a:p>
          <a:p>
            <a:r>
              <a:rPr lang="es-ES" sz="2800" dirty="0"/>
              <a:t>La Ley del Suelo y sus Reglamentos fijan que los objetivos de establecimiento de espacios libres, parques y jardines, así como las medidas de protección de los recursos naturales, mejora del medio ambiente y defensa del paisaje, deben hacerse de conformidad con los Planes Generales de Ordenación Urbana, mediante la redacción de Planes Especiales.</a:t>
            </a:r>
          </a:p>
        </p:txBody>
      </p:sp>
    </p:spTree>
    <p:extLst>
      <p:ext uri="{BB962C8B-B14F-4D97-AF65-F5344CB8AC3E}">
        <p14:creationId xmlns:p14="http://schemas.microsoft.com/office/powerpoint/2010/main" val="4225317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548E416-9A18-4507-8799-B79DE1D77E7A}"/>
              </a:ext>
            </a:extLst>
          </p:cNvPr>
          <p:cNvSpPr>
            <a:spLocks noGrp="1"/>
          </p:cNvSpPr>
          <p:nvPr>
            <p:ph idx="1"/>
          </p:nvPr>
        </p:nvSpPr>
        <p:spPr>
          <a:xfrm>
            <a:off x="1200150" y="1238081"/>
            <a:ext cx="7943850" cy="4938882"/>
          </a:xfrm>
        </p:spPr>
        <p:txBody>
          <a:bodyPr>
            <a:normAutofit/>
          </a:bodyPr>
          <a:lstStyle/>
          <a:p>
            <a:r>
              <a:rPr lang="es-ES" sz="2800" dirty="0"/>
              <a:t>La redacción de un PLAN  VERDE para la ciudad, apoyado en el Plan General y desarrollado al máximo de sus posibilidades, no regido por los mínimos, a de constituir una unidad funcional al servicio de una nueva imagen clara y reconocible de acorde con la topografía y las nuevas realidades físicas existentes.</a:t>
            </a:r>
          </a:p>
        </p:txBody>
      </p:sp>
    </p:spTree>
    <p:extLst>
      <p:ext uri="{BB962C8B-B14F-4D97-AF65-F5344CB8AC3E}">
        <p14:creationId xmlns:p14="http://schemas.microsoft.com/office/powerpoint/2010/main" val="327881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BF61EC0-6380-4872-B7C8-0D1EEFC32B1B}"/>
              </a:ext>
            </a:extLst>
          </p:cNvPr>
          <p:cNvSpPr>
            <a:spLocks noGrp="1"/>
          </p:cNvSpPr>
          <p:nvPr>
            <p:ph idx="1"/>
          </p:nvPr>
        </p:nvSpPr>
        <p:spPr>
          <a:xfrm>
            <a:off x="1190626" y="1076241"/>
            <a:ext cx="8324850" cy="5100722"/>
          </a:xfrm>
        </p:spPr>
        <p:txBody>
          <a:bodyPr>
            <a:normAutofit/>
          </a:bodyPr>
          <a:lstStyle/>
          <a:p>
            <a:r>
              <a:rPr lang="es-ES" sz="2800" dirty="0"/>
              <a:t>El PLAN VERDE debe pretender fijar un horizonte de referencia para los espacios verdes de la ciudad con proyectos racionales y sostenibles que consideren sus costes de ejecución y mantenimiento. </a:t>
            </a:r>
          </a:p>
          <a:p>
            <a:r>
              <a:rPr lang="es-ES" sz="2800" dirty="0"/>
              <a:t>El PLAN VERDE no es más que un Plan Especial que ordena el sistema de espacios libres , zonas verdes y arbolado del término municipal, en el que se establece la protección y mejora del paisaje, los medios físicos y los espacios naturales. </a:t>
            </a:r>
          </a:p>
        </p:txBody>
      </p:sp>
    </p:spTree>
    <p:extLst>
      <p:ext uri="{BB962C8B-B14F-4D97-AF65-F5344CB8AC3E}">
        <p14:creationId xmlns:p14="http://schemas.microsoft.com/office/powerpoint/2010/main" val="547913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árbol, exterior, hierba, planta&#10;&#10;Descripción generada automáticamente">
            <a:extLst>
              <a:ext uri="{FF2B5EF4-FFF2-40B4-BE49-F238E27FC236}">
                <a16:creationId xmlns:a16="http://schemas.microsoft.com/office/drawing/2014/main" id="{BB99CF8A-76C3-4ADF-8B76-A7E184CC656B}"/>
              </a:ext>
            </a:extLst>
          </p:cNvPr>
          <p:cNvPicPr>
            <a:picLocks noGrp="1" noChangeAspect="1"/>
          </p:cNvPicPr>
          <p:nvPr>
            <p:ph idx="1"/>
          </p:nvPr>
        </p:nvPicPr>
        <p:blipFill>
          <a:blip r:embed="rId2"/>
          <a:stretch>
            <a:fillRect/>
          </a:stretch>
        </p:blipFill>
        <p:spPr>
          <a:xfrm>
            <a:off x="790394" y="536574"/>
            <a:ext cx="8916084" cy="5964433"/>
          </a:xfrm>
        </p:spPr>
      </p:pic>
      <p:sp>
        <p:nvSpPr>
          <p:cNvPr id="6" name="CuadroTexto 5">
            <a:extLst>
              <a:ext uri="{FF2B5EF4-FFF2-40B4-BE49-F238E27FC236}">
                <a16:creationId xmlns:a16="http://schemas.microsoft.com/office/drawing/2014/main" id="{F19A207B-10A9-4B33-83A1-A07AE79E8BB3}"/>
              </a:ext>
            </a:extLst>
          </p:cNvPr>
          <p:cNvSpPr txBox="1"/>
          <p:nvPr/>
        </p:nvSpPr>
        <p:spPr>
          <a:xfrm>
            <a:off x="1127342" y="4809995"/>
            <a:ext cx="5148197" cy="1200329"/>
          </a:xfrm>
          <a:prstGeom prst="rect">
            <a:avLst/>
          </a:prstGeom>
          <a:noFill/>
        </p:spPr>
        <p:txBody>
          <a:bodyPr wrap="square" rtlCol="0">
            <a:spAutoFit/>
          </a:bodyPr>
          <a:lstStyle/>
          <a:p>
            <a:r>
              <a:rPr lang="es-ES" dirty="0">
                <a:solidFill>
                  <a:schemeClr val="bg1"/>
                </a:solidFill>
              </a:rPr>
              <a:t>El arte es el placer de un espíritu que penetra en la naturaleza y descubre que también ésta tiene alma.  Auguste Rodin (1840-1917) escultor francés, del movimiento impresionista</a:t>
            </a:r>
          </a:p>
        </p:txBody>
      </p:sp>
    </p:spTree>
    <p:extLst>
      <p:ext uri="{BB962C8B-B14F-4D97-AF65-F5344CB8AC3E}">
        <p14:creationId xmlns:p14="http://schemas.microsoft.com/office/powerpoint/2010/main" val="3061438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38AD98C-B01C-43B4-AB7B-9D0671A6C3E4}"/>
              </a:ext>
            </a:extLst>
          </p:cNvPr>
          <p:cNvSpPr>
            <a:spLocks noGrp="1"/>
          </p:cNvSpPr>
          <p:nvPr>
            <p:ph idx="1"/>
          </p:nvPr>
        </p:nvSpPr>
        <p:spPr>
          <a:xfrm>
            <a:off x="1670685" y="1257300"/>
            <a:ext cx="7606665" cy="4824413"/>
          </a:xfrm>
        </p:spPr>
        <p:txBody>
          <a:bodyPr>
            <a:normAutofit/>
          </a:bodyPr>
          <a:lstStyle/>
          <a:p>
            <a:r>
              <a:rPr lang="es-ES" sz="2800" dirty="0"/>
              <a:t>El PLAN VERDE debe ser un arma de lucha contra la contaminación, el consumo de recursos naturales y el desgaste medioambiental de la ciudad, un mecanismo de acción dirigido hacia la sostenibilidad, la lucha contra el cambio climático que satisfaga nuestras necesidades vitales sin hipotecar los recursos naturales para las futuras generaciones.</a:t>
            </a:r>
          </a:p>
        </p:txBody>
      </p:sp>
    </p:spTree>
    <p:extLst>
      <p:ext uri="{BB962C8B-B14F-4D97-AF65-F5344CB8AC3E}">
        <p14:creationId xmlns:p14="http://schemas.microsoft.com/office/powerpoint/2010/main" val="2029424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3B71E28-3BFE-45BF-9D8B-A1BDFA01822D}"/>
              </a:ext>
            </a:extLst>
          </p:cNvPr>
          <p:cNvSpPr>
            <a:spLocks noGrp="1"/>
          </p:cNvSpPr>
          <p:nvPr>
            <p:ph idx="1"/>
          </p:nvPr>
        </p:nvSpPr>
        <p:spPr>
          <a:xfrm>
            <a:off x="1219201" y="1319001"/>
            <a:ext cx="7829549" cy="4857961"/>
          </a:xfrm>
        </p:spPr>
        <p:txBody>
          <a:bodyPr>
            <a:normAutofit/>
          </a:bodyPr>
          <a:lstStyle/>
          <a:p>
            <a:r>
              <a:rPr lang="es-ES" sz="2400" dirty="0"/>
              <a:t>El verde urbano es un proceso en continuo cambio y el reto fundamental del PLAN VERDE debe ser la manera que dé forma a esta continuidad, no simplemente protegiendo sus valores paisajísticos actuales, sino también adaptándose a las nuevas necesidades urbanas.</a:t>
            </a:r>
          </a:p>
          <a:p>
            <a:r>
              <a:rPr lang="es-ES" sz="2400" dirty="0"/>
              <a:t>En la toma de decisiones importantes del PLAN VERDE de la ciudad, la participación ciudadana debe estar presente.</a:t>
            </a:r>
          </a:p>
        </p:txBody>
      </p:sp>
    </p:spTree>
    <p:extLst>
      <p:ext uri="{BB962C8B-B14F-4D97-AF65-F5344CB8AC3E}">
        <p14:creationId xmlns:p14="http://schemas.microsoft.com/office/powerpoint/2010/main" val="4017653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C0BDCD2-A309-4B85-BEF8-A74D3C65EAF7}"/>
              </a:ext>
            </a:extLst>
          </p:cNvPr>
          <p:cNvSpPr>
            <a:spLocks noGrp="1"/>
          </p:cNvSpPr>
          <p:nvPr>
            <p:ph idx="1"/>
          </p:nvPr>
        </p:nvSpPr>
        <p:spPr>
          <a:xfrm>
            <a:off x="838200" y="903641"/>
            <a:ext cx="7867650" cy="5273321"/>
          </a:xfrm>
        </p:spPr>
        <p:txBody>
          <a:bodyPr>
            <a:normAutofit/>
          </a:bodyPr>
          <a:lstStyle/>
          <a:p>
            <a:r>
              <a:rPr lang="es-ES" sz="2800" dirty="0"/>
              <a:t>El interés público, los derechos de propiedad del suelo, la capacidad expropiatoria justificada por el interés público y la disposición de leyes expropiatorias potentes, aparte de la audacia de los que las tenían que utilizar, fueron los que pudieron desarrollar políticas urbanísticas y medioambientales más eficaces en la construcción de ciudades más saludables y mejor dotadas. </a:t>
            </a:r>
          </a:p>
          <a:p>
            <a:endParaRPr lang="es-ES" dirty="0"/>
          </a:p>
          <a:p>
            <a:endParaRPr lang="es-ES" dirty="0"/>
          </a:p>
        </p:txBody>
      </p:sp>
    </p:spTree>
    <p:extLst>
      <p:ext uri="{BB962C8B-B14F-4D97-AF65-F5344CB8AC3E}">
        <p14:creationId xmlns:p14="http://schemas.microsoft.com/office/powerpoint/2010/main" val="4237271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326016E-8C21-4F2A-8EF4-4EE8ED0968D3}"/>
              </a:ext>
            </a:extLst>
          </p:cNvPr>
          <p:cNvSpPr>
            <a:spLocks noGrp="1"/>
          </p:cNvSpPr>
          <p:nvPr>
            <p:ph idx="1"/>
          </p:nvPr>
        </p:nvSpPr>
        <p:spPr>
          <a:xfrm>
            <a:off x="1428750" y="1381125"/>
            <a:ext cx="7924800" cy="4530097"/>
          </a:xfrm>
        </p:spPr>
        <p:txBody>
          <a:bodyPr/>
          <a:lstStyle/>
          <a:p>
            <a:r>
              <a:rPr lang="es-ES" sz="2800" dirty="0"/>
              <a:t>Sólo con una programación consensuada a largo plazo con criterios medio ambientales sostenibles en el diseño, construcción, conservación y mantenimiento de nuestros ecosistemas urbanos , podremos asumir nuestra responsabilidad de proporcionar una mejor calidad de vida a nuestros ciudadanos de hoy y un futuro esperanzador para los de mañana.</a:t>
            </a:r>
          </a:p>
          <a:p>
            <a:endParaRPr lang="es-ES" dirty="0"/>
          </a:p>
        </p:txBody>
      </p:sp>
    </p:spTree>
    <p:extLst>
      <p:ext uri="{BB962C8B-B14F-4D97-AF65-F5344CB8AC3E}">
        <p14:creationId xmlns:p14="http://schemas.microsoft.com/office/powerpoint/2010/main" val="999972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valla, hierba, exterior&#10;&#10;Descripción generada automáticamente">
            <a:extLst>
              <a:ext uri="{FF2B5EF4-FFF2-40B4-BE49-F238E27FC236}">
                <a16:creationId xmlns:a16="http://schemas.microsoft.com/office/drawing/2014/main" id="{ABB17419-B0D3-403C-AE3A-88C2123D4A94}"/>
              </a:ext>
            </a:extLst>
          </p:cNvPr>
          <p:cNvPicPr>
            <a:picLocks noGrp="1" noChangeAspect="1"/>
          </p:cNvPicPr>
          <p:nvPr>
            <p:ph idx="1"/>
          </p:nvPr>
        </p:nvPicPr>
        <p:blipFill>
          <a:blip r:embed="rId2"/>
          <a:stretch>
            <a:fillRect/>
          </a:stretch>
        </p:blipFill>
        <p:spPr>
          <a:xfrm>
            <a:off x="864296" y="210504"/>
            <a:ext cx="8492646" cy="6251531"/>
          </a:xfrm>
        </p:spPr>
      </p:pic>
    </p:spTree>
    <p:extLst>
      <p:ext uri="{BB962C8B-B14F-4D97-AF65-F5344CB8AC3E}">
        <p14:creationId xmlns:p14="http://schemas.microsoft.com/office/powerpoint/2010/main" val="39800319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399</TotalTime>
  <Words>2028</Words>
  <Application>Microsoft Office PowerPoint</Application>
  <PresentationFormat>Panorámica</PresentationFormat>
  <Paragraphs>88</Paragraphs>
  <Slides>39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Arial Black</vt:lpstr>
      <vt:lpstr>Trebuchet MS</vt:lpstr>
      <vt:lpstr>Wingdings 3</vt:lpstr>
      <vt:lpstr>Faceta</vt:lpstr>
      <vt:lpstr>UN PLAN VERDE PARA LA CIUDAD</vt:lpstr>
      <vt:lpstr>Presentación de PowerPoint</vt:lpstr>
      <vt:lpstr>NOTICIAS COTIDIANAS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 Patronato de Jardines Históricos en Sevilla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PLAN VERDE PARA LA CIUDAD</dc:title>
  <dc:creator>jose Maria pichardo   sagrista</dc:creator>
  <cp:lastModifiedBy>jose Maria pichardo   sagrista</cp:lastModifiedBy>
  <cp:revision>39</cp:revision>
  <dcterms:created xsi:type="dcterms:W3CDTF">2019-02-11T10:43:49Z</dcterms:created>
  <dcterms:modified xsi:type="dcterms:W3CDTF">2019-04-05T15:09:50Z</dcterms:modified>
</cp:coreProperties>
</file>