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4"/>
  </p:notesMasterIdLst>
  <p:sldIdLst>
    <p:sldId id="256" r:id="rId2"/>
    <p:sldId id="379" r:id="rId3"/>
    <p:sldId id="380" r:id="rId4"/>
    <p:sldId id="381" r:id="rId5"/>
    <p:sldId id="382" r:id="rId6"/>
    <p:sldId id="383" r:id="rId7"/>
    <p:sldId id="384" r:id="rId8"/>
    <p:sldId id="385" r:id="rId9"/>
    <p:sldId id="386" r:id="rId10"/>
    <p:sldId id="387" r:id="rId11"/>
    <p:sldId id="388" r:id="rId12"/>
    <p:sldId id="389" r:id="rId13"/>
    <p:sldId id="467" r:id="rId14"/>
    <p:sldId id="468" r:id="rId15"/>
    <p:sldId id="257" r:id="rId16"/>
    <p:sldId id="258" r:id="rId17"/>
    <p:sldId id="259" r:id="rId18"/>
    <p:sldId id="260" r:id="rId19"/>
    <p:sldId id="261" r:id="rId20"/>
    <p:sldId id="390" r:id="rId21"/>
    <p:sldId id="262" r:id="rId22"/>
    <p:sldId id="263" r:id="rId23"/>
    <p:sldId id="391" r:id="rId24"/>
    <p:sldId id="393" r:id="rId25"/>
    <p:sldId id="392" r:id="rId26"/>
    <p:sldId id="469" r:id="rId27"/>
    <p:sldId id="470" r:id="rId28"/>
    <p:sldId id="471" r:id="rId29"/>
    <p:sldId id="562" r:id="rId30"/>
    <p:sldId id="563" r:id="rId31"/>
    <p:sldId id="264" r:id="rId32"/>
    <p:sldId id="265" r:id="rId33"/>
    <p:sldId id="266" r:id="rId34"/>
    <p:sldId id="267" r:id="rId35"/>
    <p:sldId id="268" r:id="rId36"/>
    <p:sldId id="269" r:id="rId37"/>
    <p:sldId id="270" r:id="rId38"/>
    <p:sldId id="271" r:id="rId39"/>
    <p:sldId id="272" r:id="rId40"/>
    <p:sldId id="273" r:id="rId41"/>
    <p:sldId id="274" r:id="rId42"/>
    <p:sldId id="275" r:id="rId43"/>
    <p:sldId id="276" r:id="rId44"/>
    <p:sldId id="277" r:id="rId45"/>
    <p:sldId id="278" r:id="rId46"/>
    <p:sldId id="279" r:id="rId47"/>
    <p:sldId id="280" r:id="rId48"/>
    <p:sldId id="281" r:id="rId49"/>
    <p:sldId id="473" r:id="rId50"/>
    <p:sldId id="474" r:id="rId51"/>
    <p:sldId id="475" r:id="rId52"/>
    <p:sldId id="476" r:id="rId53"/>
    <p:sldId id="477" r:id="rId54"/>
    <p:sldId id="478" r:id="rId55"/>
    <p:sldId id="479" r:id="rId56"/>
    <p:sldId id="480" r:id="rId57"/>
    <p:sldId id="481" r:id="rId58"/>
    <p:sldId id="482" r:id="rId59"/>
    <p:sldId id="282" r:id="rId60"/>
    <p:sldId id="283" r:id="rId61"/>
    <p:sldId id="284" r:id="rId62"/>
    <p:sldId id="285" r:id="rId63"/>
    <p:sldId id="286" r:id="rId64"/>
    <p:sldId id="483" r:id="rId65"/>
    <p:sldId id="484" r:id="rId66"/>
    <p:sldId id="485" r:id="rId67"/>
    <p:sldId id="486" r:id="rId68"/>
    <p:sldId id="487" r:id="rId69"/>
    <p:sldId id="488" r:id="rId70"/>
    <p:sldId id="489" r:id="rId71"/>
    <p:sldId id="490" r:id="rId72"/>
    <p:sldId id="491" r:id="rId73"/>
    <p:sldId id="492" r:id="rId74"/>
    <p:sldId id="493" r:id="rId75"/>
    <p:sldId id="494" r:id="rId76"/>
    <p:sldId id="495" r:id="rId77"/>
    <p:sldId id="496" r:id="rId78"/>
    <p:sldId id="497" r:id="rId79"/>
    <p:sldId id="498" r:id="rId80"/>
    <p:sldId id="499" r:id="rId81"/>
    <p:sldId id="500" r:id="rId82"/>
    <p:sldId id="501" r:id="rId83"/>
    <p:sldId id="502" r:id="rId84"/>
    <p:sldId id="503" r:id="rId85"/>
    <p:sldId id="504" r:id="rId86"/>
    <p:sldId id="505" r:id="rId87"/>
    <p:sldId id="506" r:id="rId88"/>
    <p:sldId id="507" r:id="rId89"/>
    <p:sldId id="508" r:id="rId90"/>
    <p:sldId id="509" r:id="rId91"/>
    <p:sldId id="510" r:id="rId92"/>
    <p:sldId id="511" r:id="rId93"/>
    <p:sldId id="512" r:id="rId94"/>
    <p:sldId id="513" r:id="rId95"/>
    <p:sldId id="514" r:id="rId96"/>
    <p:sldId id="547" r:id="rId97"/>
    <p:sldId id="548" r:id="rId98"/>
    <p:sldId id="549" r:id="rId99"/>
    <p:sldId id="550" r:id="rId100"/>
    <p:sldId id="551" r:id="rId101"/>
    <p:sldId id="552" r:id="rId102"/>
    <p:sldId id="553" r:id="rId103"/>
    <p:sldId id="554" r:id="rId104"/>
    <p:sldId id="555" r:id="rId105"/>
    <p:sldId id="556" r:id="rId106"/>
    <p:sldId id="557" r:id="rId107"/>
    <p:sldId id="558" r:id="rId108"/>
    <p:sldId id="559" r:id="rId109"/>
    <p:sldId id="560" r:id="rId110"/>
    <p:sldId id="561" r:id="rId111"/>
    <p:sldId id="287" r:id="rId112"/>
    <p:sldId id="288" r:id="rId113"/>
    <p:sldId id="289" r:id="rId114"/>
    <p:sldId id="290" r:id="rId115"/>
    <p:sldId id="291" r:id="rId116"/>
    <p:sldId id="292" r:id="rId117"/>
    <p:sldId id="293" r:id="rId118"/>
    <p:sldId id="294" r:id="rId119"/>
    <p:sldId id="295" r:id="rId120"/>
    <p:sldId id="296" r:id="rId121"/>
    <p:sldId id="297" r:id="rId122"/>
    <p:sldId id="298" r:id="rId123"/>
    <p:sldId id="299" r:id="rId124"/>
    <p:sldId id="300" r:id="rId125"/>
    <p:sldId id="301" r:id="rId126"/>
    <p:sldId id="302" r:id="rId127"/>
    <p:sldId id="394" r:id="rId128"/>
    <p:sldId id="395" r:id="rId129"/>
    <p:sldId id="303" r:id="rId130"/>
    <p:sldId id="304" r:id="rId131"/>
    <p:sldId id="305" r:id="rId132"/>
    <p:sldId id="306" r:id="rId133"/>
    <p:sldId id="307" r:id="rId134"/>
    <p:sldId id="308" r:id="rId135"/>
    <p:sldId id="309" r:id="rId136"/>
    <p:sldId id="396" r:id="rId137"/>
    <p:sldId id="397" r:id="rId138"/>
    <p:sldId id="398" r:id="rId139"/>
    <p:sldId id="399" r:id="rId140"/>
    <p:sldId id="400" r:id="rId141"/>
    <p:sldId id="401" r:id="rId142"/>
    <p:sldId id="402" r:id="rId143"/>
    <p:sldId id="310" r:id="rId144"/>
    <p:sldId id="403" r:id="rId145"/>
    <p:sldId id="404" r:id="rId146"/>
    <p:sldId id="406" r:id="rId147"/>
    <p:sldId id="407" r:id="rId148"/>
    <p:sldId id="408" r:id="rId149"/>
    <p:sldId id="409" r:id="rId150"/>
    <p:sldId id="410" r:id="rId151"/>
    <p:sldId id="411" r:id="rId152"/>
    <p:sldId id="412" r:id="rId15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5790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D34588-CD21-47E0-BEA9-A098BC9EDB7A}" type="datetimeFigureOut">
              <a:rPr lang="es-ES" smtClean="0"/>
              <a:t>13/09/2019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BE8E46-D5DE-4E05-BE65-91468BED1D1A}" type="slidenum">
              <a:rPr lang="es-ES" smtClean="0"/>
              <a:t>‹Nº›</a:t>
            </a:fld>
            <a:endParaRPr lang="es-ES" dirty="0"/>
          </a:p>
        </p:txBody>
      </p:sp>
    </p:spTree>
    <p:extLst>
      <p:ext uri="{BB962C8B-B14F-4D97-AF65-F5344CB8AC3E}">
        <p14:creationId xmlns:p14="http://schemas.microsoft.com/office/powerpoint/2010/main" val="3609425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Korfoeve</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2</a:t>
            </a:fld>
            <a:endParaRPr lang="es-ES" dirty="0"/>
          </a:p>
        </p:txBody>
      </p:sp>
    </p:spTree>
    <p:extLst>
      <p:ext uri="{BB962C8B-B14F-4D97-AF65-F5344CB8AC3E}">
        <p14:creationId xmlns:p14="http://schemas.microsoft.com/office/powerpoint/2010/main" val="427678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Mediterráneo</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3</a:t>
            </a:fld>
            <a:endParaRPr lang="es-ES" dirty="0"/>
          </a:p>
        </p:txBody>
      </p:sp>
    </p:spTree>
    <p:extLst>
      <p:ext uri="{BB962C8B-B14F-4D97-AF65-F5344CB8AC3E}">
        <p14:creationId xmlns:p14="http://schemas.microsoft.com/office/powerpoint/2010/main" val="550576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Riviera italiana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4</a:t>
            </a:fld>
            <a:endParaRPr lang="es-ES" dirty="0"/>
          </a:p>
        </p:txBody>
      </p:sp>
    </p:spTree>
    <p:extLst>
      <p:ext uri="{BB962C8B-B14F-4D97-AF65-F5344CB8AC3E}">
        <p14:creationId xmlns:p14="http://schemas.microsoft.com/office/powerpoint/2010/main" val="167361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Mediterráneo</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5</a:t>
            </a:fld>
            <a:endParaRPr lang="es-ES" dirty="0"/>
          </a:p>
        </p:txBody>
      </p:sp>
    </p:spTree>
    <p:extLst>
      <p:ext uri="{BB962C8B-B14F-4D97-AF65-F5344CB8AC3E}">
        <p14:creationId xmlns:p14="http://schemas.microsoft.com/office/powerpoint/2010/main" val="335313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Mediterráneo</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6</a:t>
            </a:fld>
            <a:endParaRPr lang="es-ES" dirty="0"/>
          </a:p>
        </p:txBody>
      </p:sp>
    </p:spTree>
    <p:extLst>
      <p:ext uri="{BB962C8B-B14F-4D97-AF65-F5344CB8AC3E}">
        <p14:creationId xmlns:p14="http://schemas.microsoft.com/office/powerpoint/2010/main" val="2079588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Adachi Museum</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7</a:t>
            </a:fld>
            <a:endParaRPr lang="es-ES" dirty="0"/>
          </a:p>
        </p:txBody>
      </p:sp>
    </p:spTree>
    <p:extLst>
      <p:ext uri="{BB962C8B-B14F-4D97-AF65-F5344CB8AC3E}">
        <p14:creationId xmlns:p14="http://schemas.microsoft.com/office/powerpoint/2010/main" val="795133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Majorelle</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8</a:t>
            </a:fld>
            <a:endParaRPr lang="es-ES" dirty="0"/>
          </a:p>
        </p:txBody>
      </p:sp>
    </p:spTree>
    <p:extLst>
      <p:ext uri="{BB962C8B-B14F-4D97-AF65-F5344CB8AC3E}">
        <p14:creationId xmlns:p14="http://schemas.microsoft.com/office/powerpoint/2010/main" val="3007391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9</a:t>
            </a:fld>
            <a:endParaRPr lang="es-ES" dirty="0"/>
          </a:p>
        </p:txBody>
      </p:sp>
    </p:spTree>
    <p:extLst>
      <p:ext uri="{BB962C8B-B14F-4D97-AF65-F5344CB8AC3E}">
        <p14:creationId xmlns:p14="http://schemas.microsoft.com/office/powerpoint/2010/main" val="3096687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Governor´s Palace.-Williamsburg</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10</a:t>
            </a:fld>
            <a:endParaRPr lang="es-ES" dirty="0"/>
          </a:p>
        </p:txBody>
      </p:sp>
    </p:spTree>
    <p:extLst>
      <p:ext uri="{BB962C8B-B14F-4D97-AF65-F5344CB8AC3E}">
        <p14:creationId xmlns:p14="http://schemas.microsoft.com/office/powerpoint/2010/main" val="939725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Azalea gardens.-MIssouri</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11</a:t>
            </a:fld>
            <a:endParaRPr lang="es-ES" dirty="0"/>
          </a:p>
        </p:txBody>
      </p:sp>
    </p:spTree>
    <p:extLst>
      <p:ext uri="{BB962C8B-B14F-4D97-AF65-F5344CB8AC3E}">
        <p14:creationId xmlns:p14="http://schemas.microsoft.com/office/powerpoint/2010/main" val="3656422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Buckingham Palace</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12</a:t>
            </a:fld>
            <a:endParaRPr lang="es-ES" dirty="0"/>
          </a:p>
        </p:txBody>
      </p:sp>
    </p:spTree>
    <p:extLst>
      <p:ext uri="{BB962C8B-B14F-4D97-AF65-F5344CB8AC3E}">
        <p14:creationId xmlns:p14="http://schemas.microsoft.com/office/powerpoint/2010/main" val="2221549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Atocha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23</a:t>
            </a:fld>
            <a:endParaRPr lang="es-ES" dirty="0"/>
          </a:p>
        </p:txBody>
      </p:sp>
    </p:spTree>
    <p:extLst>
      <p:ext uri="{BB962C8B-B14F-4D97-AF65-F5344CB8AC3E}">
        <p14:creationId xmlns:p14="http://schemas.microsoft.com/office/powerpoint/2010/main" val="3653703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Americano</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24</a:t>
            </a:fld>
            <a:endParaRPr lang="es-ES" dirty="0"/>
          </a:p>
        </p:txBody>
      </p:sp>
    </p:spTree>
    <p:extLst>
      <p:ext uri="{BB962C8B-B14F-4D97-AF65-F5344CB8AC3E}">
        <p14:creationId xmlns:p14="http://schemas.microsoft.com/office/powerpoint/2010/main" val="1525014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Nebulización</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25</a:t>
            </a:fld>
            <a:endParaRPr lang="es-ES" dirty="0"/>
          </a:p>
        </p:txBody>
      </p:sp>
    </p:spTree>
    <p:extLst>
      <p:ext uri="{BB962C8B-B14F-4D97-AF65-F5344CB8AC3E}">
        <p14:creationId xmlns:p14="http://schemas.microsoft.com/office/powerpoint/2010/main" val="3450579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501073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Suelo arcilloso</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186290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Suelo arenoso</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398499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Verbasco.-</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031830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746669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Irene Helke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217FEB-393F-4520-B984-261ABBC1F58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Zonhof.-Bélgica</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0352B9-CBCA-4F37-85A6-B0335573444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Zonhof</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32B2AF-92EF-4CB7-A573-35DF5A080DE0}"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Espantapájaros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3FBAF8-973D-4CF1-9DD9-DE0CC9D3E7D7}"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Vervorgen Tuin.-Holanda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4397A-8C62-4180-BC16-2FB1A56B6DC0}"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Leven´s Garden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B19EC8-FED8-40CB-9174-A4E95D4E63C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Leven´s Hall</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37D4E-95F8-416D-97D0-6DDD277855B7}"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259DE8-F18F-4123-8302-D341F179195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Peacock Garden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2AF75F-1018-4610-A0DF-B6AB73C2757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Powerscourt</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55D8FD-C01E-4F38-AD9A-CBA902D3592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Public Garden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A815E7-8D4D-4524-BDF2-0F8E115C6EB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Powerscourt</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EC1275-02D2-46BA-9E6D-7EA8BD00F6A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B97F4-C9F0-4628-8595-3D86472B478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AA062D-6F0D-4873-B0CE-A61EF2460D7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BC105D-2B8C-47F7-9231-4FBA6CBAE17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B17F6F-9682-47BC-A3C1-94A559F6331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F624D2-364C-4E5D-987A-7D247006F9F7}"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84597-8967-43C1-B421-CCFBA3A90608}"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Victorian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5D8A00-8E5D-4764-A600-9DBFB2C2935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4B53E4-E9F8-4098-A23C-F8FDB7A7E73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635E0C-2415-4B00-AD0B-BDCFC7D1D08A}"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5BF5C8-51EF-44D7-B2C3-D659C7DD0E1B}"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349228-397C-4642-851C-5AEC88549CB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Clásico</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C09105-DB83-44D4-AFBA-6E2453D873FB}"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clásico</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987B61-FBC4-40DB-A249-10006FE73C1C}"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Clásico</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55DB06-576E-4011-BE9B-9B9DC8906A1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clásico</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31A08D-0E95-41C2-B637-F165AF1BA4F9}"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clásico</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166E2D-27AA-4300-BE14-5A453385E54C}"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Tropical</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35A8BD-D9A3-4FAF-850F-C484D01CE33B}"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Hawai Tropical Gardens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9EC785-A954-4DB5-A470-9E82989821FA}"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Bromeliad Garden.-Florida</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9B8F71-FA77-4CC0-85EA-CE1743A7A78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Florida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CD35D8-3D57-4AB6-A2FE-18B61C622DA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Banyan Tree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AD2DAA-0D8B-42D1-A54E-D41487B93FC5}"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 de floraciones</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4930173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Riego por aspersión</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9618431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Subsolando</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6398222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Subsolando</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8589066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Abonos orgánicos</a:t>
            </a:r>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6916679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8CE843-BB9E-4DED-A1C4-904B39D80DCC}"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2445640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Seto</a:t>
            </a:r>
            <a:r>
              <a:rPr lang="es-ES" baseline="0" dirty="0"/>
              <a:t> limitación</a:t>
            </a:r>
            <a:endParaRPr lang="es-ES" dirty="0"/>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136</a:t>
            </a:fld>
            <a:endParaRPr lang="es-ES" dirty="0"/>
          </a:p>
        </p:txBody>
      </p:sp>
    </p:spTree>
    <p:extLst>
      <p:ext uri="{BB962C8B-B14F-4D97-AF65-F5344CB8AC3E}">
        <p14:creationId xmlns:p14="http://schemas.microsoft.com/office/powerpoint/2010/main" val="2141523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Setos .-Túnel</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137</a:t>
            </a:fld>
            <a:endParaRPr lang="es-ES" dirty="0"/>
          </a:p>
        </p:txBody>
      </p:sp>
    </p:spTree>
    <p:extLst>
      <p:ext uri="{BB962C8B-B14F-4D97-AF65-F5344CB8AC3E}">
        <p14:creationId xmlns:p14="http://schemas.microsoft.com/office/powerpoint/2010/main" val="3881303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Setos de ciprés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139</a:t>
            </a:fld>
            <a:endParaRPr lang="es-ES" dirty="0"/>
          </a:p>
        </p:txBody>
      </p:sp>
    </p:spTree>
    <p:extLst>
      <p:ext uri="{BB962C8B-B14F-4D97-AF65-F5344CB8AC3E}">
        <p14:creationId xmlns:p14="http://schemas.microsoft.com/office/powerpoint/2010/main" val="30296814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Setos de tejo</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141</a:t>
            </a:fld>
            <a:endParaRPr lang="es-ES" dirty="0"/>
          </a:p>
        </p:txBody>
      </p:sp>
    </p:spTree>
    <p:extLst>
      <p:ext uri="{BB962C8B-B14F-4D97-AF65-F5344CB8AC3E}">
        <p14:creationId xmlns:p14="http://schemas.microsoft.com/office/powerpoint/2010/main" val="28732730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Setos  de ciprés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142</a:t>
            </a:fld>
            <a:endParaRPr lang="es-ES" dirty="0"/>
          </a:p>
        </p:txBody>
      </p:sp>
    </p:spTree>
    <p:extLst>
      <p:ext uri="{BB962C8B-B14F-4D97-AF65-F5344CB8AC3E}">
        <p14:creationId xmlns:p14="http://schemas.microsoft.com/office/powerpoint/2010/main" val="17029757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Macetas con naranjos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144</a:t>
            </a:fld>
            <a:endParaRPr lang="es-ES" dirty="0"/>
          </a:p>
        </p:txBody>
      </p:sp>
    </p:spTree>
    <p:extLst>
      <p:ext uri="{BB962C8B-B14F-4D97-AF65-F5344CB8AC3E}">
        <p14:creationId xmlns:p14="http://schemas.microsoft.com/office/powerpoint/2010/main" val="16845558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Macetas con naranjos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t>145</a:t>
            </a:fld>
            <a:endParaRPr lang="es-ES" dirty="0"/>
          </a:p>
        </p:txBody>
      </p:sp>
    </p:spTree>
    <p:extLst>
      <p:ext uri="{BB962C8B-B14F-4D97-AF65-F5344CB8AC3E}">
        <p14:creationId xmlns:p14="http://schemas.microsoft.com/office/powerpoint/2010/main" val="19319391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Cap</a:t>
            </a:r>
            <a:r>
              <a:rPr lang="es-ES" dirty="0"/>
              <a:t> Roig</a:t>
            </a:r>
          </a:p>
        </p:txBody>
      </p:sp>
      <p:sp>
        <p:nvSpPr>
          <p:cNvPr id="4" name="Marcador de número de diapositiva 3"/>
          <p:cNvSpPr>
            <a:spLocks noGrp="1"/>
          </p:cNvSpPr>
          <p:nvPr>
            <p:ph type="sldNum" sz="quarter" idx="5"/>
          </p:nvPr>
        </p:nvSpPr>
        <p:spPr/>
        <p:txBody>
          <a:bodyPr/>
          <a:lstStyle/>
          <a:p>
            <a:fld id="{B7BE8E46-D5DE-4E05-BE65-91468BED1D1A}" type="slidenum">
              <a:rPr lang="es-ES" smtClean="0"/>
              <a:t>151</a:t>
            </a:fld>
            <a:endParaRPr lang="es-ES" dirty="0"/>
          </a:p>
        </p:txBody>
      </p:sp>
    </p:spTree>
    <p:extLst>
      <p:ext uri="{BB962C8B-B14F-4D97-AF65-F5344CB8AC3E}">
        <p14:creationId xmlns:p14="http://schemas.microsoft.com/office/powerpoint/2010/main" val="28916262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Roig</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2CE809-8F99-4B64-8C0C-029163C120FB}" type="slidenum">
              <a:rPr lang="es-ES">
                <a:solidFill>
                  <a:prstClr val="black"/>
                </a:solidFill>
              </a:rPr>
              <a:pPr>
                <a:defRPr/>
              </a:pPr>
              <a:t>152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E60A635-259C-49AD-8138-6E1652282D60}" type="slidenum">
              <a:rPr lang="es-ES" smtClean="0"/>
              <a:t>‹Nº›</a:t>
            </a:fld>
            <a:endParaRPr lang="es-E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95" name="Title 94"/>
          <p:cNvSpPr>
            <a:spLocks noGrp="1"/>
          </p:cNvSpPr>
          <p:nvPr>
            <p:ph type="title"/>
          </p:nvPr>
        </p:nvSpPr>
        <p:spPr>
          <a:xfrm>
            <a:off x="457200" y="4463568"/>
            <a:ext cx="8305800" cy="1143000"/>
          </a:xfrm>
        </p:spPr>
        <p:txBody>
          <a:bodyPr/>
          <a:lstStyle/>
          <a:p>
            <a:r>
              <a:rPr lang="es-ES"/>
              <a:t>Haga clic para modificar el estilo de título del patrón</a:t>
            </a:r>
            <a:endParaRPr lang="en-US"/>
          </a:p>
        </p:txBody>
      </p:sp>
      <p:sp>
        <p:nvSpPr>
          <p:cNvPr id="2" name="Date Placeholder 1"/>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91" name="Footer Placeholder 90"/>
          <p:cNvSpPr>
            <a:spLocks noGrp="1"/>
          </p:cNvSpPr>
          <p:nvPr>
            <p:ph type="ftr" sz="quarter" idx="11"/>
          </p:nvPr>
        </p:nvSpPr>
        <p:spPr/>
        <p:txBody>
          <a:bodyPr/>
          <a:lstStyle/>
          <a:p>
            <a:endParaRPr lang="es-ES" dirty="0"/>
          </a:p>
        </p:txBody>
      </p:sp>
      <p:sp>
        <p:nvSpPr>
          <p:cNvPr id="92" name="Slide Number Placeholder 91"/>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0E60A635-259C-49AD-8138-6E1652282D60}" type="slidenum">
              <a:rPr lang="es-ES" smtClean="0"/>
              <a:t>‹Nº›</a:t>
            </a:fld>
            <a:endParaRPr lang="es-E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5" name="Date Placeholder 4"/>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0E60A635-259C-49AD-8138-6E1652282D60}" type="slidenum">
              <a:rPr lang="es-ES" smtClean="0"/>
              <a:t>‹Nº›</a:t>
            </a:fld>
            <a:endParaRPr lang="es-E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E1E7516-199D-47D1-B4BE-246EBAC1105B}" type="datetimeFigureOut">
              <a:rPr lang="es-ES" smtClean="0"/>
              <a:t>13/09/2019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E60A635-259C-49AD-8138-6E1652282D60}"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8E1E7516-199D-47D1-B4BE-246EBAC1105B}" type="datetimeFigureOut">
              <a:rPr lang="es-ES" smtClean="0"/>
              <a:t>13/09/2019</a:t>
            </a:fld>
            <a:endParaRPr lang="es-ES" dirty="0"/>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s-ES" dirty="0"/>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0E60A635-259C-49AD-8138-6E1652282D60}" type="slidenum">
              <a:rPr lang="es-ES" smtClean="0"/>
              <a:t>‹Nº›</a:t>
            </a:fld>
            <a:endParaRPr lang="es-E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upload.wikimedia.org/wikipedia/commons/c/cc/Soil_profile.jpg" TargetMode="Externa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upload.wikimedia.org/wikipedia/commons/1/17/Ciclodelh20.jpg"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9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11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1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 dirty="0"/>
              <a:t>CURSO DE DISEÑO DE JARDINES.-i</a:t>
            </a:r>
          </a:p>
        </p:txBody>
      </p:sp>
      <p:sp>
        <p:nvSpPr>
          <p:cNvPr id="3" name="2 Subtítulo"/>
          <p:cNvSpPr>
            <a:spLocks noGrp="1"/>
          </p:cNvSpPr>
          <p:nvPr>
            <p:ph type="subTitle" idx="1"/>
          </p:nvPr>
        </p:nvSpPr>
        <p:spPr/>
        <p:txBody>
          <a:bodyPr>
            <a:normAutofit lnSpcReduction="10000"/>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908975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31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197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0482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0797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9179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7904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746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2897552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473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0"/>
            <a:ext cx="9103659" cy="6858000"/>
          </a:xfrm>
          <a:prstGeom prst="rect">
            <a:avLst/>
          </a:prstGeom>
        </p:spPr>
      </p:pic>
    </p:spTree>
    <p:extLst>
      <p:ext uri="{BB962C8B-B14F-4D97-AF65-F5344CB8AC3E}">
        <p14:creationId xmlns:p14="http://schemas.microsoft.com/office/powerpoint/2010/main" val="352596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8" y="0"/>
            <a:ext cx="9084623" cy="6858000"/>
          </a:xfrm>
          <a:prstGeom prst="rect">
            <a:avLst/>
          </a:prstGeom>
        </p:spPr>
      </p:pic>
    </p:spTree>
    <p:extLst>
      <p:ext uri="{BB962C8B-B14F-4D97-AF65-F5344CB8AC3E}">
        <p14:creationId xmlns:p14="http://schemas.microsoft.com/office/powerpoint/2010/main" val="2114458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DISEÑO DE JARDINES</a:t>
            </a:r>
          </a:p>
        </p:txBody>
      </p:sp>
      <p:sp>
        <p:nvSpPr>
          <p:cNvPr id="3" name="2 Marcador de contenido"/>
          <p:cNvSpPr>
            <a:spLocks noGrp="1"/>
          </p:cNvSpPr>
          <p:nvPr>
            <p:ph idx="1"/>
          </p:nvPr>
        </p:nvSpPr>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dirty="0"/>
              <a:t>El estilo y el diseño bien definido, la simetría, los elementos de sorpresa, los ornamentos decorativos, la salud de las plantas, son factores determinantes necesarios para crear un buen jardín; pero es el conjunto de todos ellos lo que garantiza el éxito del diseño.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Hay que planificar pensando en el futuro.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arte de la jardinería consiste en evaluar lo que se dispone y transformarlo en lo que se desea.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Para ello hay que saber realizarlo.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Debemos disponer de tres ingredientes clave: tiempo, paciencia y la voluntad de ponerlos en práctica.</a:t>
            </a:r>
            <a:endParaRPr lang="es-ES" dirty="0"/>
          </a:p>
        </p:txBody>
      </p:sp>
    </p:spTree>
    <p:extLst>
      <p:ext uri="{BB962C8B-B14F-4D97-AF65-F5344CB8AC3E}">
        <p14:creationId xmlns:p14="http://schemas.microsoft.com/office/powerpoint/2010/main" val="2653079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238750"/>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dirty="0"/>
              <a:t>Terreno fértil, soleado y protegido.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Dimensiones, el tamaño es importante para la subdivisión de las diferentes zonas. </a:t>
            </a:r>
          </a:p>
          <a:p>
            <a:pPr marL="548640" indent="-411480" eaLnBrk="1" fontAlgn="auto" hangingPunct="1">
              <a:spcAft>
                <a:spcPts val="0"/>
              </a:spcAft>
              <a:buClr>
                <a:schemeClr val="tx1">
                  <a:shade val="95000"/>
                </a:schemeClr>
              </a:buClr>
              <a:buFont typeface="Wingdings 2"/>
              <a:buChar char=""/>
              <a:defRPr/>
            </a:pPr>
            <a:r>
              <a:rPr lang="es-ES_tradnl" dirty="0"/>
              <a:t>Si el jardín es pequeño, debemos aprovechar el espacio de una forma eficaz.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Algunos macizos o terrazas elevadas aumentan las áreas cultivadas. </a:t>
            </a:r>
          </a:p>
          <a:p>
            <a:pPr marL="548640" indent="-411480" eaLnBrk="1" fontAlgn="auto" hangingPunct="1">
              <a:spcAft>
                <a:spcPts val="0"/>
              </a:spcAft>
              <a:buClr>
                <a:schemeClr val="tx1">
                  <a:shade val="95000"/>
                </a:schemeClr>
              </a:buClr>
              <a:buFont typeface="Wingdings 2"/>
              <a:buChar char=""/>
              <a:defRPr/>
            </a:pPr>
            <a:r>
              <a:rPr lang="es-ES_tradnl" dirty="0"/>
              <a:t>En una parcela restringida, el secreto está en colocar una sorpresa en cada rincón. </a:t>
            </a:r>
          </a:p>
          <a:p>
            <a:pPr marL="548640" indent="-411480" eaLnBrk="1" fontAlgn="auto" hangingPunct="1">
              <a:spcAft>
                <a:spcPts val="0"/>
              </a:spcAft>
              <a:buClr>
                <a:schemeClr val="tx1">
                  <a:shade val="95000"/>
                </a:schemeClr>
              </a:buClr>
              <a:buFont typeface="Wingdings 2"/>
              <a:buChar char=""/>
              <a:defRPr/>
            </a:pPr>
            <a:r>
              <a:rPr lang="es-ES_tradnl" dirty="0"/>
              <a:t>Un muro pintado con un paisaje, un espejo utilizado inteligentemente...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Reflexiones para la planificación.</a:t>
            </a:r>
            <a:endParaRPr lang="es-ES" dirty="0"/>
          </a:p>
        </p:txBody>
      </p:sp>
    </p:spTree>
    <p:extLst>
      <p:ext uri="{BB962C8B-B14F-4D97-AF65-F5344CB8AC3E}">
        <p14:creationId xmlns:p14="http://schemas.microsoft.com/office/powerpoint/2010/main" val="4202182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936103"/>
          </a:xfrm>
        </p:spPr>
        <p:txBody>
          <a:bodyPr>
            <a:normAutofit/>
          </a:bodyPr>
          <a:lstStyle/>
          <a:p>
            <a:r>
              <a:rPr lang="es-ES" sz="3200" b="1" dirty="0"/>
              <a:t>El clima y microclima</a:t>
            </a:r>
          </a:p>
        </p:txBody>
      </p:sp>
      <p:sp>
        <p:nvSpPr>
          <p:cNvPr id="3" name="2 Marcador de contenido"/>
          <p:cNvSpPr>
            <a:spLocks noGrp="1"/>
          </p:cNvSpPr>
          <p:nvPr>
            <p:ph idx="1"/>
          </p:nvPr>
        </p:nvSpPr>
        <p:spPr>
          <a:xfrm>
            <a:off x="914400" y="1484784"/>
            <a:ext cx="7772400" cy="4535016"/>
          </a:xfrm>
        </p:spPr>
        <p:txBody>
          <a:bodyPr>
            <a:noAutofit/>
          </a:bodyPr>
          <a:lstStyle/>
          <a:p>
            <a:r>
              <a:rPr lang="es-ES" sz="2400" dirty="0"/>
              <a:t>Las temperaturas, las lluvias y los vientos de una zona determinan su clima, pero en un jardín hay que tener en cuenta los microclimas que generan la sombra de árboles o muros, las corrientes de aire o la humedad del suelo.</a:t>
            </a:r>
          </a:p>
          <a:p>
            <a:r>
              <a:rPr lang="es-ES" sz="2400" dirty="0"/>
              <a:t>El clima está dado por las condiciones generales de la región.</a:t>
            </a:r>
          </a:p>
          <a:p>
            <a:r>
              <a:rPr lang="es-ES" sz="2400" dirty="0"/>
              <a:t> Es decir, si se trata de una zona calurosa o fría, húmeda o seca, con mucho viento o sin él, etc</a:t>
            </a:r>
            <a:r>
              <a:rPr lang="es-ES" sz="2800" dirty="0"/>
              <a:t>. </a:t>
            </a:r>
          </a:p>
        </p:txBody>
      </p:sp>
    </p:spTree>
    <p:extLst>
      <p:ext uri="{BB962C8B-B14F-4D97-AF65-F5344CB8AC3E}">
        <p14:creationId xmlns:p14="http://schemas.microsoft.com/office/powerpoint/2010/main" val="3393968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908720"/>
            <a:ext cx="8136904" cy="5217443"/>
          </a:xfrm>
        </p:spPr>
        <p:txBody>
          <a:bodyPr>
            <a:normAutofit/>
          </a:bodyPr>
          <a:lstStyle/>
          <a:p>
            <a:r>
              <a:rPr lang="es-ES" sz="2400" dirty="0"/>
              <a:t>En general, esos son los tres principales parámetros que se deben considerar al evaluar el clima: temperaturas, lluvias y vientos. </a:t>
            </a:r>
          </a:p>
          <a:p>
            <a:r>
              <a:rPr lang="es-ES" sz="2400" dirty="0"/>
              <a:t>Los microclimas, por su parte, son los condicionamientos de cada parcela específica del jardín. </a:t>
            </a:r>
          </a:p>
          <a:p>
            <a:r>
              <a:rPr lang="es-ES" sz="2400" dirty="0"/>
              <a:t>En general, se deben tener en cuenta los mismos tres factores, pero en este caso se ven afectados no por las características generales de la región sino por cuestiones particulares del jardín: si hay un árbol que dé sombra, rincones más húmedos, un muro o setos que corten o aminoren el viento, las sombras proyectadas por edificaciones cercanas, etc. </a:t>
            </a:r>
          </a:p>
        </p:txBody>
      </p:sp>
    </p:spTree>
    <p:extLst>
      <p:ext uri="{BB962C8B-B14F-4D97-AF65-F5344CB8AC3E}">
        <p14:creationId xmlns:p14="http://schemas.microsoft.com/office/powerpoint/2010/main" val="2695584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p:spPr>
        <p:txBody>
          <a:bodyPr>
            <a:noAutofit/>
          </a:bodyPr>
          <a:lstStyle/>
          <a:p>
            <a:r>
              <a:rPr lang="es-ES" sz="2400" b="1" dirty="0"/>
              <a:t>Cada jardín es único</a:t>
            </a:r>
            <a:r>
              <a:rPr lang="es-ES" sz="2400" dirty="0"/>
              <a:t>: cada uno depende, además del gusto y las habilidades de su diseñador, de dónde se sitúe.</a:t>
            </a:r>
          </a:p>
          <a:p>
            <a:r>
              <a:rPr lang="es-ES" sz="2400" dirty="0"/>
              <a:t>Son variados los factores que intervienen en la diferenciación de microclimas. </a:t>
            </a:r>
          </a:p>
          <a:p>
            <a:r>
              <a:rPr lang="es-ES" sz="2400" dirty="0"/>
              <a:t>Primero hay que tener en cuenta la llegada de </a:t>
            </a:r>
            <a:r>
              <a:rPr lang="es-ES" sz="2400" b="1" dirty="0"/>
              <a:t>la luz del sol. </a:t>
            </a:r>
          </a:p>
          <a:p>
            <a:r>
              <a:rPr lang="es-ES" sz="2400" dirty="0"/>
              <a:t>Existen ciertas plantas que pueden desarrollarse y vivir con la luz indirecta del sol, otras que necesitan luz directa durante algunas horas y otras que la requieren durante todo el día</a:t>
            </a:r>
            <a:r>
              <a:rPr lang="es-ES" sz="2800" dirty="0"/>
              <a:t>. </a:t>
            </a:r>
          </a:p>
        </p:txBody>
      </p:sp>
    </p:spTree>
    <p:extLst>
      <p:ext uri="{BB962C8B-B14F-4D97-AF65-F5344CB8AC3E}">
        <p14:creationId xmlns:p14="http://schemas.microsoft.com/office/powerpoint/2010/main" val="134096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p:spPr>
        <p:txBody>
          <a:bodyPr>
            <a:normAutofit/>
          </a:bodyPr>
          <a:lstStyle/>
          <a:p>
            <a:r>
              <a:rPr lang="es-ES" sz="2400" dirty="0"/>
              <a:t>Por otra parte, la incidencia de los rayos del sol es clave para determinar </a:t>
            </a:r>
            <a:r>
              <a:rPr lang="es-ES" sz="2400" b="1" dirty="0"/>
              <a:t>la humedad del ambiente</a:t>
            </a:r>
            <a:r>
              <a:rPr lang="es-ES" sz="2400" dirty="0"/>
              <a:t>: cuanto menos luz reciba, tanto más húmedos resultarán el suelo y el aire en ese sector. </a:t>
            </a:r>
          </a:p>
          <a:p>
            <a:r>
              <a:rPr lang="es-ES" sz="2400" dirty="0"/>
              <a:t>De todos modos, la humedad también dependerá de otros factores. </a:t>
            </a:r>
          </a:p>
          <a:p>
            <a:r>
              <a:rPr lang="es-ES" sz="2400" dirty="0"/>
              <a:t>Si la copa de un árbol es muy frondosa, llegará al suelo menos agua de lluvia que cuando las hojas y las ramas la dejan filtrar con facilidad. </a:t>
            </a:r>
          </a:p>
          <a:p>
            <a:r>
              <a:rPr lang="es-ES" sz="2400" dirty="0"/>
              <a:t>Los muros sirven como protección en </a:t>
            </a:r>
            <a:r>
              <a:rPr lang="es-ES" sz="2400" b="1" dirty="0"/>
              <a:t>regiones muy ventosas,</a:t>
            </a:r>
            <a:r>
              <a:rPr lang="es-ES" sz="2400" dirty="0"/>
              <a:t> como las cercanas al mar.</a:t>
            </a:r>
          </a:p>
          <a:p>
            <a:r>
              <a:rPr lang="es-ES" sz="2400" dirty="0"/>
              <a:t> </a:t>
            </a:r>
            <a:endParaRPr lang="es-ES" dirty="0"/>
          </a:p>
        </p:txBody>
      </p:sp>
    </p:spTree>
    <p:extLst>
      <p:ext uri="{BB962C8B-B14F-4D97-AF65-F5344CB8AC3E}">
        <p14:creationId xmlns:p14="http://schemas.microsoft.com/office/powerpoint/2010/main" val="4168952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412777"/>
            <a:ext cx="7315200" cy="4896584"/>
          </a:xfrm>
        </p:spPr>
        <p:txBody>
          <a:bodyPr/>
          <a:lstStyle/>
          <a:p>
            <a:r>
              <a:rPr lang="es-ES" sz="2400" dirty="0"/>
              <a:t>Pero no solo ellos: también se puede recurrir a medidas que bloqueen el viento de manera parcial, como pueden setos, ligustros, mallas de brezo, de red o telas. </a:t>
            </a:r>
          </a:p>
          <a:p>
            <a:endParaRPr lang="es-ES" dirty="0"/>
          </a:p>
        </p:txBody>
      </p:sp>
    </p:spTree>
    <p:extLst>
      <p:ext uri="{BB962C8B-B14F-4D97-AF65-F5344CB8AC3E}">
        <p14:creationId xmlns:p14="http://schemas.microsoft.com/office/powerpoint/2010/main" val="1164629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0035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620689"/>
            <a:ext cx="7315200" cy="720079"/>
          </a:xfrm>
        </p:spPr>
        <p:txBody>
          <a:bodyPr>
            <a:normAutofit/>
          </a:bodyPr>
          <a:lstStyle/>
          <a:p>
            <a:r>
              <a:rPr lang="es-ES" sz="3200" b="1" dirty="0"/>
              <a:t>Cómo modificar los microclimas</a:t>
            </a:r>
          </a:p>
        </p:txBody>
      </p:sp>
      <p:sp>
        <p:nvSpPr>
          <p:cNvPr id="3" name="2 Marcador de contenido"/>
          <p:cNvSpPr>
            <a:spLocks noGrp="1"/>
          </p:cNvSpPr>
          <p:nvPr>
            <p:ph idx="1"/>
          </p:nvPr>
        </p:nvSpPr>
        <p:spPr>
          <a:xfrm>
            <a:off x="914400" y="1556793"/>
            <a:ext cx="7315200" cy="4752568"/>
          </a:xfrm>
        </p:spPr>
        <p:txBody>
          <a:bodyPr>
            <a:normAutofit/>
          </a:bodyPr>
          <a:lstStyle/>
          <a:p>
            <a:r>
              <a:rPr lang="es-ES" sz="2400" dirty="0"/>
              <a:t>El viento puede ser bloqueado de modo total o parcial con la colocación de muros, setos o pantallas de tela o brezo.</a:t>
            </a:r>
          </a:p>
          <a:p>
            <a:r>
              <a:rPr lang="es-ES" sz="2400" dirty="0"/>
              <a:t> Estas últimas también sirven para dar sombra a ciertas áreas, de modo que obstruyan por completo la acción del sol o solo rebajen su intensidad. </a:t>
            </a:r>
          </a:p>
          <a:p>
            <a:r>
              <a:rPr lang="es-ES" sz="2400" dirty="0"/>
              <a:t>También la humidificación y reducción de la temperatura del ambiente, que incluye mecanismos tales como la pulverización de agua con aspersores o microaspersores.</a:t>
            </a:r>
          </a:p>
        </p:txBody>
      </p:sp>
    </p:spTree>
    <p:extLst>
      <p:ext uri="{BB962C8B-B14F-4D97-AF65-F5344CB8AC3E}">
        <p14:creationId xmlns:p14="http://schemas.microsoft.com/office/powerpoint/2010/main" val="3221074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12776"/>
            <a:ext cx="8075240" cy="4713387"/>
          </a:xfrm>
        </p:spPr>
        <p:txBody>
          <a:bodyPr>
            <a:normAutofit/>
          </a:bodyPr>
          <a:lstStyle/>
          <a:p>
            <a:r>
              <a:rPr lang="es-ES" sz="2400" dirty="0"/>
              <a:t>Un último recurso, llamado también "nebulización" (nombre tomado de un proceso médico), se emplea para refrescar espacios en los que hace mucho calor.</a:t>
            </a:r>
          </a:p>
          <a:p>
            <a:r>
              <a:rPr lang="es-ES" sz="2400" dirty="0"/>
              <a:t> El agua se pulveriza de tal manera que se diluye en el aire para que sus pequeñas partículas en suspensión reduzcan la temperatura ,se puede aplicar para bajar la temperatura y aumentar el nivel de humedad en el jardín</a:t>
            </a:r>
            <a:r>
              <a:rPr lang="es-ES" sz="2800" dirty="0"/>
              <a:t>.</a:t>
            </a:r>
          </a:p>
        </p:txBody>
      </p:sp>
    </p:spTree>
    <p:extLst>
      <p:ext uri="{BB962C8B-B14F-4D97-AF65-F5344CB8AC3E}">
        <p14:creationId xmlns:p14="http://schemas.microsoft.com/office/powerpoint/2010/main" val="1515069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6712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8" name="7 CuadroTexto"/>
          <p:cNvSpPr txBox="1"/>
          <p:nvPr/>
        </p:nvSpPr>
        <p:spPr>
          <a:xfrm>
            <a:off x="6156176" y="6453336"/>
            <a:ext cx="2808312" cy="369332"/>
          </a:xfrm>
          <a:prstGeom prst="rect">
            <a:avLst/>
          </a:prstGeom>
          <a:solidFill>
            <a:schemeClr val="bg1"/>
          </a:solidFill>
        </p:spPr>
        <p:txBody>
          <a:bodyPr wrap="square" rtlCol="0">
            <a:spAutoFit/>
          </a:bodyPr>
          <a:lstStyle/>
          <a:p>
            <a:r>
              <a:rPr lang="es-ES" dirty="0"/>
              <a:t>Jardín Americano</a:t>
            </a:r>
          </a:p>
        </p:txBody>
      </p:sp>
    </p:spTree>
    <p:extLst>
      <p:ext uri="{BB962C8B-B14F-4D97-AF65-F5344CB8AC3E}">
        <p14:creationId xmlns:p14="http://schemas.microsoft.com/office/powerpoint/2010/main" val="2863734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bulizacion Terrazas y Espacios Abier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772"/>
            <a:ext cx="9144000" cy="6872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929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3 Título"/>
          <p:cNvSpPr>
            <a:spLocks noGrp="1"/>
          </p:cNvSpPr>
          <p:nvPr>
            <p:ph type="title"/>
          </p:nvPr>
        </p:nvSpPr>
        <p:spPr>
          <a:xfrm>
            <a:off x="457200" y="152401"/>
            <a:ext cx="8229600" cy="972344"/>
          </a:xfrm>
        </p:spPr>
        <p:txBody>
          <a:bodyPr>
            <a:normAutofit/>
          </a:bodyPr>
          <a:lstStyle/>
          <a:p>
            <a:pPr eaLnBrk="1" hangingPunct="1"/>
            <a:r>
              <a:rPr lang="es-ES" sz="2800" dirty="0"/>
              <a:t>FORMA,TOPOGRAFIA,DIVISION,AMBIENTES</a:t>
            </a:r>
          </a:p>
        </p:txBody>
      </p:sp>
      <p:sp>
        <p:nvSpPr>
          <p:cNvPr id="3" name="2 Marcador de contenido"/>
          <p:cNvSpPr>
            <a:spLocks noGrp="1"/>
          </p:cNvSpPr>
          <p:nvPr>
            <p:ph idx="1"/>
          </p:nvPr>
        </p:nvSpPr>
        <p:spPr>
          <a:xfrm>
            <a:off x="457200" y="1556792"/>
            <a:ext cx="8229600" cy="4539208"/>
          </a:xfrm>
        </p:spPr>
        <p:txBody>
          <a:bodyPr>
            <a:normAutofit fontScale="85000" lnSpcReduction="10000"/>
          </a:bodyPr>
          <a:lstStyle/>
          <a:p>
            <a:pPr marL="548640" indent="-411480" eaLnBrk="1" fontAlgn="auto" hangingPunct="1">
              <a:spcAft>
                <a:spcPts val="0"/>
              </a:spcAft>
              <a:buClr>
                <a:schemeClr val="tx1">
                  <a:shade val="95000"/>
                </a:schemeClr>
              </a:buClr>
              <a:buFont typeface="Wingdings 2"/>
              <a:buChar char=""/>
              <a:defRPr/>
            </a:pPr>
            <a:r>
              <a:rPr lang="es-ES_tradnl" sz="2800" dirty="0"/>
              <a:t>Clima y Microclima     Factor importante e  </a:t>
            </a:r>
          </a:p>
          <a:p>
            <a:pPr marL="548640" indent="-411480" eaLnBrk="1" fontAlgn="auto" hangingPunct="1">
              <a:spcAft>
                <a:spcPts val="0"/>
              </a:spcAft>
              <a:buClr>
                <a:schemeClr val="tx1">
                  <a:shade val="95000"/>
                </a:schemeClr>
              </a:buClr>
              <a:buFont typeface="Wingdings 2"/>
              <a:buChar char=""/>
              <a:defRPr/>
            </a:pPr>
            <a:r>
              <a:rPr lang="es-ES_tradnl" sz="2800" dirty="0"/>
              <a:t>                                         influyente.</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			         Temperaturas medias y</a:t>
            </a:r>
          </a:p>
          <a:p>
            <a:pPr marL="548640" indent="-411480" eaLnBrk="1" fontAlgn="auto" hangingPunct="1">
              <a:spcAft>
                <a:spcPts val="0"/>
              </a:spcAft>
              <a:buClr>
                <a:schemeClr val="tx1">
                  <a:shade val="95000"/>
                </a:schemeClr>
              </a:buClr>
              <a:buFont typeface="Wingdings 2"/>
              <a:buChar char=""/>
              <a:defRPr/>
            </a:pPr>
            <a:r>
              <a:rPr lang="es-ES_tradnl" sz="2800" dirty="0"/>
              <a:t>                                         pluviometría.</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			          Determinación del propio </a:t>
            </a:r>
          </a:p>
          <a:p>
            <a:pPr marL="548640" indent="-411480" eaLnBrk="1" fontAlgn="auto" hangingPunct="1">
              <a:spcAft>
                <a:spcPts val="0"/>
              </a:spcAft>
              <a:buClr>
                <a:schemeClr val="tx1">
                  <a:shade val="95000"/>
                </a:schemeClr>
              </a:buClr>
              <a:buFont typeface="Wingdings 2"/>
              <a:buChar char=""/>
              <a:defRPr/>
            </a:pPr>
            <a:r>
              <a:rPr lang="es-ES_tradnl" sz="2800" dirty="0"/>
              <a:t>                                         clima.</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			          Protección contra los vientos,</a:t>
            </a:r>
          </a:p>
          <a:p>
            <a:pPr marL="548640" indent="-411480" eaLnBrk="1" fontAlgn="auto" hangingPunct="1">
              <a:spcAft>
                <a:spcPts val="0"/>
              </a:spcAft>
              <a:buClr>
                <a:schemeClr val="tx1">
                  <a:shade val="95000"/>
                </a:schemeClr>
              </a:buClr>
              <a:buFont typeface="Wingdings 2"/>
              <a:buChar char=""/>
              <a:defRPr/>
            </a:pPr>
            <a:r>
              <a:rPr lang="es-ES_tradnl" sz="2800" dirty="0"/>
              <a:t>                                         efecto destructivo.</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			          Cortavientos temporales o </a:t>
            </a:r>
          </a:p>
          <a:p>
            <a:pPr marL="548640" indent="-411480" eaLnBrk="1" fontAlgn="auto" hangingPunct="1">
              <a:spcAft>
                <a:spcPts val="0"/>
              </a:spcAft>
              <a:buClr>
                <a:schemeClr val="tx1">
                  <a:shade val="95000"/>
                </a:schemeClr>
              </a:buClr>
              <a:buFont typeface="Wingdings 2"/>
              <a:buChar char=""/>
              <a:defRPr/>
            </a:pPr>
            <a:r>
              <a:rPr lang="es-ES_tradnl" sz="2800" dirty="0"/>
              <a:t>                                          permanentes.</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			          Los setos son una alternativa.</a:t>
            </a:r>
            <a:endParaRPr lang="es-ES" sz="28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293156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238750"/>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dirty="0"/>
              <a:t>Tipos de suelo:</a:t>
            </a:r>
          </a:p>
          <a:p>
            <a:pPr marL="548640" indent="-411480" eaLnBrk="1" fontAlgn="auto" hangingPunct="1">
              <a:spcAft>
                <a:spcPts val="0"/>
              </a:spcAft>
              <a:buClr>
                <a:schemeClr val="tx1">
                  <a:shade val="95000"/>
                </a:schemeClr>
              </a:buClr>
              <a:buFont typeface="Wingdings 2"/>
              <a:buChar char=""/>
              <a:defRPr/>
            </a:pPr>
            <a:r>
              <a:rPr lang="es-ES_tradnl" dirty="0"/>
              <a:t>	                      El suelo es una materia viva</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			Diferentes tipos de suelo</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			La aridez y la alcalinidad</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			Nitrógeno, fósforo y potasio</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			Magnesio, calcio, azufre, oxígeno, </a:t>
            </a:r>
          </a:p>
          <a:p>
            <a:pPr marL="548640" indent="-411480" eaLnBrk="1" fontAlgn="auto" hangingPunct="1">
              <a:spcAft>
                <a:spcPts val="0"/>
              </a:spcAft>
              <a:buClr>
                <a:schemeClr val="tx1">
                  <a:shade val="95000"/>
                </a:schemeClr>
              </a:buClr>
              <a:buFont typeface="Wingdings 2"/>
              <a:buChar char=""/>
              <a:defRPr/>
            </a:pPr>
            <a:r>
              <a:rPr lang="es-ES_tradnl" dirty="0"/>
              <a:t>                           hierro, manganeso, boro,</a:t>
            </a:r>
          </a:p>
          <a:p>
            <a:pPr marL="548640" indent="-411480" eaLnBrk="1" fontAlgn="auto" hangingPunct="1">
              <a:spcAft>
                <a:spcPts val="0"/>
              </a:spcAft>
              <a:buClr>
                <a:schemeClr val="tx1">
                  <a:shade val="95000"/>
                </a:schemeClr>
              </a:buClr>
              <a:buFont typeface="Wingdings 2"/>
              <a:buChar char=""/>
              <a:defRPr/>
            </a:pPr>
            <a:r>
              <a:rPr lang="es-ES_tradnl" dirty="0"/>
              <a:t>                           molibdeno, cobre, zinc</a:t>
            </a:r>
          </a:p>
          <a:p>
            <a:pPr marL="548640" indent="-411480" eaLnBrk="1" fontAlgn="auto" hangingPunct="1">
              <a:spcAft>
                <a:spcPts val="0"/>
              </a:spcAft>
              <a:buClr>
                <a:schemeClr val="tx1">
                  <a:shade val="95000"/>
                </a:schemeClr>
              </a:buClr>
              <a:buFont typeface="Wingdings 2"/>
              <a:buChar char=""/>
              <a:defRPr/>
            </a:pPr>
            <a:r>
              <a:rPr lang="es-ES_tradnl" dirty="0"/>
              <a:t>			 Suelos alcalinos, suelos ácidos.</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			 Averiguar el PH del suelo.</a:t>
            </a:r>
          </a:p>
          <a:p>
            <a:pPr marL="548640" indent="-411480" eaLnBrk="1" fontAlgn="auto" hangingPunct="1">
              <a:spcAft>
                <a:spcPts val="0"/>
              </a:spcAft>
              <a:buClr>
                <a:schemeClr val="tx1">
                  <a:shade val="95000"/>
                </a:schemeClr>
              </a:buClr>
              <a:buFont typeface="Wingdings 2"/>
              <a:buChar char=""/>
              <a:defRPr/>
            </a:pPr>
            <a:r>
              <a:rPr lang="es-ES_tradnl" dirty="0"/>
              <a:t>                           Índice de acidez y alcalinidad </a:t>
            </a:r>
          </a:p>
          <a:p>
            <a:pPr marL="548640" indent="-411480" eaLnBrk="1" fontAlgn="auto" hangingPunct="1">
              <a:spcAft>
                <a:spcPts val="0"/>
              </a:spcAft>
              <a:buClr>
                <a:schemeClr val="tx1">
                  <a:shade val="95000"/>
                </a:schemeClr>
              </a:buClr>
              <a:buFont typeface="Wingdings 2"/>
              <a:buChar char=""/>
              <a:defRPr/>
            </a:pPr>
            <a:endParaRPr lang="es-ES_tradnl"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422047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813"/>
            <a:ext cx="8229600" cy="5310187"/>
          </a:xfrm>
        </p:spPr>
        <p:txBody>
          <a:bodyPr>
            <a:normAutofit fontScale="92500" lnSpcReduction="10000"/>
          </a:bodyPr>
          <a:lstStyle/>
          <a:p>
            <a:pPr marL="548640" indent="-411480" eaLnBrk="1" fontAlgn="auto" hangingPunct="1">
              <a:spcAft>
                <a:spcPts val="0"/>
              </a:spcAft>
              <a:buClr>
                <a:schemeClr val="tx1">
                  <a:shade val="95000"/>
                </a:schemeClr>
              </a:buClr>
              <a:buFont typeface="Wingdings 2"/>
              <a:buChar char=""/>
              <a:defRPr/>
            </a:pPr>
            <a:r>
              <a:rPr lang="es-ES_tradnl" sz="2600" dirty="0"/>
              <a:t>Mejoras del         Drenaje de suelos que se  </a:t>
            </a:r>
          </a:p>
          <a:p>
            <a:pPr marL="548640" indent="-411480" eaLnBrk="1" fontAlgn="auto" hangingPunct="1">
              <a:spcAft>
                <a:spcPts val="0"/>
              </a:spcAft>
              <a:buClr>
                <a:schemeClr val="tx1">
                  <a:shade val="95000"/>
                </a:schemeClr>
              </a:buClr>
              <a:buFont typeface="Wingdings 2"/>
              <a:buChar char=""/>
              <a:defRPr/>
            </a:pPr>
            <a:r>
              <a:rPr lang="es-ES_tradnl" sz="2600" dirty="0"/>
              <a:t>suelo                     encharcan. Sistemas.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Composición del suelo</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Fertilidad. Nutrientes básicos.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Abonos orgánicos e inorgánicos.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HPK 10-11:27 10% Nitrógeno, 11%</a:t>
            </a:r>
          </a:p>
          <a:p>
            <a:pPr marL="548640" indent="-411480" eaLnBrk="1" fontAlgn="auto" hangingPunct="1">
              <a:spcAft>
                <a:spcPts val="0"/>
              </a:spcAft>
              <a:buClr>
                <a:schemeClr val="tx1">
                  <a:shade val="95000"/>
                </a:schemeClr>
              </a:buClr>
              <a:buFont typeface="Wingdings 2"/>
              <a:buChar char=""/>
              <a:defRPr/>
            </a:pPr>
            <a:r>
              <a:rPr lang="es-ES_tradnl" sz="2600" dirty="0"/>
              <a:t>                               Fósforo y 27% Potasio.</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Nitrógeno: favorece el crecimiento.</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Fósforo: la maduración de los </a:t>
            </a:r>
          </a:p>
          <a:p>
            <a:pPr marL="548640" indent="-411480" eaLnBrk="1" fontAlgn="auto" hangingPunct="1">
              <a:spcAft>
                <a:spcPts val="0"/>
              </a:spcAft>
              <a:buClr>
                <a:schemeClr val="tx1">
                  <a:shade val="95000"/>
                </a:schemeClr>
              </a:buClr>
              <a:buFont typeface="Wingdings 2"/>
              <a:buChar char=""/>
              <a:defRPr/>
            </a:pPr>
            <a:r>
              <a:rPr lang="es-ES_tradnl" sz="2600" dirty="0"/>
              <a:t>                               frutos.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Potasio: producción de flores y </a:t>
            </a:r>
          </a:p>
          <a:p>
            <a:pPr marL="548640" indent="-411480" eaLnBrk="1" fontAlgn="auto" hangingPunct="1">
              <a:spcAft>
                <a:spcPts val="0"/>
              </a:spcAft>
              <a:buClr>
                <a:schemeClr val="tx1">
                  <a:shade val="95000"/>
                </a:schemeClr>
              </a:buClr>
              <a:buFont typeface="Wingdings 2"/>
              <a:buChar char=""/>
              <a:defRPr/>
            </a:pPr>
            <a:r>
              <a:rPr lang="es-ES_tradnl" sz="2600" dirty="0"/>
              <a:t>                               frutos más grandes.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Evitar la compactación del suelo.</a:t>
            </a:r>
            <a:endParaRPr lang="es-ES" sz="26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40842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43192" cy="5997280"/>
          </a:xfrm>
        </p:spPr>
        <p:txBody>
          <a:bodyPr>
            <a:normAutofit/>
          </a:bodyPr>
          <a:lstStyle/>
          <a:p>
            <a:r>
              <a:rPr lang="es-ES" dirty="0"/>
              <a:t>Suelos con problemas:</a:t>
            </a:r>
          </a:p>
          <a:p>
            <a:r>
              <a:rPr lang="es-ES" dirty="0"/>
              <a:t> </a:t>
            </a:r>
          </a:p>
          <a:p>
            <a:r>
              <a:rPr lang="es-ES" dirty="0"/>
              <a:t>			Arcillosos: pesados y pegajosos</a:t>
            </a:r>
          </a:p>
          <a:p>
            <a:r>
              <a:rPr lang="es-ES" dirty="0"/>
              <a:t>			Arenosos: fáciles de trabajar,</a:t>
            </a:r>
          </a:p>
          <a:p>
            <a:r>
              <a:rPr lang="es-ES" dirty="0"/>
              <a:t>                                 retiene poco el agua </a:t>
            </a:r>
          </a:p>
          <a:p>
            <a:r>
              <a:rPr lang="es-ES" dirty="0"/>
              <a:t>			Enmiendas</a:t>
            </a:r>
          </a:p>
          <a:p>
            <a:r>
              <a:rPr lang="es-ES" dirty="0"/>
              <a:t> </a:t>
            </a:r>
          </a:p>
          <a:p>
            <a:r>
              <a:rPr lang="es-ES" dirty="0"/>
              <a:t>Sol y sombra         Calidad de la luz</a:t>
            </a:r>
          </a:p>
          <a:p>
            <a:r>
              <a:rPr lang="es-ES" dirty="0"/>
              <a:t>			Tipos de sombra:	</a:t>
            </a:r>
          </a:p>
          <a:p>
            <a:r>
              <a:rPr lang="es-ES" dirty="0"/>
              <a:t>                                         Sombra moteada					            Sombra parcial</a:t>
            </a:r>
          </a:p>
          <a:p>
            <a:r>
              <a:rPr lang="es-ES" dirty="0"/>
              <a:t>				 Sombra total					                       Sombra densa</a:t>
            </a:r>
          </a:p>
          <a:p>
            <a:endParaRPr lang="es-ES" dirty="0"/>
          </a:p>
        </p:txBody>
      </p:sp>
    </p:spTree>
    <p:extLst>
      <p:ext uri="{BB962C8B-B14F-4D97-AF65-F5344CB8AC3E}">
        <p14:creationId xmlns:p14="http://schemas.microsoft.com/office/powerpoint/2010/main" val="1025706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556792"/>
            <a:ext cx="7467600" cy="4917160"/>
          </a:xfrm>
        </p:spPr>
        <p:txBody>
          <a:bodyPr/>
          <a:lstStyle/>
          <a:p>
            <a:r>
              <a:rPr lang="es-ES" dirty="0"/>
              <a:t>La reducción de sombra</a:t>
            </a:r>
          </a:p>
          <a:p>
            <a:r>
              <a:rPr lang="es-ES" dirty="0"/>
              <a:t>	                                                                                                                      Selección de árbol</a:t>
            </a:r>
          </a:p>
          <a:p>
            <a:r>
              <a:rPr lang="es-ES" dirty="0"/>
              <a:t> Poda de árboles</a:t>
            </a:r>
          </a:p>
          <a:p>
            <a:r>
              <a:rPr lang="es-ES" dirty="0"/>
              <a:t> Sol y calor	</a:t>
            </a:r>
          </a:p>
          <a:p>
            <a:r>
              <a:rPr lang="es-ES" dirty="0"/>
              <a:t> El jardín mediterráneo</a:t>
            </a:r>
          </a:p>
          <a:p>
            <a:r>
              <a:rPr lang="es-ES" dirty="0"/>
              <a:t> Elección de plantas</a:t>
            </a:r>
          </a:p>
          <a:p>
            <a:endParaRPr lang="es-ES" dirty="0"/>
          </a:p>
        </p:txBody>
      </p:sp>
    </p:spTree>
    <p:extLst>
      <p:ext uri="{BB962C8B-B14F-4D97-AF65-F5344CB8AC3E}">
        <p14:creationId xmlns:p14="http://schemas.microsoft.com/office/powerpoint/2010/main" val="657649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864095"/>
          </a:xfrm>
        </p:spPr>
        <p:txBody>
          <a:bodyPr>
            <a:normAutofit/>
          </a:bodyPr>
          <a:lstStyle/>
          <a:p>
            <a:r>
              <a:rPr lang="es-ES" sz="3200" b="1" dirty="0"/>
              <a:t>Suelo y textura</a:t>
            </a:r>
          </a:p>
        </p:txBody>
      </p:sp>
      <p:sp>
        <p:nvSpPr>
          <p:cNvPr id="3" name="2 Marcador de contenido"/>
          <p:cNvSpPr>
            <a:spLocks noGrp="1"/>
          </p:cNvSpPr>
          <p:nvPr>
            <p:ph idx="1"/>
          </p:nvPr>
        </p:nvSpPr>
        <p:spPr>
          <a:xfrm>
            <a:off x="914400" y="1484784"/>
            <a:ext cx="7618040" cy="5112568"/>
          </a:xfrm>
        </p:spPr>
        <p:txBody>
          <a:bodyPr>
            <a:noAutofit/>
          </a:bodyPr>
          <a:lstStyle/>
          <a:p>
            <a:r>
              <a:rPr lang="es-ES" sz="2400" dirty="0"/>
              <a:t>La textura de suelo responde a la proporción en que están distribuidas las partículas que lo componen.</a:t>
            </a:r>
          </a:p>
          <a:p>
            <a:r>
              <a:rPr lang="es-ES" sz="2400" dirty="0"/>
              <a:t> La capacidad permeabilizante de un suelo, así como la retención del agua, son características que dependen directamente de la textura.</a:t>
            </a:r>
          </a:p>
          <a:p>
            <a:r>
              <a:rPr lang="es-ES" sz="2400" dirty="0"/>
              <a:t>Si las diferentes fracciones en que se dividen los elementos sólidos no predominan entre sí unos sobre otros se dice que el suelo está equilibrado. </a:t>
            </a:r>
          </a:p>
        </p:txBody>
      </p:sp>
    </p:spTree>
    <p:extLst>
      <p:ext uri="{BB962C8B-B14F-4D97-AF65-F5344CB8AC3E}">
        <p14:creationId xmlns:p14="http://schemas.microsoft.com/office/powerpoint/2010/main" val="3858805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268760"/>
            <a:ext cx="7848872" cy="4751040"/>
          </a:xfrm>
        </p:spPr>
        <p:txBody>
          <a:bodyPr>
            <a:normAutofit/>
          </a:bodyPr>
          <a:lstStyle/>
          <a:p>
            <a:r>
              <a:rPr lang="es-ES" sz="2400" dirty="0"/>
              <a:t>Las arcillas y limos constituyen las partículas de la fracción fina, las arenas la fracción media y las gravas y piedras la fracción gruesa.</a:t>
            </a:r>
          </a:p>
          <a:p>
            <a:r>
              <a:rPr lang="es-ES" sz="2400" dirty="0"/>
              <a:t>Conocer el tipo de suelo con el que se trabaja es imprescindible. </a:t>
            </a:r>
          </a:p>
          <a:p>
            <a:r>
              <a:rPr lang="es-ES" sz="2400" dirty="0"/>
              <a:t>De su textura dependen sus propiedades físicas, las cuales determinan, en gran medida, su productividad.</a:t>
            </a:r>
          </a:p>
          <a:p>
            <a:r>
              <a:rPr lang="es-ES" sz="2400" dirty="0"/>
              <a:t> </a:t>
            </a:r>
            <a:r>
              <a:rPr lang="es-ES" sz="2400" b="1" dirty="0"/>
              <a:t>Franco</a:t>
            </a:r>
            <a:r>
              <a:rPr lang="es-ES" sz="2400" dirty="0"/>
              <a:t>. Tiene una textura media (45%de arena, 40% de limo y 15% de arcilla), por lo que sus condiciones físicas y químicas son las mejores y el  más apto para el cultivo</a:t>
            </a:r>
            <a:r>
              <a:rPr lang="es-ES" sz="2800" dirty="0"/>
              <a:t>. </a:t>
            </a:r>
          </a:p>
          <a:p>
            <a:endParaRPr lang="es-ES" dirty="0"/>
          </a:p>
          <a:p>
            <a:endParaRPr lang="es-ES" dirty="0"/>
          </a:p>
          <a:p>
            <a:endParaRPr lang="es-ES" dirty="0"/>
          </a:p>
        </p:txBody>
      </p:sp>
    </p:spTree>
    <p:extLst>
      <p:ext uri="{BB962C8B-B14F-4D97-AF65-F5344CB8AC3E}">
        <p14:creationId xmlns:p14="http://schemas.microsoft.com/office/powerpoint/2010/main" val="3022580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313369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adrimasd.org/blogs/universo/wp-content/blogs.dir/42/files/164/paisaje-de-vertisoles-fuente-university-of-idah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440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1.bp.blogspot.com/-4OQrpA_yqb8/TT216IvC93I/AAAAAAAAA5g/oNZNxwWvdYY/s1600/DSC008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245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124744"/>
            <a:ext cx="8229600" cy="6048672"/>
          </a:xfrm>
        </p:spPr>
        <p:txBody>
          <a:bodyPr>
            <a:normAutofit/>
          </a:bodyPr>
          <a:lstStyle/>
          <a:p>
            <a:r>
              <a:rPr lang="es-ES" sz="2400" b="1" dirty="0"/>
              <a:t>Turboso. </a:t>
            </a:r>
            <a:r>
              <a:rPr lang="es-ES" sz="2400" dirty="0"/>
              <a:t>Está formado por tierra vegetal descompuesta, por lo que tiene un bajo contenido mineral y un exceso de materia orgánica. </a:t>
            </a:r>
          </a:p>
          <a:p>
            <a:r>
              <a:rPr lang="es-ES" sz="2400" dirty="0"/>
              <a:t>Una gran ventaja es que no requiere de materiales productores de humus. </a:t>
            </a:r>
          </a:p>
          <a:p>
            <a:r>
              <a:rPr lang="es-ES" sz="2400" dirty="0"/>
              <a:t>Sin embargo, ocasiona problemas en el drenaje y es demasiado ácido, por ello requiere un aporte notable de cal.</a:t>
            </a:r>
          </a:p>
          <a:p>
            <a:r>
              <a:rPr lang="es-ES" sz="2400" b="1" dirty="0"/>
              <a:t>Pedregoso</a:t>
            </a:r>
            <a:r>
              <a:rPr lang="es-ES" sz="2400" dirty="0"/>
              <a:t>. Contiene partículas muy gruesas y su drenaje es muy bueno, pero no retiene ni el agua ni los nutrientes. </a:t>
            </a:r>
          </a:p>
          <a:p>
            <a:endParaRPr lang="es-ES" sz="2800" dirty="0"/>
          </a:p>
          <a:p>
            <a:r>
              <a:rPr lang="es-ES" sz="4000" dirty="0"/>
              <a:t> </a:t>
            </a:r>
            <a:endParaRPr lang="es-ES" dirty="0"/>
          </a:p>
        </p:txBody>
      </p:sp>
    </p:spTree>
    <p:extLst>
      <p:ext uri="{BB962C8B-B14F-4D97-AF65-F5344CB8AC3E}">
        <p14:creationId xmlns:p14="http://schemas.microsoft.com/office/powerpoint/2010/main" val="811501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96753"/>
            <a:ext cx="7315200" cy="5112608"/>
          </a:xfrm>
        </p:spPr>
        <p:txBody>
          <a:bodyPr/>
          <a:lstStyle/>
          <a:p>
            <a:r>
              <a:rPr lang="es-ES" sz="2400" dirty="0"/>
              <a:t>Es un suelo difícil de cultivar, aunque no imposible. Las plantas que mejor sobreviven en estas condiciones son las de hoja gris, cerosa o con vellosidad, como la aquilegia y el verbasco.</a:t>
            </a:r>
          </a:p>
          <a:p>
            <a:endParaRPr lang="es-ES" dirty="0"/>
          </a:p>
        </p:txBody>
      </p:sp>
    </p:spTree>
    <p:extLst>
      <p:ext uri="{BB962C8B-B14F-4D97-AF65-F5344CB8AC3E}">
        <p14:creationId xmlns:p14="http://schemas.microsoft.com/office/powerpoint/2010/main" val="1772216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355976" y="6381328"/>
            <a:ext cx="4464496" cy="369332"/>
          </a:xfrm>
          <a:prstGeom prst="rect">
            <a:avLst/>
          </a:prstGeom>
          <a:solidFill>
            <a:schemeClr val="tx1"/>
          </a:solidFill>
        </p:spPr>
        <p:txBody>
          <a:bodyPr wrap="square" rtlCol="0">
            <a:spAutoFit/>
          </a:bodyPr>
          <a:lstStyle/>
          <a:p>
            <a:r>
              <a:rPr lang="es-ES" dirty="0">
                <a:solidFill>
                  <a:prstClr val="white"/>
                </a:solidFill>
              </a:rPr>
              <a:t>Verbasco.-(Verbascum phlomoides, L.).</a:t>
            </a:r>
          </a:p>
        </p:txBody>
      </p:sp>
    </p:spTree>
    <p:extLst>
      <p:ext uri="{BB962C8B-B14F-4D97-AF65-F5344CB8AC3E}">
        <p14:creationId xmlns:p14="http://schemas.microsoft.com/office/powerpoint/2010/main" val="143624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003232" cy="4929411"/>
          </a:xfrm>
        </p:spPr>
        <p:txBody>
          <a:bodyPr>
            <a:normAutofit/>
          </a:bodyPr>
          <a:lstStyle/>
          <a:p>
            <a:r>
              <a:rPr lang="es-ES" sz="2400" b="1" dirty="0"/>
              <a:t>Pesado o arcilloso. </a:t>
            </a:r>
            <a:r>
              <a:rPr lang="es-ES" sz="2400" dirty="0"/>
              <a:t>Su fina textura le otorga una elevada retención de agua y nutrientes. </a:t>
            </a:r>
          </a:p>
          <a:p>
            <a:r>
              <a:rPr lang="es-ES" sz="2400" dirty="0"/>
              <a:t>Tiene un 45% de arcillas, un 30% de limo y un 25% de arena. </a:t>
            </a:r>
          </a:p>
          <a:p>
            <a:r>
              <a:rPr lang="es-ES" sz="2400" dirty="0"/>
              <a:t>No obstante, la porosidad es baja y carece de buenas posibilidades de aireación. </a:t>
            </a:r>
          </a:p>
          <a:p>
            <a:r>
              <a:rPr lang="es-ES" sz="2400" dirty="0"/>
              <a:t>Dificulta mucho el drenaje, el suelo se encharca y la mayoría de las plantas se pudren.</a:t>
            </a:r>
          </a:p>
          <a:p>
            <a:r>
              <a:rPr lang="es-ES" sz="2400" dirty="0"/>
              <a:t> En el momento de plantar, es necesario aportar una buena cantidad de mantillo o de turba, para airear y esponjar el suelo. </a:t>
            </a:r>
          </a:p>
          <a:p>
            <a:endParaRPr lang="es-ES" dirty="0"/>
          </a:p>
        </p:txBody>
      </p:sp>
    </p:spTree>
    <p:extLst>
      <p:ext uri="{BB962C8B-B14F-4D97-AF65-F5344CB8AC3E}">
        <p14:creationId xmlns:p14="http://schemas.microsoft.com/office/powerpoint/2010/main" val="16881547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147248" cy="5328592"/>
          </a:xfrm>
        </p:spPr>
        <p:txBody>
          <a:bodyPr>
            <a:noAutofit/>
          </a:bodyPr>
          <a:lstStyle/>
          <a:p>
            <a:r>
              <a:rPr lang="es-ES" sz="2400" b="1" dirty="0"/>
              <a:t>Ligero o arenoso</a:t>
            </a:r>
            <a:r>
              <a:rPr lang="es-ES" sz="2400" dirty="0"/>
              <a:t>. Este tipo de suelo tiene una textura gruesa con un 75% de arenas, un 5% de arcillas y un 20% de limo, lo que le permite una gran aireación.</a:t>
            </a:r>
          </a:p>
          <a:p>
            <a:r>
              <a:rPr lang="es-ES" sz="2400" dirty="0"/>
              <a:t> Aunque absorbe bien el agua, no la retiene y se filtra con facilidad hacia el fondo. </a:t>
            </a:r>
          </a:p>
          <a:p>
            <a:r>
              <a:rPr lang="es-ES" sz="2400" dirty="0"/>
              <a:t>Estos suelos se secan con rapidez y no almacenan el agua como los arcillosos, por lo que precisan de riego frecuente, pero en poca cantidad. </a:t>
            </a:r>
          </a:p>
          <a:p>
            <a:r>
              <a:rPr lang="es-ES" sz="2400" dirty="0"/>
              <a:t>El riego por goteo es el más adecuado. </a:t>
            </a:r>
          </a:p>
          <a:p>
            <a:r>
              <a:rPr lang="es-ES" sz="2400" dirty="0"/>
              <a:t>Para mejorar las pérdidas de materia orgánica, es preciso el aporte de productores de humos y fertilizantes de lenta liberación. </a:t>
            </a:r>
          </a:p>
        </p:txBody>
      </p:sp>
    </p:spTree>
    <p:extLst>
      <p:ext uri="{BB962C8B-B14F-4D97-AF65-F5344CB8AC3E}">
        <p14:creationId xmlns:p14="http://schemas.microsoft.com/office/powerpoint/2010/main" val="3336047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229600" cy="5904656"/>
          </a:xfrm>
        </p:spPr>
        <p:txBody>
          <a:bodyPr>
            <a:normAutofit/>
          </a:bodyPr>
          <a:lstStyle/>
          <a:p>
            <a:r>
              <a:rPr lang="es-ES" sz="2400" dirty="0"/>
              <a:t>En este tipo de suelos viven bien las plantas que no soportan un exceso de agua, como los céspedes, los cactus y las crasas, y diversas especies mediterráneas. </a:t>
            </a:r>
          </a:p>
          <a:p>
            <a:r>
              <a:rPr lang="es-ES" sz="2400" dirty="0"/>
              <a:t>El </a:t>
            </a:r>
            <a:r>
              <a:rPr lang="es-ES" sz="2400" b="1" dirty="0"/>
              <a:t>suelo idóneo</a:t>
            </a:r>
          </a:p>
          <a:p>
            <a:r>
              <a:rPr lang="es-ES" sz="2400" dirty="0"/>
              <a:t>El suelo idóneo debe contener minerales en un 45% -arena, limo y arcilla-, materia orgánica en un 5% -humus o restos orgánicos o vegetales-, un 25% de agua y otro 25% de aire.</a:t>
            </a:r>
          </a:p>
          <a:p>
            <a:r>
              <a:rPr lang="es-ES" sz="2400" dirty="0"/>
              <a:t> Además, ha de tener una estructura quebradiza, ser rico en materia orgánica, estar suelto, con buena aireación y debe drenar lo suficiente. </a:t>
            </a:r>
            <a:endParaRPr lang="es-ES" dirty="0"/>
          </a:p>
        </p:txBody>
      </p:sp>
    </p:spTree>
    <p:extLst>
      <p:ext uri="{BB962C8B-B14F-4D97-AF65-F5344CB8AC3E}">
        <p14:creationId xmlns:p14="http://schemas.microsoft.com/office/powerpoint/2010/main" val="523231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96753"/>
            <a:ext cx="7315200" cy="5112608"/>
          </a:xfrm>
        </p:spPr>
        <p:txBody>
          <a:bodyPr/>
          <a:lstStyle/>
          <a:p>
            <a:r>
              <a:rPr lang="es-ES" sz="2400" dirty="0"/>
              <a:t>Otras condiciones que debe cumplir son: tener un pH entre 5,5 y 7 y proporcionar los nutrientes necesarios -nitrógeno, fósforo, potasio, manganeso, hierro, etc.- para el crecimiento de las plantas. </a:t>
            </a:r>
          </a:p>
          <a:p>
            <a:endParaRPr lang="es-ES" dirty="0"/>
          </a:p>
        </p:txBody>
      </p:sp>
    </p:spTree>
    <p:extLst>
      <p:ext uri="{BB962C8B-B14F-4D97-AF65-F5344CB8AC3E}">
        <p14:creationId xmlns:p14="http://schemas.microsoft.com/office/powerpoint/2010/main" val="3745780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le:Soil profil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76672"/>
            <a:ext cx="2247900" cy="2743201"/>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827584" y="3855290"/>
            <a:ext cx="4572000" cy="1477328"/>
          </a:xfrm>
          <a:prstGeom prst="rect">
            <a:avLst/>
          </a:prstGeom>
        </p:spPr>
        <p:txBody>
          <a:bodyPr>
            <a:spAutoFit/>
          </a:bodyPr>
          <a:lstStyle/>
          <a:p>
            <a:r>
              <a:rPr lang="es-ES" dirty="0">
                <a:solidFill>
                  <a:prstClr val="white"/>
                </a:solidFill>
              </a:rPr>
              <a:t>Esquema del suelo:</a:t>
            </a:r>
          </a:p>
          <a:p>
            <a:r>
              <a:rPr lang="es-ES" dirty="0">
                <a:solidFill>
                  <a:prstClr val="white"/>
                </a:solidFill>
              </a:rPr>
              <a:t> O - Materia orgánica</a:t>
            </a:r>
          </a:p>
          <a:p>
            <a:r>
              <a:rPr lang="es-ES" dirty="0">
                <a:solidFill>
                  <a:prstClr val="white"/>
                </a:solidFill>
              </a:rPr>
              <a:t> A - Suelo</a:t>
            </a:r>
          </a:p>
          <a:p>
            <a:r>
              <a:rPr lang="es-ES" dirty="0">
                <a:solidFill>
                  <a:prstClr val="white"/>
                </a:solidFill>
              </a:rPr>
              <a:t> B - Subsuelo</a:t>
            </a:r>
          </a:p>
          <a:p>
            <a:r>
              <a:rPr lang="es-ES" dirty="0">
                <a:solidFill>
                  <a:prstClr val="white"/>
                </a:solidFill>
              </a:rPr>
              <a:t> C - Material parental</a:t>
            </a:r>
          </a:p>
        </p:txBody>
      </p:sp>
      <p:pic>
        <p:nvPicPr>
          <p:cNvPr id="7172" name="Picture 4" descr="http://elquetzalteco.com.gt/sites/default/files/styles/large/public/field/image/02-elquetz1120-suelo-de-xel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188640"/>
            <a:ext cx="4371975" cy="292417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articulosweb.net/blog/wp-content/gallery/horizontes-del-suelo/horizontes-del-suelo-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5" y="3112816"/>
            <a:ext cx="3552825" cy="2962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1914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74638"/>
            <a:ext cx="8003232" cy="1066130"/>
          </a:xfrm>
        </p:spPr>
        <p:txBody>
          <a:bodyPr>
            <a:normAutofit/>
          </a:bodyPr>
          <a:lstStyle/>
          <a:p>
            <a:r>
              <a:rPr lang="es-ES" sz="3200" b="1" dirty="0"/>
              <a:t>Subsuelo</a:t>
            </a:r>
          </a:p>
        </p:txBody>
      </p:sp>
      <p:sp>
        <p:nvSpPr>
          <p:cNvPr id="3" name="2 Marcador de contenido"/>
          <p:cNvSpPr>
            <a:spLocks noGrp="1"/>
          </p:cNvSpPr>
          <p:nvPr>
            <p:ph idx="1"/>
          </p:nvPr>
        </p:nvSpPr>
        <p:spPr>
          <a:xfrm>
            <a:off x="457200" y="1484784"/>
            <a:ext cx="8507288" cy="5976664"/>
          </a:xfrm>
        </p:spPr>
        <p:txBody>
          <a:bodyPr>
            <a:normAutofit/>
          </a:bodyPr>
          <a:lstStyle/>
          <a:p>
            <a:r>
              <a:rPr lang="es-ES" sz="2400" dirty="0"/>
              <a:t>El subsuelo, o sustrato, es la capa de suelo debajo de la capa superficial del suelo en la superficie de la tierra. </a:t>
            </a:r>
          </a:p>
          <a:p>
            <a:r>
              <a:rPr lang="es-ES" sz="2400" dirty="0"/>
              <a:t>El subsuelo puede incluir sustancias como arcilla y/o arena, que sólo han sido parcialmente desglosadas ​​por aire, luz solar, agua, viento, etc., para producir suelo verdadero.</a:t>
            </a:r>
          </a:p>
          <a:p>
            <a:r>
              <a:rPr lang="es-ES" sz="2400" dirty="0"/>
              <a:t> Debajo del subsuelo está el sustrato, que puede ser rocoso, de sedimentos o depósitos eólicos, en gran medida afectados por factores formadores de suelo activo en el subsuelo. </a:t>
            </a:r>
          </a:p>
        </p:txBody>
      </p:sp>
    </p:spTree>
    <p:extLst>
      <p:ext uri="{BB962C8B-B14F-4D97-AF65-F5344CB8AC3E}">
        <p14:creationId xmlns:p14="http://schemas.microsoft.com/office/powerpoint/2010/main" val="58089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96752"/>
            <a:ext cx="7618040" cy="4823048"/>
          </a:xfrm>
        </p:spPr>
        <p:txBody>
          <a:bodyPr/>
          <a:lstStyle/>
          <a:p>
            <a:r>
              <a:rPr lang="es-ES" sz="2400" dirty="0"/>
              <a:t>El subsuelo contiene partículas parcialmente degradadas, por lo general, de un tono más claro de color marrón o amarillo y contiene las raíces profundas de las plantas grandes, como los árboles, pero de lo contrario, no muchas viven aquí</a:t>
            </a:r>
            <a:r>
              <a:rPr lang="es-ES" dirty="0"/>
              <a:t>.</a:t>
            </a:r>
          </a:p>
          <a:p>
            <a:endParaRPr lang="es-ES" dirty="0"/>
          </a:p>
          <a:p>
            <a:endParaRPr lang="es-ES" dirty="0"/>
          </a:p>
        </p:txBody>
      </p:sp>
    </p:spTree>
    <p:extLst>
      <p:ext uri="{BB962C8B-B14F-4D97-AF65-F5344CB8AC3E}">
        <p14:creationId xmlns:p14="http://schemas.microsoft.com/office/powerpoint/2010/main" val="4223260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1224136"/>
          </a:xfrm>
        </p:spPr>
        <p:txBody>
          <a:bodyPr>
            <a:normAutofit/>
          </a:bodyPr>
          <a:lstStyle/>
          <a:p>
            <a:r>
              <a:rPr lang="es-ES" sz="3200" b="1" dirty="0"/>
              <a:t>Disponibilidad de agua en el jardín</a:t>
            </a:r>
          </a:p>
        </p:txBody>
      </p:sp>
      <p:sp>
        <p:nvSpPr>
          <p:cNvPr id="3" name="2 Marcador de contenido"/>
          <p:cNvSpPr>
            <a:spLocks noGrp="1"/>
          </p:cNvSpPr>
          <p:nvPr>
            <p:ph idx="1"/>
          </p:nvPr>
        </p:nvSpPr>
        <p:spPr>
          <a:xfrm>
            <a:off x="914400" y="1988840"/>
            <a:ext cx="7772400" cy="4030960"/>
          </a:xfrm>
        </p:spPr>
        <p:txBody>
          <a:bodyPr>
            <a:noAutofit/>
          </a:bodyPr>
          <a:lstStyle/>
          <a:p>
            <a:r>
              <a:rPr lang="es-ES" sz="2400" dirty="0"/>
              <a:t>El agua es fundamental en el aspecto biológico de la planta, pero no hay que olvidar su importancia como vehículo de las demás sustancias nutritivas que contiene el suelo, interviniendo, además, en las reacciones químicas que se producen en la hoja. </a:t>
            </a:r>
          </a:p>
          <a:p>
            <a:r>
              <a:rPr lang="es-ES" sz="2400" dirty="0"/>
              <a:t>Existe, además, otro aspecto del agua en la vida de las plantas, cuya importancia es esencial para el desarrollo de las mismas, y que es el papel regulador en los fenómenos químicos y microbiológicos que se producen en el suelo</a:t>
            </a:r>
            <a:r>
              <a:rPr lang="es-ES" sz="2800" dirty="0"/>
              <a:t>. </a:t>
            </a:r>
          </a:p>
        </p:txBody>
      </p:sp>
    </p:spTree>
    <p:extLst>
      <p:ext uri="{BB962C8B-B14F-4D97-AF65-F5344CB8AC3E}">
        <p14:creationId xmlns:p14="http://schemas.microsoft.com/office/powerpoint/2010/main" val="3597028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435280" cy="4929411"/>
          </a:xfrm>
        </p:spPr>
        <p:txBody>
          <a:bodyPr>
            <a:normAutofit/>
          </a:bodyPr>
          <a:lstStyle/>
          <a:p>
            <a:r>
              <a:rPr lang="es-ES" sz="2400" dirty="0"/>
              <a:t>Durante el desarrollo del ciclo agrohidrológico el comportamiento del agua en el suelo no es estático; cuando el agua de riego o lluvia entra en contacto con el terreno se verifica en primer lugar su percolación desde los estratos superiores hacia los inferiores; en esta fase, los macroporos y microporos del suelo se llenan de agua siendo expulsada.</a:t>
            </a:r>
          </a:p>
          <a:p>
            <a:r>
              <a:rPr lang="es-ES" sz="2400" dirty="0"/>
              <a:t> El conocimiento hidrológico del terreno y de la distribución de la humedad en el suelo constituye un factor determinante para el logro de las mejores resultados de las plantaciones. </a:t>
            </a:r>
          </a:p>
        </p:txBody>
      </p:sp>
    </p:spTree>
    <p:extLst>
      <p:ext uri="{BB962C8B-B14F-4D97-AF65-F5344CB8AC3E}">
        <p14:creationId xmlns:p14="http://schemas.microsoft.com/office/powerpoint/2010/main" val="636085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le:Ciclodelh2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6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798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264696"/>
          </a:xfrm>
        </p:spPr>
        <p:txBody>
          <a:bodyPr>
            <a:normAutofit fontScale="47500" lnSpcReduction="20000"/>
          </a:bodyPr>
          <a:lstStyle/>
          <a:p>
            <a:pPr marL="548640" indent="-411480" eaLnBrk="1" fontAlgn="auto" hangingPunct="1">
              <a:spcAft>
                <a:spcPts val="0"/>
              </a:spcAft>
              <a:buClr>
                <a:schemeClr val="tx1">
                  <a:shade val="95000"/>
                </a:schemeClr>
              </a:buClr>
              <a:buFont typeface="Wingdings 2"/>
              <a:buChar char=""/>
              <a:defRPr/>
            </a:pPr>
            <a:r>
              <a:rPr lang="es-ES_tradnl" sz="5100" dirty="0"/>
              <a:t>El jardín como una prolongación de la casa. </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Armonía entre la casa y el jardín. </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La gran ventaja de la jardinería es que se adapta a todos los bolsillos. Los grandes árboles adultos son caros.</a:t>
            </a:r>
          </a:p>
          <a:p>
            <a:pPr marL="548640" indent="-411480" eaLnBrk="1" fontAlgn="auto" hangingPunct="1">
              <a:spcAft>
                <a:spcPts val="0"/>
              </a:spcAft>
              <a:buClr>
                <a:schemeClr val="tx1">
                  <a:shade val="95000"/>
                </a:schemeClr>
              </a:buClr>
              <a:buFont typeface="Wingdings 2"/>
              <a:buChar char=""/>
              <a:defRPr/>
            </a:pPr>
            <a:r>
              <a:rPr lang="es-ES_tradnl" sz="5100" dirty="0"/>
              <a:t> Un diseño bien elaborado puede ahorrar mucho dinero en mantenimiento. </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Las formas.-</a:t>
            </a:r>
          </a:p>
          <a:p>
            <a:pPr marL="548640" indent="-411480" eaLnBrk="1" fontAlgn="auto" hangingPunct="1">
              <a:spcAft>
                <a:spcPts val="0"/>
              </a:spcAft>
              <a:buClr>
                <a:schemeClr val="tx1">
                  <a:shade val="95000"/>
                </a:schemeClr>
              </a:buClr>
              <a:buFont typeface="Wingdings 2"/>
              <a:buChar char=""/>
              <a:defRPr/>
            </a:pPr>
            <a:r>
              <a:rPr lang="es-ES_tradnl" sz="5100" dirty="0"/>
              <a:t>El elemento individual más importante en el diseño del jardín</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			Composición geométrica o diseño orgánico</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			Líneas severas y asimétricas o líneas</a:t>
            </a:r>
          </a:p>
          <a:p>
            <a:pPr marL="548640" indent="-411480" eaLnBrk="1" fontAlgn="auto" hangingPunct="1">
              <a:spcAft>
                <a:spcPts val="0"/>
              </a:spcAft>
              <a:buClr>
                <a:schemeClr val="tx1">
                  <a:shade val="95000"/>
                </a:schemeClr>
              </a:buClr>
              <a:buFont typeface="Wingdings 2"/>
              <a:buChar char=""/>
              <a:defRPr/>
            </a:pPr>
            <a:r>
              <a:rPr lang="es-ES_tradnl" sz="5100" dirty="0"/>
              <a:t>                              suaves y naturales.</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			Los desniveles.-Cascadas de agua,</a:t>
            </a:r>
          </a:p>
          <a:p>
            <a:pPr marL="548640" indent="-411480" eaLnBrk="1" fontAlgn="auto" hangingPunct="1">
              <a:spcAft>
                <a:spcPts val="0"/>
              </a:spcAft>
              <a:buClr>
                <a:schemeClr val="tx1">
                  <a:shade val="95000"/>
                </a:schemeClr>
              </a:buClr>
              <a:buFont typeface="Wingdings 2"/>
              <a:buChar char=""/>
              <a:defRPr/>
            </a:pPr>
            <a:r>
              <a:rPr lang="es-ES_tradnl" sz="5100" dirty="0"/>
              <a:t>                              terrazas, rocallas, escaleras </a:t>
            </a:r>
            <a:endParaRPr lang="es-ES" sz="5100" dirty="0"/>
          </a:p>
          <a:p>
            <a:pPr marL="548640" indent="-411480" eaLnBrk="1" fontAlgn="auto" hangingPunct="1">
              <a:spcAft>
                <a:spcPts val="0"/>
              </a:spcAft>
              <a:buClr>
                <a:schemeClr val="tx1">
                  <a:shade val="95000"/>
                </a:schemeClr>
              </a:buClr>
              <a:buFont typeface="Wingdings 2"/>
              <a:buChar char=""/>
              <a:defRPr/>
            </a:pPr>
            <a:r>
              <a:rPr lang="es-ES_tradnl" sz="5100" dirty="0"/>
              <a:t>			La erosión:	Taludes </a:t>
            </a:r>
            <a:endParaRPr lang="es-ES" sz="51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710966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8688"/>
            <a:ext cx="8229600" cy="5645150"/>
          </a:xfrm>
        </p:spPr>
        <p:txBody>
          <a:bodyPr>
            <a:normAutofit fontScale="92500" lnSpcReduction="20000"/>
          </a:bodyPr>
          <a:lstStyle/>
          <a:p>
            <a:pPr marL="548640" indent="-411480" eaLnBrk="1" fontAlgn="auto" hangingPunct="1">
              <a:spcAft>
                <a:spcPts val="0"/>
              </a:spcAft>
              <a:buClr>
                <a:schemeClr val="tx1">
                  <a:shade val="95000"/>
                </a:schemeClr>
              </a:buClr>
              <a:buFont typeface="Wingdings 2"/>
              <a:buChar char=""/>
              <a:defRPr/>
            </a:pPr>
            <a:r>
              <a:rPr lang="es-ES_tradnl" sz="2600" dirty="0"/>
              <a:t>Para conseguir que un pequeño jardín sea más amplio:</a:t>
            </a:r>
            <a:endParaRPr lang="es-ES" sz="2600" dirty="0"/>
          </a:p>
          <a:p>
            <a:pPr marL="548640" indent="-411480" eaLnBrk="1" fontAlgn="auto" hangingPunct="1">
              <a:spcAft>
                <a:spcPts val="0"/>
              </a:spcAft>
              <a:buClr>
                <a:schemeClr val="tx1">
                  <a:shade val="95000"/>
                </a:schemeClr>
              </a:buClr>
              <a:buFont typeface="Wingdings 2"/>
              <a:buChar char=""/>
              <a:defRPr/>
            </a:pP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Subdividir el espacio</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No revelar toda la extensión de la</a:t>
            </a:r>
          </a:p>
          <a:p>
            <a:pPr marL="548640" indent="-411480" eaLnBrk="1" fontAlgn="auto" hangingPunct="1">
              <a:spcAft>
                <a:spcPts val="0"/>
              </a:spcAft>
              <a:buClr>
                <a:schemeClr val="tx1">
                  <a:shade val="95000"/>
                </a:schemeClr>
              </a:buClr>
              <a:buFont typeface="Wingdings 2"/>
              <a:buChar char=""/>
              <a:defRPr/>
            </a:pPr>
            <a:r>
              <a:rPr lang="es-ES_tradnl" sz="2600" dirty="0"/>
              <a:t>                             parcela.</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Evitar los ejes longitudinales.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Enfatizar algunos puntos.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Organizar transiciones entre </a:t>
            </a:r>
          </a:p>
          <a:p>
            <a:pPr marL="548640" indent="-411480" eaLnBrk="1" fontAlgn="auto" hangingPunct="1">
              <a:spcAft>
                <a:spcPts val="0"/>
              </a:spcAft>
              <a:buClr>
                <a:schemeClr val="tx1">
                  <a:shade val="95000"/>
                </a:schemeClr>
              </a:buClr>
              <a:buFont typeface="Wingdings 2"/>
              <a:buChar char=""/>
              <a:defRPr/>
            </a:pPr>
            <a:r>
              <a:rPr lang="es-ES_tradnl" sz="2600" dirty="0"/>
              <a:t>                             espacios.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Los arcos y pérgolas acentúan las </a:t>
            </a:r>
          </a:p>
          <a:p>
            <a:pPr marL="548640" indent="-411480" eaLnBrk="1" fontAlgn="auto" hangingPunct="1">
              <a:spcAft>
                <a:spcPts val="0"/>
              </a:spcAft>
              <a:buClr>
                <a:schemeClr val="tx1">
                  <a:shade val="95000"/>
                </a:schemeClr>
              </a:buClr>
              <a:buFont typeface="Wingdings 2"/>
              <a:buChar char=""/>
              <a:defRPr/>
            </a:pPr>
            <a:r>
              <a:rPr lang="es-ES_tradnl" sz="2600" dirty="0"/>
              <a:t>                             perspectivas.</a:t>
            </a:r>
            <a:endParaRPr lang="es-ES" sz="2600" dirty="0"/>
          </a:p>
          <a:p>
            <a:pPr marL="548640" indent="-411480" eaLnBrk="1" fontAlgn="auto" hangingPunct="1">
              <a:spcAft>
                <a:spcPts val="0"/>
              </a:spcAft>
              <a:buClr>
                <a:schemeClr val="tx1">
                  <a:shade val="95000"/>
                </a:schemeClr>
              </a:buClr>
              <a:buFont typeface="Wingdings 2"/>
              <a:buChar char=""/>
              <a:defRPr/>
            </a:pPr>
            <a:r>
              <a:rPr lang="es-ES_tradnl" sz="2600" dirty="0"/>
              <a:t>			La superficie reflectante de un</a:t>
            </a:r>
          </a:p>
          <a:p>
            <a:pPr marL="548640" indent="-411480" eaLnBrk="1" fontAlgn="auto" hangingPunct="1">
              <a:spcAft>
                <a:spcPts val="0"/>
              </a:spcAft>
              <a:buClr>
                <a:schemeClr val="tx1">
                  <a:shade val="95000"/>
                </a:schemeClr>
              </a:buClr>
              <a:buFont typeface="Wingdings 2"/>
              <a:buChar char=""/>
              <a:defRPr/>
            </a:pPr>
            <a:r>
              <a:rPr lang="es-ES_tradnl" sz="2600" dirty="0"/>
              <a:t>                             estanque.</a:t>
            </a:r>
            <a:endParaRPr lang="es-ES" sz="2600" dirty="0"/>
          </a:p>
          <a:p>
            <a:pPr marL="137160" indent="0" eaLnBrk="1" fontAlgn="auto" hangingPunct="1">
              <a:spcAft>
                <a:spcPts val="0"/>
              </a:spcAft>
              <a:buClr>
                <a:schemeClr val="tx1">
                  <a:shade val="95000"/>
                </a:schemeClr>
              </a:buClr>
              <a:buFont typeface="Wingdings 2" pitchFamily="18" charset="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41657913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716588"/>
          </a:xfrm>
        </p:spPr>
        <p:txBody>
          <a:bodyPr>
            <a:normAutofit/>
          </a:bodyPr>
          <a:lstStyle/>
          <a:p>
            <a:pPr marL="548640" indent="-411480" eaLnBrk="1" fontAlgn="auto" hangingPunct="1">
              <a:spcAft>
                <a:spcPts val="0"/>
              </a:spcAft>
              <a:buClr>
                <a:schemeClr val="tx1">
                  <a:shade val="95000"/>
                </a:schemeClr>
              </a:buClr>
              <a:buFont typeface="Wingdings 2"/>
              <a:buNone/>
              <a:defRPr/>
            </a:pPr>
            <a:r>
              <a:rPr lang="es-ES_tradnl" sz="3800" dirty="0"/>
              <a:t>  </a:t>
            </a:r>
            <a:endParaRPr lang="es-ES" sz="3800" dirty="0"/>
          </a:p>
          <a:p>
            <a:pPr marL="548640" indent="-411480">
              <a:buClr>
                <a:schemeClr val="tx1">
                  <a:shade val="95000"/>
                </a:schemeClr>
              </a:buClr>
              <a:defRPr/>
            </a:pPr>
            <a:r>
              <a:rPr lang="es-ES_tradnl" sz="2400" dirty="0"/>
              <a:t> </a:t>
            </a:r>
            <a:r>
              <a:rPr lang="es-ES_tradnl" sz="3200" b="1" dirty="0"/>
              <a:t>EL COLOR</a:t>
            </a:r>
          </a:p>
          <a:p>
            <a:pPr marL="137160" indent="0">
              <a:buClr>
                <a:schemeClr val="tx1">
                  <a:shade val="95000"/>
                </a:schemeClr>
              </a:buClr>
              <a:buNone/>
              <a:defRPr/>
            </a:pPr>
            <a:endParaRPr lang="es-ES" sz="2400" b="1" dirty="0"/>
          </a:p>
          <a:p>
            <a:pPr marL="548640" indent="-411480" eaLnBrk="1" fontAlgn="auto" hangingPunct="1">
              <a:spcAft>
                <a:spcPts val="0"/>
              </a:spcAft>
              <a:buClr>
                <a:schemeClr val="tx1">
                  <a:shade val="95000"/>
                </a:schemeClr>
              </a:buClr>
              <a:buFont typeface="Wingdings 2"/>
              <a:buChar char=""/>
              <a:defRPr/>
            </a:pPr>
            <a:r>
              <a:rPr lang="es-ES_tradnl" sz="2400" dirty="0"/>
              <a:t>El color es al jardín lo que la armonía es a la música.</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color no crea un jardín pero lo enriquece, atrae la atención.</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poder del color. </a:t>
            </a:r>
          </a:p>
          <a:p>
            <a:pPr marL="548640" indent="-411480" eaLnBrk="1" fontAlgn="auto" hangingPunct="1">
              <a:spcAft>
                <a:spcPts val="0"/>
              </a:spcAft>
              <a:buClr>
                <a:schemeClr val="tx1">
                  <a:shade val="95000"/>
                </a:schemeClr>
              </a:buClr>
              <a:buFont typeface="Wingdings 2"/>
              <a:buChar char=""/>
              <a:defRPr/>
            </a:pPr>
            <a:r>
              <a:rPr lang="es-ES_tradnl" sz="2400" dirty="0"/>
              <a:t>El color es un medio para obtener determinados objetivos.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Todos los elementos que integran el jardín tienen color.</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726693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idx="1"/>
          </p:nvPr>
        </p:nvSpPr>
        <p:spPr>
          <a:xfrm>
            <a:off x="457200" y="1484313"/>
            <a:ext cx="8229600" cy="4840287"/>
          </a:xfrm>
        </p:spPr>
        <p:txBody>
          <a:bodyPr/>
          <a:lstStyle/>
          <a:p>
            <a:pPr eaLnBrk="1" hangingPunct="1"/>
            <a:r>
              <a:rPr lang="es-ES" sz="3200" b="1" dirty="0"/>
              <a:t>Las estaciones en el jardín</a:t>
            </a:r>
            <a:r>
              <a:rPr lang="es-ES" sz="2400" dirty="0"/>
              <a:t>.</a:t>
            </a:r>
          </a:p>
          <a:p>
            <a:pPr marL="0" indent="0" eaLnBrk="1" hangingPunct="1">
              <a:buNone/>
            </a:pPr>
            <a:r>
              <a:rPr lang="es-ES" sz="2400" dirty="0"/>
              <a:t> </a:t>
            </a:r>
          </a:p>
          <a:p>
            <a:pPr eaLnBrk="1" hangingPunct="1"/>
            <a:r>
              <a:rPr lang="es-ES" sz="2400" dirty="0"/>
              <a:t>El color de las flores, las hojas, los frutos, sus formas, texturas, aromas, nos pueden marcar las estaciones del año. </a:t>
            </a:r>
          </a:p>
          <a:p>
            <a:pPr eaLnBrk="1" hangingPunct="1"/>
            <a:r>
              <a:rPr lang="es-ES" sz="2400" dirty="0"/>
              <a:t>Primavera floraciones.- verano persistencia.</a:t>
            </a:r>
          </a:p>
          <a:p>
            <a:pPr eaLnBrk="1" hangingPunct="1"/>
            <a:r>
              <a:rPr lang="es-ES" sz="2400" dirty="0"/>
              <a:t>Colores otoñales.- árboles desnudos en invierno. </a:t>
            </a:r>
          </a:p>
          <a:p>
            <a:pPr eaLnBrk="1" hangingPunct="1"/>
            <a:r>
              <a:rPr lang="es-ES" sz="2400" dirty="0"/>
              <a:t>El color de las cortezas.</a:t>
            </a:r>
          </a:p>
          <a:p>
            <a:pPr eaLnBrk="1" hangingPunct="1"/>
            <a:endParaRPr lang="es-ES" dirty="0"/>
          </a:p>
        </p:txBody>
      </p:sp>
    </p:spTree>
    <p:extLst>
      <p:ext uri="{BB962C8B-B14F-4D97-AF65-F5344CB8AC3E}">
        <p14:creationId xmlns:p14="http://schemas.microsoft.com/office/powerpoint/2010/main" val="917629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5538"/>
            <a:ext cx="8229600" cy="5199062"/>
          </a:xfrm>
        </p:spPr>
        <p:txBody>
          <a:bodyPr/>
          <a:lstStyle/>
          <a:p>
            <a:pPr eaLnBrk="1" hangingPunct="1">
              <a:defRPr/>
            </a:pPr>
            <a:r>
              <a:rPr lang="es-ES" sz="3200" b="1" dirty="0"/>
              <a:t>La armonía de los colores</a:t>
            </a:r>
          </a:p>
          <a:p>
            <a:pPr marL="0" indent="0" eaLnBrk="1" hangingPunct="1">
              <a:buFont typeface="Wingdings 2" pitchFamily="18" charset="2"/>
              <a:buNone/>
              <a:defRPr/>
            </a:pPr>
            <a:r>
              <a:rPr lang="es-ES" sz="2400" dirty="0"/>
              <a:t> </a:t>
            </a:r>
          </a:p>
          <a:p>
            <a:pPr eaLnBrk="1" hangingPunct="1">
              <a:defRPr/>
            </a:pPr>
            <a:r>
              <a:rPr lang="es-ES" sz="2400" dirty="0"/>
              <a:t>Cada persona percibe los colores de forma diferente.</a:t>
            </a:r>
          </a:p>
          <a:p>
            <a:pPr eaLnBrk="1" hangingPunct="1">
              <a:defRPr/>
            </a:pPr>
            <a:r>
              <a:rPr lang="es-ES" sz="2400" dirty="0"/>
              <a:t>Unos cuantos colores dispuestos cuidadosamente con las directrices elementales de su uso es mejor que usar indiscriminadamente demasiados colores, que se anulan mutuamente y dan sensación de desorden, confusión y son poco atractivos.</a:t>
            </a:r>
          </a:p>
          <a:p>
            <a:pPr eaLnBrk="1" hangingPunct="1">
              <a:defRPr/>
            </a:pPr>
            <a:endParaRPr lang="es-ES" dirty="0"/>
          </a:p>
        </p:txBody>
      </p:sp>
    </p:spTree>
    <p:extLst>
      <p:ext uri="{BB962C8B-B14F-4D97-AF65-F5344CB8AC3E}">
        <p14:creationId xmlns:p14="http://schemas.microsoft.com/office/powerpoint/2010/main" val="1777677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850" y="981075"/>
            <a:ext cx="8445500" cy="5716588"/>
          </a:xfrm>
        </p:spPr>
        <p:txBody>
          <a:bodyPr>
            <a:normAutofit/>
          </a:bodyPr>
          <a:lstStyle/>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3200" b="1" dirty="0"/>
              <a:t>La armonía la podemos conseguir:</a:t>
            </a:r>
            <a:endParaRPr lang="es-ES" sz="3200" b="1" dirty="0"/>
          </a:p>
          <a:p>
            <a:pPr marL="548640" indent="-411480" eaLnBrk="1" fontAlgn="auto" hangingPunct="1">
              <a:spcAft>
                <a:spcPts val="0"/>
              </a:spcAft>
              <a:buClr>
                <a:schemeClr val="tx1">
                  <a:shade val="95000"/>
                </a:schemeClr>
              </a:buClr>
              <a:buFont typeface="Wingdings 2"/>
              <a:buNone/>
              <a:defRPr/>
            </a:pP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Sencilla.-	             Plantar tonalidades de un solo color</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Alternativa.-	  Un color principal combinado con </a:t>
            </a:r>
          </a:p>
          <a:p>
            <a:pPr marL="548640" indent="-411480" eaLnBrk="1" fontAlgn="auto" hangingPunct="1">
              <a:spcAft>
                <a:spcPts val="0"/>
              </a:spcAft>
              <a:buClr>
                <a:schemeClr val="tx1">
                  <a:shade val="95000"/>
                </a:schemeClr>
              </a:buClr>
              <a:buFont typeface="Wingdings 2"/>
              <a:buChar char=""/>
              <a:defRPr/>
            </a:pPr>
            <a:r>
              <a:rPr lang="es-ES_tradnl" sz="2400" dirty="0"/>
              <a:t>                             otros relacionados.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Opuesto.-	   Dos colores opuestos o equidistantes </a:t>
            </a:r>
          </a:p>
          <a:p>
            <a:pPr marL="548640" indent="-411480" eaLnBrk="1" fontAlgn="auto" hangingPunct="1">
              <a:spcAft>
                <a:spcPts val="0"/>
              </a:spcAft>
              <a:buClr>
                <a:schemeClr val="tx1">
                  <a:shade val="95000"/>
                </a:schemeClr>
              </a:buClr>
              <a:buFont typeface="Wingdings 2"/>
              <a:buChar char=""/>
              <a:defRPr/>
            </a:pPr>
            <a:r>
              <a:rPr lang="es-ES_tradnl" sz="2400" dirty="0"/>
              <a:t>                              combinados con otro de en medio.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670451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71563"/>
            <a:ext cx="8229600" cy="4733925"/>
          </a:xfrm>
        </p:spPr>
        <p:txBody>
          <a:bodyPr>
            <a:normAutofit fontScale="77500" lnSpcReduction="20000"/>
          </a:bodyPr>
          <a:lstStyle/>
          <a:p>
            <a:pPr marL="548640" indent="-411480" eaLnBrk="1" fontAlgn="auto" hangingPunct="1">
              <a:spcAft>
                <a:spcPts val="0"/>
              </a:spcAft>
              <a:buClr>
                <a:schemeClr val="tx1">
                  <a:shade val="95000"/>
                </a:schemeClr>
              </a:buClr>
              <a:buFont typeface="Wingdings 2"/>
              <a:buChar char=""/>
              <a:defRPr/>
            </a:pPr>
            <a:r>
              <a:rPr lang="es-ES_tradnl" sz="3800" b="1" dirty="0"/>
              <a:t>Transición con variaciones y contrastes cambiando progresivamente las tonalidades</a:t>
            </a:r>
            <a:r>
              <a:rPr lang="es-ES_tradnl" sz="2800" dirty="0"/>
              <a:t>.</a:t>
            </a:r>
            <a:endParaRPr lang="es-ES" sz="2800" dirty="0"/>
          </a:p>
          <a:p>
            <a:pPr marL="548640" indent="-411480" eaLnBrk="1" fontAlgn="auto" hangingPunct="1">
              <a:spcAft>
                <a:spcPts val="0"/>
              </a:spcAft>
              <a:buClr>
                <a:schemeClr val="tx1">
                  <a:shade val="95000"/>
                </a:schemeClr>
              </a:buClr>
              <a:buFont typeface="Wingdings 2"/>
              <a:buNone/>
              <a:defRPr/>
            </a:pPr>
            <a:r>
              <a:rPr lang="es-ES_tradnl" sz="2800" dirty="0"/>
              <a:t> </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Jardines monocromáticos.-   El jardín blanco,</a:t>
            </a:r>
          </a:p>
          <a:p>
            <a:pPr marL="137160" indent="0" eaLnBrk="1" fontAlgn="auto" hangingPunct="1">
              <a:spcAft>
                <a:spcPts val="0"/>
              </a:spcAft>
              <a:buClr>
                <a:schemeClr val="tx1">
                  <a:shade val="95000"/>
                </a:schemeClr>
              </a:buClr>
              <a:buFont typeface="Wingdings 2" pitchFamily="18" charset="2"/>
              <a:buNone/>
              <a:defRPr/>
            </a:pPr>
            <a:r>
              <a:rPr lang="es-ES_tradnl" sz="2800" dirty="0"/>
              <a:t>                                                    amarillo, azul, rojo..</a:t>
            </a:r>
            <a:endParaRPr lang="es-ES" sz="2800" dirty="0"/>
          </a:p>
          <a:p>
            <a:pPr marL="548640" indent="-411480" eaLnBrk="1" fontAlgn="auto" hangingPunct="1">
              <a:spcAft>
                <a:spcPts val="0"/>
              </a:spcAft>
              <a:buClr>
                <a:schemeClr val="tx1">
                  <a:shade val="95000"/>
                </a:schemeClr>
              </a:buClr>
              <a:buFont typeface="Wingdings 2"/>
              <a:buNone/>
              <a:defRPr/>
            </a:pPr>
            <a:r>
              <a:rPr lang="es-ES_tradnl" sz="2800" dirty="0"/>
              <a:t> </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Jardines verdes.-Cubresuelos, setos y </a:t>
            </a:r>
          </a:p>
          <a:p>
            <a:pPr marL="137160" indent="0" eaLnBrk="1" fontAlgn="auto" hangingPunct="1">
              <a:spcAft>
                <a:spcPts val="0"/>
              </a:spcAft>
              <a:buClr>
                <a:schemeClr val="tx1">
                  <a:shade val="95000"/>
                </a:schemeClr>
              </a:buClr>
              <a:buFont typeface="Wingdings 2" pitchFamily="18" charset="2"/>
              <a:buNone/>
              <a:defRPr/>
            </a:pPr>
            <a:r>
              <a:rPr lang="es-ES_tradnl" sz="2800" dirty="0"/>
              <a:t>                                persistentes.</a:t>
            </a:r>
            <a:endParaRPr lang="es-ES" sz="2800" dirty="0"/>
          </a:p>
          <a:p>
            <a:pPr marL="137160" indent="0" eaLnBrk="1" fontAlgn="auto" hangingPunct="1">
              <a:spcAft>
                <a:spcPts val="0"/>
              </a:spcAft>
              <a:buClr>
                <a:schemeClr val="tx1">
                  <a:shade val="95000"/>
                </a:schemeClr>
              </a:buClr>
              <a:buFont typeface="Wingdings 2" pitchFamily="18" charset="2"/>
              <a:buNone/>
              <a:defRPr/>
            </a:pPr>
            <a:r>
              <a:rPr lang="es-ES_tradnl" sz="2800" dirty="0"/>
              <a:t>		          Colores próximos. amarillo y </a:t>
            </a:r>
          </a:p>
          <a:p>
            <a:pPr marL="137160" indent="0" eaLnBrk="1" fontAlgn="auto" hangingPunct="1">
              <a:spcAft>
                <a:spcPts val="0"/>
              </a:spcAft>
              <a:buClr>
                <a:schemeClr val="tx1">
                  <a:shade val="95000"/>
                </a:schemeClr>
              </a:buClr>
              <a:buFont typeface="Wingdings 2" pitchFamily="18" charset="2"/>
              <a:buNone/>
              <a:defRPr/>
            </a:pPr>
            <a:r>
              <a:rPr lang="es-ES_tradnl" sz="2800" dirty="0"/>
              <a:t>                                azul.</a:t>
            </a:r>
            <a:endParaRPr lang="es-ES" sz="2800" dirty="0"/>
          </a:p>
          <a:p>
            <a:pPr marL="137160" indent="0" eaLnBrk="1" fontAlgn="auto" hangingPunct="1">
              <a:spcAft>
                <a:spcPts val="0"/>
              </a:spcAft>
              <a:buClr>
                <a:schemeClr val="tx1">
                  <a:shade val="95000"/>
                </a:schemeClr>
              </a:buClr>
              <a:buFont typeface="Wingdings 2" pitchFamily="18" charset="2"/>
              <a:buNone/>
              <a:defRPr/>
            </a:pPr>
            <a:r>
              <a:rPr lang="es-ES_tradnl" sz="6000" dirty="0"/>
              <a:t>				</a:t>
            </a:r>
            <a:endParaRPr lang="es-ES" dirty="0"/>
          </a:p>
        </p:txBody>
      </p:sp>
    </p:spTree>
    <p:extLst>
      <p:ext uri="{BB962C8B-B14F-4D97-AF65-F5344CB8AC3E}">
        <p14:creationId xmlns:p14="http://schemas.microsoft.com/office/powerpoint/2010/main" val="342304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idx="1"/>
          </p:nvPr>
        </p:nvSpPr>
        <p:spPr>
          <a:xfrm>
            <a:off x="457200" y="1341438"/>
            <a:ext cx="8229600" cy="4983162"/>
          </a:xfrm>
        </p:spPr>
        <p:txBody>
          <a:bodyPr/>
          <a:lstStyle/>
          <a:p>
            <a:pPr eaLnBrk="1" hangingPunct="1"/>
            <a:r>
              <a:rPr lang="es-ES" dirty="0"/>
              <a:t>                                </a:t>
            </a:r>
            <a:r>
              <a:rPr lang="es-ES" sz="2400" dirty="0"/>
              <a:t>Plantas matizadas.</a:t>
            </a:r>
          </a:p>
          <a:p>
            <a:pPr eaLnBrk="1" hangingPunct="1"/>
            <a:r>
              <a:rPr lang="es-ES" sz="2400" dirty="0"/>
              <a:t>	                         Colores opuestos.</a:t>
            </a:r>
          </a:p>
          <a:p>
            <a:pPr eaLnBrk="1" hangingPunct="1"/>
            <a:r>
              <a:rPr lang="es-ES" sz="2400" dirty="0"/>
              <a:t>			   Principales contrastes: </a:t>
            </a:r>
          </a:p>
          <a:p>
            <a:pPr eaLnBrk="1" hangingPunct="1"/>
            <a:r>
              <a:rPr lang="es-ES" dirty="0"/>
              <a:t>                                </a:t>
            </a:r>
            <a:r>
              <a:rPr lang="es-ES" sz="2400" dirty="0"/>
              <a:t>Rojo con verde, azul con naranja y</a:t>
            </a:r>
          </a:p>
          <a:p>
            <a:pPr eaLnBrk="1" hangingPunct="1"/>
            <a:r>
              <a:rPr lang="es-ES" dirty="0"/>
              <a:t>                                 amarillo con purpura</a:t>
            </a:r>
            <a:r>
              <a:rPr lang="es-ES" sz="2400" dirty="0"/>
              <a:t>                              </a:t>
            </a:r>
          </a:p>
          <a:p>
            <a:pPr eaLnBrk="1" hangingPunct="1"/>
            <a:r>
              <a:rPr lang="es-ES" sz="2400" dirty="0"/>
              <a:t>		              Introducir con limitaciones</a:t>
            </a:r>
          </a:p>
          <a:p>
            <a:pPr eaLnBrk="1" hangingPunct="1"/>
            <a:r>
              <a:rPr lang="es-ES" sz="2400" dirty="0"/>
              <a:t>                                  contrastes fuertes.</a:t>
            </a:r>
          </a:p>
          <a:p>
            <a:pPr eaLnBrk="1" hangingPunct="1"/>
            <a:r>
              <a:rPr lang="es-ES" dirty="0"/>
              <a:t>  </a:t>
            </a:r>
          </a:p>
        </p:txBody>
      </p:sp>
    </p:spTree>
    <p:extLst>
      <p:ext uri="{BB962C8B-B14F-4D97-AF65-F5344CB8AC3E}">
        <p14:creationId xmlns:p14="http://schemas.microsoft.com/office/powerpoint/2010/main" val="494446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28800"/>
            <a:ext cx="8229600" cy="4945038"/>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Un jardín carente de contrastes parecerá frío. </a:t>
            </a:r>
          </a:p>
          <a:p>
            <a:pPr marL="548640" indent="-411480" eaLnBrk="1" fontAlgn="auto" hangingPunct="1">
              <a:spcAft>
                <a:spcPts val="0"/>
              </a:spcAft>
              <a:buClr>
                <a:schemeClr val="tx1">
                  <a:shade val="95000"/>
                </a:schemeClr>
              </a:buClr>
              <a:buFont typeface="Wingdings 2"/>
              <a:buChar char=""/>
              <a:defRPr/>
            </a:pPr>
            <a:r>
              <a:rPr lang="es-ES_tradnl" sz="2400" dirty="0"/>
              <a:t>Si está sobrecargado de contrastes, éstos dejan de ser efectivos.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Los colores fuertes compiten entre sí, pero pueden ser compañeros cuando uno de ellos se utiliza con un tono más pálido.</a:t>
            </a:r>
          </a:p>
          <a:p>
            <a:pPr marL="548640" indent="-411480" eaLnBrk="1" fontAlgn="auto" hangingPunct="1">
              <a:spcAft>
                <a:spcPts val="0"/>
              </a:spcAft>
              <a:buClr>
                <a:schemeClr val="tx1">
                  <a:shade val="95000"/>
                </a:schemeClr>
              </a:buClr>
              <a:buFont typeface="Wingdings 2"/>
              <a:buChar char=""/>
              <a:defRPr/>
            </a:pPr>
            <a:r>
              <a:rPr lang="es-ES_tradnl" sz="2400" dirty="0"/>
              <a:t>El contraste de los colores del follaje puede ser tan expresivo como el de las flores.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Los efectos del color siempre dependerán de la luz.</a:t>
            </a:r>
            <a:endParaRPr lang="es-ES" sz="2400"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p:txBody>
      </p:sp>
    </p:spTree>
    <p:extLst>
      <p:ext uri="{BB962C8B-B14F-4D97-AF65-F5344CB8AC3E}">
        <p14:creationId xmlns:p14="http://schemas.microsoft.com/office/powerpoint/2010/main" val="10762634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idx="1"/>
          </p:nvPr>
        </p:nvSpPr>
        <p:spPr>
          <a:xfrm>
            <a:off x="457200" y="1268413"/>
            <a:ext cx="8229600" cy="5056187"/>
          </a:xfrm>
        </p:spPr>
        <p:txBody>
          <a:bodyPr/>
          <a:lstStyle/>
          <a:p>
            <a:pPr eaLnBrk="1" hangingPunct="1"/>
            <a:endParaRPr lang="es-ES" dirty="0"/>
          </a:p>
          <a:p>
            <a:pPr eaLnBrk="1" hangingPunct="1"/>
            <a:r>
              <a:rPr lang="es-ES" sz="3200" b="1" dirty="0"/>
              <a:t>Texturas</a:t>
            </a:r>
          </a:p>
          <a:p>
            <a:pPr marL="0" indent="0" eaLnBrk="1" hangingPunct="1">
              <a:buNone/>
            </a:pPr>
            <a:r>
              <a:rPr lang="es-ES" sz="2400" dirty="0"/>
              <a:t> </a:t>
            </a:r>
          </a:p>
          <a:p>
            <a:pPr eaLnBrk="1" hangingPunct="1"/>
            <a:r>
              <a:rPr lang="es-ES" sz="2400" dirty="0"/>
              <a:t>Las texturas, junto con la forma y el color, determinan y crean el movimiento y la armonía visual de un jardín. </a:t>
            </a:r>
          </a:p>
          <a:p>
            <a:pPr eaLnBrk="1" hangingPunct="1"/>
            <a:r>
              <a:rPr lang="es-ES" sz="2400" dirty="0"/>
              <a:t>La percibimos mediante la vista y el tacto. </a:t>
            </a:r>
          </a:p>
          <a:p>
            <a:pPr eaLnBrk="1" hangingPunct="1"/>
            <a:r>
              <a:rPr lang="es-ES" sz="2400" dirty="0"/>
              <a:t>Las texturas del follaje. Distintas formas</a:t>
            </a:r>
            <a:r>
              <a:rPr lang="es-ES" dirty="0"/>
              <a:t>.</a:t>
            </a:r>
          </a:p>
          <a:p>
            <a:pPr eaLnBrk="1" hangingPunct="1"/>
            <a:endParaRPr lang="es-ES" dirty="0"/>
          </a:p>
        </p:txBody>
      </p:sp>
    </p:spTree>
    <p:extLst>
      <p:ext uri="{BB962C8B-B14F-4D97-AF65-F5344CB8AC3E}">
        <p14:creationId xmlns:p14="http://schemas.microsoft.com/office/powerpoint/2010/main" val="18416613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9"/>
            <a:ext cx="7762056" cy="720079"/>
          </a:xfrm>
        </p:spPr>
        <p:txBody>
          <a:bodyPr>
            <a:normAutofit/>
          </a:bodyPr>
          <a:lstStyle/>
          <a:p>
            <a:r>
              <a:rPr lang="es-ES" dirty="0"/>
              <a:t>¿ </a:t>
            </a:r>
            <a:r>
              <a:rPr lang="es-ES" sz="3200" b="1" dirty="0"/>
              <a:t>Quien va ha mantener el jardín </a:t>
            </a:r>
            <a:r>
              <a:rPr lang="es-ES" dirty="0"/>
              <a:t>¿</a:t>
            </a:r>
          </a:p>
        </p:txBody>
      </p:sp>
      <p:sp>
        <p:nvSpPr>
          <p:cNvPr id="3" name="2 Marcador de contenido"/>
          <p:cNvSpPr>
            <a:spLocks noGrp="1"/>
          </p:cNvSpPr>
          <p:nvPr>
            <p:ph idx="1"/>
          </p:nvPr>
        </p:nvSpPr>
        <p:spPr>
          <a:xfrm>
            <a:off x="457200" y="1700808"/>
            <a:ext cx="8075240" cy="5328592"/>
          </a:xfrm>
        </p:spPr>
        <p:txBody>
          <a:bodyPr>
            <a:normAutofit/>
          </a:bodyPr>
          <a:lstStyle/>
          <a:p>
            <a:r>
              <a:rPr lang="es-ES" sz="2400" dirty="0"/>
              <a:t>Siempre nos asustan cuando nos dicen que mantener un jardín da mucho trabajo, sin embargo, el cuidado del jardín puede proporcionar muchos momentos de evasión, disfrute, satisfacción y relajación al aire libre y en contacto con la naturaleza si lo pensamos en el diseño.. </a:t>
            </a:r>
          </a:p>
          <a:p>
            <a:r>
              <a:rPr lang="es-ES" sz="2400" dirty="0"/>
              <a:t>Si disponemos de poco tiempo, es posible contratar profesionales para los trabajos más pesados, movimientos de tierra, excavaciones, arado del huerto, podas.… </a:t>
            </a:r>
          </a:p>
        </p:txBody>
      </p:sp>
    </p:spTree>
    <p:extLst>
      <p:ext uri="{BB962C8B-B14F-4D97-AF65-F5344CB8AC3E}">
        <p14:creationId xmlns:p14="http://schemas.microsoft.com/office/powerpoint/2010/main" val="7149780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96752"/>
            <a:ext cx="7546032" cy="4823048"/>
          </a:xfrm>
        </p:spPr>
        <p:txBody>
          <a:bodyPr/>
          <a:lstStyle/>
          <a:p>
            <a:r>
              <a:rPr lang="es-ES" sz="2400" dirty="0"/>
              <a:t>Otra de las labores que atrapa mucho tiempo es el riego, para lo que actualmente existen fantásticas opciones de riego automático.</a:t>
            </a:r>
          </a:p>
          <a:p>
            <a:r>
              <a:rPr lang="es-ES" sz="2400" dirty="0"/>
              <a:t>Es fundamental que conozcamos el tipo de mantenimiento que va ha tener el jardin,para simplificarlo en el diseño con el conocimiento del propietario.</a:t>
            </a:r>
          </a:p>
          <a:p>
            <a:r>
              <a:rPr lang="es-ES" sz="2400" dirty="0"/>
              <a:t>El jardín no debe ser un problema.</a:t>
            </a:r>
          </a:p>
          <a:p>
            <a:endParaRPr lang="es-ES" dirty="0"/>
          </a:p>
        </p:txBody>
      </p:sp>
    </p:spTree>
    <p:extLst>
      <p:ext uri="{BB962C8B-B14F-4D97-AF65-F5344CB8AC3E}">
        <p14:creationId xmlns:p14="http://schemas.microsoft.com/office/powerpoint/2010/main" val="9076716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420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99615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1080119"/>
          </a:xfrm>
        </p:spPr>
        <p:txBody>
          <a:bodyPr>
            <a:normAutofit/>
          </a:bodyPr>
          <a:lstStyle/>
          <a:p>
            <a:r>
              <a:rPr lang="es-ES" dirty="0"/>
              <a:t>¿ </a:t>
            </a:r>
            <a:r>
              <a:rPr lang="es-ES" sz="3200" b="1" dirty="0"/>
              <a:t>Que estilo de jardín queremos diseñar</a:t>
            </a:r>
            <a:r>
              <a:rPr lang="es-ES" sz="3200" dirty="0"/>
              <a:t>.¿</a:t>
            </a:r>
          </a:p>
        </p:txBody>
      </p:sp>
      <p:sp>
        <p:nvSpPr>
          <p:cNvPr id="3" name="2 Marcador de contenido"/>
          <p:cNvSpPr>
            <a:spLocks noGrp="1"/>
          </p:cNvSpPr>
          <p:nvPr>
            <p:ph idx="1"/>
          </p:nvPr>
        </p:nvSpPr>
        <p:spPr>
          <a:xfrm>
            <a:off x="914400" y="1628800"/>
            <a:ext cx="7618040" cy="4391000"/>
          </a:xfrm>
        </p:spPr>
        <p:txBody>
          <a:bodyPr>
            <a:normAutofit/>
          </a:bodyPr>
          <a:lstStyle/>
          <a:p>
            <a:r>
              <a:rPr lang="es-ES" sz="2400" dirty="0"/>
              <a:t>Como nos referíamos anteriormente la elección del estilo de jardín es muy importante.</a:t>
            </a:r>
          </a:p>
          <a:p>
            <a:r>
              <a:rPr lang="es-ES" sz="2400" dirty="0"/>
              <a:t>Para adaptar las necesidades del propietario al estilo de jardín escogido.</a:t>
            </a:r>
          </a:p>
          <a:p>
            <a:r>
              <a:rPr lang="es-ES" sz="2400" dirty="0"/>
              <a:t>Varían muchísimo los presupuestos en cada estilo de jardín.</a:t>
            </a:r>
          </a:p>
          <a:p>
            <a:r>
              <a:rPr lang="es-ES" sz="2400" dirty="0"/>
              <a:t>Siempre podemos aconsejar cual es el estilo que mejor se adapta a la vivienda o a las necesidades del Propietario.</a:t>
            </a:r>
          </a:p>
        </p:txBody>
      </p:sp>
    </p:spTree>
    <p:extLst>
      <p:ext uri="{BB962C8B-B14F-4D97-AF65-F5344CB8AC3E}">
        <p14:creationId xmlns:p14="http://schemas.microsoft.com/office/powerpoint/2010/main" val="36581388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00125"/>
            <a:ext cx="8229600" cy="5573713"/>
          </a:xfrm>
        </p:spPr>
        <p:txBody>
          <a:bodyPr>
            <a:normAutofit fontScale="92500" lnSpcReduction="20000"/>
          </a:bodyPr>
          <a:lstStyle/>
          <a:p>
            <a:pPr marL="594360" indent="-457200">
              <a:buClr>
                <a:schemeClr val="tx1">
                  <a:shade val="95000"/>
                </a:schemeClr>
              </a:buClr>
              <a:defRPr/>
            </a:pPr>
            <a:r>
              <a:rPr lang="es-ES_tradnl" sz="2800" b="1" i="1" dirty="0"/>
              <a:t>ESTILOS</a:t>
            </a:r>
            <a:endParaRPr lang="es-ES" sz="2800" dirty="0"/>
          </a:p>
          <a:p>
            <a:pPr marL="548640" indent="-411480" eaLnBrk="1" fontAlgn="auto" hangingPunct="1">
              <a:spcAft>
                <a:spcPts val="0"/>
              </a:spcAft>
              <a:buClr>
                <a:schemeClr val="tx1">
                  <a:shade val="95000"/>
                </a:schemeClr>
              </a:buClr>
              <a:buFont typeface="Wingdings 2"/>
              <a:buNone/>
              <a:defRPr/>
            </a:pPr>
            <a:r>
              <a:rPr lang="es-ES_tradnl" sz="2800" dirty="0"/>
              <a:t> </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El estilo del jardín es el factor determinante de su atmósfera. Define su nitidez y su geometría.</a:t>
            </a:r>
            <a:endParaRPr lang="es-ES" sz="2800" dirty="0"/>
          </a:p>
          <a:p>
            <a:pPr marL="548640" indent="-411480" eaLnBrk="1" fontAlgn="auto" hangingPunct="1">
              <a:spcAft>
                <a:spcPts val="0"/>
              </a:spcAft>
              <a:buClr>
                <a:schemeClr val="tx1">
                  <a:shade val="95000"/>
                </a:schemeClr>
              </a:buClr>
              <a:buFont typeface="Wingdings 2"/>
              <a:buNone/>
              <a:defRPr/>
            </a:pPr>
            <a:r>
              <a:rPr lang="es-ES_tradnl" sz="2800" dirty="0"/>
              <a:t> </a:t>
            </a:r>
            <a:endParaRPr lang="es-ES" sz="2800" dirty="0"/>
          </a:p>
          <a:p>
            <a:pPr marL="548640" indent="-411480" eaLnBrk="1" fontAlgn="auto" hangingPunct="1">
              <a:spcAft>
                <a:spcPts val="0"/>
              </a:spcAft>
              <a:buClr>
                <a:schemeClr val="tx1">
                  <a:shade val="95000"/>
                </a:schemeClr>
              </a:buClr>
              <a:buFont typeface="Wingdings 2"/>
              <a:buChar char=""/>
              <a:defRPr/>
            </a:pPr>
            <a:r>
              <a:rPr lang="es-ES_tradnl" sz="2800" dirty="0"/>
              <a:t>¡Cualquier estilo ha estado de moda alguna vez!.</a:t>
            </a:r>
            <a:endParaRPr lang="es-ES" sz="2800" dirty="0"/>
          </a:p>
          <a:p>
            <a:pPr marL="548640" indent="-411480" eaLnBrk="1" fontAlgn="auto" hangingPunct="1">
              <a:spcAft>
                <a:spcPts val="0"/>
              </a:spcAft>
              <a:buClr>
                <a:schemeClr val="tx1">
                  <a:shade val="95000"/>
                </a:schemeClr>
              </a:buClr>
              <a:buFont typeface="Wingdings 2"/>
              <a:buNone/>
              <a:defRPr/>
            </a:pPr>
            <a:r>
              <a:rPr lang="es-ES_tradnl" sz="2800" dirty="0"/>
              <a:t> </a:t>
            </a:r>
            <a:endParaRPr lang="es-ES" sz="2800" dirty="0"/>
          </a:p>
          <a:p>
            <a:pPr marL="594360" indent="-457200">
              <a:buClr>
                <a:schemeClr val="tx1">
                  <a:shade val="95000"/>
                </a:schemeClr>
              </a:buClr>
              <a:defRPr/>
            </a:pPr>
            <a:r>
              <a:rPr lang="es-ES_tradnl" sz="2800" dirty="0"/>
              <a:t> </a:t>
            </a:r>
            <a:r>
              <a:rPr lang="es-ES_tradnl" sz="2800" b="1" dirty="0"/>
              <a:t>JARDIN SILVESTRE</a:t>
            </a:r>
            <a:endParaRPr lang="es-ES" sz="2800" b="1" dirty="0"/>
          </a:p>
          <a:p>
            <a:pPr marL="548640" indent="-411480" eaLnBrk="1" fontAlgn="auto" hangingPunct="1">
              <a:spcAft>
                <a:spcPts val="0"/>
              </a:spcAft>
              <a:buClr>
                <a:schemeClr val="tx1">
                  <a:shade val="95000"/>
                </a:schemeClr>
              </a:buClr>
              <a:buFont typeface="Wingdings 2"/>
              <a:buChar char=""/>
              <a:defRPr/>
            </a:pPr>
            <a:r>
              <a:rPr lang="es-ES_tradnl" sz="2800" dirty="0"/>
              <a:t>Imitación a la naturaleza. Nace en el siglo XIX en contraste con las formas rígidas establecidas en la ostentosa época victoriana. Williams Robinson creó este concepto y lo describió en su obra "The wild garden" en 1.870.</a:t>
            </a:r>
            <a:endParaRPr lang="es-ES" sz="2800" dirty="0"/>
          </a:p>
          <a:p>
            <a:pPr marL="548640" indent="-411480" eaLnBrk="1" fontAlgn="auto" hangingPunct="1">
              <a:spcAft>
                <a:spcPts val="0"/>
              </a:spcAft>
              <a:buClr>
                <a:schemeClr val="tx1">
                  <a:shade val="95000"/>
                </a:schemeClr>
              </a:buClr>
              <a:buFont typeface="Wingdings 2"/>
              <a:buNone/>
              <a:defRPr/>
            </a:pPr>
            <a:r>
              <a:rPr lang="es-ES_tradnl" sz="2800" dirty="0"/>
              <a:t> </a:t>
            </a:r>
            <a:endParaRPr lang="es-ES" sz="2800" dirty="0"/>
          </a:p>
        </p:txBody>
      </p:sp>
    </p:spTree>
    <p:extLst>
      <p:ext uri="{BB962C8B-B14F-4D97-AF65-F5344CB8AC3E}">
        <p14:creationId xmlns:p14="http://schemas.microsoft.com/office/powerpoint/2010/main" val="32122591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idx="1"/>
          </p:nvPr>
        </p:nvSpPr>
        <p:spPr>
          <a:xfrm>
            <a:off x="457200" y="1196975"/>
            <a:ext cx="8229600" cy="5127625"/>
          </a:xfrm>
        </p:spPr>
        <p:txBody>
          <a:bodyPr/>
          <a:lstStyle/>
          <a:p>
            <a:pPr eaLnBrk="1" hangingPunct="1"/>
            <a:r>
              <a:rPr lang="es-ES" sz="2400" dirty="0"/>
              <a:t>En la actualidad está asociado a la conservación de la naturaleza, a la jardinería diferenciada que se está aplicando en algunas ciudades europeas.</a:t>
            </a:r>
          </a:p>
          <a:p>
            <a:pPr eaLnBrk="1" hangingPunct="1"/>
            <a:r>
              <a:rPr lang="es-ES" sz="2400" dirty="0"/>
              <a:t>El jardín silvestre debe exigir poco mantenimiento.</a:t>
            </a:r>
          </a:p>
          <a:p>
            <a:pPr eaLnBrk="1" hangingPunct="1"/>
            <a:r>
              <a:rPr lang="es-ES" sz="2400" dirty="0"/>
              <a:t> La gente debe saber interpretarlo, ya que en muchas ocasiones parece una zona descuidada. </a:t>
            </a:r>
          </a:p>
          <a:p>
            <a:pPr eaLnBrk="1" hangingPunct="1"/>
            <a:r>
              <a:rPr lang="es-ES" sz="2400" dirty="0"/>
              <a:t>Prados con flores que se cortan pasada la primavera, árboles de crecimiento libre y plantas autóctonas de sotobosque que rivalicen con la hierba. </a:t>
            </a:r>
          </a:p>
          <a:p>
            <a:pPr eaLnBrk="1" hangingPunct="1"/>
            <a:endParaRPr lang="es-ES" dirty="0"/>
          </a:p>
          <a:p>
            <a:pPr eaLnBrk="1" hangingPunct="1"/>
            <a:endParaRPr lang="es-ES" dirty="0"/>
          </a:p>
        </p:txBody>
      </p:sp>
    </p:spTree>
    <p:extLst>
      <p:ext uri="{BB962C8B-B14F-4D97-AF65-F5344CB8AC3E}">
        <p14:creationId xmlns:p14="http://schemas.microsoft.com/office/powerpoint/2010/main" val="5483624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idx="1"/>
          </p:nvPr>
        </p:nvSpPr>
        <p:spPr>
          <a:xfrm>
            <a:off x="457200" y="1000125"/>
            <a:ext cx="8229600" cy="5573713"/>
          </a:xfrm>
        </p:spPr>
        <p:txBody>
          <a:bodyPr/>
          <a:lstStyle/>
          <a:p>
            <a:pPr eaLnBrk="1" hangingPunct="1"/>
            <a:endParaRPr lang="es-ES" sz="2400" dirty="0"/>
          </a:p>
          <a:p>
            <a:pPr eaLnBrk="1" hangingPunct="1"/>
            <a:r>
              <a:rPr lang="es-ES_tradnl" sz="2400" dirty="0"/>
              <a:t>La jardinería silvestre es sencilla, puede ser un espacio de transición entre el jardín y el campo, las plantas deben crecer en su forma natural, un estanque con plantas acuáticas, bulbos plantados entre la pradera, flores silvestres pequeñas, etc...</a:t>
            </a:r>
            <a:endParaRPr lang="es-ES" sz="2400" dirty="0"/>
          </a:p>
          <a:p>
            <a:pPr eaLnBrk="1" hangingPunct="1"/>
            <a:endParaRPr lang="es-ES" dirty="0"/>
          </a:p>
        </p:txBody>
      </p:sp>
    </p:spTree>
    <p:extLst>
      <p:ext uri="{BB962C8B-B14F-4D97-AF65-F5344CB8AC3E}">
        <p14:creationId xmlns:p14="http://schemas.microsoft.com/office/powerpoint/2010/main" val="35589243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3 Imagen" descr="Wijlre Castle.-00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0197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3 Imagen" descr="Zon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8206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3 Imagen" descr="Zon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5575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3 Imagen" descr="Espantapajaro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4 Imagen" descr="Espantapajaro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
            <a:ext cx="457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5466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3 Imagen" descr="De Verborgen Tui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6560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813"/>
            <a:ext cx="8229600" cy="5788025"/>
          </a:xfrm>
        </p:spPr>
        <p:txBody>
          <a:bodyPr>
            <a:normAutofit/>
          </a:bodyPr>
          <a:lstStyle/>
          <a:p>
            <a:pPr marL="548640" indent="-411480" eaLnBrk="1" fontAlgn="auto" hangingPunct="1">
              <a:spcAft>
                <a:spcPts val="0"/>
              </a:spcAft>
              <a:buClr>
                <a:schemeClr val="tx1">
                  <a:shade val="95000"/>
                </a:schemeClr>
              </a:buClr>
              <a:buFont typeface="Wingdings 2"/>
              <a:buNone/>
              <a:defRPr/>
            </a:pPr>
            <a:r>
              <a:rPr lang="es-ES_tradnl" b="1" dirty="0"/>
              <a:t>JARDINERIA ARQUITECTURIZADA. </a:t>
            </a:r>
          </a:p>
          <a:p>
            <a:pPr marL="548640" indent="-411480" eaLnBrk="1" fontAlgn="auto" hangingPunct="1">
              <a:spcAft>
                <a:spcPts val="0"/>
              </a:spcAft>
              <a:buClr>
                <a:schemeClr val="tx1">
                  <a:shade val="95000"/>
                </a:schemeClr>
              </a:buClr>
              <a:buFont typeface="Wingdings 2"/>
              <a:buNone/>
              <a:defRPr/>
            </a:pPr>
            <a:r>
              <a:rPr lang="es-ES_tradnl" b="1" dirty="0"/>
              <a:t>PODA ORNAMENTAL. RECORTE.</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Considerada por algunos jardinería de "pasteleo", sin embargo tiene muchos adeptos a los que proporciona entretenimiento y les requiere pericia manual.</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recorte constituye una parte importante en la jardinería del siglo XVII, época de los jardines formales.</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atractivo de la poda es poder crear estructuras vivas ornamentales. Es un estilo formal de la jardinería. </a:t>
            </a:r>
          </a:p>
          <a:p>
            <a:pPr marL="548640" indent="-411480" eaLnBrk="1" fontAlgn="auto" hangingPunct="1">
              <a:spcAft>
                <a:spcPts val="0"/>
              </a:spcAft>
              <a:buClr>
                <a:schemeClr val="tx1">
                  <a:shade val="95000"/>
                </a:schemeClr>
              </a:buClr>
              <a:buFont typeface="Wingdings 2"/>
              <a:buChar char=""/>
              <a:defRPr/>
            </a:pPr>
            <a:r>
              <a:rPr lang="es-ES_tradnl" dirty="0"/>
              <a:t>Es la imposición del jardinero sobre la planta, artificialidad que atrae inmediatamente la atención del observador.</a:t>
            </a:r>
            <a:endParaRPr lang="es-ES" dirty="0"/>
          </a:p>
        </p:txBody>
      </p:sp>
    </p:spTree>
    <p:extLst>
      <p:ext uri="{BB962C8B-B14F-4D97-AF65-F5344CB8AC3E}">
        <p14:creationId xmlns:p14="http://schemas.microsoft.com/office/powerpoint/2010/main" val="1968191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813"/>
            <a:ext cx="8229600" cy="57880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En el jardín en el que se use este estilo, debe destacar los recortes. El mantenimiento es caro por las necesidades periódicas de recortes, más si se deben utilizar escaleras o andamios.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boj, el tejo, la thuya, cipreses, arrayanes, ligustrum, etc...</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Formas cilíndricas, esféricas, helicoidales, cuadradas, rectangulares, etc... bilaterales, trilaterales, en planos inclinados, etc...</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b="1" dirty="0"/>
              <a:t>EL JARDIN RURAL</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Es el "carente de pretensiones", "nada sofisticado". En esencia, es la elaboración de un huerto "práctico", un jardín para cosechar y con un mínimo de gastos..</a:t>
            </a:r>
            <a:endParaRPr lang="es-ES" sz="2400" dirty="0"/>
          </a:p>
        </p:txBody>
      </p:sp>
    </p:spTree>
    <p:extLst>
      <p:ext uri="{BB962C8B-B14F-4D97-AF65-F5344CB8AC3E}">
        <p14:creationId xmlns:p14="http://schemas.microsoft.com/office/powerpoint/2010/main" val="38311064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716588"/>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dirty="0"/>
              <a:t>Es el jardín de los "sin jardín", es un querer vivir en el campo.</a:t>
            </a:r>
          </a:p>
          <a:p>
            <a:pPr marL="548640" indent="-411480" eaLnBrk="1" fontAlgn="auto" hangingPunct="1">
              <a:spcAft>
                <a:spcPts val="0"/>
              </a:spcAft>
              <a:buClr>
                <a:schemeClr val="tx1">
                  <a:shade val="95000"/>
                </a:schemeClr>
              </a:buClr>
              <a:buFont typeface="Wingdings 2"/>
              <a:buChar char=""/>
              <a:defRPr/>
            </a:pPr>
            <a:r>
              <a:rPr lang="es-ES_tradnl" dirty="0"/>
              <a:t> Sencillez en su decoración, artículos rurales, árboles frutales (manzanos, perales, ciruelos, melocotoneros, etc...) como árboles importantes: nogales, laureles o tejos, sin olvidar los granados, almendros e higueras.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césped no existe. Hortalizas, plantas aromáticas y medicinales, plantas de flor cortada, rosales y trepadoras, emparrados, etc...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Es un orden bullicioso pero bien cuidado, donde puede cultivar sus plantas favoritas.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En este tipo de jardín la plantación es más importante que la estructura, los elementos estructurales deben ser sencillos: piedras o ladrillos locales para muros, pavimentos, senderos, pequeño estanque, etc...</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23617535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5 Imagen" descr="Levens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9734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Levens Hall.-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7765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Londres-Palacio de Buckingham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083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eacock Garden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1782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owerscourt.-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7845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ublic garden.-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48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owerscourt.-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6728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8688"/>
            <a:ext cx="8229600" cy="5645150"/>
          </a:xfrm>
        </p:spPr>
        <p:txBody>
          <a:bodyPr>
            <a:normAutofit fontScale="62500" lnSpcReduction="20000"/>
          </a:bodyPr>
          <a:lstStyle/>
          <a:p>
            <a:pPr marL="548640" indent="-411480" eaLnBrk="1" fontAlgn="auto" hangingPunct="1">
              <a:spcAft>
                <a:spcPts val="0"/>
              </a:spcAft>
              <a:buClr>
                <a:schemeClr val="tx1">
                  <a:shade val="95000"/>
                </a:schemeClr>
              </a:buClr>
              <a:buFont typeface="Wingdings 2"/>
              <a:buChar char=""/>
              <a:defRPr/>
            </a:pPr>
            <a:r>
              <a:rPr lang="es-ES_tradnl" sz="5100" b="1" dirty="0"/>
              <a:t>JARDINES MODERNOS</a:t>
            </a:r>
            <a:endParaRPr lang="es-ES" sz="5100"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3800" dirty="0"/>
              <a:t>Los elementos que caracterizan el jardín moderno evidentemente no son las plantas.</a:t>
            </a:r>
            <a:endParaRPr lang="es-ES" sz="3800" dirty="0"/>
          </a:p>
          <a:p>
            <a:pPr marL="548640" indent="-411480" eaLnBrk="1" fontAlgn="auto" hangingPunct="1">
              <a:spcAft>
                <a:spcPts val="0"/>
              </a:spcAft>
              <a:buClr>
                <a:schemeClr val="tx1">
                  <a:shade val="95000"/>
                </a:schemeClr>
              </a:buClr>
              <a:buFont typeface="Wingdings 2"/>
              <a:buChar char=""/>
              <a:defRPr/>
            </a:pPr>
            <a:r>
              <a:rPr lang="es-ES_tradnl" sz="3800" dirty="0"/>
              <a:t>Su arquitectura y la integración de múltiples elementos del paisajismo duro conforman su estructura. Contraste de formas entre la arquitectura y el paisaje. Esculturas, fuentes o estanques, pavimentos, pérgolas, etc... construidas con materiales modernos: placas de hormigón, ladrillos de una gran gama de colores, herrajes y aceros, etc...</a:t>
            </a:r>
            <a:endParaRPr lang="es-ES" sz="3800" dirty="0"/>
          </a:p>
          <a:p>
            <a:pPr marL="548640" indent="-411480" eaLnBrk="1" fontAlgn="auto" hangingPunct="1">
              <a:spcAft>
                <a:spcPts val="0"/>
              </a:spcAft>
              <a:buClr>
                <a:schemeClr val="tx1">
                  <a:shade val="95000"/>
                </a:schemeClr>
              </a:buClr>
              <a:buFont typeface="Wingdings 2"/>
              <a:buChar char=""/>
              <a:defRPr/>
            </a:pPr>
            <a:r>
              <a:rPr lang="es-ES_tradnl" sz="3800" dirty="0"/>
              <a:t>Las piscinas, barbacoas, terrazas, porches, etc... En los jardines modernos la curva ha encontrado su lugar adecuado. Las curvas artificiales se amoldan al paisajismo moderno. Las formas simples y amplias del hormigón.</a:t>
            </a:r>
            <a:endParaRPr lang="es-ES" sz="38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648468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3 Imagen" descr="Chelsea Flower Show.-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8978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Chelsea Flower Show.-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439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3 Imagen" descr="Chelsea Flower Show.-Tateshin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6718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3 Imagen" descr="Chelsea Flowers Show.-Sculptur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5888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3 Imagen" descr="Chelse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1607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3 Imagen" descr="Chelse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5025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71563"/>
            <a:ext cx="8229600" cy="550227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3200" b="1" dirty="0"/>
              <a:t>LOS JARDINES DE ESTILO VICTORIANO</a:t>
            </a:r>
            <a:endParaRPr lang="es-ES" sz="3200"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Las casas se distinguían por un exceso de decoración. La misma abundancia se encontraba en los jardines. Contaban con mano de obra barata, varios jardineros mantenían el jardín.</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Pasión por los descubrimientos y la introducción de nuevas especies traídas de lejanos países.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resultado: una jardinería formal y ostentosa.</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En el siglo XVIII se competía introduciendo nuevas variedades de plantas y flores.</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5974248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8688"/>
            <a:ext cx="8229600" cy="5929312"/>
          </a:xfrm>
        </p:spPr>
        <p:txBody>
          <a:bodyPr>
            <a:normAutofit fontScale="77500" lnSpcReduction="20000"/>
          </a:bodyPr>
          <a:lstStyle/>
          <a:p>
            <a:pPr marL="548640" indent="-411480" eaLnBrk="1" fontAlgn="auto" hangingPunct="1">
              <a:spcAft>
                <a:spcPts val="0"/>
              </a:spcAft>
              <a:buClr>
                <a:schemeClr val="tx1">
                  <a:shade val="95000"/>
                </a:schemeClr>
              </a:buClr>
              <a:buFont typeface="Wingdings 2"/>
              <a:buNone/>
              <a:defRPr/>
            </a:pPr>
            <a:r>
              <a:rPr lang="es-ES_tradnl" sz="3100" dirty="0"/>
              <a:t>Características: Un césped bien cortado.</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Esquemas de parterres siempre en </a:t>
            </a:r>
          </a:p>
          <a:p>
            <a:pPr marL="548640" indent="-411480" eaLnBrk="1" fontAlgn="auto" hangingPunct="1">
              <a:spcAft>
                <a:spcPts val="0"/>
              </a:spcAft>
              <a:buClr>
                <a:schemeClr val="tx1">
                  <a:shade val="95000"/>
                </a:schemeClr>
              </a:buClr>
              <a:buFont typeface="Wingdings 2"/>
              <a:buNone/>
              <a:defRPr/>
            </a:pPr>
            <a:r>
              <a:rPr lang="es-ES_tradnl" sz="3100" dirty="0"/>
              <a:t>                       flor.</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Senderos sinuosos.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Pérgolas y cercos metálicos.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Balaustradas, bancos de hierro </a:t>
            </a:r>
          </a:p>
          <a:p>
            <a:pPr marL="548640" indent="-411480" eaLnBrk="1" fontAlgn="auto" hangingPunct="1">
              <a:spcAft>
                <a:spcPts val="0"/>
              </a:spcAft>
              <a:buClr>
                <a:schemeClr val="tx1">
                  <a:shade val="95000"/>
                </a:schemeClr>
              </a:buClr>
              <a:buFont typeface="Wingdings 2"/>
              <a:buNone/>
              <a:defRPr/>
            </a:pPr>
            <a:r>
              <a:rPr lang="es-ES_tradnl" sz="3100" dirty="0"/>
              <a:t>                       fundido .</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Invernaderos, huertos de frutales y </a:t>
            </a:r>
          </a:p>
          <a:p>
            <a:pPr marL="548640" indent="-411480" eaLnBrk="1" fontAlgn="auto" hangingPunct="1">
              <a:spcAft>
                <a:spcPts val="0"/>
              </a:spcAft>
              <a:buClr>
                <a:schemeClr val="tx1">
                  <a:shade val="95000"/>
                </a:schemeClr>
              </a:buClr>
              <a:buFont typeface="Wingdings 2"/>
              <a:buNone/>
              <a:defRPr/>
            </a:pPr>
            <a:r>
              <a:rPr lang="es-ES_tradnl" sz="3100" dirty="0"/>
              <a:t>                       hortalizas.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Las grandes favoritas eran las rosa.s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Jaulas que albergaban aves exóticas.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Fuentes formales.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Verjas rurales pintadas de blanco.</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Bancos de fundición y jarrones </a:t>
            </a:r>
          </a:p>
          <a:p>
            <a:pPr marL="548640" indent="-411480" eaLnBrk="1" fontAlgn="auto" hangingPunct="1">
              <a:spcAft>
                <a:spcPts val="0"/>
              </a:spcAft>
              <a:buClr>
                <a:schemeClr val="tx1">
                  <a:shade val="95000"/>
                </a:schemeClr>
              </a:buClr>
              <a:buFont typeface="Wingdings 2"/>
              <a:buNone/>
              <a:defRPr/>
            </a:pPr>
            <a:r>
              <a:rPr lang="es-ES_tradnl" sz="3100" dirty="0"/>
              <a:t>                       decorativos.</a:t>
            </a:r>
            <a:endParaRPr lang="es-ES" sz="3100" dirty="0"/>
          </a:p>
          <a:p>
            <a:pPr marL="548640" indent="-411480" eaLnBrk="1" fontAlgn="auto" hangingPunct="1">
              <a:spcAft>
                <a:spcPts val="0"/>
              </a:spcAft>
              <a:buClr>
                <a:schemeClr val="tx1">
                  <a:shade val="95000"/>
                </a:schemeClr>
              </a:buClr>
              <a:buFont typeface="Wingdings 2"/>
              <a:buNone/>
              <a:defRPr/>
            </a:pPr>
            <a:r>
              <a:rPr lang="es-ES_tradnl" sz="3100" dirty="0"/>
              <a:t> </a:t>
            </a:r>
            <a:endParaRPr lang="es-ES" sz="31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41584322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3 Imagen" descr="Victorian Walled Garden.-Hawic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4 Imagen" descr="Victorian Gardens.-Hanwic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5 Imagen" descr="Victorian Walled Garden.-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3786188"/>
            <a:ext cx="4572000"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6 Imagen" descr="Victorian Walled Garden.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3714750"/>
            <a:ext cx="4500562"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5618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Regent´s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629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Regent´s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6576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Regent´s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3627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Regent´s Park.-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325" y="0"/>
            <a:ext cx="9023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6649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716588"/>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EL JARDIN CLASICO o FORMAL</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estilo clásico es el que utiliza una forma lógica y equilibrada como estructura base que resulte satisfactoria y agradable.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simetría y la formalidad son dos aspectos determinantes. Los colores pueden ser vibrantes y extravagantes; una buena estructura es apta para todo.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arte de la arquitectura y del jardín se complementan perfectamente. Abundan los detalles arquitectónicos.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Hay que evitar enturbiar el diseño, al contrario debemos enfatizar muchos rincones.</a:t>
            </a:r>
            <a:endParaRPr lang="es-ES" sz="2400" dirty="0"/>
          </a:p>
          <a:p>
            <a:pPr marL="548640" indent="-411480" eaLnBrk="1" fontAlgn="auto" hangingPunct="1">
              <a:spcAft>
                <a:spcPts val="0"/>
              </a:spcAft>
              <a:buClr>
                <a:schemeClr val="tx1">
                  <a:shade val="95000"/>
                </a:schemeClr>
              </a:buClr>
              <a:buFont typeface="Wingdings 2"/>
              <a:buNone/>
              <a:defRPr/>
            </a:pPr>
            <a:endParaRPr lang="es-ES" dirty="0"/>
          </a:p>
        </p:txBody>
      </p:sp>
    </p:spTree>
    <p:extLst>
      <p:ext uri="{BB962C8B-B14F-4D97-AF65-F5344CB8AC3E}">
        <p14:creationId xmlns:p14="http://schemas.microsoft.com/office/powerpoint/2010/main" val="13442838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716588"/>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Los muros, las entradas, los arcos, los escalones, los senderos, los pavimentos, las pérgolas, los estanques bien construidos o un jarrón o escultura de buen tamaño le dan mayor distinción.</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paisajismo duro y de buena calidad es caro, pero indudablemente es la clave del éxito.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plantas deben ser seleccionadas.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Al depender de una estructura arquitectónica incluye muchos elementos de arquitectura dura. Sin embargo, su simplicidad estructural es uno de sus puntos clave.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Generalmente se componen de materiales de alta calidad.</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7515790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3 Imagen" descr="dads_landscaping_0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3574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Imagen" descr="bath - gazebo from terra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1696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3 Imagen" descr="formal-garden-hove-798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6818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Garden_Desig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2104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New_garden_vkg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4021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8688"/>
            <a:ext cx="8229600" cy="5645150"/>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3200" b="1" dirty="0"/>
              <a:t>EL JARDIN SUBTROPICAL</a:t>
            </a:r>
            <a:endParaRPr lang="es-ES" sz="3200"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Su objetivo es ofrecernos una imagen de un ambiente climático totalmente diferente.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Generalmente situados en espacios cerrados, se evitan los contrastes con otros estilos, su plantación es informal. La gravilla, los azulejos, bancos de madera.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agua es aquí también un elemento importante, tanto si es en movimientos, cascadas, arroyos o si se utiliza como estanque. </a:t>
            </a:r>
          </a:p>
          <a:p>
            <a:pPr marL="548640" indent="-411480" eaLnBrk="1" fontAlgn="auto" hangingPunct="1">
              <a:spcAft>
                <a:spcPts val="0"/>
              </a:spcAft>
              <a:buClr>
                <a:schemeClr val="tx1">
                  <a:shade val="95000"/>
                </a:schemeClr>
              </a:buClr>
              <a:buFont typeface="Wingdings 2"/>
              <a:buChar char=""/>
              <a:defRPr/>
            </a:pPr>
            <a:r>
              <a:rPr lang="es-ES_tradnl" sz="2400" dirty="0"/>
              <a:t>Las plantas acuáticas, los helechos, las plantas de hojas anchas pueden enfatizarnos los efectos.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selección de las plantas es decisiva.</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3303538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00125"/>
            <a:ext cx="8229600" cy="557371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La utilización de invernaderos o estufas frías nos puede ayudar a exotizar más el jardín al poder cultivar plantas que exigen protecciones.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humidificación del ambiente en zonas cálidas puede ser una solución para aclimatar plantas tropicales.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orientación y situación de las plantas, conociendo sus lugares de origen, son la garantía del éxito.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palmeras con sus grandes hojas decorativas crearán frondosos ambientes.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El uso estratégico de las plantas conociendo sus características principales son los elementos ideales..</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7617617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idx="1"/>
          </p:nvPr>
        </p:nvSpPr>
        <p:spPr>
          <a:xfrm>
            <a:off x="457200" y="1125538"/>
            <a:ext cx="8229600" cy="5448300"/>
          </a:xfrm>
        </p:spPr>
        <p:txBody>
          <a:bodyPr/>
          <a:lstStyle/>
          <a:p>
            <a:pPr eaLnBrk="1" hangingPunct="1"/>
            <a:r>
              <a:rPr lang="es-ES_tradnl" sz="2400" dirty="0"/>
              <a:t>Debemos crear diferentes estratos para poder plantar diferentes especies de plantas. </a:t>
            </a:r>
            <a:endParaRPr lang="es-ES" sz="2400" dirty="0"/>
          </a:p>
          <a:p>
            <a:pPr eaLnBrk="1" hangingPunct="1"/>
            <a:r>
              <a:rPr lang="es-ES_tradnl" sz="2400" dirty="0"/>
              <a:t>El borboteo o salpiqueo del agua siempre será un efecto refrescante.</a:t>
            </a:r>
            <a:endParaRPr lang="es-ES" sz="2400" dirty="0"/>
          </a:p>
          <a:p>
            <a:pPr eaLnBrk="1" hangingPunct="1"/>
            <a:endParaRPr lang="es-ES" dirty="0"/>
          </a:p>
          <a:p>
            <a:pPr eaLnBrk="1" hangingPunct="1"/>
            <a:endParaRPr lang="es-ES" dirty="0"/>
          </a:p>
        </p:txBody>
      </p:sp>
    </p:spTree>
    <p:extLst>
      <p:ext uri="{BB962C8B-B14F-4D97-AF65-F5344CB8AC3E}">
        <p14:creationId xmlns:p14="http://schemas.microsoft.com/office/powerpoint/2010/main" val="20821514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3 Imagen" descr="Hawai Tropical Botanic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011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4 Imagen" descr="Hawai Tropical Garden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6401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3 Imagen" descr="Bromeliad Garden.-Flor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046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3 Imagen" descr="Florida Botanic Gard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9466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3 Imagen" descr="Cypress Gardens.-Banyan Tre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097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1152127"/>
          </a:xfrm>
        </p:spPr>
        <p:txBody>
          <a:bodyPr>
            <a:normAutofit/>
          </a:bodyPr>
          <a:lstStyle/>
          <a:p>
            <a:r>
              <a:rPr lang="es-ES" sz="3200" b="1" dirty="0"/>
              <a:t>Cual es el montante económico que nos queremos gastar.</a:t>
            </a:r>
          </a:p>
        </p:txBody>
      </p:sp>
      <p:sp>
        <p:nvSpPr>
          <p:cNvPr id="3" name="2 Marcador de contenido"/>
          <p:cNvSpPr>
            <a:spLocks noGrp="1"/>
          </p:cNvSpPr>
          <p:nvPr>
            <p:ph idx="1"/>
          </p:nvPr>
        </p:nvSpPr>
        <p:spPr>
          <a:xfrm>
            <a:off x="611560" y="1700808"/>
            <a:ext cx="7920880" cy="4680520"/>
          </a:xfrm>
        </p:spPr>
        <p:txBody>
          <a:bodyPr>
            <a:noAutofit/>
          </a:bodyPr>
          <a:lstStyle/>
          <a:p>
            <a:r>
              <a:rPr lang="es-ES" sz="2400" dirty="0"/>
              <a:t>Otro de los problemas que se plantea a la hora de diseñar un jardin,es conocer el montante económico que quiere gastar el propietario.</a:t>
            </a:r>
          </a:p>
          <a:p>
            <a:r>
              <a:rPr lang="es-ES" sz="2400" dirty="0"/>
              <a:t>Por lo que generalmente hay que realizar unos anteproyectos con valoración económica para saber a que importes debemos ajustar el proyecto en el estilo de jardín que se haya elegido.</a:t>
            </a:r>
          </a:p>
          <a:p>
            <a:r>
              <a:rPr lang="es-ES" sz="2400" dirty="0"/>
              <a:t>Es conveniente separar  lo que es obra civil, infraestructuras, movimientos de tierras y plantaciones.</a:t>
            </a:r>
          </a:p>
        </p:txBody>
      </p:sp>
    </p:spTree>
    <p:extLst>
      <p:ext uri="{BB962C8B-B14F-4D97-AF65-F5344CB8AC3E}">
        <p14:creationId xmlns:p14="http://schemas.microsoft.com/office/powerpoint/2010/main" val="22678390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474024" cy="1066130"/>
          </a:xfrm>
        </p:spPr>
        <p:txBody>
          <a:bodyPr>
            <a:normAutofit fontScale="90000"/>
          </a:bodyPr>
          <a:lstStyle/>
          <a:p>
            <a:r>
              <a:rPr lang="es-ES" sz="3600" b="1" dirty="0"/>
              <a:t>Análisis de la parcela y plano de la parcela</a:t>
            </a:r>
          </a:p>
        </p:txBody>
      </p:sp>
      <p:sp>
        <p:nvSpPr>
          <p:cNvPr id="3" name="2 Marcador de contenido"/>
          <p:cNvSpPr>
            <a:spLocks noGrp="1"/>
          </p:cNvSpPr>
          <p:nvPr>
            <p:ph idx="1"/>
          </p:nvPr>
        </p:nvSpPr>
        <p:spPr>
          <a:xfrm>
            <a:off x="914400" y="1340768"/>
            <a:ext cx="7546032" cy="4679032"/>
          </a:xfrm>
        </p:spPr>
        <p:txBody>
          <a:bodyPr>
            <a:normAutofit/>
          </a:bodyPr>
          <a:lstStyle/>
          <a:p>
            <a:r>
              <a:rPr lang="es-ES" sz="2400" dirty="0"/>
              <a:t>Antes de tomar decisiones sobre el diseño de jardin,debemos disponer de un plano con todos los detalles que nos interesen de la parcela.</a:t>
            </a:r>
          </a:p>
          <a:p>
            <a:r>
              <a:rPr lang="es-ES" sz="2400" dirty="0"/>
              <a:t>Su topografia,analisis de suelo y agua, posibilidades de acceso a la parcela para poder realizar los trabajos mecanizados.</a:t>
            </a:r>
          </a:p>
          <a:p>
            <a:r>
              <a:rPr lang="es-ES" sz="2400" dirty="0"/>
              <a:t>Comprobación de la vegetación existente en la zona que nos facilite la selección de las plantas a emplear.</a:t>
            </a:r>
          </a:p>
        </p:txBody>
      </p:sp>
    </p:spTree>
    <p:extLst>
      <p:ext uri="{BB962C8B-B14F-4D97-AF65-F5344CB8AC3E}">
        <p14:creationId xmlns:p14="http://schemas.microsoft.com/office/powerpoint/2010/main" val="26891738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imagenes.infojardin.com/subir/images/jdv1192453647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8690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articulosweb.net/blog/wp-content/uploads/2012/04/las-superficies-en-el-diseno-del-jardin-1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28293"/>
            <a:ext cx="5334000" cy="2819401"/>
          </a:xfrm>
          <a:prstGeom prst="rect">
            <a:avLst/>
          </a:prstGeom>
          <a:noFill/>
          <a:extLst>
            <a:ext uri="{909E8E84-426E-40DD-AFC4-6F175D3DCCD1}">
              <a14:hiddenFill xmlns:a14="http://schemas.microsoft.com/office/drawing/2010/main">
                <a:solidFill>
                  <a:srgbClr val="FFFFFF"/>
                </a:solidFill>
              </a14:hiddenFill>
            </a:ext>
          </a:extLst>
        </p:spPr>
      </p:pic>
      <p:pic>
        <p:nvPicPr>
          <p:cNvPr id="43012" name="Picture 4" descr="diseño de jardin jap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2830"/>
            <a:ext cx="4377444" cy="2354957"/>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descr="diseño de jardin moderno en atico urba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172830"/>
            <a:ext cx="4497718" cy="2362342"/>
          </a:xfrm>
          <a:prstGeom prst="rect">
            <a:avLst/>
          </a:prstGeom>
          <a:noFill/>
          <a:extLst>
            <a:ext uri="{909E8E84-426E-40DD-AFC4-6F175D3DCCD1}">
              <a14:hiddenFill xmlns:a14="http://schemas.microsoft.com/office/drawing/2010/main">
                <a:solidFill>
                  <a:srgbClr val="FFFFFF"/>
                </a:solidFill>
              </a14:hiddenFill>
            </a:ext>
          </a:extLst>
        </p:spPr>
      </p:pic>
      <p:pic>
        <p:nvPicPr>
          <p:cNvPr id="43016" name="Picture 8" descr="diseño jardin modern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2628293"/>
            <a:ext cx="3810000" cy="2066925"/>
          </a:xfrm>
          <a:prstGeom prst="rect">
            <a:avLst/>
          </a:prstGeom>
          <a:noFill/>
          <a:extLst>
            <a:ext uri="{909E8E84-426E-40DD-AFC4-6F175D3DCCD1}">
              <a14:hiddenFill xmlns:a14="http://schemas.microsoft.com/office/drawing/2010/main">
                <a:solidFill>
                  <a:srgbClr val="FFFFFF"/>
                </a:solidFill>
              </a14:hiddenFill>
            </a:ext>
          </a:extLst>
        </p:spPr>
      </p:pic>
      <p:pic>
        <p:nvPicPr>
          <p:cNvPr id="43018" name="Picture 10" descr="diseño de jard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056" y="4791075"/>
            <a:ext cx="381000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1268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1.bp.blogspot.com/-KHrt6TgFP1c/TZzTSmiJtHI/AAAAAAAAAKQ/iZrPc1ZHBY4/s1600/SEASONAL+CALENDAR+AUTUM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2920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474024" cy="1066130"/>
          </a:xfrm>
        </p:spPr>
        <p:txBody>
          <a:bodyPr>
            <a:noAutofit/>
          </a:bodyPr>
          <a:lstStyle/>
          <a:p>
            <a:r>
              <a:rPr lang="es-ES" sz="3200" b="1" dirty="0"/>
              <a:t>Ubicación de las construcciones, paseos, estanques ,fuentes etc</a:t>
            </a:r>
            <a:r>
              <a:rPr lang="es-ES" sz="3200" dirty="0"/>
              <a:t>..</a:t>
            </a:r>
          </a:p>
        </p:txBody>
      </p:sp>
      <p:sp>
        <p:nvSpPr>
          <p:cNvPr id="3" name="2 Marcador de contenido"/>
          <p:cNvSpPr>
            <a:spLocks noGrp="1"/>
          </p:cNvSpPr>
          <p:nvPr>
            <p:ph idx="1"/>
          </p:nvPr>
        </p:nvSpPr>
        <p:spPr>
          <a:xfrm>
            <a:off x="914400" y="1628800"/>
            <a:ext cx="7546032" cy="4391000"/>
          </a:xfrm>
        </p:spPr>
        <p:txBody>
          <a:bodyPr>
            <a:normAutofit/>
          </a:bodyPr>
          <a:lstStyle/>
          <a:p>
            <a:r>
              <a:rPr lang="es-ES" sz="2400" dirty="0"/>
              <a:t>En el diseño situaremos todas las construcciones a realizar en el jardín.</a:t>
            </a:r>
          </a:p>
          <a:p>
            <a:r>
              <a:rPr lang="es-ES" sz="2400" dirty="0"/>
              <a:t>Señalaremos la accesibilidad al mismo con la creación de sendas y paseos, situaremos los estanques o piezas de agua, jardines acuáticos, rocallas, pavimentaciones etc….</a:t>
            </a:r>
          </a:p>
        </p:txBody>
      </p:sp>
    </p:spTree>
    <p:extLst>
      <p:ext uri="{BB962C8B-B14F-4D97-AF65-F5344CB8AC3E}">
        <p14:creationId xmlns:p14="http://schemas.microsoft.com/office/powerpoint/2010/main" val="8458817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323528" y="274638"/>
            <a:ext cx="8568952" cy="1570186"/>
          </a:xfrm>
        </p:spPr>
        <p:txBody>
          <a:bodyPr>
            <a:normAutofit/>
          </a:bodyPr>
          <a:lstStyle/>
          <a:p>
            <a:r>
              <a:rPr lang="es-ES" sz="3200" b="1" dirty="0"/>
              <a:t>Infraestructuras básicas .desagües,    redes de riego ,eléctricas etc.</a:t>
            </a:r>
          </a:p>
        </p:txBody>
      </p:sp>
      <p:sp>
        <p:nvSpPr>
          <p:cNvPr id="3" name="2 Marcador de contenido"/>
          <p:cNvSpPr>
            <a:spLocks noGrp="1"/>
          </p:cNvSpPr>
          <p:nvPr>
            <p:ph idx="1"/>
          </p:nvPr>
        </p:nvSpPr>
        <p:spPr>
          <a:xfrm>
            <a:off x="611560" y="2276872"/>
            <a:ext cx="7848872" cy="3779912"/>
          </a:xfrm>
        </p:spPr>
        <p:txBody>
          <a:bodyPr>
            <a:normAutofit/>
          </a:bodyPr>
          <a:lstStyle/>
          <a:p>
            <a:r>
              <a:rPr lang="es-ES" sz="2400" dirty="0"/>
              <a:t>Hay unas infraestructuras básicas que deben de conocerse como son los desagües para el saneamiento de la parcela, las redes de riego necesarias cundo hayamos decidido las plantaciones a ejecutar.</a:t>
            </a:r>
          </a:p>
          <a:p>
            <a:r>
              <a:rPr lang="es-ES" sz="2400" dirty="0"/>
              <a:t>Hidrozonas de riego</a:t>
            </a:r>
          </a:p>
          <a:p>
            <a:r>
              <a:rPr lang="es-ES" sz="2400" dirty="0"/>
              <a:t>Así como toda la instalación eléctrica que será necesaria para iluminar el jardín que se haya proyectado.</a:t>
            </a:r>
          </a:p>
        </p:txBody>
      </p:sp>
    </p:spTree>
    <p:extLst>
      <p:ext uri="{BB962C8B-B14F-4D97-AF65-F5344CB8AC3E}">
        <p14:creationId xmlns:p14="http://schemas.microsoft.com/office/powerpoint/2010/main" val="2175376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laverdad.es/murcia/prensa/noticias/200807/28/fotos/003D1ALIP1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654728"/>
            <a:ext cx="2857500" cy="1609726"/>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http://www.electricasas.com/wp-content/uploads/2008/11/riego-inteligent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451" y="3346331"/>
            <a:ext cx="3200400" cy="3753676"/>
          </a:xfrm>
          <a:prstGeom prst="rect">
            <a:avLst/>
          </a:prstGeom>
          <a:noFill/>
          <a:extLst>
            <a:ext uri="{909E8E84-426E-40DD-AFC4-6F175D3DCCD1}">
              <a14:hiddenFill xmlns:a14="http://schemas.microsoft.com/office/drawing/2010/main">
                <a:solidFill>
                  <a:srgbClr val="FFFFFF"/>
                </a:solidFill>
              </a14:hiddenFill>
            </a:ext>
          </a:extLst>
        </p:spPr>
      </p:pic>
      <p:pic>
        <p:nvPicPr>
          <p:cNvPr id="45062" name="Picture 6" descr="http://www.llolleo.cl/agrosemillas/fotosweb/riego_jardi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0"/>
            <a:ext cx="2857499" cy="1580431"/>
          </a:xfrm>
          <a:prstGeom prst="rect">
            <a:avLst/>
          </a:prstGeom>
          <a:noFill/>
          <a:extLst>
            <a:ext uri="{909E8E84-426E-40DD-AFC4-6F175D3DCCD1}">
              <a14:hiddenFill xmlns:a14="http://schemas.microsoft.com/office/drawing/2010/main">
                <a:solidFill>
                  <a:srgbClr val="FFFFFF"/>
                </a:solidFill>
              </a14:hiddenFill>
            </a:ext>
          </a:extLst>
        </p:spPr>
      </p:pic>
      <p:pic>
        <p:nvPicPr>
          <p:cNvPr id="45064" name="Picture 8" descr="http://safe-img03.olx.com.mx/ui/19/53/85/1326843589_301704885_4-Riego-Por-Aspersion-Muebles-Jardin-Hogar.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2" y="3324226"/>
            <a:ext cx="5953125" cy="3798962"/>
          </a:xfrm>
          <a:prstGeom prst="rect">
            <a:avLst/>
          </a:prstGeom>
          <a:noFill/>
          <a:extLst>
            <a:ext uri="{909E8E84-426E-40DD-AFC4-6F175D3DCCD1}">
              <a14:hiddenFill xmlns:a14="http://schemas.microsoft.com/office/drawing/2010/main">
                <a:solidFill>
                  <a:srgbClr val="FFFFFF"/>
                </a:solidFill>
              </a14:hiddenFill>
            </a:ext>
          </a:extLst>
        </p:spPr>
      </p:pic>
      <p:pic>
        <p:nvPicPr>
          <p:cNvPr id="45066" name="Picture 10" descr="http://www.ecosystemsdemexico.com/web/images/stories/residencial/jardi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1840" y="0"/>
            <a:ext cx="5904656" cy="3346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4901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97474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8024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0"/>
            <a:ext cx="5004048" cy="31055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3180779"/>
            <a:ext cx="4876800" cy="36576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1" y="-12008"/>
            <a:ext cx="4350785" cy="3192787"/>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91" y="3203051"/>
            <a:ext cx="4350785" cy="3657600"/>
          </a:xfrm>
          <a:prstGeom prst="rect">
            <a:avLst/>
          </a:prstGeom>
        </p:spPr>
      </p:pic>
    </p:spTree>
    <p:extLst>
      <p:ext uri="{BB962C8B-B14F-4D97-AF65-F5344CB8AC3E}">
        <p14:creationId xmlns:p14="http://schemas.microsoft.com/office/powerpoint/2010/main" val="35419460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1080119"/>
          </a:xfrm>
        </p:spPr>
        <p:txBody>
          <a:bodyPr>
            <a:normAutofit/>
          </a:bodyPr>
          <a:lstStyle/>
          <a:p>
            <a:r>
              <a:rPr lang="es-ES" sz="3200" b="1" dirty="0"/>
              <a:t>Aprovechamiento de las aguas pluviales</a:t>
            </a:r>
          </a:p>
        </p:txBody>
      </p:sp>
      <p:sp>
        <p:nvSpPr>
          <p:cNvPr id="3" name="2 Marcador de contenido"/>
          <p:cNvSpPr>
            <a:spLocks noGrp="1"/>
          </p:cNvSpPr>
          <p:nvPr>
            <p:ph idx="1"/>
          </p:nvPr>
        </p:nvSpPr>
        <p:spPr>
          <a:xfrm>
            <a:off x="914400" y="1700809"/>
            <a:ext cx="7315200" cy="4608552"/>
          </a:xfrm>
        </p:spPr>
        <p:txBody>
          <a:bodyPr>
            <a:normAutofit/>
          </a:bodyPr>
          <a:lstStyle/>
          <a:p>
            <a:r>
              <a:rPr lang="es-ES" sz="2400" dirty="0"/>
              <a:t>“El agua que cae de las nubes”</a:t>
            </a:r>
          </a:p>
          <a:p>
            <a:r>
              <a:rPr lang="es-ES" sz="2400" dirty="0"/>
              <a:t>A nivel fisicoquímico, agua de una calidad excepcional, comparando con aguas freáticas.</a:t>
            </a:r>
          </a:p>
          <a:p>
            <a:r>
              <a:rPr lang="es-ES" sz="2400" dirty="0"/>
              <a:t>El agua de lluvia es un recurso que históricamente en nuestro país ha desempeñado un papel muy importante hasta el siglo XIX.</a:t>
            </a:r>
          </a:p>
          <a:p>
            <a:r>
              <a:rPr lang="es-ES" sz="2400" dirty="0"/>
              <a:t> Existen indicios sobre la recogida de aguas pluviales que remontan a más de 3000 años a.C.</a:t>
            </a:r>
          </a:p>
          <a:p>
            <a:r>
              <a:rPr lang="es-ES" sz="2400" dirty="0"/>
              <a:t> En muchos casos, la recogida de estas aguas se realizaba en cisternas con el objetivo de suministrar agua potable. </a:t>
            </a:r>
          </a:p>
        </p:txBody>
      </p:sp>
    </p:spTree>
    <p:extLst>
      <p:ext uri="{BB962C8B-B14F-4D97-AF65-F5344CB8AC3E}">
        <p14:creationId xmlns:p14="http://schemas.microsoft.com/office/powerpoint/2010/main" val="30235713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548680"/>
            <a:ext cx="7546032" cy="6048672"/>
          </a:xfrm>
        </p:spPr>
        <p:txBody>
          <a:bodyPr>
            <a:normAutofit/>
          </a:bodyPr>
          <a:lstStyle/>
          <a:p>
            <a:r>
              <a:rPr lang="es-ES" sz="2400" dirty="0"/>
              <a:t>Cuando a principios del siglo XX las canalizaciones de agua empezaron a irrumpir de forma masiva en ciudades, pueblos y villas, el agua de lluvia pasó a un segundo plano más simbólico y reservado casi exclusivamente a situaciones muy especiales.</a:t>
            </a:r>
          </a:p>
          <a:p>
            <a:r>
              <a:rPr lang="es-ES" sz="2400" dirty="0"/>
              <a:t>Aproximadamente, desde el inicio de los años 80, el aprovechamiento de las aguas pluviales experimenta un desarrollo tecnológico significante y un aumento de interés por parte de los consumidores y la administración pública. </a:t>
            </a:r>
          </a:p>
          <a:p>
            <a:r>
              <a:rPr lang="es-ES" sz="2400" dirty="0"/>
              <a:t>Los principales motivos de interés en el aprovechamiento de las aguas pluviales son motivos económicos y la gestión de los sistemas de saneamiento.</a:t>
            </a:r>
          </a:p>
          <a:p>
            <a:endParaRPr lang="es-ES" dirty="0"/>
          </a:p>
        </p:txBody>
      </p:sp>
    </p:spTree>
    <p:extLst>
      <p:ext uri="{BB962C8B-B14F-4D97-AF65-F5344CB8AC3E}">
        <p14:creationId xmlns:p14="http://schemas.microsoft.com/office/powerpoint/2010/main" val="23499932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836712"/>
            <a:ext cx="7546032" cy="4679032"/>
          </a:xfrm>
        </p:spPr>
        <p:txBody>
          <a:bodyPr>
            <a:noAutofit/>
          </a:bodyPr>
          <a:lstStyle/>
          <a:p>
            <a:r>
              <a:rPr lang="es-ES" sz="2400" dirty="0"/>
              <a:t>Actualmente hay muchos países a nivel europeo y mundial que disponen de normativas y legislación propia con respecto a la recogida y el aprovechamiento de las aguas pluviales. </a:t>
            </a:r>
          </a:p>
          <a:p>
            <a:r>
              <a:rPr lang="es-ES" sz="2400" dirty="0"/>
              <a:t>En el norte de Europa, a pesar de disponer de modernos sistemas de canalización y potabilización de agua, ha vuelto a cobrar importancia en los últimos años la recogida de agua de lluvia. </a:t>
            </a:r>
          </a:p>
          <a:p>
            <a:r>
              <a:rPr lang="es-ES" sz="2400" dirty="0"/>
              <a:t>Todo ello a pesar de la escasa tradición de estos países respecto al nuestro. </a:t>
            </a:r>
          </a:p>
        </p:txBody>
      </p:sp>
    </p:spTree>
    <p:extLst>
      <p:ext uri="{BB962C8B-B14F-4D97-AF65-F5344CB8AC3E}">
        <p14:creationId xmlns:p14="http://schemas.microsoft.com/office/powerpoint/2010/main" val="34949203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268760"/>
            <a:ext cx="7546032" cy="4751040"/>
          </a:xfrm>
        </p:spPr>
        <p:txBody>
          <a:bodyPr/>
          <a:lstStyle/>
          <a:p>
            <a:r>
              <a:rPr lang="es-ES" sz="2400" dirty="0"/>
              <a:t>La paulatina desertización de España está empezando a provocar una mayor demanda de sistemas de recogida de aguas pluviales en nuestro país. </a:t>
            </a:r>
          </a:p>
          <a:p>
            <a:r>
              <a:rPr lang="es-ES" sz="2400" dirty="0"/>
              <a:t>El incremento de esta demanda está creciendo de forma exponencial volviendo a recuperar la costumbre de aprovechar las aguas pluviales.</a:t>
            </a:r>
          </a:p>
          <a:p>
            <a:endParaRPr lang="es-ES" dirty="0"/>
          </a:p>
        </p:txBody>
      </p:sp>
    </p:spTree>
    <p:extLst>
      <p:ext uri="{BB962C8B-B14F-4D97-AF65-F5344CB8AC3E}">
        <p14:creationId xmlns:p14="http://schemas.microsoft.com/office/powerpoint/2010/main" val="15847632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0"/>
            <a:ext cx="8136903" cy="6525344"/>
          </a:xfrm>
          <a:prstGeom prst="rect">
            <a:avLst/>
          </a:prstGeom>
        </p:spPr>
      </p:pic>
    </p:spTree>
    <p:extLst>
      <p:ext uri="{BB962C8B-B14F-4D97-AF65-F5344CB8AC3E}">
        <p14:creationId xmlns:p14="http://schemas.microsoft.com/office/powerpoint/2010/main" val="34284462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catedu.es/geografos/images/stories/geografia/medio_ambiente/mapariesgo_desertificacion_20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47486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2.bp.blogspot.com/_ZeQ2i5uA6gs/TAFlQlD4III/AAAAAAAAAT4/szfI8wJAjHU/s1600/composici%C3%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8645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546032" cy="922114"/>
          </a:xfrm>
        </p:spPr>
        <p:txBody>
          <a:bodyPr>
            <a:normAutofit/>
          </a:bodyPr>
          <a:lstStyle/>
          <a:p>
            <a:r>
              <a:rPr lang="es-ES" sz="3200" b="1" dirty="0"/>
              <a:t>Elección de plantas</a:t>
            </a:r>
          </a:p>
        </p:txBody>
      </p:sp>
      <p:sp>
        <p:nvSpPr>
          <p:cNvPr id="3" name="2 Marcador de contenido"/>
          <p:cNvSpPr>
            <a:spLocks noGrp="1"/>
          </p:cNvSpPr>
          <p:nvPr>
            <p:ph idx="1"/>
          </p:nvPr>
        </p:nvSpPr>
        <p:spPr>
          <a:xfrm>
            <a:off x="914400" y="1700808"/>
            <a:ext cx="7772400" cy="4318992"/>
          </a:xfrm>
        </p:spPr>
        <p:txBody>
          <a:bodyPr>
            <a:normAutofit/>
          </a:bodyPr>
          <a:lstStyle/>
          <a:p>
            <a:r>
              <a:rPr lang="es-ES" sz="2400" dirty="0"/>
              <a:t>Las plantas son la parte viva del jardín ofreciendo una gran sensación de relajación a través de sus colores, su textura, su aroma, su sonido, su movimiento, su frescura y sus formas.</a:t>
            </a:r>
          </a:p>
          <a:p>
            <a:r>
              <a:rPr lang="es-ES" sz="2400" dirty="0"/>
              <a:t> Sin embargo, el jardín no será más bonito y relajante por incluir muchas plantas. </a:t>
            </a:r>
          </a:p>
          <a:p>
            <a:r>
              <a:rPr lang="es-ES" sz="2400" dirty="0"/>
              <a:t>Las plantas a utilizar deben estar cuidadosamente seleccionadas y planificadas para ajustarse a las proporciones y estilo del conjunto del jardín.</a:t>
            </a:r>
          </a:p>
        </p:txBody>
      </p:sp>
    </p:spTree>
    <p:extLst>
      <p:ext uri="{BB962C8B-B14F-4D97-AF65-F5344CB8AC3E}">
        <p14:creationId xmlns:p14="http://schemas.microsoft.com/office/powerpoint/2010/main" val="23103349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850106"/>
          </a:xfrm>
        </p:spPr>
        <p:txBody>
          <a:bodyPr>
            <a:normAutofit/>
          </a:bodyPr>
          <a:lstStyle/>
          <a:p>
            <a:r>
              <a:rPr lang="es-ES" sz="3200" b="1" dirty="0"/>
              <a:t>Espacios vegetales. </a:t>
            </a:r>
          </a:p>
        </p:txBody>
      </p:sp>
      <p:sp>
        <p:nvSpPr>
          <p:cNvPr id="3" name="2 Marcador de contenido"/>
          <p:cNvSpPr>
            <a:spLocks noGrp="1"/>
          </p:cNvSpPr>
          <p:nvPr>
            <p:ph idx="1"/>
          </p:nvPr>
        </p:nvSpPr>
        <p:spPr>
          <a:xfrm>
            <a:off x="251520" y="1268760"/>
            <a:ext cx="8280920" cy="5112568"/>
          </a:xfrm>
        </p:spPr>
        <p:txBody>
          <a:bodyPr>
            <a:noAutofit/>
          </a:bodyPr>
          <a:lstStyle/>
          <a:p>
            <a:r>
              <a:rPr lang="es-ES" sz="2800" dirty="0"/>
              <a:t> </a:t>
            </a:r>
            <a:r>
              <a:rPr lang="es-ES" sz="2400" dirty="0"/>
              <a:t>La selección de plantas nos resultará más fácil si antes definimos qué espacios vegetales vamos a incluir en el jardín:</a:t>
            </a:r>
          </a:p>
          <a:p>
            <a:r>
              <a:rPr lang="es-ES" sz="2400" b="1" dirty="0"/>
              <a:t>Bordura o seto.-. </a:t>
            </a:r>
            <a:r>
              <a:rPr lang="es-ES" sz="2400" dirty="0"/>
              <a:t>Una bordura es un espacio lineal o borde formado por un lecho de plantas. </a:t>
            </a:r>
          </a:p>
          <a:p>
            <a:r>
              <a:rPr lang="es-ES" sz="2400" dirty="0"/>
              <a:t>La bordura puede marcar los límites de la parcela, de la terraza, de la piscina, del césped, de un macizo o de un camino. </a:t>
            </a:r>
          </a:p>
          <a:p>
            <a:r>
              <a:rPr lang="es-ES" sz="2400" dirty="0"/>
              <a:t>La mayoría de borduras tienen forma rectangular y líneas rectas, aunque se puede crear un aspecto más informal dando forma curva al extremo delantero</a:t>
            </a:r>
            <a:r>
              <a:rPr lang="es-ES" sz="2800" dirty="0"/>
              <a:t>. </a:t>
            </a:r>
          </a:p>
        </p:txBody>
      </p:sp>
    </p:spTree>
    <p:extLst>
      <p:ext uri="{BB962C8B-B14F-4D97-AF65-F5344CB8AC3E}">
        <p14:creationId xmlns:p14="http://schemas.microsoft.com/office/powerpoint/2010/main" val="8764813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268760"/>
            <a:ext cx="7546032" cy="4751040"/>
          </a:xfrm>
        </p:spPr>
        <p:txBody>
          <a:bodyPr>
            <a:normAutofit/>
          </a:bodyPr>
          <a:lstStyle/>
          <a:p>
            <a:r>
              <a:rPr lang="es-ES" sz="2400" dirty="0"/>
              <a:t>Las borduras de anchura superior a 1 metro permiten crear decoraciones vegetales más atractivas evitando que las plantas invadan constantemente el camino, césped o espacio circundante.</a:t>
            </a:r>
          </a:p>
          <a:p>
            <a:r>
              <a:rPr lang="es-ES" sz="2400" b="1" dirty="0"/>
              <a:t>Césped. </a:t>
            </a:r>
            <a:r>
              <a:rPr lang="es-ES" sz="2400" dirty="0"/>
              <a:t>El césped es una cubierta vegetal suave, compacta y uniforme que genera sensación de amplitud y permite contar con un espacio cómodo donde sentarse, tumbarse, jugar… ofreciendo una gran resistencia al pisoteo.</a:t>
            </a:r>
          </a:p>
          <a:p>
            <a:r>
              <a:rPr lang="es-ES" sz="2400" b="1" dirty="0"/>
              <a:t>Huerta. </a:t>
            </a:r>
            <a:r>
              <a:rPr lang="es-ES" sz="2400" dirty="0"/>
              <a:t>La huerta es un espacio destinado a la siembra de hortalizas y arboles frutales.</a:t>
            </a:r>
          </a:p>
          <a:p>
            <a:endParaRPr lang="es-ES" sz="2400" dirty="0"/>
          </a:p>
        </p:txBody>
      </p:sp>
    </p:spTree>
    <p:extLst>
      <p:ext uri="{BB962C8B-B14F-4D97-AF65-F5344CB8AC3E}">
        <p14:creationId xmlns:p14="http://schemas.microsoft.com/office/powerpoint/2010/main" val="12356547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24744"/>
            <a:ext cx="7474024" cy="4895056"/>
          </a:xfrm>
        </p:spPr>
        <p:txBody>
          <a:bodyPr/>
          <a:lstStyle/>
          <a:p>
            <a:r>
              <a:rPr lang="es-ES" sz="2400" b="1" dirty="0"/>
              <a:t>Invernadero</a:t>
            </a:r>
            <a:r>
              <a:rPr lang="es-ES" sz="2400" dirty="0"/>
              <a:t>. El invernadero es una estructura protegida donde se puede desarrollar un jardín tropical, sub-tropical o mediterráneo de plantas que necesitan calor y protección frente a cambios bruscos de temperatura, viento, heladas…etc. </a:t>
            </a:r>
          </a:p>
          <a:p>
            <a:r>
              <a:rPr lang="es-ES" sz="2400" dirty="0"/>
              <a:t>Se debe seleccionar bien el diseño del invernadero, así como encontrarle un buen lugar en el jardín, de forma que no reste atractivo al jardín.</a:t>
            </a:r>
          </a:p>
          <a:p>
            <a:endParaRPr lang="es-ES" dirty="0"/>
          </a:p>
        </p:txBody>
      </p:sp>
    </p:spTree>
    <p:extLst>
      <p:ext uri="{BB962C8B-B14F-4D97-AF65-F5344CB8AC3E}">
        <p14:creationId xmlns:p14="http://schemas.microsoft.com/office/powerpoint/2010/main" val="29142648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24744"/>
            <a:ext cx="7474024" cy="4895056"/>
          </a:xfrm>
        </p:spPr>
        <p:txBody>
          <a:bodyPr>
            <a:normAutofit lnSpcReduction="10000"/>
          </a:bodyPr>
          <a:lstStyle/>
          <a:p>
            <a:r>
              <a:rPr lang="es-ES" sz="2400" b="1" dirty="0"/>
              <a:t>Jardín acuático</a:t>
            </a:r>
            <a:r>
              <a:rPr lang="es-ES" sz="2400" dirty="0"/>
              <a:t>. Es un espacio del jardín donde domina el agua y la vegetación acuática, plantas que presentan tejidos que les permiten absorber el oxígeno, el dióxido de carbono y las sales minerales directamente del agua.</a:t>
            </a:r>
          </a:p>
          <a:p>
            <a:r>
              <a:rPr lang="es-ES" sz="2400" dirty="0"/>
              <a:t>Tanto si se pretende lograr un aspecto natural, como si lo que se busca es una estética moderna, se deben cultivar un número reducido de plantas, siempre adecuado al tamaño de la superficie de agua</a:t>
            </a:r>
            <a:r>
              <a:rPr lang="es-ES" sz="2800" dirty="0"/>
              <a:t>.</a:t>
            </a:r>
          </a:p>
          <a:p>
            <a:r>
              <a:rPr lang="es-ES" sz="2400" dirty="0"/>
              <a:t>Una única variedad de planta acuática puede conseguir un buen resultado decorativo, especialmente si se trata de un estanque pequeño</a:t>
            </a:r>
            <a:r>
              <a:rPr lang="es-ES" sz="2800" dirty="0"/>
              <a:t>.</a:t>
            </a:r>
          </a:p>
          <a:p>
            <a:endParaRPr lang="es-ES" sz="2800" dirty="0"/>
          </a:p>
          <a:p>
            <a:endParaRPr lang="es-ES" sz="2800" dirty="0"/>
          </a:p>
        </p:txBody>
      </p:sp>
    </p:spTree>
    <p:extLst>
      <p:ext uri="{BB962C8B-B14F-4D97-AF65-F5344CB8AC3E}">
        <p14:creationId xmlns:p14="http://schemas.microsoft.com/office/powerpoint/2010/main" val="322169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1340768"/>
            <a:ext cx="7772400" cy="4751040"/>
          </a:xfrm>
        </p:spPr>
        <p:txBody>
          <a:bodyPr/>
          <a:lstStyle/>
          <a:p>
            <a:pPr marL="0" indent="0">
              <a:buNone/>
            </a:pPr>
            <a:r>
              <a:rPr lang="es-ES" sz="2400" dirty="0"/>
              <a:t>.</a:t>
            </a:r>
          </a:p>
          <a:p>
            <a:r>
              <a:rPr lang="es-ES" dirty="0"/>
              <a:t> </a:t>
            </a:r>
            <a:r>
              <a:rPr lang="es-ES" sz="2400" dirty="0"/>
              <a:t>Si se cuenta con espacio suficiente, se pueden combinar plantas de porte horizontal con plantas de porte vertical, añadiendo dinamismo</a:t>
            </a:r>
            <a:r>
              <a:rPr lang="es-ES" dirty="0"/>
              <a:t>.</a:t>
            </a:r>
          </a:p>
        </p:txBody>
      </p:sp>
    </p:spTree>
    <p:extLst>
      <p:ext uri="{BB962C8B-B14F-4D97-AF65-F5344CB8AC3E}">
        <p14:creationId xmlns:p14="http://schemas.microsoft.com/office/powerpoint/2010/main" val="97557138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264628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33994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88842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322711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70548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42581584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6903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86566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188641"/>
            <a:ext cx="7315200" cy="1152127"/>
          </a:xfrm>
        </p:spPr>
        <p:txBody>
          <a:bodyPr>
            <a:normAutofit/>
          </a:bodyPr>
          <a:lstStyle/>
          <a:p>
            <a:r>
              <a:rPr lang="es-ES" sz="3600" b="1" dirty="0"/>
              <a:t>Jardín con macetas</a:t>
            </a:r>
          </a:p>
        </p:txBody>
      </p:sp>
      <p:sp>
        <p:nvSpPr>
          <p:cNvPr id="3" name="2 Marcador de contenido"/>
          <p:cNvSpPr>
            <a:spLocks noGrp="1"/>
          </p:cNvSpPr>
          <p:nvPr>
            <p:ph idx="1"/>
          </p:nvPr>
        </p:nvSpPr>
        <p:spPr>
          <a:xfrm>
            <a:off x="914400" y="1628800"/>
            <a:ext cx="7618040" cy="4391000"/>
          </a:xfrm>
        </p:spPr>
        <p:txBody>
          <a:bodyPr>
            <a:normAutofit/>
          </a:bodyPr>
          <a:lstStyle/>
          <a:p>
            <a:r>
              <a:rPr lang="es-ES" sz="2400" b="1" dirty="0"/>
              <a:t>Jardín con macetas</a:t>
            </a:r>
            <a:r>
              <a:rPr lang="es-ES" sz="2400" dirty="0"/>
              <a:t>. Se trata de terrazas o espacios del jardín decorados con plantas cultivadas en maceta, lo que aporta una estética diferente a otros espacios vegetales, permite cambiar la ubicación de las plantas en cualquier momento y favorece la posibilidad de proteger a las plantas de condiciones climatológicas adversas trasladándolas al interior de la casa, de la caseta o del invernadero. </a:t>
            </a:r>
          </a:p>
        </p:txBody>
      </p:sp>
    </p:spTree>
    <p:extLst>
      <p:ext uri="{BB962C8B-B14F-4D97-AF65-F5344CB8AC3E}">
        <p14:creationId xmlns:p14="http://schemas.microsoft.com/office/powerpoint/2010/main" val="426941319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28743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79087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3 Imagen" descr="Chelsea 2007.-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60677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elsea Flowers Show.-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9049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3488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538"/>
            <a:ext cx="4499992"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32538"/>
            <a:ext cx="4644008" cy="6858000"/>
          </a:xfrm>
          <a:prstGeom prst="rect">
            <a:avLst/>
          </a:prstGeom>
        </p:spPr>
      </p:pic>
    </p:spTree>
    <p:extLst>
      <p:ext uri="{BB962C8B-B14F-4D97-AF65-F5344CB8AC3E}">
        <p14:creationId xmlns:p14="http://schemas.microsoft.com/office/powerpoint/2010/main" val="19674875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99966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ap Roig.-Decoracion carr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58816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Cap Roig.-Impatiens y Begoni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389109"/>
      </p:ext>
    </p:extLst>
  </p:cSld>
  <p:clrMapOvr>
    <a:masterClrMapping/>
  </p:clrMapOvr>
</p:sld>
</file>

<file path=ppt/theme/theme1.xml><?xml version="1.0" encoding="utf-8"?>
<a:theme xmlns:a="http://schemas.openxmlformats.org/drawingml/2006/main" name="Paja">
  <a:themeElements>
    <a:clrScheme name="Paja">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Intermedio">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j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580</TotalTime>
  <Words>3710</Words>
  <Application>Microsoft Office PowerPoint</Application>
  <PresentationFormat>Presentación en pantalla (4:3)</PresentationFormat>
  <Paragraphs>498</Paragraphs>
  <Slides>152</Slides>
  <Notes>67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152</vt:i4>
      </vt:variant>
    </vt:vector>
  </HeadingPairs>
  <TitlesOfParts>
    <vt:vector size="157" baseType="lpstr">
      <vt:lpstr>Arial</vt:lpstr>
      <vt:lpstr>Calibri</vt:lpstr>
      <vt:lpstr>Tw Cen MT</vt:lpstr>
      <vt:lpstr>Wingdings 2</vt:lpstr>
      <vt:lpstr>Paja</vt:lpstr>
      <vt:lpstr>CURSO DE DISEÑO DE JARDINES.-i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DISEÑO DE JARDINES</vt:lpstr>
      <vt:lpstr>Presentación de PowerPoint</vt:lpstr>
      <vt:lpstr>El clima y microclima</vt:lpstr>
      <vt:lpstr>Presentación de PowerPoint</vt:lpstr>
      <vt:lpstr>Presentación de PowerPoint</vt:lpstr>
      <vt:lpstr>Presentación de PowerPoint</vt:lpstr>
      <vt:lpstr>Presentación de PowerPoint</vt:lpstr>
      <vt:lpstr>Presentación de PowerPoint</vt:lpstr>
      <vt:lpstr>Cómo modificar los microclimas</vt:lpstr>
      <vt:lpstr>Presentación de PowerPoint</vt:lpstr>
      <vt:lpstr>Presentación de PowerPoint</vt:lpstr>
      <vt:lpstr>Presentación de PowerPoint</vt:lpstr>
      <vt:lpstr>Presentación de PowerPoint</vt:lpstr>
      <vt:lpstr>FORMA,TOPOGRAFIA,DIVISION,AMBIENTES</vt:lpstr>
      <vt:lpstr>Presentación de PowerPoint</vt:lpstr>
      <vt:lpstr>Presentación de PowerPoint</vt:lpstr>
      <vt:lpstr>Presentación de PowerPoint</vt:lpstr>
      <vt:lpstr>Presentación de PowerPoint</vt:lpstr>
      <vt:lpstr>Suelo y textura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Subsuelo</vt:lpstr>
      <vt:lpstr>Presentación de PowerPoint</vt:lpstr>
      <vt:lpstr>Disponibilidad de agua en el jardín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Quien va ha mantener el jardín ¿</vt:lpstr>
      <vt:lpstr>Presentación de PowerPoint</vt:lpstr>
      <vt:lpstr>Presentación de PowerPoint</vt:lpstr>
      <vt:lpstr>Presentación de PowerPoint</vt:lpstr>
      <vt:lpstr>¿ Que estilo de jardín queremos diseñar.¿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Cual es el montante económico que nos queremos gastar.</vt:lpstr>
      <vt:lpstr>Análisis de la parcela y plano de la parcela</vt:lpstr>
      <vt:lpstr>Presentación de PowerPoint</vt:lpstr>
      <vt:lpstr>Presentación de PowerPoint</vt:lpstr>
      <vt:lpstr>Presentación de PowerPoint</vt:lpstr>
      <vt:lpstr>Ubicación de las construcciones, paseos, estanques ,fuentes etc..</vt:lpstr>
      <vt:lpstr>Infraestructuras básicas .desagües,    redes de riego ,eléctricas etc.</vt:lpstr>
      <vt:lpstr>Presentación de PowerPoint</vt:lpstr>
      <vt:lpstr>Presentación de PowerPoint</vt:lpstr>
      <vt:lpstr>Presentación de PowerPoint</vt:lpstr>
      <vt:lpstr>Presentación de PowerPoint</vt:lpstr>
      <vt:lpstr>Aprovechamiento de las aguas pluviales</vt:lpstr>
      <vt:lpstr>Presentación de PowerPoint</vt:lpstr>
      <vt:lpstr>Presentación de PowerPoint</vt:lpstr>
      <vt:lpstr>Presentación de PowerPoint</vt:lpstr>
      <vt:lpstr>Presentación de PowerPoint</vt:lpstr>
      <vt:lpstr>Presentación de PowerPoint</vt:lpstr>
      <vt:lpstr>Presentación de PowerPoint</vt:lpstr>
      <vt:lpstr>Elección de plantas</vt:lpstr>
      <vt:lpstr>Espacios vegetales.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con macetas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DISEÑO DE JARDINES</dc:title>
  <dc:creator>Josep</dc:creator>
  <cp:lastModifiedBy>jose Maria pichardo   sagrista</cp:lastModifiedBy>
  <cp:revision>25</cp:revision>
  <dcterms:created xsi:type="dcterms:W3CDTF">2013-01-15T08:07:00Z</dcterms:created>
  <dcterms:modified xsi:type="dcterms:W3CDTF">2019-09-13T07:28:39Z</dcterms:modified>
</cp:coreProperties>
</file>