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5"/>
  </p:notesMasterIdLst>
  <p:sldIdLst>
    <p:sldId id="257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402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405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  <p:sldId id="366" r:id="rId109"/>
    <p:sldId id="367" r:id="rId110"/>
    <p:sldId id="368" r:id="rId111"/>
    <p:sldId id="369" r:id="rId112"/>
    <p:sldId id="370" r:id="rId113"/>
    <p:sldId id="403" r:id="rId114"/>
    <p:sldId id="372" r:id="rId115"/>
    <p:sldId id="373" r:id="rId116"/>
    <p:sldId id="374" r:id="rId117"/>
    <p:sldId id="376" r:id="rId118"/>
    <p:sldId id="377" r:id="rId119"/>
    <p:sldId id="378" r:id="rId120"/>
    <p:sldId id="379" r:id="rId121"/>
    <p:sldId id="380" r:id="rId122"/>
    <p:sldId id="382" r:id="rId123"/>
    <p:sldId id="383" r:id="rId124"/>
    <p:sldId id="384" r:id="rId125"/>
    <p:sldId id="385" r:id="rId126"/>
    <p:sldId id="386" r:id="rId127"/>
    <p:sldId id="387" r:id="rId128"/>
    <p:sldId id="388" r:id="rId129"/>
    <p:sldId id="389" r:id="rId130"/>
    <p:sldId id="390" r:id="rId131"/>
    <p:sldId id="391" r:id="rId132"/>
    <p:sldId id="392" r:id="rId133"/>
    <p:sldId id="393" r:id="rId134"/>
    <p:sldId id="401" r:id="rId135"/>
    <p:sldId id="395" r:id="rId136"/>
    <p:sldId id="396" r:id="rId137"/>
    <p:sldId id="397" r:id="rId138"/>
    <p:sldId id="398" r:id="rId139"/>
    <p:sldId id="399" r:id="rId140"/>
    <p:sldId id="400" r:id="rId141"/>
    <p:sldId id="308" r:id="rId142"/>
    <p:sldId id="381" r:id="rId143"/>
    <p:sldId id="406" r:id="rId1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31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69303-6A7C-40A6-94BD-426A8AB354F0}" type="datetimeFigureOut">
              <a:rPr lang="es-ES" smtClean="0"/>
              <a:t>12/07/2015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908FD-D8E6-446F-AD20-50451E43B7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269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Jardin</a:t>
            </a:r>
            <a:r>
              <a:rPr lang="es-ES" dirty="0" smtClean="0"/>
              <a:t> Egipcio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461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Kitäb</a:t>
            </a:r>
            <a:r>
              <a:rPr lang="es-ES" dirty="0" smtClean="0"/>
              <a:t> al-</a:t>
            </a:r>
            <a:r>
              <a:rPr lang="es-ES" dirty="0" err="1" smtClean="0"/>
              <a:t>filäha</a:t>
            </a:r>
            <a:r>
              <a:rPr lang="es-ES" dirty="0" smtClean="0"/>
              <a:t> del sevillano </a:t>
            </a:r>
            <a:r>
              <a:rPr lang="es-ES" dirty="0" err="1" smtClean="0"/>
              <a:t>Ibn</a:t>
            </a:r>
            <a:r>
              <a:rPr lang="es-ES" dirty="0" smtClean="0"/>
              <a:t> al-</a:t>
            </a:r>
            <a:r>
              <a:rPr lang="es-ES" dirty="0" err="1" smtClean="0"/>
              <a:t>Awwän</a:t>
            </a:r>
            <a:r>
              <a:rPr lang="es-ES" dirty="0" smtClean="0"/>
              <a:t> </a:t>
            </a:r>
            <a:r>
              <a:rPr lang="es-ES" dirty="0" err="1" smtClean="0"/>
              <a:t>ó</a:t>
            </a:r>
            <a:r>
              <a:rPr lang="es-ES" dirty="0" smtClean="0"/>
              <a:t> </a:t>
            </a:r>
            <a:r>
              <a:rPr lang="es-ES" dirty="0" err="1" smtClean="0"/>
              <a:t>Abü</a:t>
            </a:r>
            <a:r>
              <a:rPr lang="es-ES" dirty="0" smtClean="0"/>
              <a:t> </a:t>
            </a:r>
            <a:r>
              <a:rPr lang="es-ES" smtClean="0"/>
              <a:t>Zaccaria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92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Jardines de Babilonia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4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Jardines de Babilonia.-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661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Ibn</a:t>
            </a:r>
            <a:r>
              <a:rPr lang="es-ES" dirty="0" smtClean="0"/>
              <a:t> </a:t>
            </a:r>
            <a:r>
              <a:rPr lang="es-ES" dirty="0" err="1" smtClean="0"/>
              <a:t>Luyun</a:t>
            </a:r>
            <a:r>
              <a:rPr lang="es-ES" dirty="0" smtClean="0"/>
              <a:t>.-Tratado de Agricultura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403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Azafran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655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Azafran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635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Palmera datilera en Orihuela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904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Plmera</a:t>
            </a:r>
            <a:r>
              <a:rPr lang="es-ES" dirty="0" smtClean="0"/>
              <a:t> datilera frutos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792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Caña de </a:t>
            </a:r>
            <a:r>
              <a:rPr lang="es-ES" dirty="0" err="1" smtClean="0"/>
              <a:t>azucar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407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Algodon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389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Granado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100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Citricos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0663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Madinat</a:t>
            </a:r>
            <a:r>
              <a:rPr lang="es-ES" dirty="0" smtClean="0"/>
              <a:t> al-</a:t>
            </a:r>
            <a:r>
              <a:rPr lang="es-ES" dirty="0" err="1" smtClean="0"/>
              <a:t>Zahra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8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Toledo.-Palacio de Galiana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550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 a </a:t>
            </a:r>
            <a:r>
              <a:rPr lang="es-ES" dirty="0" err="1" smtClean="0"/>
              <a:t>Buhaira</a:t>
            </a:r>
            <a:r>
              <a:rPr lang="es-ES" dirty="0" smtClean="0"/>
              <a:t> Sevilla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20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Arroz (</a:t>
            </a:r>
            <a:r>
              <a:rPr lang="es-ES" dirty="0" err="1" smtClean="0"/>
              <a:t>Oryza</a:t>
            </a:r>
            <a:r>
              <a:rPr lang="es-ES" dirty="0" smtClean="0"/>
              <a:t> sativa),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761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Alazor (</a:t>
            </a:r>
            <a:r>
              <a:rPr lang="es-ES" dirty="0" err="1" smtClean="0"/>
              <a:t>Carthamus</a:t>
            </a:r>
            <a:r>
              <a:rPr lang="es-ES" dirty="0" smtClean="0"/>
              <a:t> </a:t>
            </a:r>
            <a:r>
              <a:rPr lang="es-ES" dirty="0" err="1" smtClean="0"/>
              <a:t>tinctorius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430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Comino (</a:t>
            </a:r>
            <a:r>
              <a:rPr lang="es-ES" dirty="0" err="1" smtClean="0"/>
              <a:t>Cuminum</a:t>
            </a:r>
            <a:r>
              <a:rPr lang="es-ES" dirty="0" smtClean="0"/>
              <a:t> </a:t>
            </a:r>
            <a:r>
              <a:rPr lang="es-ES" dirty="0" err="1" smtClean="0"/>
              <a:t>cyminum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990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Cáñamo (Cannabis sativa),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11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Espinacas (</a:t>
            </a:r>
            <a:r>
              <a:rPr lang="es-ES" dirty="0" err="1" smtClean="0"/>
              <a:t>Spinacia</a:t>
            </a:r>
            <a:r>
              <a:rPr lang="es-ES" dirty="0" smtClean="0"/>
              <a:t> </a:t>
            </a:r>
            <a:r>
              <a:rPr lang="es-ES" dirty="0" err="1" smtClean="0"/>
              <a:t>oleracea</a:t>
            </a:r>
            <a:r>
              <a:rPr lang="es-ES" dirty="0" smtClean="0"/>
              <a:t>),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7180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Berenjena</a:t>
            </a:r>
            <a:r>
              <a:rPr lang="pt-BR" dirty="0" smtClean="0"/>
              <a:t> "larga negra" (</a:t>
            </a:r>
            <a:r>
              <a:rPr lang="pt-BR" dirty="0" err="1" smtClean="0"/>
              <a:t>solanum</a:t>
            </a:r>
            <a:r>
              <a:rPr lang="pt-BR" dirty="0" smtClean="0"/>
              <a:t> </a:t>
            </a:r>
            <a:r>
              <a:rPr lang="pt-BR" dirty="0" err="1" smtClean="0"/>
              <a:t>melongena</a:t>
            </a:r>
            <a:r>
              <a:rPr lang="pt-BR" dirty="0" smtClean="0"/>
              <a:t>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5109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 chufa (</a:t>
            </a:r>
            <a:r>
              <a:rPr lang="es-ES" dirty="0" err="1" smtClean="0"/>
              <a:t>Cyperus</a:t>
            </a:r>
            <a:r>
              <a:rPr lang="es-ES" dirty="0" smtClean="0"/>
              <a:t> </a:t>
            </a:r>
            <a:r>
              <a:rPr lang="es-ES" dirty="0" err="1" smtClean="0"/>
              <a:t>esculentus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03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Alcachofa.-</a:t>
            </a:r>
            <a:r>
              <a:rPr lang="es-ES" dirty="0" err="1" smtClean="0"/>
              <a:t>Cynara</a:t>
            </a:r>
            <a:r>
              <a:rPr lang="es-ES" dirty="0" smtClean="0"/>
              <a:t> </a:t>
            </a:r>
            <a:r>
              <a:rPr lang="es-ES" dirty="0" err="1" smtClean="0"/>
              <a:t>scolymus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2887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Albahaca.-</a:t>
            </a:r>
            <a:r>
              <a:rPr lang="es-ES" dirty="0" err="1" smtClean="0"/>
              <a:t>Ocinum</a:t>
            </a:r>
            <a:r>
              <a:rPr lang="es-ES" dirty="0" smtClean="0"/>
              <a:t> </a:t>
            </a:r>
            <a:r>
              <a:rPr lang="es-ES" dirty="0" err="1" smtClean="0"/>
              <a:t>basilicum</a:t>
            </a:r>
            <a:r>
              <a:rPr lang="es-ES" dirty="0" smtClean="0"/>
              <a:t> x </a:t>
            </a:r>
            <a:r>
              <a:rPr lang="es-ES" dirty="0" err="1" smtClean="0"/>
              <a:t>Cinamor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1482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regaliz (</a:t>
            </a:r>
            <a:r>
              <a:rPr lang="es-ES" dirty="0" err="1" smtClean="0"/>
              <a:t>Glycyrrhiza</a:t>
            </a:r>
            <a:r>
              <a:rPr lang="es-ES" dirty="0" smtClean="0"/>
              <a:t> glabra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7120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regaliz (</a:t>
            </a:r>
            <a:r>
              <a:rPr lang="es-ES" dirty="0" err="1" smtClean="0"/>
              <a:t>Glycyrrhiza</a:t>
            </a:r>
            <a:r>
              <a:rPr lang="es-ES" dirty="0" smtClean="0"/>
              <a:t> glabra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972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Zanahorias.- </a:t>
            </a:r>
            <a:r>
              <a:rPr lang="es-ES" dirty="0" err="1" smtClean="0"/>
              <a:t>Daucus</a:t>
            </a:r>
            <a:r>
              <a:rPr lang="es-ES" dirty="0" smtClean="0"/>
              <a:t> carota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9919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Cilantro (</a:t>
            </a:r>
            <a:r>
              <a:rPr lang="es-ES" dirty="0" err="1" smtClean="0"/>
              <a:t>Coriandrum</a:t>
            </a:r>
            <a:r>
              <a:rPr lang="es-ES" dirty="0" smtClean="0"/>
              <a:t> </a:t>
            </a:r>
            <a:r>
              <a:rPr lang="es-ES" dirty="0" err="1" smtClean="0"/>
              <a:t>sativum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6276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Sésamo o </a:t>
            </a:r>
            <a:r>
              <a:rPr lang="pt-BR" dirty="0" err="1" smtClean="0"/>
              <a:t>ajonjoli</a:t>
            </a:r>
            <a:r>
              <a:rPr lang="pt-BR" dirty="0" smtClean="0"/>
              <a:t> (</a:t>
            </a:r>
            <a:r>
              <a:rPr lang="pt-BR" dirty="0" err="1" smtClean="0"/>
              <a:t>Sesamum</a:t>
            </a:r>
            <a:r>
              <a:rPr lang="pt-BR" dirty="0" smtClean="0"/>
              <a:t> </a:t>
            </a:r>
            <a:r>
              <a:rPr lang="pt-BR" dirty="0" err="1" smtClean="0"/>
              <a:t>indicum</a:t>
            </a:r>
            <a:r>
              <a:rPr lang="pt-BR" dirty="0" smtClean="0"/>
              <a:t>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438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Semillas</a:t>
            </a:r>
            <a:r>
              <a:rPr lang="pt-BR" dirty="0" smtClean="0"/>
              <a:t> de sésamo o </a:t>
            </a:r>
            <a:r>
              <a:rPr lang="pt-BR" dirty="0" err="1" smtClean="0"/>
              <a:t>ajonjoli</a:t>
            </a:r>
            <a:r>
              <a:rPr lang="pt-BR" dirty="0" smtClean="0"/>
              <a:t> (</a:t>
            </a:r>
            <a:r>
              <a:rPr lang="pt-BR" dirty="0" err="1" smtClean="0"/>
              <a:t>Sesamum</a:t>
            </a:r>
            <a:r>
              <a:rPr lang="pt-BR" dirty="0" smtClean="0"/>
              <a:t> </a:t>
            </a:r>
            <a:r>
              <a:rPr lang="pt-BR" dirty="0" err="1" smtClean="0"/>
              <a:t>indicum</a:t>
            </a:r>
            <a:r>
              <a:rPr lang="pt-BR" dirty="0" smtClean="0"/>
              <a:t>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2496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Membrillo.-</a:t>
            </a:r>
            <a:r>
              <a:rPr lang="es-ES" dirty="0" err="1" smtClean="0"/>
              <a:t>Cydonia_oblonga</a:t>
            </a:r>
            <a:r>
              <a:rPr lang="es-ES" dirty="0" smtClean="0"/>
              <a:t>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9882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Almendro.-</a:t>
            </a:r>
            <a:r>
              <a:rPr lang="es-ES" dirty="0" err="1" smtClean="0"/>
              <a:t>Prunus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dulcis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2961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Olivo.-Olea </a:t>
            </a:r>
            <a:r>
              <a:rPr lang="es-ES" dirty="0" err="1" smtClean="0"/>
              <a:t>europaea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9947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Opio.-</a:t>
            </a:r>
            <a:r>
              <a:rPr lang="es-ES" dirty="0" err="1" smtClean="0"/>
              <a:t>Papaver</a:t>
            </a:r>
            <a:r>
              <a:rPr lang="es-ES" dirty="0" smtClean="0"/>
              <a:t> </a:t>
            </a:r>
            <a:r>
              <a:rPr lang="es-ES" dirty="0" err="1" smtClean="0"/>
              <a:t>somniferum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0244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Alheli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cu</a:t>
            </a:r>
            <a:r>
              <a:rPr lang="es-ES" dirty="0" err="1" smtClean="0"/>
              <a:t>arenteno</a:t>
            </a:r>
            <a:r>
              <a:rPr lang="es-ES" dirty="0" smtClean="0"/>
              <a:t>.-</a:t>
            </a:r>
            <a:r>
              <a:rPr lang="es-ES" dirty="0" err="1" smtClean="0"/>
              <a:t>Cheiranthus</a:t>
            </a:r>
            <a:r>
              <a:rPr lang="es-ES" dirty="0" smtClean="0"/>
              <a:t> </a:t>
            </a:r>
            <a:r>
              <a:rPr lang="es-ES" dirty="0" err="1" smtClean="0"/>
              <a:t>cheiri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6179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Azucena.-</a:t>
            </a:r>
            <a:r>
              <a:rPr lang="es-ES" dirty="0" err="1" smtClean="0"/>
              <a:t>Lilium</a:t>
            </a:r>
            <a:r>
              <a:rPr lang="es-ES" dirty="0" smtClean="0"/>
              <a:t> </a:t>
            </a:r>
            <a:r>
              <a:rPr lang="es-ES" dirty="0" err="1" smtClean="0"/>
              <a:t>candidum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015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Azucena .-</a:t>
            </a:r>
            <a:r>
              <a:rPr lang="es-ES" dirty="0" err="1" smtClean="0"/>
              <a:t>Lilium</a:t>
            </a:r>
            <a:r>
              <a:rPr lang="es-ES" dirty="0" smtClean="0"/>
              <a:t> </a:t>
            </a:r>
            <a:r>
              <a:rPr lang="es-ES" dirty="0" err="1" smtClean="0"/>
              <a:t>candidum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8324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Arum</a:t>
            </a:r>
            <a:r>
              <a:rPr lang="es-ES" dirty="0" smtClean="0"/>
              <a:t> </a:t>
            </a:r>
            <a:r>
              <a:rPr lang="es-ES" dirty="0" err="1" smtClean="0"/>
              <a:t>dracunculus.o</a:t>
            </a:r>
            <a:r>
              <a:rPr lang="es-ES" baseline="0" dirty="0" smtClean="0"/>
              <a:t> </a:t>
            </a:r>
            <a:r>
              <a:rPr lang="es-ES" dirty="0" err="1" smtClean="0"/>
              <a:t>Dracunculus</a:t>
            </a:r>
            <a:r>
              <a:rPr lang="es-ES" dirty="0" smtClean="0"/>
              <a:t> </a:t>
            </a:r>
            <a:r>
              <a:rPr lang="es-ES" dirty="0" err="1" smtClean="0"/>
              <a:t>vulgaris</a:t>
            </a:r>
            <a:r>
              <a:rPr lang="es-ES" dirty="0" smtClean="0"/>
              <a:t> 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2748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Jazmin</a:t>
            </a:r>
            <a:r>
              <a:rPr lang="es-ES" dirty="0" smtClean="0"/>
              <a:t>.-</a:t>
            </a:r>
            <a:r>
              <a:rPr lang="es-ES" dirty="0" err="1" smtClean="0"/>
              <a:t>Jasminum</a:t>
            </a:r>
            <a:r>
              <a:rPr lang="es-ES" baseline="0" dirty="0" smtClean="0"/>
              <a:t> </a:t>
            </a:r>
            <a:r>
              <a:rPr lang="es-ES" dirty="0" err="1" smtClean="0"/>
              <a:t>officinale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0908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Iris </a:t>
            </a:r>
            <a:r>
              <a:rPr lang="es-ES" dirty="0" err="1" smtClean="0"/>
              <a:t>germanica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359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Iris </a:t>
            </a:r>
            <a:r>
              <a:rPr lang="es-ES" dirty="0" err="1" smtClean="0"/>
              <a:t>germanica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6971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Malvavisco.-</a:t>
            </a:r>
            <a:r>
              <a:rPr lang="es-ES" dirty="0" err="1" smtClean="0"/>
              <a:t>Althea</a:t>
            </a:r>
            <a:r>
              <a:rPr lang="es-ES" dirty="0" smtClean="0"/>
              <a:t> </a:t>
            </a:r>
            <a:r>
              <a:rPr lang="es-ES" dirty="0" err="1" smtClean="0"/>
              <a:t>officinalis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4145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Manzanilla.-</a:t>
            </a:r>
            <a:r>
              <a:rPr lang="es-ES" dirty="0" err="1" smtClean="0"/>
              <a:t>Anthemis</a:t>
            </a:r>
            <a:r>
              <a:rPr lang="es-ES" dirty="0" smtClean="0"/>
              <a:t>-</a:t>
            </a:r>
            <a:r>
              <a:rPr lang="es-ES" dirty="0" err="1" smtClean="0"/>
              <a:t>nobilis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9227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Manzanilla.-</a:t>
            </a:r>
            <a:r>
              <a:rPr lang="es-ES" dirty="0" err="1" smtClean="0"/>
              <a:t>Anthemis</a:t>
            </a:r>
            <a:r>
              <a:rPr lang="es-ES" dirty="0" smtClean="0"/>
              <a:t>-</a:t>
            </a:r>
            <a:r>
              <a:rPr lang="es-ES" dirty="0" err="1" smtClean="0"/>
              <a:t>nobilis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2739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Matricaria,..-</a:t>
            </a:r>
            <a:r>
              <a:rPr lang="es-ES" dirty="0" err="1" smtClean="0"/>
              <a:t>Chrysanthemum</a:t>
            </a:r>
            <a:r>
              <a:rPr lang="es-ES" dirty="0" smtClean="0"/>
              <a:t> </a:t>
            </a:r>
            <a:r>
              <a:rPr lang="es-ES" dirty="0" err="1" smtClean="0"/>
              <a:t>parthenium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9412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Narciso.-</a:t>
            </a:r>
            <a:r>
              <a:rPr lang="es-ES" dirty="0" err="1" smtClean="0"/>
              <a:t>Narcissus</a:t>
            </a:r>
            <a:r>
              <a:rPr lang="es-ES" dirty="0" smtClean="0"/>
              <a:t> </a:t>
            </a:r>
            <a:r>
              <a:rPr lang="es-ES" dirty="0" err="1" smtClean="0"/>
              <a:t>pseudonarcissus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6567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Narciso.-</a:t>
            </a:r>
            <a:r>
              <a:rPr lang="es-ES" dirty="0" err="1" smtClean="0"/>
              <a:t>Narcissus</a:t>
            </a:r>
            <a:r>
              <a:rPr lang="es-ES" dirty="0" smtClean="0"/>
              <a:t> </a:t>
            </a:r>
            <a:r>
              <a:rPr lang="es-ES" dirty="0" err="1" smtClean="0"/>
              <a:t>poeticus</a:t>
            </a:r>
            <a:r>
              <a:rPr lang="es-ES" dirty="0" smtClean="0"/>
              <a:t>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71286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Loto.-</a:t>
            </a:r>
            <a:r>
              <a:rPr lang="es-ES" dirty="0" err="1" smtClean="0"/>
              <a:t>Nymphaea</a:t>
            </a:r>
            <a:r>
              <a:rPr lang="es-ES" baseline="0" dirty="0" smtClean="0"/>
              <a:t> alba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1059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Rosa </a:t>
            </a:r>
            <a:r>
              <a:rPr lang="es-ES" dirty="0" err="1" smtClean="0"/>
              <a:t>spp</a:t>
            </a:r>
            <a:r>
              <a:rPr lang="es-ES" dirty="0" smtClean="0"/>
              <a:t>.--Rosa </a:t>
            </a:r>
            <a:r>
              <a:rPr lang="es-ES" dirty="0" err="1" smtClean="0"/>
              <a:t>gallica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9413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Rosa damascena.-Rosa </a:t>
            </a:r>
            <a:r>
              <a:rPr lang="es-ES" dirty="0" err="1" smtClean="0"/>
              <a:t>gallica</a:t>
            </a:r>
            <a:r>
              <a:rPr lang="es-ES" dirty="0" smtClean="0"/>
              <a:t> </a:t>
            </a:r>
            <a:r>
              <a:rPr lang="es-ES" dirty="0" err="1" smtClean="0"/>
              <a:t>var.sylvestris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5826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Violeta.-Viola </a:t>
            </a:r>
            <a:r>
              <a:rPr lang="es-ES" dirty="0" err="1" smtClean="0"/>
              <a:t>odorata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4956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Pabellon</a:t>
            </a:r>
            <a:r>
              <a:rPr lang="es-ES" dirty="0" smtClean="0"/>
              <a:t> Carlos V.-</a:t>
            </a:r>
            <a:r>
              <a:rPr lang="es-ES" dirty="0" err="1" smtClean="0"/>
              <a:t>Joaquin</a:t>
            </a:r>
            <a:r>
              <a:rPr lang="es-ES" dirty="0" smtClean="0"/>
              <a:t> Sorolla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89812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 tierra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596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Patio de los Arrayanes.-Alhambra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27323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Noria en </a:t>
            </a:r>
            <a:r>
              <a:rPr lang="es-ES" dirty="0" err="1" smtClean="0"/>
              <a:t>Hama</a:t>
            </a:r>
            <a:r>
              <a:rPr lang="es-ES" dirty="0" smtClean="0"/>
              <a:t>.-Siria.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64152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Shazdeh Garden, Lut Desert, Iran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2730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Shazdeh Garden, Lut Desert, Iran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8390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Shazdeh Garden, Lut Desert, Iran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4007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Qanat</a:t>
            </a:r>
            <a:r>
              <a:rPr lang="es-ES" dirty="0" smtClean="0"/>
              <a:t>.-.-</a:t>
            </a:r>
            <a:r>
              <a:rPr lang="es-ES" dirty="0" err="1" smtClean="0"/>
              <a:t>Khettaras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5063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Paisaje</a:t>
            </a:r>
            <a:r>
              <a:rPr lang="es-ES" baseline="0" dirty="0" smtClean="0"/>
              <a:t> de los</a:t>
            </a:r>
            <a:r>
              <a:rPr lang="es-ES" dirty="0" smtClean="0"/>
              <a:t> </a:t>
            </a:r>
            <a:r>
              <a:rPr lang="es-ES" dirty="0" err="1" smtClean="0"/>
              <a:t>Qanat</a:t>
            </a:r>
            <a:r>
              <a:rPr lang="es-ES" dirty="0" smtClean="0"/>
              <a:t>.-Distribuidores de agua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715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Difusion</a:t>
            </a:r>
            <a:r>
              <a:rPr lang="es-ES" baseline="0" dirty="0" smtClean="0"/>
              <a:t> de la </a:t>
            </a:r>
            <a:r>
              <a:rPr lang="es-ES" baseline="0" dirty="0" err="1" smtClean="0"/>
              <a:t>t</a:t>
            </a:r>
            <a:r>
              <a:rPr lang="es-ES" dirty="0" err="1" smtClean="0"/>
              <a:t>ecnologia</a:t>
            </a:r>
            <a:r>
              <a:rPr lang="es-ES" dirty="0" smtClean="0"/>
              <a:t> del </a:t>
            </a:r>
            <a:r>
              <a:rPr lang="es-ES" dirty="0" err="1" smtClean="0"/>
              <a:t>Qanat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63155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Estiercol</a:t>
            </a:r>
            <a:r>
              <a:rPr lang="es-ES" dirty="0" smtClean="0"/>
              <a:t> de caballo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86637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Aporcar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70303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Escardar</a:t>
            </a:r>
            <a:r>
              <a:rPr lang="es-ES" baseline="0" dirty="0" smtClean="0"/>
              <a:t> la tierra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79400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Siembra con semillas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01266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Injertos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96295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Agricultura general de Alonso Herrera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9824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De Jardinero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54008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Agricultura</a:t>
            </a:r>
            <a:r>
              <a:rPr lang="es-ES" baseline="0" dirty="0" smtClean="0"/>
              <a:t> de Jardines.-Gregorio de los </a:t>
            </a:r>
            <a:r>
              <a:rPr lang="es-ES" baseline="0" dirty="0" err="1" smtClean="0"/>
              <a:t>Rios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75275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Alameda de </a:t>
            </a:r>
            <a:r>
              <a:rPr lang="es-ES" dirty="0" err="1" smtClean="0"/>
              <a:t>Hercules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804787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Rosa damascena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84054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Riego con manguera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91788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Tipos de injerto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23099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Utilidad del </a:t>
            </a:r>
            <a:r>
              <a:rPr lang="es-ES" dirty="0" err="1" smtClean="0"/>
              <a:t>jardin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92962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Cortando rosas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31116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Théorie et la pratique du jardinage de </a:t>
            </a:r>
            <a:r>
              <a:rPr lang="fr-FR" dirty="0" err="1" smtClean="0"/>
              <a:t>Dezallier</a:t>
            </a:r>
            <a:r>
              <a:rPr lang="fr-FR" dirty="0" smtClean="0"/>
              <a:t> d’</a:t>
            </a:r>
            <a:r>
              <a:rPr lang="fr-FR" dirty="0" err="1" smtClean="0"/>
              <a:t>Argenville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36310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Horace</a:t>
            </a:r>
            <a:r>
              <a:rPr lang="es-ES" dirty="0" smtClean="0"/>
              <a:t> </a:t>
            </a:r>
            <a:r>
              <a:rPr lang="es-ES" dirty="0" err="1" smtClean="0"/>
              <a:t>Walpole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57254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Claude </a:t>
            </a:r>
            <a:r>
              <a:rPr lang="es-ES" dirty="0" err="1" smtClean="0"/>
              <a:t>Watelet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23053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Manual du </a:t>
            </a:r>
            <a:r>
              <a:rPr lang="es-ES" dirty="0" err="1" smtClean="0"/>
              <a:t>jardinier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94011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Manuel du </a:t>
            </a:r>
            <a:r>
              <a:rPr lang="es-ES" dirty="0" err="1" smtClean="0"/>
              <a:t>jardinier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03177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Frederick </a:t>
            </a:r>
            <a:r>
              <a:rPr lang="es-ES" dirty="0" err="1" smtClean="0"/>
              <a:t>Law</a:t>
            </a:r>
            <a:r>
              <a:rPr lang="es-ES" dirty="0" smtClean="0"/>
              <a:t> </a:t>
            </a:r>
            <a:r>
              <a:rPr lang="es-ES" dirty="0" err="1" smtClean="0"/>
              <a:t>Olmsted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08872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Plans des plus beaux jardins pittoresques de France, d'Angleterre et d'Allemagne,…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80548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Jardines de China</a:t>
            </a:r>
            <a:r>
              <a:rPr lang="es-ES" baseline="0" dirty="0" smtClean="0"/>
              <a:t> y </a:t>
            </a:r>
            <a:r>
              <a:rPr lang="es-ES" baseline="0" dirty="0" err="1" smtClean="0"/>
              <a:t>Japon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5623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J.C.N.</a:t>
            </a:r>
            <a:r>
              <a:rPr lang="es-ES" baseline="0" dirty="0" smtClean="0"/>
              <a:t> </a:t>
            </a:r>
            <a:r>
              <a:rPr lang="es-ES" dirty="0" err="1" smtClean="0"/>
              <a:t>Forestier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84041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Nicolas</a:t>
            </a:r>
            <a:r>
              <a:rPr lang="es-ES" dirty="0" smtClean="0"/>
              <a:t> </a:t>
            </a:r>
            <a:r>
              <a:rPr lang="es-ES" dirty="0" err="1" smtClean="0"/>
              <a:t>MªRubio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Tuduri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54606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Gardens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Modern </a:t>
            </a:r>
            <a:r>
              <a:rPr lang="es-ES" dirty="0" err="1" smtClean="0"/>
              <a:t>Landscape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73891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Sustainable management of grass in </a:t>
            </a:r>
            <a:r>
              <a:rPr lang="en-US" smtClean="0"/>
              <a:t>Islamic gardens buffalo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91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373531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Firma de arquitectos belgas </a:t>
            </a:r>
            <a:r>
              <a:rPr lang="es-ES" dirty="0" err="1" smtClean="0"/>
              <a:t>Vincent</a:t>
            </a:r>
            <a:r>
              <a:rPr lang="es-ES" dirty="0" smtClean="0"/>
              <a:t> </a:t>
            </a:r>
            <a:r>
              <a:rPr lang="es-ES" dirty="0" err="1" smtClean="0"/>
              <a:t>Callebaut</a:t>
            </a:r>
            <a:r>
              <a:rPr lang="es-ES" dirty="0" smtClean="0"/>
              <a:t> </a:t>
            </a:r>
            <a:r>
              <a:rPr lang="es-ES" dirty="0" err="1" smtClean="0"/>
              <a:t>Architectures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74613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Firma de arquitectos belgas </a:t>
            </a:r>
            <a:r>
              <a:rPr lang="es-ES" dirty="0" err="1" smtClean="0"/>
              <a:t>Vincent</a:t>
            </a:r>
            <a:r>
              <a:rPr lang="es-ES" dirty="0" smtClean="0"/>
              <a:t> </a:t>
            </a:r>
            <a:r>
              <a:rPr lang="es-ES" dirty="0" err="1" smtClean="0"/>
              <a:t>Callebaut</a:t>
            </a:r>
            <a:r>
              <a:rPr lang="es-ES" dirty="0" smtClean="0"/>
              <a:t> </a:t>
            </a:r>
            <a:r>
              <a:rPr lang="es-ES" dirty="0" err="1" smtClean="0"/>
              <a:t>Architectures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43163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Jardines para mejorar la calidad del aire.-China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91553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Torre-Green 8-Berlin-diurno-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32095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Jardines del Futuro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21808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Futuro.-Bosco Verticale in Milan.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22903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Futuro.-Bosco Verticale in Milan.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70282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Tailandia.-Jardines del futuro.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99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90327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Futuro.-Paris </a:t>
            </a:r>
            <a:r>
              <a:rPr lang="es-ES" dirty="0" err="1" smtClean="0"/>
              <a:t>Screen-Shot</a:t>
            </a:r>
            <a:r>
              <a:rPr lang="es-ES" dirty="0" smtClean="0"/>
              <a:t>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60442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Paris</a:t>
            </a:r>
            <a:r>
              <a:rPr lang="es-ES" baseline="0" dirty="0" smtClean="0"/>
              <a:t> </a:t>
            </a:r>
            <a:r>
              <a:rPr lang="es-ES" dirty="0" smtClean="0"/>
              <a:t>2050</a:t>
            </a:r>
            <a:r>
              <a:rPr lang="es-ES" baseline="0" dirty="0" smtClean="0"/>
              <a:t> </a:t>
            </a:r>
            <a:r>
              <a:rPr lang="es-ES" dirty="0" smtClean="0"/>
              <a:t>Smart</a:t>
            </a:r>
            <a:r>
              <a:rPr lang="es-ES" baseline="0" dirty="0" smtClean="0"/>
              <a:t> </a:t>
            </a:r>
            <a:r>
              <a:rPr lang="es-ES" dirty="0" smtClean="0"/>
              <a:t>City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70949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Smart City of Paris of the future.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3852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Curitiba.-Brasil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13377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Adelaide</a:t>
            </a:r>
            <a:r>
              <a:rPr lang="es-ES" dirty="0" smtClean="0"/>
              <a:t>.-Australia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8352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Malmoe</a:t>
            </a:r>
            <a:r>
              <a:rPr lang="es-ES" dirty="0" smtClean="0"/>
              <a:t>.-Suecia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026877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Abu </a:t>
            </a:r>
            <a:r>
              <a:rPr lang="es-ES" dirty="0" err="1" smtClean="0"/>
              <a:t>Dhabi</a:t>
            </a:r>
            <a:r>
              <a:rPr lang="es-ES" dirty="0" smtClean="0"/>
              <a:t>, Emiratos Árabes Unidos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99241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San Francisco, Estados Unidos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17024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Ciudad del Cabo, Sudáfrica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345285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Reikiavik, Islandia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109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92918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Portland-Estados</a:t>
            </a:r>
            <a:r>
              <a:rPr lang="es-ES" baseline="0" dirty="0" smtClean="0"/>
              <a:t> Unidos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110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691972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Copenhaguen</a:t>
            </a:r>
            <a:r>
              <a:rPr lang="es-ES" dirty="0" smtClean="0"/>
              <a:t>, Dinamarca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111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5939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Vancouver, Canadá.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112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63968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Sudafrica</a:t>
            </a:r>
            <a:r>
              <a:rPr lang="es-ES" dirty="0" smtClean="0"/>
              <a:t>.-Ciudad del Cabo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73918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Asia: Singapur.-</a:t>
            </a:r>
            <a:r>
              <a:rPr lang="es-ES" dirty="0" err="1" smtClean="0"/>
              <a:t>Gardens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Bay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114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308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Future</a:t>
            </a:r>
            <a:r>
              <a:rPr lang="es-ES" dirty="0" smtClean="0"/>
              <a:t>.-Vertical </a:t>
            </a:r>
            <a:r>
              <a:rPr lang="es-ES" dirty="0" err="1" smtClean="0"/>
              <a:t>Growing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115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9368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Futuro.-</a:t>
            </a:r>
            <a:r>
              <a:rPr lang="es-ES" dirty="0" err="1" smtClean="0"/>
              <a:t>Jardin</a:t>
            </a:r>
            <a:r>
              <a:rPr lang="es-ES" dirty="0" smtClean="0"/>
              <a:t> natural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116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33133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Futuro.-High</a:t>
            </a:r>
            <a:r>
              <a:rPr lang="es-ES" baseline="0" dirty="0" smtClean="0"/>
              <a:t> </a:t>
            </a:r>
            <a:r>
              <a:rPr lang="es-ES" dirty="0" smtClean="0"/>
              <a:t>Line.- New York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117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678942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Futuro.-London.-.Olympic Pak gardens.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118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698275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Futuro.-</a:t>
            </a:r>
            <a:r>
              <a:rPr lang="es-ES" dirty="0" err="1" smtClean="0"/>
              <a:t>Contemporary</a:t>
            </a:r>
            <a:r>
              <a:rPr lang="es-ES" dirty="0" smtClean="0"/>
              <a:t>-</a:t>
            </a:r>
            <a:r>
              <a:rPr lang="es-ES" dirty="0" err="1" smtClean="0"/>
              <a:t>garden-Piet-Oudolf</a:t>
            </a:r>
            <a:r>
              <a:rPr lang="es-ES" baseline="0" dirty="0" smtClean="0"/>
              <a:t> .-Y</a:t>
            </a:r>
            <a:r>
              <a:rPr lang="es-ES" dirty="0" smtClean="0"/>
              <a:t>orkshire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119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05297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Pesticidas</a:t>
            </a:r>
            <a:r>
              <a:rPr lang="es-ES" baseline="0" dirty="0" smtClean="0"/>
              <a:t> NO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120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4120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Pesticidas NO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D712-2AF5-4049-A9CA-AE079B4BA5D1}" type="slidenum">
              <a:rPr lang="es-ES" smtClean="0">
                <a:solidFill>
                  <a:prstClr val="black"/>
                </a:solidFill>
              </a:rPr>
              <a:pPr/>
              <a:t>121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58964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Plantas </a:t>
            </a:r>
            <a:r>
              <a:rPr lang="es-ES" dirty="0" err="1" smtClean="0"/>
              <a:t>autoctonas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560169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Ibiza.-Planta </a:t>
            </a:r>
            <a:r>
              <a:rPr lang="es-ES" dirty="0" err="1" smtClean="0"/>
              <a:t>autoctona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08105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Planta </a:t>
            </a:r>
            <a:r>
              <a:rPr lang="es-ES" dirty="0" err="1" smtClean="0"/>
              <a:t>autoctona</a:t>
            </a:r>
            <a:r>
              <a:rPr lang="es-ES" dirty="0" smtClean="0"/>
              <a:t> o de bajo consumo de agua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169042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Planta </a:t>
            </a:r>
            <a:r>
              <a:rPr lang="es-ES" dirty="0" err="1" smtClean="0"/>
              <a:t>autoctona</a:t>
            </a:r>
            <a:r>
              <a:rPr lang="es-ES" dirty="0" smtClean="0"/>
              <a:t> o de bajo consumo de agua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028448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Planta </a:t>
            </a:r>
            <a:r>
              <a:rPr lang="es-ES" dirty="0" err="1" smtClean="0"/>
              <a:t>autoctona</a:t>
            </a:r>
            <a:r>
              <a:rPr lang="es-ES" dirty="0" smtClean="0"/>
              <a:t> o de bajo consumo de agua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552946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Singapur,.-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Gardens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Bay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4012609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Futuro.-Chicago City Hall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2182546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Qatar.-</a:t>
            </a:r>
            <a:r>
              <a:rPr lang="es-ES" dirty="0" err="1" smtClean="0"/>
              <a:t>Gardens</a:t>
            </a:r>
            <a:r>
              <a:rPr lang="es-ES" dirty="0" smtClean="0"/>
              <a:t> of Paradise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224276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Jardin</a:t>
            </a:r>
            <a:r>
              <a:rPr lang="es-ES" baseline="0" dirty="0" smtClean="0"/>
              <a:t> </a:t>
            </a:r>
            <a:r>
              <a:rPr lang="es-ES" dirty="0" smtClean="0"/>
              <a:t>vertical.-</a:t>
            </a:r>
            <a:r>
              <a:rPr lang="es-ES" dirty="0" err="1" smtClean="0"/>
              <a:t>Fiordaliso</a:t>
            </a:r>
            <a:r>
              <a:rPr lang="es-ES" dirty="0" smtClean="0"/>
              <a:t>-en </a:t>
            </a:r>
            <a:r>
              <a:rPr lang="es-ES" dirty="0" err="1" smtClean="0"/>
              <a:t>Rozzano</a:t>
            </a:r>
            <a:r>
              <a:rPr lang="es-ES" dirty="0" smtClean="0"/>
              <a:t>.-Italia.-arquitecto Francesco </a:t>
            </a:r>
            <a:r>
              <a:rPr lang="es-ES" dirty="0" err="1" smtClean="0"/>
              <a:t>Bollani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430452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Fachada vegetal-.-Londres.-21 m. de altura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6078977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Escocia.-El</a:t>
            </a:r>
            <a:r>
              <a:rPr lang="es-ES" baseline="0" dirty="0" smtClean="0"/>
              <a:t> </a:t>
            </a:r>
            <a:r>
              <a:rPr lang="es-ES" dirty="0" err="1" smtClean="0"/>
              <a:t>jardin</a:t>
            </a:r>
            <a:r>
              <a:rPr lang="es-ES" baseline="0" dirty="0" smtClean="0"/>
              <a:t> </a:t>
            </a:r>
            <a:r>
              <a:rPr lang="es-ES" dirty="0" smtClean="0"/>
              <a:t>de</a:t>
            </a:r>
            <a:r>
              <a:rPr lang="es-ES" baseline="0" dirty="0" smtClean="0"/>
              <a:t> l</a:t>
            </a:r>
            <a:r>
              <a:rPr lang="es-ES" dirty="0" smtClean="0"/>
              <a:t>a</a:t>
            </a:r>
            <a:r>
              <a:rPr lang="es-ES" baseline="0" dirty="0" smtClean="0"/>
              <a:t> </a:t>
            </a:r>
            <a:r>
              <a:rPr lang="es-ES" dirty="0" err="1" smtClean="0"/>
              <a:t>especulacion</a:t>
            </a:r>
            <a:r>
              <a:rPr lang="es-ES" dirty="0" smtClean="0"/>
              <a:t> </a:t>
            </a:r>
            <a:r>
              <a:rPr lang="es-ES" dirty="0" err="1" smtClean="0"/>
              <a:t>cosmica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2171765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Abu </a:t>
            </a:r>
            <a:r>
              <a:rPr lang="es-ES" dirty="0" err="1" smtClean="0"/>
              <a:t>Dhabi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5386622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Future</a:t>
            </a:r>
            <a:r>
              <a:rPr lang="es-ES" dirty="0" smtClean="0"/>
              <a:t>.-New York.-</a:t>
            </a:r>
            <a:r>
              <a:rPr lang="es-ES" dirty="0" err="1" smtClean="0"/>
              <a:t>Roof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</a:t>
            </a:r>
            <a:r>
              <a:rPr lang="es-ES" dirty="0" err="1" smtClean="0"/>
              <a:t>ardens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2937049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11 árboles serán equipados con los sistemas fotovoltaicos para convertir la luz solar en la energía. La energía recogida durante el día, se utilizará por la noche para </a:t>
            </a:r>
            <a:r>
              <a:rPr lang="es-ES" baseline="0" dirty="0" smtClean="0"/>
              <a:t> iluminar </a:t>
            </a:r>
            <a:r>
              <a:rPr lang="es-ES" dirty="0" smtClean="0"/>
              <a:t>toda la estructura.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588669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Futuro</a:t>
            </a:r>
            <a:r>
              <a:rPr lang="en-US" dirty="0" smtClean="0"/>
              <a:t>.-Disney's Epcot Garden of the Future.-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6092887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Future</a:t>
            </a:r>
            <a:r>
              <a:rPr lang="es-ES" dirty="0" smtClean="0"/>
              <a:t>.-</a:t>
            </a:r>
            <a:r>
              <a:rPr lang="es-ES" dirty="0" err="1" smtClean="0"/>
              <a:t>Flowing</a:t>
            </a:r>
            <a:r>
              <a:rPr lang="es-ES" baseline="0" dirty="0" smtClean="0"/>
              <a:t>  </a:t>
            </a:r>
            <a:r>
              <a:rPr lang="es-ES" dirty="0" err="1" smtClean="0"/>
              <a:t>gardens</a:t>
            </a:r>
            <a:r>
              <a:rPr lang="es-ES" dirty="0" smtClean="0"/>
              <a:t>.-</a:t>
            </a:r>
            <a:r>
              <a:rPr lang="es-ES" dirty="0" err="1" smtClean="0"/>
              <a:t>Xian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953477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Futuro Tower </a:t>
            </a:r>
            <a:r>
              <a:rPr lang="es-ES" dirty="0" err="1" smtClean="0"/>
              <a:t>Gardens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616927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Future</a:t>
            </a:r>
            <a:r>
              <a:rPr lang="es-ES" dirty="0" smtClean="0"/>
              <a:t> </a:t>
            </a:r>
            <a:r>
              <a:rPr lang="es-ES" dirty="0" err="1" smtClean="0"/>
              <a:t>Growing</a:t>
            </a:r>
            <a:r>
              <a:rPr lang="es-ES" dirty="0" smtClean="0"/>
              <a:t>® Tower Garden®.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6625967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Futuro.-</a:t>
            </a:r>
            <a:r>
              <a:rPr lang="es-ES" dirty="0" err="1" smtClean="0"/>
              <a:t>Jardins</a:t>
            </a:r>
            <a:r>
              <a:rPr lang="es-ES" baseline="0" dirty="0" smtClean="0"/>
              <a:t> </a:t>
            </a:r>
            <a:r>
              <a:rPr lang="es-ES" dirty="0" smtClean="0"/>
              <a:t>Cité</a:t>
            </a:r>
            <a:r>
              <a:rPr lang="es-ES" baseline="0" dirty="0" smtClean="0"/>
              <a:t> </a:t>
            </a:r>
            <a:r>
              <a:rPr lang="es-ES" dirty="0" err="1" smtClean="0"/>
              <a:t>Administrative</a:t>
            </a:r>
            <a:r>
              <a:rPr lang="es-ES" dirty="0" smtClean="0"/>
              <a:t> </a:t>
            </a:r>
            <a:r>
              <a:rPr lang="es-ES" dirty="0" err="1" smtClean="0"/>
              <a:t>Complex</a:t>
            </a:r>
            <a:r>
              <a:rPr lang="es-ES" dirty="0" smtClean="0"/>
              <a:t> de </a:t>
            </a:r>
            <a:r>
              <a:rPr lang="es-ES" dirty="0" err="1" smtClean="0"/>
              <a:t>Brussels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9369510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073722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Sundland</a:t>
            </a:r>
            <a:r>
              <a:rPr lang="es-ES" smtClean="0"/>
              <a:t> Baobab.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08FD-D8E6-446F-AD20-50451E43B7A6}" type="slidenum">
              <a:rPr lang="es-ES" smtClean="0"/>
              <a:t>143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8137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7/12/2015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7/12/2015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7/12/2015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jpg"/><Relationship Id="rId4" Type="http://schemas.openxmlformats.org/officeDocument/2006/relationships/image" Target="../media/image99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g"/><Relationship Id="rId5" Type="http://schemas.openxmlformats.org/officeDocument/2006/relationships/image" Target="../media/image106.jpg"/><Relationship Id="rId4" Type="http://schemas.openxmlformats.org/officeDocument/2006/relationships/image" Target="../media/image105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jpeg"/><Relationship Id="rId4" Type="http://schemas.openxmlformats.org/officeDocument/2006/relationships/image" Target="../media/image11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jpg"/><Relationship Id="rId4" Type="http://schemas.openxmlformats.org/officeDocument/2006/relationships/image" Target="../media/image114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jpeg"/><Relationship Id="rId5" Type="http://schemas.openxmlformats.org/officeDocument/2006/relationships/image" Target="../media/image122.jpg"/><Relationship Id="rId4" Type="http://schemas.openxmlformats.org/officeDocument/2006/relationships/image" Target="../media/image121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4.jpg"/><Relationship Id="rId4" Type="http://schemas.openxmlformats.org/officeDocument/2006/relationships/image" Target="../media/image133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jpg"/><Relationship Id="rId4" Type="http://schemas.openxmlformats.org/officeDocument/2006/relationships/image" Target="../media/image136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jpg"/><Relationship Id="rId5" Type="http://schemas.openxmlformats.org/officeDocument/2006/relationships/image" Target="../media/image142.jpg"/><Relationship Id="rId4" Type="http://schemas.openxmlformats.org/officeDocument/2006/relationships/image" Target="../media/image141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png"/><Relationship Id="rId4" Type="http://schemas.openxmlformats.org/officeDocument/2006/relationships/image" Target="../media/image146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9.jpg"/><Relationship Id="rId4" Type="http://schemas.openxmlformats.org/officeDocument/2006/relationships/image" Target="../media/image178.jp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2.jpeg"/><Relationship Id="rId4" Type="http://schemas.openxmlformats.org/officeDocument/2006/relationships/image" Target="../media/image181.JP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196752"/>
            <a:ext cx="5004048" cy="3744416"/>
          </a:xfrm>
        </p:spPr>
        <p:txBody>
          <a:bodyPr>
            <a:normAutofit/>
          </a:bodyPr>
          <a:lstStyle/>
          <a:p>
            <a:r>
              <a:rPr lang="es-ES" sz="2800" dirty="0" smtClean="0">
                <a:latin typeface="Arial Black" panose="020B0A04020102020204" pitchFamily="34" charset="0"/>
                <a:cs typeface="Rod" panose="02030509050101010101" pitchFamily="49" charset="-79"/>
              </a:rPr>
              <a:t>FUNDAMENTOS BASICOS DE LA JARDINERIA Y SU FUTURO</a:t>
            </a:r>
            <a:r>
              <a:rPr lang="es-ES" sz="2800" dirty="0" smtClean="0"/>
              <a:t/>
            </a:r>
            <a:br>
              <a:rPr lang="es-ES" sz="2800" dirty="0" smtClean="0"/>
            </a:b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" y="5085184"/>
            <a:ext cx="4419600" cy="1512168"/>
          </a:xfrm>
        </p:spPr>
        <p:txBody>
          <a:bodyPr>
            <a:normAutofit fontScale="62500" lnSpcReduction="20000"/>
          </a:bodyPr>
          <a:lstStyle/>
          <a:p>
            <a:r>
              <a:rPr lang="es-ES" b="0" dirty="0" err="1" smtClean="0">
                <a:latin typeface="Arial Black" panose="020B0A04020102020204" pitchFamily="34" charset="0"/>
              </a:rPr>
              <a:t>Floraurbana</a:t>
            </a:r>
            <a:r>
              <a:rPr lang="es-ES" b="0" dirty="0" smtClean="0">
                <a:latin typeface="Arial Black" panose="020B0A04020102020204" pitchFamily="34" charset="0"/>
              </a:rPr>
              <a:t>  Abril 2015</a:t>
            </a:r>
          </a:p>
          <a:p>
            <a:r>
              <a:rPr lang="es-ES" b="0" dirty="0" smtClean="0">
                <a:latin typeface="Arial Black" panose="020B0A04020102020204" pitchFamily="34" charset="0"/>
              </a:rPr>
              <a:t>Monasterio </a:t>
            </a:r>
            <a:r>
              <a:rPr lang="es-ES" b="0" dirty="0" err="1" smtClean="0">
                <a:latin typeface="Arial Black" panose="020B0A04020102020204" pitchFamily="34" charset="0"/>
              </a:rPr>
              <a:t>Ntra.Sra</a:t>
            </a:r>
            <a:r>
              <a:rPr lang="es-ES" b="0" dirty="0" smtClean="0">
                <a:latin typeface="Arial Black" panose="020B0A04020102020204" pitchFamily="34" charset="0"/>
              </a:rPr>
              <a:t>. De Loreto</a:t>
            </a:r>
          </a:p>
          <a:p>
            <a:r>
              <a:rPr lang="es-ES" b="0" dirty="0" err="1" smtClean="0">
                <a:latin typeface="Arial Black" panose="020B0A04020102020204" pitchFamily="34" charset="0"/>
              </a:rPr>
              <a:t>Jose</a:t>
            </a:r>
            <a:r>
              <a:rPr lang="es-ES" b="0" dirty="0" smtClean="0">
                <a:latin typeface="Arial Black" panose="020B0A04020102020204" pitchFamily="34" charset="0"/>
              </a:rPr>
              <a:t> </a:t>
            </a:r>
            <a:r>
              <a:rPr lang="es-ES" b="0" dirty="0" err="1">
                <a:latin typeface="Arial Black" panose="020B0A04020102020204" pitchFamily="34" charset="0"/>
              </a:rPr>
              <a:t>E</a:t>
            </a:r>
            <a:r>
              <a:rPr lang="es-ES" b="0" dirty="0" err="1" smtClean="0">
                <a:latin typeface="Arial Black" panose="020B0A04020102020204" pitchFamily="34" charset="0"/>
              </a:rPr>
              <a:t>lias</a:t>
            </a:r>
            <a:r>
              <a:rPr lang="es-ES" b="0" dirty="0" smtClean="0">
                <a:latin typeface="Arial Black" panose="020B0A04020102020204" pitchFamily="34" charset="0"/>
              </a:rPr>
              <a:t> </a:t>
            </a:r>
            <a:r>
              <a:rPr lang="es-ES" b="0" dirty="0" err="1" smtClean="0">
                <a:latin typeface="Arial Black" panose="020B0A04020102020204" pitchFamily="34" charset="0"/>
              </a:rPr>
              <a:t>Bonells</a:t>
            </a:r>
            <a:r>
              <a:rPr lang="es-ES" b="0" dirty="0" smtClean="0">
                <a:latin typeface="Arial Black" panose="020B0A04020102020204" pitchFamily="34" charset="0"/>
              </a:rPr>
              <a:t>.-Comisario de </a:t>
            </a:r>
            <a:r>
              <a:rPr lang="es-ES" b="0" dirty="0" err="1" smtClean="0">
                <a:latin typeface="Arial Black" panose="020B0A04020102020204" pitchFamily="34" charset="0"/>
              </a:rPr>
              <a:t>Floraurbana</a:t>
            </a:r>
            <a:r>
              <a:rPr lang="es-ES" b="0" dirty="0" smtClean="0">
                <a:latin typeface="Arial Black" panose="020B0A04020102020204" pitchFamily="34" charset="0"/>
              </a:rPr>
              <a:t> 2000</a:t>
            </a:r>
          </a:p>
          <a:p>
            <a:r>
              <a:rPr lang="es-ES" b="0" dirty="0" smtClean="0">
                <a:latin typeface="Arial Black" panose="020B0A04020102020204" pitchFamily="34" charset="0"/>
              </a:rPr>
              <a:t>Ex adjunto a la Jefatura de Parques y Jardines del</a:t>
            </a:r>
          </a:p>
          <a:p>
            <a:r>
              <a:rPr lang="es-ES" b="0" dirty="0" err="1" smtClean="0">
                <a:latin typeface="Arial Black" panose="020B0A04020102020204" pitchFamily="34" charset="0"/>
              </a:rPr>
              <a:t>Excmo.Ayuntamiento</a:t>
            </a:r>
            <a:r>
              <a:rPr lang="es-ES" b="0" dirty="0" smtClean="0">
                <a:latin typeface="Arial Black" panose="020B0A04020102020204" pitchFamily="34" charset="0"/>
              </a:rPr>
              <a:t> de Sevilla</a:t>
            </a:r>
            <a:endParaRPr lang="es-ES" b="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22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9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98"/>
            <a:ext cx="4837237" cy="6807102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237" y="50898"/>
            <a:ext cx="4306763" cy="680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7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0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3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ecx.images-amazon.com/images/I/416kZEZ3--L._SY344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38375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qantara-med.org/qantara4/admin/pics_diapo/225ibn%20luyu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1"/>
            <a:ext cx="3795167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media.grupojoly.com/imagen.php?imagen=//0001773000/0001773063.jpg&amp;an=2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3295651"/>
            <a:ext cx="2386211" cy="355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paginasarabes.files.wordpress.com/2011/05/preparacion_antidoto_a.png?w=350&amp;h=200&amp;crop=1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6" r="8111" b="-3750"/>
          <a:stretch/>
        </p:blipFill>
        <p:spPr bwMode="auto">
          <a:xfrm>
            <a:off x="0" y="3290491"/>
            <a:ext cx="3800475" cy="355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balansiya.com/images/cultura/tratado_medico_sigloXIII_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5" y="1"/>
            <a:ext cx="3133725" cy="684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03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0"/>
            <a:ext cx="895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0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4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5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9152"/>
            <a:ext cx="9252520" cy="684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2486025" cy="183832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3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2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4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3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grfa.org/gpa/ven/web_fotos/album/slides/Lote%20de%20Semilla%20Genetica%20de%20Arroz%20VENEZUELA%2021%20(Oryza%20sativa).%20INIA-%20PORTUGUESA.%20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1.staticflickr.com/7/6052/5909929081_4176fe6e2d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80937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444208" y="6165304"/>
            <a:ext cx="252028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Arroz (</a:t>
            </a:r>
            <a:r>
              <a:rPr lang="es-ES" dirty="0" err="1"/>
              <a:t>Oryza</a:t>
            </a:r>
            <a:r>
              <a:rPr lang="es-ES" dirty="0"/>
              <a:t> sativa), </a:t>
            </a:r>
          </a:p>
        </p:txBody>
      </p:sp>
    </p:spTree>
    <p:extLst>
      <p:ext uri="{BB962C8B-B14F-4D97-AF65-F5344CB8AC3E}">
        <p14:creationId xmlns:p14="http://schemas.microsoft.com/office/powerpoint/2010/main" val="85236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tatic.panoramio.com/photos/large/7806049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" t="5058" r="3081" b="12243"/>
          <a:stretch/>
        </p:blipFill>
        <p:spPr bwMode="auto">
          <a:xfrm>
            <a:off x="-252536" y="-99392"/>
            <a:ext cx="9525124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5724128" y="6021288"/>
            <a:ext cx="341987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Alazor (</a:t>
            </a:r>
            <a:r>
              <a:rPr lang="es-ES" dirty="0" err="1"/>
              <a:t>Carthamus</a:t>
            </a:r>
            <a:r>
              <a:rPr lang="es-ES" dirty="0"/>
              <a:t> </a:t>
            </a:r>
            <a:r>
              <a:rPr lang="es-ES" dirty="0" err="1"/>
              <a:t>tinctorius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481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tatic2.agroterra.net/media/catalog/product/cache/3/image/800x800/9df78eab33525d08d6e5fb8d27136e95/0/1/semillas-de-cuminum-cyminum-comino___0137-semilla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" t="13232" r="-2720" b="23828"/>
          <a:stretch/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861048"/>
            <a:ext cx="3971280" cy="299695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076056" y="6237312"/>
            <a:ext cx="367240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Comino (</a:t>
            </a:r>
            <a:r>
              <a:rPr lang="es-ES" dirty="0" err="1"/>
              <a:t>Cuminum</a:t>
            </a:r>
            <a:r>
              <a:rPr lang="es-ES" dirty="0"/>
              <a:t> </a:t>
            </a:r>
            <a:r>
              <a:rPr lang="es-ES" dirty="0" err="1"/>
              <a:t>cyminum</a:t>
            </a:r>
            <a:r>
              <a:rPr lang="es-E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5852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0" y="-68535"/>
            <a:ext cx="3251200" cy="1524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580112" y="6093296"/>
            <a:ext cx="316835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Cáñamo (Cannabis sativa), </a:t>
            </a:r>
          </a:p>
        </p:txBody>
      </p:sp>
    </p:spTree>
    <p:extLst>
      <p:ext uri="{BB962C8B-B14F-4D97-AF65-F5344CB8AC3E}">
        <p14:creationId xmlns:p14="http://schemas.microsoft.com/office/powerpoint/2010/main" val="150922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64088" y="6165304"/>
            <a:ext cx="36004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Espinacas (</a:t>
            </a:r>
            <a:r>
              <a:rPr lang="es-ES" dirty="0" err="1"/>
              <a:t>Spinacia</a:t>
            </a:r>
            <a:r>
              <a:rPr lang="es-ES" dirty="0"/>
              <a:t> </a:t>
            </a:r>
            <a:r>
              <a:rPr lang="es-ES" dirty="0" err="1"/>
              <a:t>oleracea</a:t>
            </a:r>
            <a:r>
              <a:rPr lang="es-ES" dirty="0"/>
              <a:t>),</a:t>
            </a:r>
          </a:p>
        </p:txBody>
      </p:sp>
    </p:spTree>
    <p:extLst>
      <p:ext uri="{BB962C8B-B14F-4D97-AF65-F5344CB8AC3E}">
        <p14:creationId xmlns:p14="http://schemas.microsoft.com/office/powerpoint/2010/main" val="2486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161156"/>
            <a:ext cx="2466975" cy="1847850"/>
          </a:xfrm>
          <a:prstGeom prst="rect">
            <a:avLst/>
          </a:prstGeom>
        </p:spPr>
      </p:pic>
      <p:pic>
        <p:nvPicPr>
          <p:cNvPr id="4098" name="Picture 2" descr="http://www.spicegarden.eu/WebRoot/StoreLES/Shops/62431129/4E32/E632/3613/6C1A/FD12/C0A8/29BB/2403/aubergine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4" y="-171400"/>
            <a:ext cx="9144000" cy="682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2987824" cy="2328489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131840" y="6093296"/>
            <a:ext cx="576064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 err="1"/>
              <a:t>Berenjena</a:t>
            </a:r>
            <a:r>
              <a:rPr lang="pt-BR" dirty="0"/>
              <a:t> "larga negra" (</a:t>
            </a:r>
            <a:r>
              <a:rPr lang="pt-BR" dirty="0" err="1"/>
              <a:t>solanum</a:t>
            </a:r>
            <a:r>
              <a:rPr lang="pt-BR" dirty="0"/>
              <a:t> </a:t>
            </a:r>
            <a:r>
              <a:rPr lang="pt-BR" dirty="0" err="1"/>
              <a:t>melongena</a:t>
            </a:r>
            <a:r>
              <a:rPr 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1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" y="0"/>
            <a:ext cx="5279136" cy="37973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136" y="0"/>
            <a:ext cx="3858018" cy="3797300"/>
          </a:xfrm>
          <a:prstGeom prst="rect">
            <a:avLst/>
          </a:prstGeom>
        </p:spPr>
      </p:pic>
      <p:pic>
        <p:nvPicPr>
          <p:cNvPr id="5122" name="Picture 2" descr="17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" y="3797301"/>
            <a:ext cx="9125694" cy="303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580112" y="6165304"/>
            <a:ext cx="338437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la chufa (</a:t>
            </a:r>
            <a:r>
              <a:rPr lang="es-ES" dirty="0" err="1"/>
              <a:t>Cyperus</a:t>
            </a:r>
            <a:r>
              <a:rPr lang="es-ES" dirty="0"/>
              <a:t> </a:t>
            </a:r>
            <a:r>
              <a:rPr lang="es-ES" dirty="0" err="1"/>
              <a:t>esculentus</a:t>
            </a:r>
            <a:r>
              <a:rPr lang="es-E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5067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ellanatura.muchoblogs.com/wp-content/uploads/2009/03/alcachof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6" y="24036"/>
            <a:ext cx="38100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botanical-online.com/material/Cynara_scolymu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53"/>
          <a:stretch/>
        </p:blipFill>
        <p:spPr bwMode="auto">
          <a:xfrm>
            <a:off x="3867150" y="-29171"/>
            <a:ext cx="527685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luirig.altervista.org/cpm/albums/bot-hawaii10/04747-Cynara-scolymu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5793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plantasmallorca.com/220-1515-large/-cynara-scolymusalcachof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986" y="3904655"/>
            <a:ext cx="3402014" cy="292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220072" y="6165304"/>
            <a:ext cx="367240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Alcachofa.-</a:t>
            </a:r>
            <a:r>
              <a:rPr lang="es-ES" dirty="0" err="1"/>
              <a:t>Cynara</a:t>
            </a:r>
            <a:r>
              <a:rPr lang="es-ES" dirty="0"/>
              <a:t> </a:t>
            </a:r>
            <a:r>
              <a:rPr lang="es-ES" dirty="0" err="1"/>
              <a:t>scolymus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636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p-d.com/images/Ocimum%20basilicum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" y="24605"/>
            <a:ext cx="4857750" cy="360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1.bp.blogspot.com/-ScfgDVxQYhc/VFjRZiOEjjI/AAAAAAAAXfs/4Kzxam8TA98/s1600/albahaca%2B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-28576"/>
            <a:ext cx="4644008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fourlangwebprogram.com/fourlang/afbeeldingen/Ocimum_basilicu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219" y="3600449"/>
            <a:ext cx="5591175" cy="32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3.bp.blogspot.com/-00yF8ZsBNXo/TvN0D5tuWGI/AAAAAAAABtg/grev1joR3NE/s320/ALBAHACA%2BCANELA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" y="3629025"/>
            <a:ext cx="3650194" cy="3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485134" y="6369436"/>
            <a:ext cx="464400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 err="1"/>
              <a:t>Albahaca</a:t>
            </a:r>
            <a:r>
              <a:rPr lang="pt-BR" dirty="0"/>
              <a:t>.-</a:t>
            </a:r>
            <a:r>
              <a:rPr lang="pt-BR" dirty="0" err="1"/>
              <a:t>Ocinum</a:t>
            </a:r>
            <a:r>
              <a:rPr lang="pt-BR" dirty="0"/>
              <a:t> </a:t>
            </a:r>
            <a:r>
              <a:rPr lang="pt-BR" dirty="0" err="1"/>
              <a:t>basilicum</a:t>
            </a:r>
            <a:r>
              <a:rPr lang="pt-BR" dirty="0"/>
              <a:t> x </a:t>
            </a:r>
            <a:r>
              <a:rPr lang="pt-BR" dirty="0" err="1"/>
              <a:t>Cinamor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051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64088" y="6165304"/>
            <a:ext cx="324036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el regaliz (</a:t>
            </a:r>
            <a:r>
              <a:rPr lang="es-ES" dirty="0" err="1"/>
              <a:t>Glycyrrhiza</a:t>
            </a:r>
            <a:r>
              <a:rPr lang="es-ES" dirty="0"/>
              <a:t> glabra</a:t>
            </a:r>
          </a:p>
        </p:txBody>
      </p:sp>
    </p:spTree>
    <p:extLst>
      <p:ext uri="{BB962C8B-B14F-4D97-AF65-F5344CB8AC3E}">
        <p14:creationId xmlns:p14="http://schemas.microsoft.com/office/powerpoint/2010/main" val="385359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12160" y="6021288"/>
            <a:ext cx="313184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el regaliz (</a:t>
            </a:r>
            <a:r>
              <a:rPr lang="es-ES" dirty="0" err="1"/>
              <a:t>Glycyrrhiza</a:t>
            </a:r>
            <a:r>
              <a:rPr lang="es-ES" dirty="0"/>
              <a:t> glabra</a:t>
            </a:r>
          </a:p>
        </p:txBody>
      </p:sp>
    </p:spTree>
    <p:extLst>
      <p:ext uri="{BB962C8B-B14F-4D97-AF65-F5344CB8AC3E}">
        <p14:creationId xmlns:p14="http://schemas.microsoft.com/office/powerpoint/2010/main" val="177349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724128" y="6165304"/>
            <a:ext cx="324036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Zanahorias.- </a:t>
            </a:r>
            <a:r>
              <a:rPr lang="es-ES" dirty="0" err="1"/>
              <a:t>Daucus</a:t>
            </a:r>
            <a:r>
              <a:rPr lang="es-ES" dirty="0"/>
              <a:t> carota</a:t>
            </a:r>
          </a:p>
        </p:txBody>
      </p:sp>
    </p:spTree>
    <p:extLst>
      <p:ext uri="{BB962C8B-B14F-4D97-AF65-F5344CB8AC3E}">
        <p14:creationId xmlns:p14="http://schemas.microsoft.com/office/powerpoint/2010/main" val="150122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edenbrothers.com/store/media/Herbs/NewVarieties/ss_size3/Cilantro-Leisure-Spl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"/>
            <a:ext cx="3686175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ilant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8" y="2647678"/>
            <a:ext cx="3669557" cy="421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gastronomiaycia.com/wp-content/uploads/2008/07/cilantr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53975"/>
            <a:ext cx="5457825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backyardnature.net/q/cilantr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4" y="3588296"/>
            <a:ext cx="5457825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652120" y="6309320"/>
            <a:ext cx="331236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Cilantro (</a:t>
            </a:r>
            <a:r>
              <a:rPr lang="es-ES" dirty="0" err="1"/>
              <a:t>Coriandrum</a:t>
            </a:r>
            <a:r>
              <a:rPr lang="es-ES" dirty="0"/>
              <a:t> </a:t>
            </a:r>
            <a:r>
              <a:rPr lang="es-ES" dirty="0" err="1"/>
              <a:t>sativum</a:t>
            </a:r>
            <a:r>
              <a:rPr lang="es-E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565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860032" y="6165304"/>
            <a:ext cx="410445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Sésamo o </a:t>
            </a:r>
            <a:r>
              <a:rPr lang="pt-BR" dirty="0" err="1"/>
              <a:t>ajonjoli</a:t>
            </a:r>
            <a:r>
              <a:rPr lang="pt-BR" dirty="0"/>
              <a:t> (</a:t>
            </a:r>
            <a:r>
              <a:rPr lang="pt-BR" dirty="0" err="1"/>
              <a:t>Sesamum</a:t>
            </a:r>
            <a:r>
              <a:rPr lang="pt-BR" dirty="0"/>
              <a:t> </a:t>
            </a:r>
            <a:r>
              <a:rPr lang="pt-BR" dirty="0" err="1"/>
              <a:t>indicum</a:t>
            </a:r>
            <a:r>
              <a:rPr 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0441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059832" y="6246604"/>
            <a:ext cx="576064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 err="1"/>
              <a:t>Semillas</a:t>
            </a:r>
            <a:r>
              <a:rPr lang="pt-BR" dirty="0"/>
              <a:t> de sésamo o </a:t>
            </a:r>
            <a:r>
              <a:rPr lang="pt-BR" dirty="0" err="1"/>
              <a:t>ajonjoli</a:t>
            </a:r>
            <a:r>
              <a:rPr lang="pt-BR" dirty="0"/>
              <a:t> (</a:t>
            </a:r>
            <a:r>
              <a:rPr lang="pt-BR" dirty="0" err="1"/>
              <a:t>Sesamum</a:t>
            </a:r>
            <a:r>
              <a:rPr lang="pt-BR" dirty="0"/>
              <a:t> </a:t>
            </a:r>
            <a:r>
              <a:rPr lang="pt-BR" dirty="0" err="1"/>
              <a:t>indicum</a:t>
            </a:r>
            <a:r>
              <a:rPr 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009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364088" y="6165304"/>
            <a:ext cx="331236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Membrillo.-</a:t>
            </a:r>
            <a:r>
              <a:rPr lang="es-ES" dirty="0" err="1"/>
              <a:t>Cydonia_oblonga</a:t>
            </a:r>
            <a:r>
              <a:rPr lang="es-ES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04112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" y="0"/>
            <a:ext cx="5201920" cy="388112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" y="3881120"/>
            <a:ext cx="3390900" cy="2976880"/>
          </a:xfrm>
          <a:prstGeom prst="rect">
            <a:avLst/>
          </a:prstGeom>
        </p:spPr>
      </p:pic>
      <p:pic>
        <p:nvPicPr>
          <p:cNvPr id="3074" name="Picture 2" descr="http://www.la-palma-tourismus.com/Jacomo/upload/botanischer_garten/.thumb/mandel_prunus-dulcis-5~max600x450@7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354" y="3881118"/>
            <a:ext cx="5715000" cy="296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nternt.nhm.ac.uk/resources/research-curation/projects/homeopathy/images/small/Prunus_dulcis_Alentejo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072" y="0"/>
            <a:ext cx="3916928" cy="388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940152" y="6237312"/>
            <a:ext cx="27363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Almendro.-</a:t>
            </a:r>
            <a:r>
              <a:rPr lang="es-ES" dirty="0" err="1"/>
              <a:t>Prunus</a:t>
            </a:r>
            <a:r>
              <a:rPr lang="es-ES" dirty="0"/>
              <a:t> </a:t>
            </a:r>
            <a:r>
              <a:rPr lang="es-ES" dirty="0" err="1"/>
              <a:t>dulcis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023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300192" y="6349970"/>
            <a:ext cx="244827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Olivo.-Olea </a:t>
            </a:r>
            <a:r>
              <a:rPr lang="es-ES" dirty="0" err="1"/>
              <a:t>europaea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48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652120" y="6093296"/>
            <a:ext cx="324036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Opio.-</a:t>
            </a:r>
            <a:r>
              <a:rPr lang="es-ES" dirty="0" err="1"/>
              <a:t>Papaver</a:t>
            </a:r>
            <a:r>
              <a:rPr lang="es-ES" dirty="0"/>
              <a:t> </a:t>
            </a:r>
            <a:r>
              <a:rPr lang="es-ES" dirty="0" err="1"/>
              <a:t>somniferum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583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8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004048" y="6349970"/>
            <a:ext cx="413995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Alheli</a:t>
            </a:r>
            <a:r>
              <a:rPr lang="es-ES" dirty="0"/>
              <a:t> </a:t>
            </a:r>
            <a:r>
              <a:rPr lang="es-ES" dirty="0" err="1"/>
              <a:t>cuarenteno</a:t>
            </a:r>
            <a:r>
              <a:rPr lang="es-ES" dirty="0"/>
              <a:t>.-</a:t>
            </a:r>
            <a:r>
              <a:rPr lang="es-ES" dirty="0" err="1"/>
              <a:t>Cheiranthus</a:t>
            </a:r>
            <a:r>
              <a:rPr lang="es-ES" dirty="0"/>
              <a:t> </a:t>
            </a:r>
            <a:r>
              <a:rPr lang="es-ES" dirty="0" err="1"/>
              <a:t>cheiri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307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508104" y="6165304"/>
            <a:ext cx="331236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Azucena.-</a:t>
            </a:r>
            <a:r>
              <a:rPr lang="es-ES" dirty="0" err="1"/>
              <a:t>Lilium</a:t>
            </a:r>
            <a:r>
              <a:rPr lang="es-ES" dirty="0"/>
              <a:t> </a:t>
            </a:r>
            <a:r>
              <a:rPr lang="es-ES" dirty="0" err="1"/>
              <a:t>candidum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132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7" y="116632"/>
            <a:ext cx="4881139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868144" y="6452696"/>
            <a:ext cx="295232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Azucena.-</a:t>
            </a:r>
            <a:r>
              <a:rPr lang="es-ES" dirty="0" err="1"/>
              <a:t>Lilium</a:t>
            </a:r>
            <a:r>
              <a:rPr lang="es-ES" dirty="0"/>
              <a:t> </a:t>
            </a:r>
            <a:r>
              <a:rPr lang="es-ES" dirty="0" err="1"/>
              <a:t>candidum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203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 descr="http://www.greenzoo.net/images/031806dragonaru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21088"/>
            <a:ext cx="1952625" cy="252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static.sgv2.com/img/183924/aspect/700x500/content/3/1311042137350743-voodoo-lily-dracunculus-vulgari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" y="0"/>
            <a:ext cx="1999382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355976" y="6224279"/>
            <a:ext cx="478802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Arum</a:t>
            </a:r>
            <a:r>
              <a:rPr lang="es-ES" dirty="0"/>
              <a:t> </a:t>
            </a:r>
            <a:r>
              <a:rPr lang="es-ES" dirty="0" err="1"/>
              <a:t>dracunculus.o</a:t>
            </a:r>
            <a:r>
              <a:rPr lang="es-ES" dirty="0"/>
              <a:t> </a:t>
            </a:r>
            <a:r>
              <a:rPr lang="es-ES" dirty="0" err="1"/>
              <a:t>Dracunculus</a:t>
            </a:r>
            <a:r>
              <a:rPr lang="es-ES" dirty="0"/>
              <a:t> </a:t>
            </a:r>
            <a:r>
              <a:rPr lang="es-ES" dirty="0" err="1"/>
              <a:t>vulgaris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512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796136" y="6237312"/>
            <a:ext cx="316835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Jazmin</a:t>
            </a:r>
            <a:r>
              <a:rPr lang="es-ES" dirty="0"/>
              <a:t>.-</a:t>
            </a:r>
            <a:r>
              <a:rPr lang="es-ES" dirty="0" err="1"/>
              <a:t>Jasminum</a:t>
            </a:r>
            <a:r>
              <a:rPr lang="es-ES" dirty="0"/>
              <a:t> </a:t>
            </a:r>
            <a:r>
              <a:rPr lang="es-ES" dirty="0" err="1"/>
              <a:t>officinale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80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644008" cy="335699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972300" y="6282709"/>
            <a:ext cx="199218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Iris </a:t>
            </a:r>
            <a:r>
              <a:rPr lang="es-ES" dirty="0" err="1"/>
              <a:t>germanica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83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437112"/>
            <a:ext cx="3131840" cy="2390007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660232" y="6165304"/>
            <a:ext cx="223224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Iris </a:t>
            </a:r>
            <a:r>
              <a:rPr lang="es-ES" dirty="0" err="1"/>
              <a:t>germanica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83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83768" cy="2924944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364088" y="6093296"/>
            <a:ext cx="345638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Malvavisco.-</a:t>
            </a:r>
            <a:r>
              <a:rPr lang="es-ES" dirty="0" err="1"/>
              <a:t>Althea</a:t>
            </a:r>
            <a:r>
              <a:rPr lang="es-ES" dirty="0"/>
              <a:t> </a:t>
            </a:r>
            <a:r>
              <a:rPr lang="es-ES" dirty="0" err="1"/>
              <a:t>officinalis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0432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724128" y="6093296"/>
            <a:ext cx="341987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Manzanilla.-</a:t>
            </a:r>
            <a:r>
              <a:rPr lang="es-ES" dirty="0" err="1"/>
              <a:t>Anthemis</a:t>
            </a:r>
            <a:r>
              <a:rPr lang="es-ES" dirty="0"/>
              <a:t>-</a:t>
            </a:r>
            <a:r>
              <a:rPr lang="es-ES" dirty="0" err="1"/>
              <a:t>nobilis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482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" y="0"/>
            <a:ext cx="9115425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652120" y="6021288"/>
            <a:ext cx="316835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Manzanilla.-</a:t>
            </a:r>
            <a:r>
              <a:rPr lang="es-ES" dirty="0" err="1"/>
              <a:t>Anthemis</a:t>
            </a:r>
            <a:r>
              <a:rPr lang="es-ES" dirty="0"/>
              <a:t>-</a:t>
            </a:r>
            <a:r>
              <a:rPr lang="es-ES" dirty="0" err="1"/>
              <a:t>nobilis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18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75"/>
            <a:ext cx="9144000" cy="681805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4355976" y="6021288"/>
            <a:ext cx="45365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Matricaria,..-</a:t>
            </a:r>
            <a:r>
              <a:rPr lang="es-ES" dirty="0" err="1"/>
              <a:t>Chrysanthemum</a:t>
            </a:r>
            <a:r>
              <a:rPr lang="es-ES" dirty="0"/>
              <a:t> </a:t>
            </a:r>
            <a:r>
              <a:rPr lang="es-ES" dirty="0" err="1"/>
              <a:t>parthenium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878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7366000" cy="630932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518" y="0"/>
            <a:ext cx="9319517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018" y="4365104"/>
            <a:ext cx="3405981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932041" y="6409263"/>
            <a:ext cx="4211959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Narciso.-</a:t>
            </a:r>
            <a:r>
              <a:rPr lang="es-ES" dirty="0" err="1"/>
              <a:t>Narcissus</a:t>
            </a:r>
            <a:r>
              <a:rPr lang="es-ES" dirty="0"/>
              <a:t> </a:t>
            </a:r>
            <a:r>
              <a:rPr lang="es-ES" dirty="0" err="1"/>
              <a:t>pseudonarcissus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640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580112" y="6165304"/>
            <a:ext cx="316835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Narciso.-</a:t>
            </a:r>
            <a:r>
              <a:rPr lang="es-ES" dirty="0" err="1"/>
              <a:t>Narcissus</a:t>
            </a:r>
            <a:r>
              <a:rPr lang="es-ES" dirty="0"/>
              <a:t> </a:t>
            </a:r>
            <a:r>
              <a:rPr lang="es-ES" dirty="0" err="1"/>
              <a:t>poeticus</a:t>
            </a:r>
            <a:r>
              <a:rPr lang="es-ES" dirty="0"/>
              <a:t>.-</a:t>
            </a:r>
          </a:p>
        </p:txBody>
      </p:sp>
    </p:spTree>
    <p:extLst>
      <p:ext uri="{BB962C8B-B14F-4D97-AF65-F5344CB8AC3E}">
        <p14:creationId xmlns:p14="http://schemas.microsoft.com/office/powerpoint/2010/main" val="328875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estanques.net/file/2008/09/nymphaea_alb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586413" cy="272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hlasek.com/foto/nymphaea_alba_895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3" r="3013" b="17881"/>
          <a:stretch/>
        </p:blipFill>
        <p:spPr bwMode="auto">
          <a:xfrm>
            <a:off x="-30287" y="2720974"/>
            <a:ext cx="5616700" cy="41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2" y="0"/>
            <a:ext cx="3557588" cy="265499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4" t="1443" b="4053"/>
          <a:stretch/>
        </p:blipFill>
        <p:spPr>
          <a:xfrm>
            <a:off x="5586414" y="2664693"/>
            <a:ext cx="3557586" cy="4203005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516216" y="6525344"/>
            <a:ext cx="262778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Loto.-</a:t>
            </a:r>
            <a:r>
              <a:rPr lang="es-ES" dirty="0" err="1"/>
              <a:t>Nymphaea</a:t>
            </a:r>
            <a:r>
              <a:rPr lang="es-ES" dirty="0"/>
              <a:t> alba</a:t>
            </a:r>
          </a:p>
        </p:txBody>
      </p:sp>
    </p:spTree>
    <p:extLst>
      <p:ext uri="{BB962C8B-B14F-4D97-AF65-F5344CB8AC3E}">
        <p14:creationId xmlns:p14="http://schemas.microsoft.com/office/powerpoint/2010/main" val="228244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940152" y="6165304"/>
            <a:ext cx="288032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Rosa </a:t>
            </a:r>
            <a:r>
              <a:rPr lang="es-ES" dirty="0" err="1"/>
              <a:t>spp</a:t>
            </a:r>
            <a:r>
              <a:rPr lang="es-ES" dirty="0"/>
              <a:t>.--Rosa </a:t>
            </a:r>
            <a:r>
              <a:rPr lang="es-ES" dirty="0" err="1"/>
              <a:t>gallica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899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18793" y="6310074"/>
            <a:ext cx="504056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Rosa damascena.-Rosa </a:t>
            </a:r>
            <a:r>
              <a:rPr lang="es-ES" dirty="0" err="1"/>
              <a:t>gallica</a:t>
            </a:r>
            <a:r>
              <a:rPr lang="es-ES" dirty="0"/>
              <a:t> </a:t>
            </a:r>
            <a:r>
              <a:rPr lang="es-ES" dirty="0" err="1"/>
              <a:t>var.sylvestris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282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40152" y="6165304"/>
            <a:ext cx="288032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Violeta.-Viola </a:t>
            </a:r>
            <a:r>
              <a:rPr lang="es-ES" dirty="0" err="1"/>
              <a:t>odorata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127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4716016" y="6381328"/>
            <a:ext cx="417646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Pabellon</a:t>
            </a:r>
            <a:r>
              <a:rPr lang="es-ES" dirty="0"/>
              <a:t> Carlos V.-</a:t>
            </a:r>
            <a:r>
              <a:rPr lang="es-ES" dirty="0" err="1"/>
              <a:t>Joaquin</a:t>
            </a:r>
            <a:r>
              <a:rPr lang="es-ES" dirty="0"/>
              <a:t> Sorolla</a:t>
            </a:r>
          </a:p>
        </p:txBody>
      </p:sp>
    </p:spTree>
    <p:extLst>
      <p:ext uri="{BB962C8B-B14F-4D97-AF65-F5344CB8AC3E}">
        <p14:creationId xmlns:p14="http://schemas.microsoft.com/office/powerpoint/2010/main" val="368350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1 CuadroTexto"/>
          <p:cNvSpPr txBox="1"/>
          <p:nvPr/>
        </p:nvSpPr>
        <p:spPr>
          <a:xfrm>
            <a:off x="7452320" y="6309320"/>
            <a:ext cx="144016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La tierra</a:t>
            </a:r>
          </a:p>
        </p:txBody>
      </p:sp>
    </p:spTree>
    <p:extLst>
      <p:ext uri="{BB962C8B-B14F-4D97-AF65-F5344CB8AC3E}">
        <p14:creationId xmlns:p14="http://schemas.microsoft.com/office/powerpoint/2010/main" val="364631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2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444208" y="6381328"/>
            <a:ext cx="269979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Noria en </a:t>
            </a:r>
            <a:r>
              <a:rPr lang="es-ES" dirty="0" err="1"/>
              <a:t>Hama</a:t>
            </a:r>
            <a:r>
              <a:rPr lang="es-ES" dirty="0"/>
              <a:t>.-Siria.</a:t>
            </a:r>
          </a:p>
        </p:txBody>
      </p:sp>
    </p:spTree>
    <p:extLst>
      <p:ext uri="{BB962C8B-B14F-4D97-AF65-F5344CB8AC3E}">
        <p14:creationId xmlns:p14="http://schemas.microsoft.com/office/powerpoint/2010/main" val="79438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004048" y="6525344"/>
            <a:ext cx="403244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Shazdeh Garden, Lut Desert, Iran</a:t>
            </a:r>
          </a:p>
        </p:txBody>
      </p:sp>
    </p:spTree>
    <p:extLst>
      <p:ext uri="{BB962C8B-B14F-4D97-AF65-F5344CB8AC3E}">
        <p14:creationId xmlns:p14="http://schemas.microsoft.com/office/powerpoint/2010/main" val="254281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" y="-1"/>
            <a:ext cx="9110663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788024" y="6525344"/>
            <a:ext cx="424847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Shazdeh Garden, Lut Desert, Iran</a:t>
            </a:r>
          </a:p>
        </p:txBody>
      </p:sp>
    </p:spTree>
    <p:extLst>
      <p:ext uri="{BB962C8B-B14F-4D97-AF65-F5344CB8AC3E}">
        <p14:creationId xmlns:p14="http://schemas.microsoft.com/office/powerpoint/2010/main" val="228075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1864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281686" y="6691094"/>
            <a:ext cx="486003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Shazdeh Garden, Lut Desert, Iran</a:t>
            </a:r>
          </a:p>
        </p:txBody>
      </p:sp>
    </p:spTree>
    <p:extLst>
      <p:ext uri="{BB962C8B-B14F-4D97-AF65-F5344CB8AC3E}">
        <p14:creationId xmlns:p14="http://schemas.microsoft.com/office/powerpoint/2010/main" val="421100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8"/>
          <a:stretch/>
        </p:blipFill>
        <p:spPr>
          <a:xfrm>
            <a:off x="6012160" y="0"/>
            <a:ext cx="3131840" cy="359174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456"/>
            <a:ext cx="6096000" cy="42672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1744"/>
            <a:ext cx="9144000" cy="343765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220072" y="6525344"/>
            <a:ext cx="374441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Shazdeh Garden, Lut Desert, Iran</a:t>
            </a:r>
          </a:p>
        </p:txBody>
      </p:sp>
    </p:spTree>
    <p:extLst>
      <p:ext uri="{BB962C8B-B14F-4D97-AF65-F5344CB8AC3E}">
        <p14:creationId xmlns:p14="http://schemas.microsoft.com/office/powerpoint/2010/main" val="211349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00192" y="645333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Qanat</a:t>
            </a:r>
            <a:r>
              <a:rPr lang="es-ES" dirty="0"/>
              <a:t>.-.-</a:t>
            </a:r>
            <a:r>
              <a:rPr lang="es-ES" dirty="0" err="1"/>
              <a:t>Khettaras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670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55776" cy="1668933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8" y="1668933"/>
            <a:ext cx="9144000" cy="515302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-387424"/>
            <a:ext cx="6573936" cy="2082675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779912" y="6381328"/>
            <a:ext cx="511256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Paisaje de los </a:t>
            </a:r>
            <a:r>
              <a:rPr lang="es-ES" dirty="0" err="1"/>
              <a:t>Qanat</a:t>
            </a:r>
            <a:r>
              <a:rPr lang="es-ES" dirty="0"/>
              <a:t>.-Distribuidores de agua</a:t>
            </a:r>
          </a:p>
        </p:txBody>
      </p:sp>
    </p:spTree>
    <p:extLst>
      <p:ext uri="{BB962C8B-B14F-4D97-AF65-F5344CB8AC3E}">
        <p14:creationId xmlns:p14="http://schemas.microsoft.com/office/powerpoint/2010/main" val="176022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66684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148064" y="6597352"/>
            <a:ext cx="399593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Difusion</a:t>
            </a:r>
            <a:r>
              <a:rPr lang="es-ES" dirty="0"/>
              <a:t> de la </a:t>
            </a:r>
            <a:r>
              <a:rPr lang="es-ES" dirty="0" err="1"/>
              <a:t>tecnologia</a:t>
            </a:r>
            <a:r>
              <a:rPr lang="es-ES" dirty="0"/>
              <a:t> del </a:t>
            </a:r>
            <a:r>
              <a:rPr lang="es-ES" dirty="0" err="1"/>
              <a:t>Qanat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022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16216" y="6421978"/>
            <a:ext cx="237626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Estiercol</a:t>
            </a:r>
            <a:r>
              <a:rPr lang="es-ES" dirty="0"/>
              <a:t> de caballo</a:t>
            </a:r>
          </a:p>
        </p:txBody>
      </p:sp>
    </p:spTree>
    <p:extLst>
      <p:ext uri="{BB962C8B-B14F-4D97-AF65-F5344CB8AC3E}">
        <p14:creationId xmlns:p14="http://schemas.microsoft.com/office/powerpoint/2010/main" val="36121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308304" y="6349970"/>
            <a:ext cx="151216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Aporcar</a:t>
            </a:r>
          </a:p>
        </p:txBody>
      </p:sp>
    </p:spTree>
    <p:extLst>
      <p:ext uri="{BB962C8B-B14F-4D97-AF65-F5344CB8AC3E}">
        <p14:creationId xmlns:p14="http://schemas.microsoft.com/office/powerpoint/2010/main" val="51588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" y="-82277"/>
            <a:ext cx="2619177" cy="244142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00"/>
          <a:stretch/>
        </p:blipFill>
        <p:spPr>
          <a:xfrm>
            <a:off x="2611760" y="0"/>
            <a:ext cx="3657600" cy="235914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07" r="-1"/>
          <a:stretch/>
        </p:blipFill>
        <p:spPr>
          <a:xfrm>
            <a:off x="8606" y="2359149"/>
            <a:ext cx="5354465" cy="447140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872" y="-82276"/>
            <a:ext cx="4181475" cy="711167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61293" y="6453336"/>
            <a:ext cx="208823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Escardar la tierra</a:t>
            </a:r>
          </a:p>
        </p:txBody>
      </p:sp>
    </p:spTree>
    <p:extLst>
      <p:ext uri="{BB962C8B-B14F-4D97-AF65-F5344CB8AC3E}">
        <p14:creationId xmlns:p14="http://schemas.microsoft.com/office/powerpoint/2010/main" val="349112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5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2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upm.es/sfs/Rectorado/Vicerrectorado%20de%20Tecnologias%20de%20la%20Informacion%20y%20Servicios%20en%20Red/Servicio%20de%20Biblioteca%20Universitaria/Recursos%20de%20informaci%C3%B3n/Joyas%20Bibliograficas/herrer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10" y="-3969"/>
            <a:ext cx="5229225" cy="769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b/b2/Gabriel_Alonso_de_Herrera_(1513)_Obra_de_agricultura.png/220px-Gabriel_Alonso_de_Herrera_(1513)_Obra_de_agricultur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947" y="0"/>
            <a:ext cx="3026593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granenciclopedia.es/economia/imagenes/HE84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947" y="2685677"/>
            <a:ext cx="3908053" cy="42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44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6" b="-3370"/>
          <a:stretch/>
        </p:blipFill>
        <p:spPr>
          <a:xfrm>
            <a:off x="0" y="18876"/>
            <a:ext cx="3757613" cy="409592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2"/>
          <a:stretch/>
        </p:blipFill>
        <p:spPr>
          <a:xfrm>
            <a:off x="4565699" y="47476"/>
            <a:ext cx="3962400" cy="3894733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293096"/>
            <a:ext cx="57150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3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" y="-57150"/>
            <a:ext cx="5143500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13" y="0"/>
            <a:ext cx="51450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08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3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40152" y="6165304"/>
            <a:ext cx="223224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Rosa damascena</a:t>
            </a:r>
          </a:p>
        </p:txBody>
      </p:sp>
    </p:spTree>
    <p:extLst>
      <p:ext uri="{BB962C8B-B14F-4D97-AF65-F5344CB8AC3E}">
        <p14:creationId xmlns:p14="http://schemas.microsoft.com/office/powerpoint/2010/main" val="288512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3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2" y="28575"/>
            <a:ext cx="4267200" cy="30607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46" y="3645024"/>
            <a:ext cx="2943810" cy="2952328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654338"/>
            <a:ext cx="5113015" cy="3015022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8575"/>
            <a:ext cx="3960440" cy="306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8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2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5212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63252"/>
            <a:ext cx="3491880" cy="679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6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" b="2709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4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8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6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5"/>
            <a:ext cx="5857875" cy="343470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404" y="-5705"/>
            <a:ext cx="3321596" cy="342900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99"/>
            <a:ext cx="9144000" cy="346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2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2" t="6038" r="17516" b="14195"/>
          <a:stretch/>
        </p:blipFill>
        <p:spPr>
          <a:xfrm>
            <a:off x="3923928" y="1"/>
            <a:ext cx="5220072" cy="288039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273" y="2880394"/>
            <a:ext cx="6350000" cy="3977605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394297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0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8167"/>
            <a:ext cx="424338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1089893"/>
            <a:ext cx="3578225" cy="476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69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645024"/>
            <a:ext cx="1752600" cy="2934857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01" y="168250"/>
            <a:ext cx="2447925" cy="329565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882"/>
            <a:ext cx="3810000" cy="4938068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094" y="2044675"/>
            <a:ext cx="183832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3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9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520" y="-31998"/>
            <a:ext cx="4622519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-171400"/>
            <a:ext cx="3086100" cy="464820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4352925"/>
            <a:ext cx="308610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05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sep\Desktop\Jardines en la antigüedad\Sustainable management of grass in Islamic gardensbuffalo_mower_grass_cuttin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8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436096" y="6309320"/>
            <a:ext cx="345638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Vincent</a:t>
            </a:r>
            <a:r>
              <a:rPr lang="es-ES" dirty="0"/>
              <a:t> </a:t>
            </a:r>
            <a:r>
              <a:rPr lang="es-ES" dirty="0" err="1"/>
              <a:t>Callebaut</a:t>
            </a:r>
            <a:r>
              <a:rPr lang="es-ES" dirty="0"/>
              <a:t> </a:t>
            </a:r>
            <a:r>
              <a:rPr lang="es-ES" dirty="0" err="1"/>
              <a:t>Architectures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449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932040" y="6453336"/>
            <a:ext cx="388843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Vincent</a:t>
            </a:r>
            <a:r>
              <a:rPr lang="es-ES" dirty="0"/>
              <a:t> </a:t>
            </a:r>
            <a:r>
              <a:rPr lang="es-ES" dirty="0" err="1"/>
              <a:t>Callebaut</a:t>
            </a:r>
            <a:r>
              <a:rPr lang="es-ES" dirty="0"/>
              <a:t> </a:t>
            </a:r>
            <a:r>
              <a:rPr lang="es-ES" dirty="0" err="1"/>
              <a:t>Architectures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941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707904" y="6381328"/>
            <a:ext cx="525658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Jardines para mejorar la calidad del aire.-China</a:t>
            </a:r>
          </a:p>
        </p:txBody>
      </p:sp>
    </p:spTree>
    <p:extLst>
      <p:ext uri="{BB962C8B-B14F-4D97-AF65-F5344CB8AC3E}">
        <p14:creationId xmlns:p14="http://schemas.microsoft.com/office/powerpoint/2010/main" val="142395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508104" y="6525344"/>
            <a:ext cx="363589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Torre-Green 8-Berlin-diurno-</a:t>
            </a:r>
          </a:p>
        </p:txBody>
      </p:sp>
    </p:spTree>
    <p:extLst>
      <p:ext uri="{BB962C8B-B14F-4D97-AF65-F5344CB8AC3E}">
        <p14:creationId xmlns:p14="http://schemas.microsoft.com/office/powerpoint/2010/main" val="46114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4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940152" y="6381328"/>
            <a:ext cx="302433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Bosco </a:t>
            </a:r>
            <a:r>
              <a:rPr lang="es-ES" dirty="0" err="1"/>
              <a:t>Verticale</a:t>
            </a:r>
            <a:r>
              <a:rPr lang="es-ES" dirty="0"/>
              <a:t> in </a:t>
            </a:r>
            <a:r>
              <a:rPr lang="es-ES" dirty="0" err="1"/>
              <a:t>Milan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716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940152" y="6237312"/>
            <a:ext cx="295232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Bosco </a:t>
            </a:r>
            <a:r>
              <a:rPr lang="es-ES" dirty="0" err="1"/>
              <a:t>Verticale</a:t>
            </a:r>
            <a:r>
              <a:rPr lang="es-ES" dirty="0"/>
              <a:t> in </a:t>
            </a:r>
            <a:r>
              <a:rPr lang="es-ES" dirty="0" err="1"/>
              <a:t>Milan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253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" y="0"/>
            <a:ext cx="9131576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00192" y="6309320"/>
            <a:ext cx="259228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Tailandia.-Jardines</a:t>
            </a:r>
          </a:p>
        </p:txBody>
      </p:sp>
    </p:spTree>
    <p:extLst>
      <p:ext uri="{BB962C8B-B14F-4D97-AF65-F5344CB8AC3E}">
        <p14:creationId xmlns:p14="http://schemas.microsoft.com/office/powerpoint/2010/main" val="64433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156176" y="6525344"/>
            <a:ext cx="27363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Paris </a:t>
            </a:r>
            <a:r>
              <a:rPr lang="es-ES" dirty="0" err="1"/>
              <a:t>Screen-Shot</a:t>
            </a:r>
            <a:r>
              <a:rPr lang="es-ES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52549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228184" y="6525344"/>
            <a:ext cx="291581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Paris 2050 Smart City</a:t>
            </a:r>
          </a:p>
        </p:txBody>
      </p:sp>
    </p:spTree>
    <p:extLst>
      <p:ext uri="{BB962C8B-B14F-4D97-AF65-F5344CB8AC3E}">
        <p14:creationId xmlns:p14="http://schemas.microsoft.com/office/powerpoint/2010/main" val="40632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12160" y="6453336"/>
            <a:ext cx="280831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Paris 2050 Smart City</a:t>
            </a:r>
          </a:p>
        </p:txBody>
      </p:sp>
    </p:spTree>
    <p:extLst>
      <p:ext uri="{BB962C8B-B14F-4D97-AF65-F5344CB8AC3E}">
        <p14:creationId xmlns:p14="http://schemas.microsoft.com/office/powerpoint/2010/main" val="194566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7020272" y="6488668"/>
            <a:ext cx="212372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Curitiba.-Brasil</a:t>
            </a:r>
          </a:p>
        </p:txBody>
      </p:sp>
    </p:spTree>
    <p:extLst>
      <p:ext uri="{BB962C8B-B14F-4D97-AF65-F5344CB8AC3E}">
        <p14:creationId xmlns:p14="http://schemas.microsoft.com/office/powerpoint/2010/main" val="340764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228184" y="6381328"/>
            <a:ext cx="259228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Adelaide</a:t>
            </a:r>
            <a:r>
              <a:rPr lang="es-ES" dirty="0"/>
              <a:t>.-Australia</a:t>
            </a:r>
          </a:p>
        </p:txBody>
      </p:sp>
    </p:spTree>
    <p:extLst>
      <p:ext uri="{BB962C8B-B14F-4D97-AF65-F5344CB8AC3E}">
        <p14:creationId xmlns:p14="http://schemas.microsoft.com/office/powerpoint/2010/main" val="396631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372200" y="6381328"/>
            <a:ext cx="223224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Malmoe</a:t>
            </a:r>
            <a:r>
              <a:rPr lang="es-ES" dirty="0"/>
              <a:t>.-Suecia</a:t>
            </a:r>
          </a:p>
        </p:txBody>
      </p:sp>
    </p:spTree>
    <p:extLst>
      <p:ext uri="{BB962C8B-B14F-4D97-AF65-F5344CB8AC3E}">
        <p14:creationId xmlns:p14="http://schemas.microsoft.com/office/powerpoint/2010/main" val="25020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4572000" y="6237312"/>
            <a:ext cx="424847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Abu </a:t>
            </a:r>
            <a:r>
              <a:rPr lang="es-ES" dirty="0" err="1"/>
              <a:t>Dhabi</a:t>
            </a:r>
            <a:r>
              <a:rPr lang="es-ES" dirty="0"/>
              <a:t>, Emiratos Árabes Unidos</a:t>
            </a:r>
          </a:p>
        </p:txBody>
      </p:sp>
    </p:spTree>
    <p:extLst>
      <p:ext uri="{BB962C8B-B14F-4D97-AF65-F5344CB8AC3E}">
        <p14:creationId xmlns:p14="http://schemas.microsoft.com/office/powerpoint/2010/main" val="383214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220072" y="6525344"/>
            <a:ext cx="381642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San Francisco, Estados Unidos</a:t>
            </a:r>
          </a:p>
        </p:txBody>
      </p:sp>
    </p:spTree>
    <p:extLst>
      <p:ext uri="{BB962C8B-B14F-4D97-AF65-F5344CB8AC3E}">
        <p14:creationId xmlns:p14="http://schemas.microsoft.com/office/powerpoint/2010/main" val="370703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292080" y="6381328"/>
            <a:ext cx="36004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Ciudad del Cabo, Sudáfrica</a:t>
            </a:r>
          </a:p>
        </p:txBody>
      </p:sp>
    </p:spTree>
    <p:extLst>
      <p:ext uri="{BB962C8B-B14F-4D97-AF65-F5344CB8AC3E}">
        <p14:creationId xmlns:p14="http://schemas.microsoft.com/office/powerpoint/2010/main" val="348067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084168" y="6525344"/>
            <a:ext cx="305983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Reikiavik, Islandia</a:t>
            </a:r>
          </a:p>
        </p:txBody>
      </p:sp>
    </p:spTree>
    <p:extLst>
      <p:ext uri="{BB962C8B-B14F-4D97-AF65-F5344CB8AC3E}">
        <p14:creationId xmlns:p14="http://schemas.microsoft.com/office/powerpoint/2010/main" val="96145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urismo.culturamix.com/blog/wp-content/gallery/tom-mccall-waterfront-park/tom-mccall-waterfront-park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940152" y="6381328"/>
            <a:ext cx="288032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Portland-Estados Unidos</a:t>
            </a:r>
          </a:p>
        </p:txBody>
      </p:sp>
    </p:spTree>
    <p:extLst>
      <p:ext uri="{BB962C8B-B14F-4D97-AF65-F5344CB8AC3E}">
        <p14:creationId xmlns:p14="http://schemas.microsoft.com/office/powerpoint/2010/main" val="96790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652120" y="6381328"/>
            <a:ext cx="331236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Copenhaguen</a:t>
            </a:r>
            <a:r>
              <a:rPr lang="es-ES" dirty="0"/>
              <a:t>, Dinamarca</a:t>
            </a:r>
          </a:p>
        </p:txBody>
      </p:sp>
    </p:spTree>
    <p:extLst>
      <p:ext uri="{BB962C8B-B14F-4D97-AF65-F5344CB8AC3E}">
        <p14:creationId xmlns:p14="http://schemas.microsoft.com/office/powerpoint/2010/main" val="20435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156176" y="6237312"/>
            <a:ext cx="280831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Vancouver, Canadá.</a:t>
            </a:r>
          </a:p>
        </p:txBody>
      </p:sp>
    </p:spTree>
    <p:extLst>
      <p:ext uri="{BB962C8B-B14F-4D97-AF65-F5344CB8AC3E}">
        <p14:creationId xmlns:p14="http://schemas.microsoft.com/office/powerpoint/2010/main" val="37630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580112" y="6453336"/>
            <a:ext cx="356388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Sudafrica</a:t>
            </a:r>
            <a:r>
              <a:rPr lang="es-ES" dirty="0"/>
              <a:t>.-Ciudad del Cabo</a:t>
            </a:r>
          </a:p>
        </p:txBody>
      </p:sp>
    </p:spTree>
    <p:extLst>
      <p:ext uri="{BB962C8B-B14F-4D97-AF65-F5344CB8AC3E}">
        <p14:creationId xmlns:p14="http://schemas.microsoft.com/office/powerpoint/2010/main" val="376702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364088" y="6381328"/>
            <a:ext cx="36004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Singapur</a:t>
            </a:r>
            <a:r>
              <a:rPr lang="en-US" dirty="0"/>
              <a:t>.-Gardens of the Bay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78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948264" y="6488668"/>
            <a:ext cx="201622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Vertical </a:t>
            </a:r>
            <a:r>
              <a:rPr lang="es-ES" dirty="0" err="1"/>
              <a:t>Growing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665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092280" y="6237312"/>
            <a:ext cx="172819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Jardin</a:t>
            </a:r>
            <a:r>
              <a:rPr lang="es-ES" dirty="0"/>
              <a:t> natural</a:t>
            </a:r>
          </a:p>
        </p:txBody>
      </p:sp>
    </p:spTree>
    <p:extLst>
      <p:ext uri="{BB962C8B-B14F-4D97-AF65-F5344CB8AC3E}">
        <p14:creationId xmlns:p14="http://schemas.microsoft.com/office/powerpoint/2010/main" val="62783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16216" y="6237312"/>
            <a:ext cx="252028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High Line.- New York</a:t>
            </a:r>
          </a:p>
        </p:txBody>
      </p:sp>
    </p:spTree>
    <p:extLst>
      <p:ext uri="{BB962C8B-B14F-4D97-AF65-F5344CB8AC3E}">
        <p14:creationId xmlns:p14="http://schemas.microsoft.com/office/powerpoint/2010/main" val="208422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226347" y="6393854"/>
            <a:ext cx="385192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London.-.</a:t>
            </a:r>
            <a:r>
              <a:rPr lang="es-ES" dirty="0" err="1"/>
              <a:t>Olympic</a:t>
            </a:r>
            <a:r>
              <a:rPr lang="es-ES" dirty="0"/>
              <a:t> </a:t>
            </a:r>
            <a:r>
              <a:rPr lang="es-ES" dirty="0" err="1"/>
              <a:t>Pak</a:t>
            </a:r>
            <a:r>
              <a:rPr lang="es-ES" dirty="0"/>
              <a:t> </a:t>
            </a:r>
            <a:r>
              <a:rPr lang="es-ES" dirty="0" err="1"/>
              <a:t>gardens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635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707904" y="6381328"/>
            <a:ext cx="532859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Contemporary-garden-Piet-Oudolf</a:t>
            </a:r>
            <a:r>
              <a:rPr lang="es-ES" dirty="0"/>
              <a:t> .-Yorkshire</a:t>
            </a:r>
          </a:p>
        </p:txBody>
      </p:sp>
    </p:spTree>
    <p:extLst>
      <p:ext uri="{BB962C8B-B14F-4D97-AF65-F5344CB8AC3E}">
        <p14:creationId xmlns:p14="http://schemas.microsoft.com/office/powerpoint/2010/main" val="166429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63" y="13146"/>
            <a:ext cx="4324350" cy="684485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787" y="0"/>
            <a:ext cx="4937760" cy="2688336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786" y="2670558"/>
            <a:ext cx="4840213" cy="418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9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" y="35446"/>
            <a:ext cx="9115400" cy="47434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9" t="12573" r="4945" b="12059"/>
          <a:stretch/>
        </p:blipFill>
        <p:spPr>
          <a:xfrm>
            <a:off x="28600" y="4869160"/>
            <a:ext cx="4557700" cy="1988840"/>
          </a:xfrm>
          <a:prstGeom prst="rect">
            <a:avLst/>
          </a:prstGeom>
        </p:spPr>
      </p:pic>
      <p:pic>
        <p:nvPicPr>
          <p:cNvPr id="1026" name="Picture 2" descr="https://palabrasalmargen.files.wordpress.com/2008/04/titular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00" y="4814292"/>
            <a:ext cx="4557701" cy="207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37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arex.cat/FitxersWeb/89029/Vivers_Carex_jardines_sostenibles_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750" y="0"/>
            <a:ext cx="9234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300192" y="6165304"/>
            <a:ext cx="259228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Plantas </a:t>
            </a:r>
            <a:r>
              <a:rPr lang="es-ES" dirty="0" err="1"/>
              <a:t>autoctonas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54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ibiza5sentidos.es/wp-content/uploads/centrointerpretacionesamunt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" y="0"/>
            <a:ext cx="91313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156176" y="6237312"/>
            <a:ext cx="280831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Ibiza.-Planta </a:t>
            </a:r>
            <a:r>
              <a:rPr lang="es-ES" dirty="0" err="1"/>
              <a:t>autoctona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991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ecoterrazas.com/blog/wp-content/uploads/portada-660x3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635896" y="6453336"/>
            <a:ext cx="532859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Planta </a:t>
            </a:r>
            <a:r>
              <a:rPr lang="es-ES" dirty="0" err="1"/>
              <a:t>autoctona</a:t>
            </a:r>
            <a:r>
              <a:rPr lang="es-ES" dirty="0"/>
              <a:t> o de bajo consumo de agua</a:t>
            </a:r>
          </a:p>
        </p:txBody>
      </p:sp>
    </p:spTree>
    <p:extLst>
      <p:ext uri="{BB962C8B-B14F-4D97-AF65-F5344CB8AC3E}">
        <p14:creationId xmlns:p14="http://schemas.microsoft.com/office/powerpoint/2010/main" val="272494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lic aqui para aumentar tamaño de la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851920" y="6453336"/>
            <a:ext cx="511256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Planta </a:t>
            </a:r>
            <a:r>
              <a:rPr lang="es-ES" dirty="0" err="1"/>
              <a:t>autoctona</a:t>
            </a:r>
            <a:r>
              <a:rPr lang="es-ES" dirty="0"/>
              <a:t> o de bajo consumo de agua</a:t>
            </a:r>
          </a:p>
        </p:txBody>
      </p:sp>
    </p:spTree>
    <p:extLst>
      <p:ext uri="{BB962C8B-B14F-4D97-AF65-F5344CB8AC3E}">
        <p14:creationId xmlns:p14="http://schemas.microsoft.com/office/powerpoint/2010/main" val="65404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lic aqui para aumentar tamaño de la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067944" y="6309320"/>
            <a:ext cx="507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Planta </a:t>
            </a:r>
            <a:r>
              <a:rPr lang="es-ES" dirty="0" err="1"/>
              <a:t>autoctona</a:t>
            </a:r>
            <a:r>
              <a:rPr lang="es-ES" dirty="0"/>
              <a:t> o de bajo consumo de agua</a:t>
            </a:r>
          </a:p>
        </p:txBody>
      </p:sp>
    </p:spTree>
    <p:extLst>
      <p:ext uri="{BB962C8B-B14F-4D97-AF65-F5344CB8AC3E}">
        <p14:creationId xmlns:p14="http://schemas.microsoft.com/office/powerpoint/2010/main" val="375522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292080" y="6381328"/>
            <a:ext cx="352839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Singapur</a:t>
            </a:r>
            <a:r>
              <a:rPr lang="en-US" dirty="0"/>
              <a:t>,.- Gardens of the Bay</a:t>
            </a:r>
          </a:p>
        </p:txBody>
      </p:sp>
    </p:spTree>
    <p:extLst>
      <p:ext uri="{BB962C8B-B14F-4D97-AF65-F5344CB8AC3E}">
        <p14:creationId xmlns:p14="http://schemas.microsoft.com/office/powerpoint/2010/main" val="17708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084168" y="6453336"/>
            <a:ext cx="259228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Chicago City Hall</a:t>
            </a:r>
          </a:p>
        </p:txBody>
      </p:sp>
    </p:spTree>
    <p:extLst>
      <p:ext uri="{BB962C8B-B14F-4D97-AF65-F5344CB8AC3E}">
        <p14:creationId xmlns:p14="http://schemas.microsoft.com/office/powerpoint/2010/main" val="51778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12160" y="6525344"/>
            <a:ext cx="313184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Qatar.-</a:t>
            </a:r>
            <a:r>
              <a:rPr lang="es-ES" dirty="0" err="1"/>
              <a:t>Gardens</a:t>
            </a:r>
            <a:r>
              <a:rPr lang="es-ES" dirty="0"/>
              <a:t> of Paradise</a:t>
            </a:r>
          </a:p>
        </p:txBody>
      </p:sp>
    </p:spTree>
    <p:extLst>
      <p:ext uri="{BB962C8B-B14F-4D97-AF65-F5344CB8AC3E}">
        <p14:creationId xmlns:p14="http://schemas.microsoft.com/office/powerpoint/2010/main" val="100850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3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059832" y="6383068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Jardin</a:t>
            </a:r>
            <a:r>
              <a:rPr lang="es-ES" dirty="0"/>
              <a:t> vertical.-</a:t>
            </a:r>
            <a:r>
              <a:rPr lang="es-ES" dirty="0" err="1"/>
              <a:t>Fiordaliso</a:t>
            </a:r>
            <a:r>
              <a:rPr lang="es-ES" dirty="0"/>
              <a:t>-en </a:t>
            </a:r>
            <a:r>
              <a:rPr lang="es-ES" dirty="0" err="1"/>
              <a:t>Rozzano</a:t>
            </a:r>
            <a:r>
              <a:rPr lang="es-ES" dirty="0"/>
              <a:t>.-Italia</a:t>
            </a:r>
            <a:r>
              <a:rPr lang="es-ES" dirty="0" smtClean="0"/>
              <a:t>.</a:t>
            </a:r>
          </a:p>
          <a:p>
            <a:r>
              <a:rPr lang="es-ES" dirty="0" smtClean="0"/>
              <a:t>-</a:t>
            </a:r>
            <a:r>
              <a:rPr lang="es-ES" dirty="0"/>
              <a:t>arquitecto Francesco </a:t>
            </a:r>
            <a:r>
              <a:rPr lang="es-ES" dirty="0" err="1"/>
              <a:t>Bollani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15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707904" y="6309320"/>
            <a:ext cx="489654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Fachada vegetal-.-Londres.-21 m. de altura</a:t>
            </a:r>
          </a:p>
        </p:txBody>
      </p:sp>
    </p:spTree>
    <p:extLst>
      <p:ext uri="{BB962C8B-B14F-4D97-AF65-F5344CB8AC3E}">
        <p14:creationId xmlns:p14="http://schemas.microsoft.com/office/powerpoint/2010/main" val="412012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491880" y="6309320"/>
            <a:ext cx="525658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Escocia.-El </a:t>
            </a:r>
            <a:r>
              <a:rPr lang="es-ES" dirty="0" err="1"/>
              <a:t>jardin</a:t>
            </a:r>
            <a:r>
              <a:rPr lang="es-ES" dirty="0"/>
              <a:t> de la </a:t>
            </a:r>
            <a:r>
              <a:rPr lang="es-ES" dirty="0" err="1"/>
              <a:t>especulacion</a:t>
            </a:r>
            <a:r>
              <a:rPr lang="es-ES" dirty="0"/>
              <a:t> </a:t>
            </a:r>
            <a:r>
              <a:rPr lang="es-ES" dirty="0" err="1"/>
              <a:t>cosmica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35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718"/>
            <a:ext cx="9144000" cy="6967717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7040629" y="6453336"/>
            <a:ext cx="1635827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Abu </a:t>
            </a:r>
            <a:r>
              <a:rPr lang="es-ES" dirty="0" err="1"/>
              <a:t>Dhabi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884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436096" y="6453336"/>
            <a:ext cx="36004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New York.-</a:t>
            </a:r>
            <a:r>
              <a:rPr lang="es-ES" dirty="0" err="1"/>
              <a:t>Roof</a:t>
            </a:r>
            <a:r>
              <a:rPr lang="es-ES" dirty="0"/>
              <a:t> </a:t>
            </a:r>
            <a:r>
              <a:rPr lang="es-ES" dirty="0" err="1"/>
              <a:t>gardens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856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835696" y="6309320"/>
            <a:ext cx="705678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Sistemas </a:t>
            </a:r>
            <a:r>
              <a:rPr lang="es-ES" dirty="0"/>
              <a:t>fotovoltaicos para convertir la luz solar en la energía. </a:t>
            </a:r>
          </a:p>
        </p:txBody>
      </p:sp>
    </p:spTree>
    <p:extLst>
      <p:ext uri="{BB962C8B-B14F-4D97-AF65-F5344CB8AC3E}">
        <p14:creationId xmlns:p14="http://schemas.microsoft.com/office/powerpoint/2010/main" val="146904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427984" y="6426973"/>
            <a:ext cx="471601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Disney's Epcot Garden of the Future.-</a:t>
            </a:r>
          </a:p>
        </p:txBody>
      </p:sp>
    </p:spTree>
    <p:extLst>
      <p:ext uri="{BB962C8B-B14F-4D97-AF65-F5344CB8AC3E}">
        <p14:creationId xmlns:p14="http://schemas.microsoft.com/office/powerpoint/2010/main" val="146519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197377" y="6403647"/>
            <a:ext cx="288032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Flowing</a:t>
            </a:r>
            <a:r>
              <a:rPr lang="es-ES" dirty="0"/>
              <a:t>  </a:t>
            </a:r>
            <a:r>
              <a:rPr lang="es-ES" dirty="0" err="1"/>
              <a:t>gardens</a:t>
            </a:r>
            <a:r>
              <a:rPr lang="es-ES" dirty="0"/>
              <a:t>.-</a:t>
            </a:r>
            <a:r>
              <a:rPr lang="es-ES" dirty="0" err="1"/>
              <a:t>Xian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971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236296" y="6381328"/>
            <a:ext cx="190770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Tower </a:t>
            </a:r>
            <a:r>
              <a:rPr lang="es-ES" dirty="0" err="1"/>
              <a:t>Gardens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981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04248" y="6453336"/>
            <a:ext cx="233975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Future</a:t>
            </a:r>
            <a:r>
              <a:rPr lang="es-ES" dirty="0"/>
              <a:t> </a:t>
            </a:r>
            <a:r>
              <a:rPr lang="es-ES" dirty="0" err="1"/>
              <a:t>Growing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788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347864" y="6453336"/>
            <a:ext cx="554461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Jardins Cité Administrative </a:t>
            </a:r>
            <a:r>
              <a:rPr lang="fr-FR" dirty="0" err="1"/>
              <a:t>Complex</a:t>
            </a:r>
            <a:r>
              <a:rPr lang="fr-FR" dirty="0"/>
              <a:t> de Brussels</a:t>
            </a:r>
          </a:p>
        </p:txBody>
      </p:sp>
    </p:spTree>
    <p:extLst>
      <p:ext uri="{BB962C8B-B14F-4D97-AF65-F5344CB8AC3E}">
        <p14:creationId xmlns:p14="http://schemas.microsoft.com/office/powerpoint/2010/main" val="380846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7467600" cy="5277200"/>
          </a:xfrm>
        </p:spPr>
        <p:txBody>
          <a:bodyPr>
            <a:normAutofit/>
          </a:bodyPr>
          <a:lstStyle/>
          <a:p>
            <a:r>
              <a:rPr lang="es-ES" dirty="0">
                <a:latin typeface="Cooper Black" panose="0208090404030B020404" pitchFamily="18" charset="0"/>
              </a:rPr>
              <a:t>Si las inversiones adecuadas se hacen en la energía, el transporte y los espacios y edificios verdes, las ciudades del futuro podrían ser muy diferentes de las ciudades de hoy. </a:t>
            </a:r>
          </a:p>
          <a:p>
            <a:r>
              <a:rPr lang="es-ES" dirty="0">
                <a:latin typeface="Cooper Black" panose="0208090404030B020404" pitchFamily="18" charset="0"/>
              </a:rPr>
              <a:t>Nuestras comunidades podría estar más limpias y más sostenibles. </a:t>
            </a:r>
          </a:p>
          <a:p>
            <a:r>
              <a:rPr lang="es-ES" dirty="0">
                <a:latin typeface="Cooper Black" panose="0208090404030B020404" pitchFamily="18" charset="0"/>
              </a:rPr>
              <a:t>Nuestra calidad de vida podría ser mejor.</a:t>
            </a:r>
          </a:p>
          <a:p>
            <a:r>
              <a:rPr lang="es-ES" dirty="0">
                <a:latin typeface="Cooper Black" panose="0208090404030B020404" pitchFamily="18" charset="0"/>
              </a:rPr>
              <a:t>Nos enfrentamos a grandes desafíos, con un clima cambiante, una población en rápido crecimiento y la escasez de recursos. 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57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7467600" cy="5493224"/>
          </a:xfrm>
        </p:spPr>
        <p:txBody>
          <a:bodyPr/>
          <a:lstStyle/>
          <a:p>
            <a:r>
              <a:rPr lang="es-ES" dirty="0">
                <a:latin typeface="Cooper Black" panose="0208090404030B020404" pitchFamily="18" charset="0"/>
              </a:rPr>
              <a:t>Pero también nos enfrentamos a la oportunidad, la gran oportunidad para rediseñar y transformar las ciudades, la oportunidad de aprovechar el poder de la innovación humana, la oportunidad de vivir de forma más sostenible, la oportunidad de vivir una vida mejor. </a:t>
            </a:r>
          </a:p>
          <a:p>
            <a:endParaRPr lang="es-ES" dirty="0">
              <a:latin typeface="Cooper Black" panose="0208090404030B020404" pitchFamily="18" charset="0"/>
            </a:endParaRPr>
          </a:p>
          <a:p>
            <a:r>
              <a:rPr lang="es-ES" dirty="0">
                <a:latin typeface="Cooper Black" panose="0208090404030B020404" pitchFamily="18" charset="0"/>
              </a:rPr>
              <a:t>El  futuro es brillante. </a:t>
            </a:r>
            <a:endParaRPr lang="es-ES" dirty="0" smtClean="0">
              <a:latin typeface="Cooper Black" panose="0208090404030B020404" pitchFamily="18" charset="0"/>
            </a:endParaRPr>
          </a:p>
          <a:p>
            <a:r>
              <a:rPr lang="es-ES" sz="4000" dirty="0" smtClean="0">
                <a:latin typeface="Cooper Black" panose="0208090404030B020404" pitchFamily="18" charset="0"/>
              </a:rPr>
              <a:t>Y </a:t>
            </a:r>
            <a:r>
              <a:rPr lang="es-ES" sz="4000" dirty="0">
                <a:latin typeface="Cooper Black" panose="0208090404030B020404" pitchFamily="18" charset="0"/>
              </a:rPr>
              <a:t>sus ciudades deben ser de color verde.</a:t>
            </a:r>
          </a:p>
          <a:p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178436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467544" y="6237312"/>
            <a:ext cx="8208912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Gracias por vuestra </a:t>
            </a:r>
            <a:r>
              <a:rPr lang="es-ES" sz="24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atencion</a:t>
            </a:r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….el futuro es nuestro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92465683"/>
      </p:ext>
    </p:extLst>
  </p:cSld>
  <p:clrMapOvr>
    <a:masterClrMapping/>
  </p:clrMapOvr>
</p:sld>
</file>

<file path=ppt/theme/theme1.xml><?xml version="1.0" encoding="utf-8"?>
<a:theme xmlns:a="http://schemas.openxmlformats.org/drawingml/2006/main" name="Paja">
  <a:themeElements>
    <a:clrScheme name="Paja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ja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389</TotalTime>
  <Words>1446</Words>
  <Application>Microsoft Office PowerPoint</Application>
  <PresentationFormat>Presentación en pantalla (4:3)</PresentationFormat>
  <Paragraphs>389</Paragraphs>
  <Slides>143</Slides>
  <Notes>139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143</vt:i4>
      </vt:variant>
    </vt:vector>
  </HeadingPairs>
  <TitlesOfParts>
    <vt:vector size="144" baseType="lpstr">
      <vt:lpstr>Paja</vt:lpstr>
      <vt:lpstr>FUNDAMENTOS BASICOS DE LA JARDINERIA Y SU FUTURO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FUNDAMENTOS BASICOS DE LA JARDINERIA DIAPOSITIVAS</dc:title>
  <dc:creator>Josep</dc:creator>
  <cp:lastModifiedBy>Josep</cp:lastModifiedBy>
  <cp:revision>27</cp:revision>
  <dcterms:created xsi:type="dcterms:W3CDTF">2015-03-30T09:53:24Z</dcterms:created>
  <dcterms:modified xsi:type="dcterms:W3CDTF">2015-07-12T04:10:30Z</dcterms:modified>
</cp:coreProperties>
</file>