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39" r:id="rId14"/>
    <p:sldId id="268" r:id="rId15"/>
    <p:sldId id="280" r:id="rId16"/>
    <p:sldId id="275" r:id="rId17"/>
    <p:sldId id="294" r:id="rId18"/>
    <p:sldId id="295" r:id="rId19"/>
    <p:sldId id="296" r:id="rId20"/>
    <p:sldId id="342" r:id="rId21"/>
    <p:sldId id="346" r:id="rId22"/>
    <p:sldId id="269" r:id="rId23"/>
    <p:sldId id="270" r:id="rId24"/>
    <p:sldId id="271" r:id="rId25"/>
    <p:sldId id="273" r:id="rId26"/>
    <p:sldId id="272" r:id="rId27"/>
    <p:sldId id="274" r:id="rId28"/>
    <p:sldId id="276" r:id="rId29"/>
    <p:sldId id="277" r:id="rId30"/>
    <p:sldId id="278" r:id="rId31"/>
    <p:sldId id="279" r:id="rId32"/>
    <p:sldId id="281" r:id="rId33"/>
    <p:sldId id="282" r:id="rId34"/>
    <p:sldId id="283" r:id="rId35"/>
    <p:sldId id="286" r:id="rId36"/>
    <p:sldId id="287" r:id="rId37"/>
    <p:sldId id="288" r:id="rId38"/>
    <p:sldId id="289" r:id="rId39"/>
    <p:sldId id="290" r:id="rId40"/>
    <p:sldId id="291" r:id="rId41"/>
    <p:sldId id="292" r:id="rId42"/>
    <p:sldId id="293" r:id="rId43"/>
    <p:sldId id="297" r:id="rId44"/>
    <p:sldId id="298" r:id="rId45"/>
    <p:sldId id="299" r:id="rId46"/>
    <p:sldId id="300" r:id="rId47"/>
    <p:sldId id="301" r:id="rId48"/>
    <p:sldId id="302" r:id="rId49"/>
    <p:sldId id="303" r:id="rId50"/>
    <p:sldId id="304" r:id="rId51"/>
    <p:sldId id="305" r:id="rId52"/>
    <p:sldId id="306"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40" r:id="rId85"/>
    <p:sldId id="341" r:id="rId86"/>
    <p:sldId id="343" r:id="rId87"/>
    <p:sldId id="344" r:id="rId88"/>
    <p:sldId id="345" r:id="rId89"/>
    <p:sldId id="347" r:id="rId90"/>
    <p:sldId id="348" r:id="rId91"/>
    <p:sldId id="349" r:id="rId92"/>
    <p:sldId id="350" r:id="rId93"/>
    <p:sldId id="351" r:id="rId94"/>
    <p:sldId id="352" r:id="rId95"/>
    <p:sldId id="353" r:id="rId96"/>
    <p:sldId id="354" r:id="rId97"/>
    <p:sldId id="355" r:id="rId98"/>
    <p:sldId id="357"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183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10F680-455B-4352-8217-8F86FE5D3FED}" type="datetimeFigureOut">
              <a:rPr lang="es-ES" smtClean="0"/>
              <a:t>15/09/2019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6EFCD8-728C-431D-8D81-1635E6468AB0}" type="slidenum">
              <a:rPr lang="es-ES" smtClean="0"/>
              <a:t>‹Nº›</a:t>
            </a:fld>
            <a:endParaRPr lang="es-ES" dirty="0"/>
          </a:p>
        </p:txBody>
      </p:sp>
    </p:spTree>
    <p:extLst>
      <p:ext uri="{BB962C8B-B14F-4D97-AF65-F5344CB8AC3E}">
        <p14:creationId xmlns:p14="http://schemas.microsoft.com/office/powerpoint/2010/main" val="314344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13</a:t>
            </a:fld>
            <a:endParaRPr lang="es-ES" dirty="0"/>
          </a:p>
        </p:txBody>
      </p:sp>
    </p:spTree>
    <p:extLst>
      <p:ext uri="{BB962C8B-B14F-4D97-AF65-F5344CB8AC3E}">
        <p14:creationId xmlns:p14="http://schemas.microsoft.com/office/powerpoint/2010/main" val="1157007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14</a:t>
            </a:fld>
            <a:endParaRPr lang="es-ES" dirty="0"/>
          </a:p>
        </p:txBody>
      </p:sp>
    </p:spTree>
    <p:extLst>
      <p:ext uri="{BB962C8B-B14F-4D97-AF65-F5344CB8AC3E}">
        <p14:creationId xmlns:p14="http://schemas.microsoft.com/office/powerpoint/2010/main" val="1007253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15</a:t>
            </a:fld>
            <a:endParaRPr lang="es-ES" dirty="0"/>
          </a:p>
        </p:txBody>
      </p:sp>
    </p:spTree>
    <p:extLst>
      <p:ext uri="{BB962C8B-B14F-4D97-AF65-F5344CB8AC3E}">
        <p14:creationId xmlns:p14="http://schemas.microsoft.com/office/powerpoint/2010/main" val="3152458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16</a:t>
            </a:fld>
            <a:endParaRPr lang="es-ES" dirty="0"/>
          </a:p>
        </p:txBody>
      </p:sp>
    </p:spTree>
    <p:extLst>
      <p:ext uri="{BB962C8B-B14F-4D97-AF65-F5344CB8AC3E}">
        <p14:creationId xmlns:p14="http://schemas.microsoft.com/office/powerpoint/2010/main" val="1135109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17</a:t>
            </a:fld>
            <a:endParaRPr lang="es-ES" dirty="0"/>
          </a:p>
        </p:txBody>
      </p:sp>
    </p:spTree>
    <p:extLst>
      <p:ext uri="{BB962C8B-B14F-4D97-AF65-F5344CB8AC3E}">
        <p14:creationId xmlns:p14="http://schemas.microsoft.com/office/powerpoint/2010/main" val="17713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18</a:t>
            </a:fld>
            <a:endParaRPr lang="es-ES" dirty="0"/>
          </a:p>
        </p:txBody>
      </p:sp>
    </p:spTree>
    <p:extLst>
      <p:ext uri="{BB962C8B-B14F-4D97-AF65-F5344CB8AC3E}">
        <p14:creationId xmlns:p14="http://schemas.microsoft.com/office/powerpoint/2010/main" val="160543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19</a:t>
            </a:fld>
            <a:endParaRPr lang="es-ES" dirty="0"/>
          </a:p>
        </p:txBody>
      </p:sp>
    </p:spTree>
    <p:extLst>
      <p:ext uri="{BB962C8B-B14F-4D97-AF65-F5344CB8AC3E}">
        <p14:creationId xmlns:p14="http://schemas.microsoft.com/office/powerpoint/2010/main" val="3967898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20</a:t>
            </a:fld>
            <a:endParaRPr lang="es-ES" dirty="0"/>
          </a:p>
        </p:txBody>
      </p:sp>
    </p:spTree>
    <p:extLst>
      <p:ext uri="{BB962C8B-B14F-4D97-AF65-F5344CB8AC3E}">
        <p14:creationId xmlns:p14="http://schemas.microsoft.com/office/powerpoint/2010/main" val="2241498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21</a:t>
            </a:fld>
            <a:endParaRPr lang="es-ES" dirty="0"/>
          </a:p>
        </p:txBody>
      </p:sp>
    </p:spTree>
    <p:extLst>
      <p:ext uri="{BB962C8B-B14F-4D97-AF65-F5344CB8AC3E}">
        <p14:creationId xmlns:p14="http://schemas.microsoft.com/office/powerpoint/2010/main" val="885255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22</a:t>
            </a:fld>
            <a:endParaRPr lang="es-ES" dirty="0"/>
          </a:p>
        </p:txBody>
      </p:sp>
    </p:spTree>
    <p:extLst>
      <p:ext uri="{BB962C8B-B14F-4D97-AF65-F5344CB8AC3E}">
        <p14:creationId xmlns:p14="http://schemas.microsoft.com/office/powerpoint/2010/main" val="1214943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Clavijo..-Euphorbia candelabrum</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23</a:t>
            </a:fld>
            <a:endParaRPr lang="es-ES" dirty="0"/>
          </a:p>
        </p:txBody>
      </p:sp>
    </p:spTree>
    <p:extLst>
      <p:ext uri="{BB962C8B-B14F-4D97-AF65-F5344CB8AC3E}">
        <p14:creationId xmlns:p14="http://schemas.microsoft.com/office/powerpoint/2010/main" val="3634616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24</a:t>
            </a:fld>
            <a:endParaRPr lang="es-ES" dirty="0"/>
          </a:p>
        </p:txBody>
      </p:sp>
    </p:spTree>
    <p:extLst>
      <p:ext uri="{BB962C8B-B14F-4D97-AF65-F5344CB8AC3E}">
        <p14:creationId xmlns:p14="http://schemas.microsoft.com/office/powerpoint/2010/main" val="3072426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25</a:t>
            </a:fld>
            <a:endParaRPr lang="es-ES" dirty="0"/>
          </a:p>
        </p:txBody>
      </p:sp>
    </p:spTree>
    <p:extLst>
      <p:ext uri="{BB962C8B-B14F-4D97-AF65-F5344CB8AC3E}">
        <p14:creationId xmlns:p14="http://schemas.microsoft.com/office/powerpoint/2010/main" val="1640596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26</a:t>
            </a:fld>
            <a:endParaRPr lang="es-ES" dirty="0"/>
          </a:p>
        </p:txBody>
      </p:sp>
    </p:spTree>
    <p:extLst>
      <p:ext uri="{BB962C8B-B14F-4D97-AF65-F5344CB8AC3E}">
        <p14:creationId xmlns:p14="http://schemas.microsoft.com/office/powerpoint/2010/main" val="2740940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27</a:t>
            </a:fld>
            <a:endParaRPr lang="es-ES" dirty="0"/>
          </a:p>
        </p:txBody>
      </p:sp>
    </p:spTree>
    <p:extLst>
      <p:ext uri="{BB962C8B-B14F-4D97-AF65-F5344CB8AC3E}">
        <p14:creationId xmlns:p14="http://schemas.microsoft.com/office/powerpoint/2010/main" val="2282534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28</a:t>
            </a:fld>
            <a:endParaRPr lang="es-ES" dirty="0"/>
          </a:p>
        </p:txBody>
      </p:sp>
    </p:spTree>
    <p:extLst>
      <p:ext uri="{BB962C8B-B14F-4D97-AF65-F5344CB8AC3E}">
        <p14:creationId xmlns:p14="http://schemas.microsoft.com/office/powerpoint/2010/main" val="2004903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Clavijo.-Euphorbia canariensis</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29</a:t>
            </a:fld>
            <a:endParaRPr lang="es-ES" dirty="0"/>
          </a:p>
        </p:txBody>
      </p:sp>
    </p:spTree>
    <p:extLst>
      <p:ext uri="{BB962C8B-B14F-4D97-AF65-F5344CB8AC3E}">
        <p14:creationId xmlns:p14="http://schemas.microsoft.com/office/powerpoint/2010/main" val="659862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30</a:t>
            </a:fld>
            <a:endParaRPr lang="es-ES" dirty="0"/>
          </a:p>
        </p:txBody>
      </p:sp>
    </p:spTree>
    <p:extLst>
      <p:ext uri="{BB962C8B-B14F-4D97-AF65-F5344CB8AC3E}">
        <p14:creationId xmlns:p14="http://schemas.microsoft.com/office/powerpoint/2010/main" val="978794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31</a:t>
            </a:fld>
            <a:endParaRPr lang="es-ES" dirty="0"/>
          </a:p>
        </p:txBody>
      </p:sp>
    </p:spTree>
    <p:extLst>
      <p:ext uri="{BB962C8B-B14F-4D97-AF65-F5344CB8AC3E}">
        <p14:creationId xmlns:p14="http://schemas.microsoft.com/office/powerpoint/2010/main" val="1026716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Clavijo.-Euphorbia candelabrum</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32</a:t>
            </a:fld>
            <a:endParaRPr lang="es-ES" dirty="0"/>
          </a:p>
        </p:txBody>
      </p:sp>
    </p:spTree>
    <p:extLst>
      <p:ext uri="{BB962C8B-B14F-4D97-AF65-F5344CB8AC3E}">
        <p14:creationId xmlns:p14="http://schemas.microsoft.com/office/powerpoint/2010/main" val="4099691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33</a:t>
            </a:fld>
            <a:endParaRPr lang="es-ES" dirty="0"/>
          </a:p>
        </p:txBody>
      </p:sp>
    </p:spTree>
    <p:extLst>
      <p:ext uri="{BB962C8B-B14F-4D97-AF65-F5344CB8AC3E}">
        <p14:creationId xmlns:p14="http://schemas.microsoft.com/office/powerpoint/2010/main" val="3622379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34</a:t>
            </a:fld>
            <a:endParaRPr lang="es-ES" dirty="0"/>
          </a:p>
        </p:txBody>
      </p:sp>
    </p:spTree>
    <p:extLst>
      <p:ext uri="{BB962C8B-B14F-4D97-AF65-F5344CB8AC3E}">
        <p14:creationId xmlns:p14="http://schemas.microsoft.com/office/powerpoint/2010/main" val="1938352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35</a:t>
            </a:fld>
            <a:endParaRPr lang="es-ES" dirty="0"/>
          </a:p>
        </p:txBody>
      </p:sp>
    </p:spTree>
    <p:extLst>
      <p:ext uri="{BB962C8B-B14F-4D97-AF65-F5344CB8AC3E}">
        <p14:creationId xmlns:p14="http://schemas.microsoft.com/office/powerpoint/2010/main" val="4134385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Clavijo.-Tajinaste Azul (Echium callithyrsum.</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36</a:t>
            </a:fld>
            <a:endParaRPr lang="es-ES" dirty="0"/>
          </a:p>
        </p:txBody>
      </p:sp>
    </p:spTree>
    <p:extLst>
      <p:ext uri="{BB962C8B-B14F-4D97-AF65-F5344CB8AC3E}">
        <p14:creationId xmlns:p14="http://schemas.microsoft.com/office/powerpoint/2010/main" val="1916801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37</a:t>
            </a:fld>
            <a:endParaRPr lang="es-ES" dirty="0"/>
          </a:p>
        </p:txBody>
      </p:sp>
    </p:spTree>
    <p:extLst>
      <p:ext uri="{BB962C8B-B14F-4D97-AF65-F5344CB8AC3E}">
        <p14:creationId xmlns:p14="http://schemas.microsoft.com/office/powerpoint/2010/main" val="3761622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38</a:t>
            </a:fld>
            <a:endParaRPr lang="es-ES" dirty="0"/>
          </a:p>
        </p:txBody>
      </p:sp>
    </p:spTree>
    <p:extLst>
      <p:ext uri="{BB962C8B-B14F-4D97-AF65-F5344CB8AC3E}">
        <p14:creationId xmlns:p14="http://schemas.microsoft.com/office/powerpoint/2010/main" val="2147369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39</a:t>
            </a:fld>
            <a:endParaRPr lang="es-ES" dirty="0"/>
          </a:p>
        </p:txBody>
      </p:sp>
    </p:spTree>
    <p:extLst>
      <p:ext uri="{BB962C8B-B14F-4D97-AF65-F5344CB8AC3E}">
        <p14:creationId xmlns:p14="http://schemas.microsoft.com/office/powerpoint/2010/main" val="1294241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40</a:t>
            </a:fld>
            <a:endParaRPr lang="es-ES" dirty="0"/>
          </a:p>
        </p:txBody>
      </p:sp>
    </p:spTree>
    <p:extLst>
      <p:ext uri="{BB962C8B-B14F-4D97-AF65-F5344CB8AC3E}">
        <p14:creationId xmlns:p14="http://schemas.microsoft.com/office/powerpoint/2010/main" val="2594117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41</a:t>
            </a:fld>
            <a:endParaRPr lang="es-ES" dirty="0"/>
          </a:p>
        </p:txBody>
      </p:sp>
    </p:spTree>
    <p:extLst>
      <p:ext uri="{BB962C8B-B14F-4D97-AF65-F5344CB8AC3E}">
        <p14:creationId xmlns:p14="http://schemas.microsoft.com/office/powerpoint/2010/main" val="3143733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42</a:t>
            </a:fld>
            <a:endParaRPr lang="es-ES" dirty="0"/>
          </a:p>
        </p:txBody>
      </p:sp>
    </p:spTree>
    <p:extLst>
      <p:ext uri="{BB962C8B-B14F-4D97-AF65-F5344CB8AC3E}">
        <p14:creationId xmlns:p14="http://schemas.microsoft.com/office/powerpoint/2010/main" val="4031406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43</a:t>
            </a:fld>
            <a:endParaRPr lang="es-ES" dirty="0"/>
          </a:p>
        </p:txBody>
      </p:sp>
    </p:spTree>
    <p:extLst>
      <p:ext uri="{BB962C8B-B14F-4D97-AF65-F5344CB8AC3E}">
        <p14:creationId xmlns:p14="http://schemas.microsoft.com/office/powerpoint/2010/main" val="2872731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44</a:t>
            </a:fld>
            <a:endParaRPr lang="es-ES" dirty="0"/>
          </a:p>
        </p:txBody>
      </p:sp>
    </p:spTree>
    <p:extLst>
      <p:ext uri="{BB962C8B-B14F-4D97-AF65-F5344CB8AC3E}">
        <p14:creationId xmlns:p14="http://schemas.microsoft.com/office/powerpoint/2010/main" val="879591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45</a:t>
            </a:fld>
            <a:endParaRPr lang="es-ES" dirty="0"/>
          </a:p>
        </p:txBody>
      </p:sp>
    </p:spTree>
    <p:extLst>
      <p:ext uri="{BB962C8B-B14F-4D97-AF65-F5344CB8AC3E}">
        <p14:creationId xmlns:p14="http://schemas.microsoft.com/office/powerpoint/2010/main" val="38387180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46</a:t>
            </a:fld>
            <a:endParaRPr lang="es-ES" dirty="0"/>
          </a:p>
        </p:txBody>
      </p:sp>
    </p:spTree>
    <p:extLst>
      <p:ext uri="{BB962C8B-B14F-4D97-AF65-F5344CB8AC3E}">
        <p14:creationId xmlns:p14="http://schemas.microsoft.com/office/powerpoint/2010/main" val="3368573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47</a:t>
            </a:fld>
            <a:endParaRPr lang="es-ES" dirty="0"/>
          </a:p>
        </p:txBody>
      </p:sp>
    </p:spTree>
    <p:extLst>
      <p:ext uri="{BB962C8B-B14F-4D97-AF65-F5344CB8AC3E}">
        <p14:creationId xmlns:p14="http://schemas.microsoft.com/office/powerpoint/2010/main" val="8187460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48</a:t>
            </a:fld>
            <a:endParaRPr lang="es-ES" dirty="0"/>
          </a:p>
        </p:txBody>
      </p:sp>
    </p:spTree>
    <p:extLst>
      <p:ext uri="{BB962C8B-B14F-4D97-AF65-F5344CB8AC3E}">
        <p14:creationId xmlns:p14="http://schemas.microsoft.com/office/powerpoint/2010/main" val="3875568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49</a:t>
            </a:fld>
            <a:endParaRPr lang="es-ES" dirty="0"/>
          </a:p>
        </p:txBody>
      </p:sp>
    </p:spTree>
    <p:extLst>
      <p:ext uri="{BB962C8B-B14F-4D97-AF65-F5344CB8AC3E}">
        <p14:creationId xmlns:p14="http://schemas.microsoft.com/office/powerpoint/2010/main" val="2335325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50</a:t>
            </a:fld>
            <a:endParaRPr lang="es-ES" dirty="0"/>
          </a:p>
        </p:txBody>
      </p:sp>
    </p:spTree>
    <p:extLst>
      <p:ext uri="{BB962C8B-B14F-4D97-AF65-F5344CB8AC3E}">
        <p14:creationId xmlns:p14="http://schemas.microsoft.com/office/powerpoint/2010/main" val="1589478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51</a:t>
            </a:fld>
            <a:endParaRPr lang="es-ES" dirty="0"/>
          </a:p>
        </p:txBody>
      </p:sp>
    </p:spTree>
    <p:extLst>
      <p:ext uri="{BB962C8B-B14F-4D97-AF65-F5344CB8AC3E}">
        <p14:creationId xmlns:p14="http://schemas.microsoft.com/office/powerpoint/2010/main" val="310954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plicatilis y Aeonium spèc.</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52</a:t>
            </a:fld>
            <a:endParaRPr lang="es-ES" dirty="0"/>
          </a:p>
        </p:txBody>
      </p:sp>
    </p:spTree>
    <p:extLst>
      <p:ext uri="{BB962C8B-B14F-4D97-AF65-F5344CB8AC3E}">
        <p14:creationId xmlns:p14="http://schemas.microsoft.com/office/powerpoint/2010/main" val="400018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53</a:t>
            </a:fld>
            <a:endParaRPr lang="es-ES" dirty="0"/>
          </a:p>
        </p:txBody>
      </p:sp>
    </p:spTree>
    <p:extLst>
      <p:ext uri="{BB962C8B-B14F-4D97-AF65-F5344CB8AC3E}">
        <p14:creationId xmlns:p14="http://schemas.microsoft.com/office/powerpoint/2010/main" val="32482128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54</a:t>
            </a:fld>
            <a:endParaRPr lang="es-ES" dirty="0"/>
          </a:p>
        </p:txBody>
      </p:sp>
    </p:spTree>
    <p:extLst>
      <p:ext uri="{BB962C8B-B14F-4D97-AF65-F5344CB8AC3E}">
        <p14:creationId xmlns:p14="http://schemas.microsoft.com/office/powerpoint/2010/main" val="2225247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55</a:t>
            </a:fld>
            <a:endParaRPr lang="es-ES" dirty="0"/>
          </a:p>
        </p:txBody>
      </p:sp>
    </p:spTree>
    <p:extLst>
      <p:ext uri="{BB962C8B-B14F-4D97-AF65-F5344CB8AC3E}">
        <p14:creationId xmlns:p14="http://schemas.microsoft.com/office/powerpoint/2010/main" val="37592667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56</a:t>
            </a:fld>
            <a:endParaRPr lang="es-ES" dirty="0"/>
          </a:p>
        </p:txBody>
      </p:sp>
    </p:spTree>
    <p:extLst>
      <p:ext uri="{BB962C8B-B14F-4D97-AF65-F5344CB8AC3E}">
        <p14:creationId xmlns:p14="http://schemas.microsoft.com/office/powerpoint/2010/main" val="25731775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Clavijo..-Opuntia spec.</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57</a:t>
            </a:fld>
            <a:endParaRPr lang="es-ES" dirty="0"/>
          </a:p>
        </p:txBody>
      </p:sp>
    </p:spTree>
    <p:extLst>
      <p:ext uri="{BB962C8B-B14F-4D97-AF65-F5344CB8AC3E}">
        <p14:creationId xmlns:p14="http://schemas.microsoft.com/office/powerpoint/2010/main" val="38470966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58</a:t>
            </a:fld>
            <a:endParaRPr lang="es-ES" dirty="0"/>
          </a:p>
        </p:txBody>
      </p:sp>
    </p:spTree>
    <p:extLst>
      <p:ext uri="{BB962C8B-B14F-4D97-AF65-F5344CB8AC3E}">
        <p14:creationId xmlns:p14="http://schemas.microsoft.com/office/powerpoint/2010/main" val="29430643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Pachypodium lamereii</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59</a:t>
            </a:fld>
            <a:endParaRPr lang="es-ES" dirty="0"/>
          </a:p>
        </p:txBody>
      </p:sp>
    </p:spTree>
    <p:extLst>
      <p:ext uri="{BB962C8B-B14F-4D97-AF65-F5344CB8AC3E}">
        <p14:creationId xmlns:p14="http://schemas.microsoft.com/office/powerpoint/2010/main" val="32402593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60</a:t>
            </a:fld>
            <a:endParaRPr lang="es-ES" dirty="0"/>
          </a:p>
        </p:txBody>
      </p:sp>
    </p:spTree>
    <p:extLst>
      <p:ext uri="{BB962C8B-B14F-4D97-AF65-F5344CB8AC3E}">
        <p14:creationId xmlns:p14="http://schemas.microsoft.com/office/powerpoint/2010/main" val="2409231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61</a:t>
            </a:fld>
            <a:endParaRPr lang="es-ES" dirty="0"/>
          </a:p>
        </p:txBody>
      </p:sp>
    </p:spTree>
    <p:extLst>
      <p:ext uri="{BB962C8B-B14F-4D97-AF65-F5344CB8AC3E}">
        <p14:creationId xmlns:p14="http://schemas.microsoft.com/office/powerpoint/2010/main" val="11345610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62</a:t>
            </a:fld>
            <a:endParaRPr lang="es-ES" dirty="0"/>
          </a:p>
        </p:txBody>
      </p:sp>
    </p:spTree>
    <p:extLst>
      <p:ext uri="{BB962C8B-B14F-4D97-AF65-F5344CB8AC3E}">
        <p14:creationId xmlns:p14="http://schemas.microsoft.com/office/powerpoint/2010/main" val="11605870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63</a:t>
            </a:fld>
            <a:endParaRPr lang="es-ES" dirty="0"/>
          </a:p>
        </p:txBody>
      </p:sp>
    </p:spTree>
    <p:extLst>
      <p:ext uri="{BB962C8B-B14F-4D97-AF65-F5344CB8AC3E}">
        <p14:creationId xmlns:p14="http://schemas.microsoft.com/office/powerpoint/2010/main" val="1726065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64</a:t>
            </a:fld>
            <a:endParaRPr lang="es-ES" dirty="0"/>
          </a:p>
        </p:txBody>
      </p:sp>
    </p:spTree>
    <p:extLst>
      <p:ext uri="{BB962C8B-B14F-4D97-AF65-F5344CB8AC3E}">
        <p14:creationId xmlns:p14="http://schemas.microsoft.com/office/powerpoint/2010/main" val="36434394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65</a:t>
            </a:fld>
            <a:endParaRPr lang="es-ES" dirty="0"/>
          </a:p>
        </p:txBody>
      </p:sp>
    </p:spTree>
    <p:extLst>
      <p:ext uri="{BB962C8B-B14F-4D97-AF65-F5344CB8AC3E}">
        <p14:creationId xmlns:p14="http://schemas.microsoft.com/office/powerpoint/2010/main" val="3517400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66</a:t>
            </a:fld>
            <a:endParaRPr lang="es-ES" dirty="0"/>
          </a:p>
        </p:txBody>
      </p:sp>
    </p:spTree>
    <p:extLst>
      <p:ext uri="{BB962C8B-B14F-4D97-AF65-F5344CB8AC3E}">
        <p14:creationId xmlns:p14="http://schemas.microsoft.com/office/powerpoint/2010/main" val="32172459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67</a:t>
            </a:fld>
            <a:endParaRPr lang="es-ES" dirty="0"/>
          </a:p>
        </p:txBody>
      </p:sp>
    </p:spTree>
    <p:extLst>
      <p:ext uri="{BB962C8B-B14F-4D97-AF65-F5344CB8AC3E}">
        <p14:creationId xmlns:p14="http://schemas.microsoft.com/office/powerpoint/2010/main" val="2453580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68</a:t>
            </a:fld>
            <a:endParaRPr lang="es-ES" dirty="0"/>
          </a:p>
        </p:txBody>
      </p:sp>
    </p:spTree>
    <p:extLst>
      <p:ext uri="{BB962C8B-B14F-4D97-AF65-F5344CB8AC3E}">
        <p14:creationId xmlns:p14="http://schemas.microsoft.com/office/powerpoint/2010/main" val="27428047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69</a:t>
            </a:fld>
            <a:endParaRPr lang="es-ES" dirty="0"/>
          </a:p>
        </p:txBody>
      </p:sp>
    </p:spTree>
    <p:extLst>
      <p:ext uri="{BB962C8B-B14F-4D97-AF65-F5344CB8AC3E}">
        <p14:creationId xmlns:p14="http://schemas.microsoft.com/office/powerpoint/2010/main" val="22373805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70</a:t>
            </a:fld>
            <a:endParaRPr lang="es-ES" dirty="0"/>
          </a:p>
        </p:txBody>
      </p:sp>
    </p:spTree>
    <p:extLst>
      <p:ext uri="{BB962C8B-B14F-4D97-AF65-F5344CB8AC3E}">
        <p14:creationId xmlns:p14="http://schemas.microsoft.com/office/powerpoint/2010/main" val="30318473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71</a:t>
            </a:fld>
            <a:endParaRPr lang="es-ES" dirty="0"/>
          </a:p>
        </p:txBody>
      </p:sp>
    </p:spTree>
    <p:extLst>
      <p:ext uri="{BB962C8B-B14F-4D97-AF65-F5344CB8AC3E}">
        <p14:creationId xmlns:p14="http://schemas.microsoft.com/office/powerpoint/2010/main" val="33083752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72</a:t>
            </a:fld>
            <a:endParaRPr lang="es-ES" dirty="0"/>
          </a:p>
        </p:txBody>
      </p:sp>
    </p:spTree>
    <p:extLst>
      <p:ext uri="{BB962C8B-B14F-4D97-AF65-F5344CB8AC3E}">
        <p14:creationId xmlns:p14="http://schemas.microsoft.com/office/powerpoint/2010/main" val="3416202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73</a:t>
            </a:fld>
            <a:endParaRPr lang="es-ES" dirty="0"/>
          </a:p>
        </p:txBody>
      </p:sp>
    </p:spTree>
    <p:extLst>
      <p:ext uri="{BB962C8B-B14F-4D97-AF65-F5344CB8AC3E}">
        <p14:creationId xmlns:p14="http://schemas.microsoft.com/office/powerpoint/2010/main" val="19125667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74</a:t>
            </a:fld>
            <a:endParaRPr lang="es-ES" dirty="0"/>
          </a:p>
        </p:txBody>
      </p:sp>
    </p:spTree>
    <p:extLst>
      <p:ext uri="{BB962C8B-B14F-4D97-AF65-F5344CB8AC3E}">
        <p14:creationId xmlns:p14="http://schemas.microsoft.com/office/powerpoint/2010/main" val="22671982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75</a:t>
            </a:fld>
            <a:endParaRPr lang="es-ES" dirty="0"/>
          </a:p>
        </p:txBody>
      </p:sp>
    </p:spTree>
    <p:extLst>
      <p:ext uri="{BB962C8B-B14F-4D97-AF65-F5344CB8AC3E}">
        <p14:creationId xmlns:p14="http://schemas.microsoft.com/office/powerpoint/2010/main" val="39138522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76</a:t>
            </a:fld>
            <a:endParaRPr lang="es-ES" dirty="0"/>
          </a:p>
        </p:txBody>
      </p:sp>
    </p:spTree>
    <p:extLst>
      <p:ext uri="{BB962C8B-B14F-4D97-AF65-F5344CB8AC3E}">
        <p14:creationId xmlns:p14="http://schemas.microsoft.com/office/powerpoint/2010/main" val="21839972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77</a:t>
            </a:fld>
            <a:endParaRPr lang="es-ES" dirty="0"/>
          </a:p>
        </p:txBody>
      </p:sp>
    </p:spTree>
    <p:extLst>
      <p:ext uri="{BB962C8B-B14F-4D97-AF65-F5344CB8AC3E}">
        <p14:creationId xmlns:p14="http://schemas.microsoft.com/office/powerpoint/2010/main" val="15198273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78</a:t>
            </a:fld>
            <a:endParaRPr lang="es-ES" dirty="0"/>
          </a:p>
        </p:txBody>
      </p:sp>
    </p:spTree>
    <p:extLst>
      <p:ext uri="{BB962C8B-B14F-4D97-AF65-F5344CB8AC3E}">
        <p14:creationId xmlns:p14="http://schemas.microsoft.com/office/powerpoint/2010/main" val="12001468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Clavijo.-Bosque de pino canario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79</a:t>
            </a:fld>
            <a:endParaRPr lang="es-ES" dirty="0"/>
          </a:p>
        </p:txBody>
      </p:sp>
    </p:spTree>
    <p:extLst>
      <p:ext uri="{BB962C8B-B14F-4D97-AF65-F5344CB8AC3E}">
        <p14:creationId xmlns:p14="http://schemas.microsoft.com/office/powerpoint/2010/main" val="42543766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a:p>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80</a:t>
            </a:fld>
            <a:endParaRPr lang="es-ES" dirty="0"/>
          </a:p>
        </p:txBody>
      </p:sp>
    </p:spTree>
    <p:extLst>
      <p:ext uri="{BB962C8B-B14F-4D97-AF65-F5344CB8AC3E}">
        <p14:creationId xmlns:p14="http://schemas.microsoft.com/office/powerpoint/2010/main" val="39189630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81</a:t>
            </a:fld>
            <a:endParaRPr lang="es-ES" dirty="0"/>
          </a:p>
        </p:txBody>
      </p:sp>
    </p:spTree>
    <p:extLst>
      <p:ext uri="{BB962C8B-B14F-4D97-AF65-F5344CB8AC3E}">
        <p14:creationId xmlns:p14="http://schemas.microsoft.com/office/powerpoint/2010/main" val="8469604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82</a:t>
            </a:fld>
            <a:endParaRPr lang="es-ES" dirty="0"/>
          </a:p>
        </p:txBody>
      </p:sp>
    </p:spTree>
    <p:extLst>
      <p:ext uri="{BB962C8B-B14F-4D97-AF65-F5344CB8AC3E}">
        <p14:creationId xmlns:p14="http://schemas.microsoft.com/office/powerpoint/2010/main" val="750257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83</a:t>
            </a:fld>
            <a:endParaRPr lang="es-ES" dirty="0"/>
          </a:p>
        </p:txBody>
      </p:sp>
    </p:spTree>
    <p:extLst>
      <p:ext uri="{BB962C8B-B14F-4D97-AF65-F5344CB8AC3E}">
        <p14:creationId xmlns:p14="http://schemas.microsoft.com/office/powerpoint/2010/main" val="17835225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85</a:t>
            </a:fld>
            <a:endParaRPr lang="es-ES" dirty="0"/>
          </a:p>
        </p:txBody>
      </p:sp>
    </p:spTree>
    <p:extLst>
      <p:ext uri="{BB962C8B-B14F-4D97-AF65-F5344CB8AC3E}">
        <p14:creationId xmlns:p14="http://schemas.microsoft.com/office/powerpoint/2010/main" val="35938371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86</a:t>
            </a:fld>
            <a:endParaRPr lang="es-ES" dirty="0"/>
          </a:p>
        </p:txBody>
      </p:sp>
    </p:spTree>
    <p:extLst>
      <p:ext uri="{BB962C8B-B14F-4D97-AF65-F5344CB8AC3E}">
        <p14:creationId xmlns:p14="http://schemas.microsoft.com/office/powerpoint/2010/main" val="23895150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dirty="0" err="1"/>
              <a:t>canariensis</a:t>
            </a:r>
            <a:r>
              <a:rPr lang="es-ES" dirty="0"/>
              <a:t> .-Cardón de Canarias</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87</a:t>
            </a:fld>
            <a:endParaRPr lang="es-ES" dirty="0"/>
          </a:p>
        </p:txBody>
      </p:sp>
    </p:spTree>
    <p:extLst>
      <p:ext uri="{BB962C8B-B14F-4D97-AF65-F5344CB8AC3E}">
        <p14:creationId xmlns:p14="http://schemas.microsoft.com/office/powerpoint/2010/main" val="24850420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88</a:t>
            </a:fld>
            <a:endParaRPr lang="es-ES" dirty="0"/>
          </a:p>
        </p:txBody>
      </p:sp>
    </p:spTree>
    <p:extLst>
      <p:ext uri="{BB962C8B-B14F-4D97-AF65-F5344CB8AC3E}">
        <p14:creationId xmlns:p14="http://schemas.microsoft.com/office/powerpoint/2010/main" val="17316996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89</a:t>
            </a:fld>
            <a:endParaRPr lang="es-ES" dirty="0"/>
          </a:p>
        </p:txBody>
      </p:sp>
    </p:spTree>
    <p:extLst>
      <p:ext uri="{BB962C8B-B14F-4D97-AF65-F5344CB8AC3E}">
        <p14:creationId xmlns:p14="http://schemas.microsoft.com/office/powerpoint/2010/main" val="6728767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90</a:t>
            </a:fld>
            <a:endParaRPr lang="es-ES" dirty="0"/>
          </a:p>
        </p:txBody>
      </p:sp>
    </p:spTree>
    <p:extLst>
      <p:ext uri="{BB962C8B-B14F-4D97-AF65-F5344CB8AC3E}">
        <p14:creationId xmlns:p14="http://schemas.microsoft.com/office/powerpoint/2010/main" val="19658521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91</a:t>
            </a:fld>
            <a:endParaRPr lang="es-ES" dirty="0"/>
          </a:p>
        </p:txBody>
      </p:sp>
    </p:spTree>
    <p:extLst>
      <p:ext uri="{BB962C8B-B14F-4D97-AF65-F5344CB8AC3E}">
        <p14:creationId xmlns:p14="http://schemas.microsoft.com/office/powerpoint/2010/main" val="17459958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92</a:t>
            </a:fld>
            <a:endParaRPr lang="es-ES" dirty="0"/>
          </a:p>
        </p:txBody>
      </p:sp>
    </p:spTree>
    <p:extLst>
      <p:ext uri="{BB962C8B-B14F-4D97-AF65-F5344CB8AC3E}">
        <p14:creationId xmlns:p14="http://schemas.microsoft.com/office/powerpoint/2010/main" val="3392325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93</a:t>
            </a:fld>
            <a:endParaRPr lang="es-ES" dirty="0"/>
          </a:p>
        </p:txBody>
      </p:sp>
    </p:spTree>
    <p:extLst>
      <p:ext uri="{BB962C8B-B14F-4D97-AF65-F5344CB8AC3E}">
        <p14:creationId xmlns:p14="http://schemas.microsoft.com/office/powerpoint/2010/main" val="37243444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94</a:t>
            </a:fld>
            <a:endParaRPr lang="es-ES" dirty="0"/>
          </a:p>
        </p:txBody>
      </p:sp>
    </p:spTree>
    <p:extLst>
      <p:ext uri="{BB962C8B-B14F-4D97-AF65-F5344CB8AC3E}">
        <p14:creationId xmlns:p14="http://schemas.microsoft.com/office/powerpoint/2010/main" val="9706603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95</a:t>
            </a:fld>
            <a:endParaRPr lang="es-ES" dirty="0"/>
          </a:p>
        </p:txBody>
      </p:sp>
    </p:spTree>
    <p:extLst>
      <p:ext uri="{BB962C8B-B14F-4D97-AF65-F5344CB8AC3E}">
        <p14:creationId xmlns:p14="http://schemas.microsoft.com/office/powerpoint/2010/main" val="27234872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96</a:t>
            </a:fld>
            <a:endParaRPr lang="es-ES" dirty="0"/>
          </a:p>
        </p:txBody>
      </p:sp>
    </p:spTree>
    <p:extLst>
      <p:ext uri="{BB962C8B-B14F-4D97-AF65-F5344CB8AC3E}">
        <p14:creationId xmlns:p14="http://schemas.microsoft.com/office/powerpoint/2010/main" val="208917520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Canario Viera y Clavijo.-</a:t>
            </a:r>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97</a:t>
            </a:fld>
            <a:endParaRPr lang="es-ES" dirty="0"/>
          </a:p>
        </p:txBody>
      </p:sp>
    </p:spTree>
    <p:extLst>
      <p:ext uri="{BB962C8B-B14F-4D97-AF65-F5344CB8AC3E}">
        <p14:creationId xmlns:p14="http://schemas.microsoft.com/office/powerpoint/2010/main" val="34304839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Viera y Clavijo.-Eric Ragnor </a:t>
            </a:r>
            <a:r>
              <a:rPr lang="es-ES" baseline="0" dirty="0"/>
              <a:t> Sventenius</a:t>
            </a:r>
            <a:endParaRPr lang="es-ES" dirty="0"/>
          </a:p>
        </p:txBody>
      </p:sp>
      <p:sp>
        <p:nvSpPr>
          <p:cNvPr id="4" name="3 Marcador de número de diapositiva"/>
          <p:cNvSpPr>
            <a:spLocks noGrp="1"/>
          </p:cNvSpPr>
          <p:nvPr>
            <p:ph type="sldNum" sz="quarter" idx="10"/>
          </p:nvPr>
        </p:nvSpPr>
        <p:spPr/>
        <p:txBody>
          <a:bodyPr/>
          <a:lstStyle/>
          <a:p>
            <a:fld id="{A16EFCD8-728C-431D-8D81-1635E6468AB0}" type="slidenum">
              <a:rPr lang="es-ES" smtClean="0"/>
              <a:t>98</a:t>
            </a:fld>
            <a:endParaRPr lang="es-ES" dirty="0"/>
          </a:p>
        </p:txBody>
      </p:sp>
    </p:spTree>
    <p:extLst>
      <p:ext uri="{BB962C8B-B14F-4D97-AF65-F5344CB8AC3E}">
        <p14:creationId xmlns:p14="http://schemas.microsoft.com/office/powerpoint/2010/main" val="166381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680657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846394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16278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52432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346" y="2912232"/>
            <a:ext cx="3830406" cy="287896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912232"/>
            <a:ext cx="3821518" cy="287896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0911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75094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045122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402756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971167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125288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02952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6888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944625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93088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82310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06082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9/15/2019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196405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lgn="r" eaLnBrk="1" latinLnBrk="0" hangingPunct="1"/>
            <a:fld id="{E6F9B8CD-342D-4579-98EC-A8FD6B7370E1}" type="datetimeFigureOut">
              <a:rPr lang="en-US" smtClean="0"/>
              <a:pPr algn="r" eaLnBrk="1" latinLnBrk="0" hangingPunct="1"/>
              <a:t>9/15/2019</a:t>
            </a:fld>
            <a:endParaRPr lang="en-US" dirty="0">
              <a:solidFill>
                <a:schemeClr val="tx2"/>
              </a:solidFill>
            </a:endParaRPr>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2029695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17.jpg"/><Relationship Id="rId4" Type="http://schemas.openxmlformats.org/officeDocument/2006/relationships/image" Target="../media/image20.jpg"/></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98.jpg"/><Relationship Id="rId4" Type="http://schemas.openxmlformats.org/officeDocument/2006/relationships/image" Target="../media/image9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1700808"/>
            <a:ext cx="6840760" cy="1656184"/>
          </a:xfrm>
        </p:spPr>
        <p:txBody>
          <a:bodyPr>
            <a:noAutofit/>
          </a:bodyPr>
          <a:lstStyle/>
          <a:p>
            <a:r>
              <a:rPr lang="es-ES" sz="4000" dirty="0"/>
              <a:t>JARDIN BOTANICO CANARIO VIERA Y CLAVIJO</a:t>
            </a:r>
          </a:p>
        </p:txBody>
      </p:sp>
      <p:sp>
        <p:nvSpPr>
          <p:cNvPr id="3" name="2 Subtítulo"/>
          <p:cNvSpPr>
            <a:spLocks noGrp="1"/>
          </p:cNvSpPr>
          <p:nvPr>
            <p:ph type="subTitle" idx="1"/>
          </p:nvPr>
        </p:nvSpPr>
        <p:spPr>
          <a:xfrm>
            <a:off x="2483768" y="4941168"/>
            <a:ext cx="4824536" cy="1433754"/>
          </a:xfrm>
        </p:spPr>
        <p:txBody>
          <a:bodyPr>
            <a:normAutofit fontScale="92500" lnSpcReduction="100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3144130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Botánico Viera y Clavijo</a:t>
            </a:r>
          </a:p>
        </p:txBody>
      </p:sp>
      <p:sp>
        <p:nvSpPr>
          <p:cNvPr id="3" name="2 Marcador de contenido"/>
          <p:cNvSpPr>
            <a:spLocks noGrp="1"/>
          </p:cNvSpPr>
          <p:nvPr>
            <p:ph idx="1"/>
          </p:nvPr>
        </p:nvSpPr>
        <p:spPr/>
        <p:txBody>
          <a:bodyPr>
            <a:normAutofit fontScale="92500" lnSpcReduction="20000"/>
          </a:bodyPr>
          <a:lstStyle/>
          <a:p>
            <a:r>
              <a:rPr lang="es-ES" dirty="0"/>
              <a:t>El Jardín Botánico Viera y Clavijo, también conocido como Jardín Canario, se encuentra en Gran Canaria, Islas Canarias, nombrado en honor de José Viera y Clavijo, naturalista canario del siglo XVIII, amigo del eminente botánico Cavanilles, y pionero de las Ciencias de la Naturaleza en el archipiélago.</a:t>
            </a:r>
          </a:p>
          <a:p>
            <a:r>
              <a:rPr lang="es-ES" dirty="0"/>
              <a:t> Está dedicado principalmente a las flores y plantas endémicas de las siete islas del archipiélago canario, incluyendo además especies de las islas que pertenecen a la zona llamada ‘Islas de la Macaronésica’, que comprende a las islas de Madeira, las Azores y Cabo Verde.</a:t>
            </a:r>
          </a:p>
          <a:p>
            <a:r>
              <a:rPr lang="es-ES" dirty="0"/>
              <a:t> Está gestionado por el Cabildo de Gran Canaria.</a:t>
            </a:r>
          </a:p>
        </p:txBody>
      </p:sp>
    </p:spTree>
    <p:extLst>
      <p:ext uri="{BB962C8B-B14F-4D97-AF65-F5344CB8AC3E}">
        <p14:creationId xmlns:p14="http://schemas.microsoft.com/office/powerpoint/2010/main" val="1998370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El Jardín Botánico Viera y Clavijo fue fundado el año 1952 por el botánico sueco Eric Ragnor Sventenius, quien permaneció como director hasta su muerte en un accidente de tráfico en 1973. El propósito de su fundación era el de preservar y proteger la Flora endémica de las islas.</a:t>
            </a:r>
          </a:p>
          <a:p>
            <a:r>
              <a:rPr lang="es-ES" dirty="0"/>
              <a:t>En agosto de 1974, con el nombramiento del Dr. David Bramwell como segundo director del Jardín, comienza una nueva etapa, en la que el Botánico se consolida como un centro de conservación e investigación. Se construyen nuevos laboratorios, un herbario y una biblioteca. También se construye un vivero en donde mantener las colecciones de plantas vivas.</a:t>
            </a:r>
          </a:p>
          <a:p>
            <a:r>
              <a:rPr lang="es-ES" dirty="0"/>
              <a:t>El Jardín Canario cumplió en el año 2002 su 50 Aniversario. </a:t>
            </a:r>
          </a:p>
        </p:txBody>
      </p:sp>
    </p:spTree>
    <p:extLst>
      <p:ext uri="{BB962C8B-B14F-4D97-AF65-F5344CB8AC3E}">
        <p14:creationId xmlns:p14="http://schemas.microsoft.com/office/powerpoint/2010/main" val="3482762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Además el Jardín se ha convertido en un lugar de gran importancia para reuniones internacionales y congresos, así como en un Centro de Investigación de flora de las Islas. </a:t>
            </a:r>
          </a:p>
          <a:p>
            <a:r>
              <a:rPr lang="es-ES" dirty="0"/>
              <a:t>También es un lugar de conservación de las especies vegetales en peligro, y un modelo para la educación ambiental y la conservación de la flora endémica local.</a:t>
            </a:r>
          </a:p>
          <a:p>
            <a:r>
              <a:rPr lang="es-ES" dirty="0"/>
              <a:t>Actualmente las colecciones de plantas se han incrementado notablemente desde su fundación, con plantas que proceden de todos los rincones del planeta. </a:t>
            </a:r>
          </a:p>
          <a:p>
            <a:r>
              <a:rPr lang="es-ES" dirty="0"/>
              <a:t>Se encuentra en la isla de Gran Canaria entre las localidades de Tafira Alta y Tafira Baja y muy cerca del núcleo de mayor población de Santa Brígida, y a 7 km de Las Palmas de Gran Canaria.</a:t>
            </a:r>
          </a:p>
          <a:p>
            <a:endParaRPr lang="es-ES" dirty="0"/>
          </a:p>
          <a:p>
            <a:endParaRPr lang="es-ES" dirty="0"/>
          </a:p>
        </p:txBody>
      </p:sp>
    </p:spTree>
    <p:extLst>
      <p:ext uri="{BB962C8B-B14F-4D97-AF65-F5344CB8AC3E}">
        <p14:creationId xmlns:p14="http://schemas.microsoft.com/office/powerpoint/2010/main" val="1463003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Con una extensión de 27 acres (unas 10 hectáreas), la mayoría del parque se encuentra en terrazas del costado del "Barranco de Guiniguada", en el que en un punto del barranco, se encuentra un puente de madera con el que se alcanzan las zonas llanas.</a:t>
            </a:r>
          </a:p>
          <a:p>
            <a:r>
              <a:rPr lang="es-ES" dirty="0"/>
              <a:t> Senderos embaldosados conducen a las cuevas y cascadas que por aquí se hallan, no siendo fáciles de transitar por las personas que tengan algún problema de movilidad.</a:t>
            </a:r>
          </a:p>
          <a:p>
            <a:r>
              <a:rPr lang="es-ES" b="1" dirty="0"/>
              <a:t>Colecciones </a:t>
            </a:r>
          </a:p>
          <a:p>
            <a:r>
              <a:rPr lang="es-ES" dirty="0"/>
              <a:t>Situadas en terrazas y desarrollándose en su hábitat natural, cada especie posee su propia zona delimitada. Justo, una vez que hemos traspasado la entrada principal, nos encontramos algunos especímenes del bosque de Laurisilva (árboles de laurel de bayas o "loros"), …</a:t>
            </a:r>
          </a:p>
        </p:txBody>
      </p:sp>
    </p:spTree>
    <p:extLst>
      <p:ext uri="{BB962C8B-B14F-4D97-AF65-F5344CB8AC3E}">
        <p14:creationId xmlns:p14="http://schemas.microsoft.com/office/powerpoint/2010/main" val="376961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…los cuales eran la cubierta forestal original de las islas en tiempos pre-Hispánicos, pero que en la colonización, se destruyó completamente.</a:t>
            </a:r>
          </a:p>
          <a:p>
            <a:r>
              <a:rPr lang="es-ES" dirty="0"/>
              <a:t>Entrando por el "Camino de los Dragos", se llega a la "Plaza de las Palmeras" donde se encuentra todas las especies de palmeras que se desarrollan en las islas del archipiélago.</a:t>
            </a:r>
          </a:p>
          <a:p>
            <a:r>
              <a:rPr lang="es-ES" dirty="0"/>
              <a:t> Entre otras especies también se encuentran especímenes de los pinos canarios, dragos, brezos, y más de 10.000 especies de suculentas de todo el mundo. </a:t>
            </a:r>
          </a:p>
          <a:p>
            <a:r>
              <a:rPr lang="es-ES" dirty="0"/>
              <a:t>De la flora de las islas se encuentran la mayoría de las especies en peligro de extinción de los casi 600 endemismos del archipiélago.</a:t>
            </a:r>
          </a:p>
          <a:p>
            <a:endParaRPr lang="es-ES" dirty="0"/>
          </a:p>
        </p:txBody>
      </p:sp>
    </p:spTree>
    <p:extLst>
      <p:ext uri="{BB962C8B-B14F-4D97-AF65-F5344CB8AC3E}">
        <p14:creationId xmlns:p14="http://schemas.microsoft.com/office/powerpoint/2010/main" val="386682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Otra colección del parque es el ‘Jardín de las Islas’, en el que un prado central se encuentran diferentes especies que florecen en grupos, según de que isla sean originarios. </a:t>
            </a:r>
          </a:p>
          <a:p>
            <a:r>
              <a:rPr lang="es-ES" dirty="0"/>
              <a:t>El ‘Jardín Ornamental de Macaronésica’, aquí se encuentran agrupadas las plantas más decorativas, y que se pueden encontrar en muchos jardines.</a:t>
            </a:r>
          </a:p>
          <a:p>
            <a:r>
              <a:rPr lang="es-ES" dirty="0"/>
              <a:t>El ‘Jardín Escondido’, es un invernadero pequeño con una gran concentración de humedad que reproduce un biotopo tropical.</a:t>
            </a:r>
          </a:p>
          <a:p>
            <a:r>
              <a:rPr lang="es-ES" dirty="0"/>
              <a:t> En el interior incluye una cueva de la que mana un chorro de agua. Aquí se encuentran juncos, papiros, bambúes, y varias especies de helechos. También se muestran una colección de bonsáis, realizados con plantas canarias, y alguna curiosidad como los naranjos y las plataneras enanas</a:t>
            </a:r>
          </a:p>
          <a:p>
            <a:endParaRPr lang="es-ES" dirty="0"/>
          </a:p>
        </p:txBody>
      </p:sp>
    </p:spTree>
    <p:extLst>
      <p:ext uri="{BB962C8B-B14F-4D97-AF65-F5344CB8AC3E}">
        <p14:creationId xmlns:p14="http://schemas.microsoft.com/office/powerpoint/2010/main" val="3641577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El ‘Jardín del Mundo’, se inauguró el 15 de diciembre del año 2002 por el Presidente del Gobierno de Canarias Don Román Rodríguez, como una de las conmemoraciones del 50 aniversario del Jardín Botánico Canario, situándose en el jardín una escultura homenaje a Eric Ragnor Sventenius, su fundador e impulsor. </a:t>
            </a:r>
          </a:p>
          <a:p>
            <a:r>
              <a:rPr lang="es-ES" dirty="0"/>
              <a:t>En este jardín se incluyen cinco zonas diferentes correspondientes a cada uno de los continentes del planeta, con las especies más representativas de cada uno. </a:t>
            </a:r>
          </a:p>
          <a:p>
            <a:r>
              <a:rPr lang="es-ES" dirty="0"/>
              <a:t>En esta nueva zona del jardín también se incluye la zona de los lagos y la cascada con cierto aire de Jardín japonés. Bordeando los lagos se encuentran una serie de especies endémicas de las Islas Canarias que están en peligro de extinción o amenazadas.</a:t>
            </a:r>
          </a:p>
        </p:txBody>
      </p:sp>
    </p:spTree>
    <p:extLst>
      <p:ext uri="{BB962C8B-B14F-4D97-AF65-F5344CB8AC3E}">
        <p14:creationId xmlns:p14="http://schemas.microsoft.com/office/powerpoint/2010/main" val="4060006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lnSpcReduction="10000"/>
          </a:bodyPr>
          <a:lstStyle/>
          <a:p>
            <a:r>
              <a:rPr lang="es-ES" b="1" dirty="0"/>
              <a:t>Equipamientos</a:t>
            </a:r>
          </a:p>
          <a:p>
            <a:r>
              <a:rPr lang="es-ES" dirty="0"/>
              <a:t>El "Centro de Exposiciones". Aquí se encuentra la Exposición permanente de Historia Natural de Gran Canaria, también se encuentra la réplica del despacho original del primer director del Jardín. Este centro es el lugar de exposiciones temporales de pintura, escultura, y fotografía que tienen relación con el medio ambiente y con el Jardín. Este edificio fue diseñado por Sventenius. Enfrente del Edificio se encuentra la Plaza de los Nenúfares, y a la derecha "El Alpendre", construcción típica canaria que contiene utensilios que se han usado tradicionalmente en la agricultura canaria. </a:t>
            </a:r>
          </a:p>
          <a:p>
            <a:r>
              <a:rPr lang="es-ES" dirty="0"/>
              <a:t>"El Centro de Investigación y Gestión" que se encuentra en el punto más alto del parque, donde se sitúan los laboratorios, la biblioteca, el herbario, el banco de semillas y las oficinas de administración</a:t>
            </a:r>
          </a:p>
        </p:txBody>
      </p:sp>
    </p:spTree>
    <p:extLst>
      <p:ext uri="{BB962C8B-B14F-4D97-AF65-F5344CB8AC3E}">
        <p14:creationId xmlns:p14="http://schemas.microsoft.com/office/powerpoint/2010/main" val="2698487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El edificio principal, fue construido con cantería roja de Ayagaures en 1965, a este edificio al que se le conoce popularmente como la "Casa de Mister Pavillard" ( médico y escritor, que fue su propietario) también alberga el departamento de Educación que se encarga de la elaboración de los programas didácticos del Jardín.</a:t>
            </a:r>
          </a:p>
          <a:p>
            <a:r>
              <a:rPr lang="es-ES" dirty="0"/>
              <a:t>"El banco de Germoplasma", permite conservar las semillas durante mucho tiempo, sobre todo los de los endemismos de las Islas Canarias que se encuentran en mayor peligro de extinción. Este banco es el único que existe en todo el Archipiélago..</a:t>
            </a:r>
          </a:p>
          <a:p>
            <a:endParaRPr lang="es-ES" dirty="0"/>
          </a:p>
        </p:txBody>
      </p:sp>
    </p:spTree>
    <p:extLst>
      <p:ext uri="{BB962C8B-B14F-4D97-AF65-F5344CB8AC3E}">
        <p14:creationId xmlns:p14="http://schemas.microsoft.com/office/powerpoint/2010/main" val="4271351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b="1" dirty="0"/>
              <a:t>Actividades</a:t>
            </a:r>
            <a:r>
              <a:rPr lang="es-ES" dirty="0"/>
              <a:t> </a:t>
            </a:r>
          </a:p>
          <a:p>
            <a:r>
              <a:rPr lang="es-ES" dirty="0"/>
              <a:t>En los últimos años se han descubierto y clasificado un gran número de nuevas especies de plantas, sobre todo de la flora de las islas, lo que ha contribuido grandemente al conocimiento del patrimonio mundial. </a:t>
            </a:r>
          </a:p>
          <a:p>
            <a:r>
              <a:rPr lang="es-ES" dirty="0"/>
              <a:t>En el Jardín Botánico Viera y Clavijo se desarrollan diferentes líneas de investigación, encaminadas al conocimiento científico de la Flora exclusiva del archipiélago (palinología, citogenética, corología, cultivos "in vitro", banco de germoplasma, biología reproductiva, biología molecular, etc.). </a:t>
            </a:r>
          </a:p>
          <a:p>
            <a:r>
              <a:rPr lang="es-ES" dirty="0"/>
              <a:t>El centro edita la revista "Botánica Macaronésica" donde se publican todos los trabajos de investigación que se generan en el Centro.</a:t>
            </a:r>
          </a:p>
          <a:p>
            <a:endParaRPr lang="es-ES" dirty="0"/>
          </a:p>
        </p:txBody>
      </p:sp>
    </p:spTree>
    <p:extLst>
      <p:ext uri="{BB962C8B-B14F-4D97-AF65-F5344CB8AC3E}">
        <p14:creationId xmlns:p14="http://schemas.microsoft.com/office/powerpoint/2010/main" val="2359074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9143999" cy="7010350"/>
          </a:xfrm>
          <a:prstGeom prst="rect">
            <a:avLst/>
          </a:prstGeom>
        </p:spPr>
      </p:pic>
    </p:spTree>
    <p:extLst>
      <p:ext uri="{BB962C8B-B14F-4D97-AF65-F5344CB8AC3E}">
        <p14:creationId xmlns:p14="http://schemas.microsoft.com/office/powerpoint/2010/main" val="1680498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76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00" b="8164"/>
          <a:stretch/>
        </p:blipFill>
        <p:spPr>
          <a:xfrm>
            <a:off x="0" y="4756"/>
            <a:ext cx="9281160" cy="6853244"/>
          </a:xfrm>
          <a:prstGeom prst="rect">
            <a:avLst/>
          </a:prstGeom>
        </p:spPr>
      </p:pic>
    </p:spTree>
    <p:extLst>
      <p:ext uri="{BB962C8B-B14F-4D97-AF65-F5344CB8AC3E}">
        <p14:creationId xmlns:p14="http://schemas.microsoft.com/office/powerpoint/2010/main" val="2365736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00" b="6223"/>
          <a:stretch/>
        </p:blipFill>
        <p:spPr>
          <a:xfrm>
            <a:off x="0" y="0"/>
            <a:ext cx="9326880" cy="6858000"/>
          </a:xfrm>
          <a:prstGeom prst="rect">
            <a:avLst/>
          </a:prstGeom>
        </p:spPr>
      </p:pic>
    </p:spTree>
    <p:extLst>
      <p:ext uri="{BB962C8B-B14F-4D97-AF65-F5344CB8AC3E}">
        <p14:creationId xmlns:p14="http://schemas.microsoft.com/office/powerpoint/2010/main" val="2655640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31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043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972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166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67"/>
          <a:stretch/>
        </p:blipFill>
        <p:spPr>
          <a:xfrm>
            <a:off x="0" y="0"/>
            <a:ext cx="9144000" cy="7029400"/>
          </a:xfrm>
          <a:prstGeom prst="rect">
            <a:avLst/>
          </a:prstGeom>
        </p:spPr>
      </p:pic>
    </p:spTree>
    <p:extLst>
      <p:ext uri="{BB962C8B-B14F-4D97-AF65-F5344CB8AC3E}">
        <p14:creationId xmlns:p14="http://schemas.microsoft.com/office/powerpoint/2010/main" val="2367076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23"/>
          <a:stretch/>
        </p:blipFill>
        <p:spPr>
          <a:xfrm>
            <a:off x="0" y="0"/>
            <a:ext cx="9144000" cy="6858000"/>
          </a:xfrm>
          <a:prstGeom prst="rect">
            <a:avLst/>
          </a:prstGeom>
        </p:spPr>
      </p:pic>
    </p:spTree>
    <p:extLst>
      <p:ext uri="{BB962C8B-B14F-4D97-AF65-F5344CB8AC3E}">
        <p14:creationId xmlns:p14="http://schemas.microsoft.com/office/powerpoint/2010/main" val="1681377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8740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309320"/>
            <a:ext cx="2736304" cy="646331"/>
          </a:xfrm>
          <a:prstGeom prst="rect">
            <a:avLst/>
          </a:prstGeom>
          <a:solidFill>
            <a:srgbClr val="92D050"/>
          </a:solidFill>
        </p:spPr>
        <p:txBody>
          <a:bodyPr wrap="square" rtlCol="0">
            <a:spAutoFit/>
          </a:bodyPr>
          <a:lstStyle/>
          <a:p>
            <a:r>
              <a:rPr lang="es-ES" dirty="0"/>
              <a:t>Euphorbia candelabrum</a:t>
            </a:r>
          </a:p>
        </p:txBody>
      </p:sp>
    </p:spTree>
    <p:extLst>
      <p:ext uri="{BB962C8B-B14F-4D97-AF65-F5344CB8AC3E}">
        <p14:creationId xmlns:p14="http://schemas.microsoft.com/office/powerpoint/2010/main" val="2130236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8" y="-15592"/>
            <a:ext cx="6286500" cy="3621421"/>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4668" y="-15591"/>
            <a:ext cx="2869332" cy="177357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4228" y="1795118"/>
            <a:ext cx="2825100" cy="264199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88" y="3605827"/>
            <a:ext cx="6244580" cy="3247587"/>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8900" y="4437112"/>
            <a:ext cx="2830428" cy="2415910"/>
          </a:xfrm>
          <a:prstGeom prst="rect">
            <a:avLst/>
          </a:prstGeom>
        </p:spPr>
      </p:pic>
    </p:spTree>
    <p:extLst>
      <p:ext uri="{BB962C8B-B14F-4D97-AF65-F5344CB8AC3E}">
        <p14:creationId xmlns:p14="http://schemas.microsoft.com/office/powerpoint/2010/main" val="2521269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4499992" cy="347852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76200"/>
            <a:ext cx="4663440" cy="3433192"/>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356992"/>
            <a:ext cx="4663440" cy="3478520"/>
          </a:xfrm>
          <a:prstGeom prst="rect">
            <a:avLst/>
          </a:prstGeom>
        </p:spPr>
      </p:pic>
    </p:spTree>
    <p:extLst>
      <p:ext uri="{BB962C8B-B14F-4D97-AF65-F5344CB8AC3E}">
        <p14:creationId xmlns:p14="http://schemas.microsoft.com/office/powerpoint/2010/main" val="2994398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6121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2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3142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546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64352" y="6400750"/>
            <a:ext cx="2520280" cy="646331"/>
          </a:xfrm>
          <a:prstGeom prst="rect">
            <a:avLst/>
          </a:prstGeom>
          <a:solidFill>
            <a:srgbClr val="92D050"/>
          </a:solidFill>
        </p:spPr>
        <p:txBody>
          <a:bodyPr wrap="square" rtlCol="0">
            <a:spAutoFit/>
          </a:bodyPr>
          <a:lstStyle/>
          <a:p>
            <a:r>
              <a:rPr lang="es-ES" dirty="0"/>
              <a:t>Euphorbia canariensis</a:t>
            </a:r>
          </a:p>
        </p:txBody>
      </p:sp>
    </p:spTree>
    <p:extLst>
      <p:ext uri="{BB962C8B-B14F-4D97-AF65-F5344CB8AC3E}">
        <p14:creationId xmlns:p14="http://schemas.microsoft.com/office/powerpoint/2010/main" val="3476850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8558"/>
            <a:ext cx="9144000" cy="6489441"/>
          </a:xfrm>
          <a:prstGeom prst="rect">
            <a:avLst/>
          </a:prstGeom>
        </p:spPr>
      </p:pic>
    </p:spTree>
    <p:extLst>
      <p:ext uri="{BB962C8B-B14F-4D97-AF65-F5344CB8AC3E}">
        <p14:creationId xmlns:p14="http://schemas.microsoft.com/office/powerpoint/2010/main" val="518745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8000"/>
          </a:xfrm>
          <a:prstGeom prst="rect">
            <a:avLst/>
          </a:prstGeom>
        </p:spPr>
      </p:pic>
    </p:spTree>
    <p:extLst>
      <p:ext uri="{BB962C8B-B14F-4D97-AF65-F5344CB8AC3E}">
        <p14:creationId xmlns:p14="http://schemas.microsoft.com/office/powerpoint/2010/main" val="2796482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23"/>
          <a:stretch/>
        </p:blipFill>
        <p:spPr>
          <a:xfrm>
            <a:off x="0" y="0"/>
            <a:ext cx="9144000" cy="6858000"/>
          </a:xfrm>
          <a:prstGeom prst="rect">
            <a:avLst/>
          </a:prstGeom>
        </p:spPr>
      </p:pic>
    </p:spTree>
    <p:extLst>
      <p:ext uri="{BB962C8B-B14F-4D97-AF65-F5344CB8AC3E}">
        <p14:creationId xmlns:p14="http://schemas.microsoft.com/office/powerpoint/2010/main" val="2157700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195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524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112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4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209102" cy="6858000"/>
          </a:xfrm>
          <a:prstGeom prst="rect">
            <a:avLst/>
          </a:prstGeom>
        </p:spPr>
      </p:pic>
    </p:spTree>
    <p:extLst>
      <p:ext uri="{BB962C8B-B14F-4D97-AF65-F5344CB8AC3E}">
        <p14:creationId xmlns:p14="http://schemas.microsoft.com/office/powerpoint/2010/main" val="1589190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033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222"/>
          <a:stretch/>
        </p:blipFill>
        <p:spPr>
          <a:xfrm>
            <a:off x="0" y="0"/>
            <a:ext cx="9144000" cy="6858000"/>
          </a:xfrm>
          <a:prstGeom prst="rect">
            <a:avLst/>
          </a:prstGeom>
        </p:spPr>
      </p:pic>
    </p:spTree>
    <p:extLst>
      <p:ext uri="{BB962C8B-B14F-4D97-AF65-F5344CB8AC3E}">
        <p14:creationId xmlns:p14="http://schemas.microsoft.com/office/powerpoint/2010/main" val="2035123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78"/>
          <a:stretch/>
        </p:blipFill>
        <p:spPr>
          <a:xfrm>
            <a:off x="0" y="0"/>
            <a:ext cx="9144000" cy="6858000"/>
          </a:xfrm>
          <a:prstGeom prst="rect">
            <a:avLst/>
          </a:prstGeom>
        </p:spPr>
      </p:pic>
    </p:spTree>
    <p:extLst>
      <p:ext uri="{BB962C8B-B14F-4D97-AF65-F5344CB8AC3E}">
        <p14:creationId xmlns:p14="http://schemas.microsoft.com/office/powerpoint/2010/main" val="3789275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2677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889"/>
          <a:stretch/>
        </p:blipFill>
        <p:spPr>
          <a:xfrm>
            <a:off x="0" y="0"/>
            <a:ext cx="9144000" cy="6858000"/>
          </a:xfrm>
          <a:prstGeom prst="rect">
            <a:avLst/>
          </a:prstGeom>
        </p:spPr>
      </p:pic>
    </p:spTree>
    <p:extLst>
      <p:ext uri="{BB962C8B-B14F-4D97-AF65-F5344CB8AC3E}">
        <p14:creationId xmlns:p14="http://schemas.microsoft.com/office/powerpoint/2010/main" val="3388200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34"/>
          <a:stretch/>
        </p:blipFill>
        <p:spPr>
          <a:xfrm>
            <a:off x="0" y="0"/>
            <a:ext cx="9144000" cy="6858000"/>
          </a:xfrm>
          <a:prstGeom prst="rect">
            <a:avLst/>
          </a:prstGeom>
        </p:spPr>
      </p:pic>
    </p:spTree>
    <p:extLst>
      <p:ext uri="{BB962C8B-B14F-4D97-AF65-F5344CB8AC3E}">
        <p14:creationId xmlns:p14="http://schemas.microsoft.com/office/powerpoint/2010/main" val="3377835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667"/>
          <a:stretch/>
        </p:blipFill>
        <p:spPr>
          <a:xfrm>
            <a:off x="0" y="0"/>
            <a:ext cx="9144000" cy="6858000"/>
          </a:xfrm>
          <a:prstGeom prst="rect">
            <a:avLst/>
          </a:prstGeom>
        </p:spPr>
      </p:pic>
    </p:spTree>
    <p:extLst>
      <p:ext uri="{BB962C8B-B14F-4D97-AF65-F5344CB8AC3E}">
        <p14:creationId xmlns:p14="http://schemas.microsoft.com/office/powerpoint/2010/main" val="4097241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103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11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667"/>
          <a:stretch/>
        </p:blipFill>
        <p:spPr>
          <a:xfrm>
            <a:off x="0" y="0"/>
            <a:ext cx="9144000" cy="6858000"/>
          </a:xfrm>
          <a:prstGeom prst="rect">
            <a:avLst/>
          </a:prstGeom>
        </p:spPr>
      </p:pic>
    </p:spTree>
    <p:extLst>
      <p:ext uri="{BB962C8B-B14F-4D97-AF65-F5344CB8AC3E}">
        <p14:creationId xmlns:p14="http://schemas.microsoft.com/office/powerpoint/2010/main" val="184180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1944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809"/>
          <a:stretch/>
        </p:blipFill>
        <p:spPr>
          <a:xfrm>
            <a:off x="-60960" y="0"/>
            <a:ext cx="9204960" cy="6833711"/>
          </a:xfrm>
          <a:prstGeom prst="rect">
            <a:avLst/>
          </a:prstGeom>
        </p:spPr>
      </p:pic>
    </p:spTree>
    <p:extLst>
      <p:ext uri="{BB962C8B-B14F-4D97-AF65-F5344CB8AC3E}">
        <p14:creationId xmlns:p14="http://schemas.microsoft.com/office/powerpoint/2010/main" val="702057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0213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78"/>
          <a:stretch/>
        </p:blipFill>
        <p:spPr>
          <a:xfrm>
            <a:off x="0" y="0"/>
            <a:ext cx="9144000" cy="6858000"/>
          </a:xfrm>
          <a:prstGeom prst="rect">
            <a:avLst/>
          </a:prstGeom>
        </p:spPr>
      </p:pic>
    </p:spTree>
    <p:extLst>
      <p:ext uri="{BB962C8B-B14F-4D97-AF65-F5344CB8AC3E}">
        <p14:creationId xmlns:p14="http://schemas.microsoft.com/office/powerpoint/2010/main" val="3160478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488"/>
            <a:ext cx="5002912"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5555"/>
          <a:stretch/>
        </p:blipFill>
        <p:spPr>
          <a:xfrm>
            <a:off x="5004048" y="0"/>
            <a:ext cx="4139952" cy="6869008"/>
          </a:xfrm>
          <a:prstGeom prst="rect">
            <a:avLst/>
          </a:prstGeom>
        </p:spPr>
      </p:pic>
    </p:spTree>
    <p:extLst>
      <p:ext uri="{BB962C8B-B14F-4D97-AF65-F5344CB8AC3E}">
        <p14:creationId xmlns:p14="http://schemas.microsoft.com/office/powerpoint/2010/main" val="579492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889"/>
          <a:stretch/>
        </p:blipFill>
        <p:spPr>
          <a:xfrm>
            <a:off x="0" y="0"/>
            <a:ext cx="4788024"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6128" r="422"/>
          <a:stretch/>
        </p:blipFill>
        <p:spPr>
          <a:xfrm>
            <a:off x="4499992" y="0"/>
            <a:ext cx="4644008" cy="6833984"/>
          </a:xfrm>
          <a:prstGeom prst="rect">
            <a:avLst/>
          </a:prstGeom>
        </p:spPr>
      </p:pic>
      <p:sp>
        <p:nvSpPr>
          <p:cNvPr id="4" name="3 CuadroTexto"/>
          <p:cNvSpPr txBox="1"/>
          <p:nvPr/>
        </p:nvSpPr>
        <p:spPr>
          <a:xfrm>
            <a:off x="251520" y="6277962"/>
            <a:ext cx="3456384" cy="369332"/>
          </a:xfrm>
          <a:prstGeom prst="rect">
            <a:avLst/>
          </a:prstGeom>
          <a:solidFill>
            <a:srgbClr val="92D050"/>
          </a:solidFill>
        </p:spPr>
        <p:txBody>
          <a:bodyPr wrap="square" rtlCol="0">
            <a:spAutoFit/>
          </a:bodyPr>
          <a:lstStyle/>
          <a:p>
            <a:r>
              <a:rPr lang="es-ES" dirty="0"/>
              <a:t>Aloe plicatilis y Aeonium spèc.</a:t>
            </a:r>
          </a:p>
        </p:txBody>
      </p:sp>
    </p:spTree>
    <p:extLst>
      <p:ext uri="{BB962C8B-B14F-4D97-AF65-F5344CB8AC3E}">
        <p14:creationId xmlns:p14="http://schemas.microsoft.com/office/powerpoint/2010/main" val="2339548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11158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00"/>
          <a:stretch/>
        </p:blipFill>
        <p:spPr>
          <a:xfrm>
            <a:off x="0" y="0"/>
            <a:ext cx="9144000" cy="6858000"/>
          </a:xfrm>
          <a:prstGeom prst="rect">
            <a:avLst/>
          </a:prstGeom>
        </p:spPr>
      </p:pic>
    </p:spTree>
    <p:extLst>
      <p:ext uri="{BB962C8B-B14F-4D97-AF65-F5344CB8AC3E}">
        <p14:creationId xmlns:p14="http://schemas.microsoft.com/office/powerpoint/2010/main" val="17037873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34"/>
          <a:stretch/>
        </p:blipFill>
        <p:spPr>
          <a:xfrm>
            <a:off x="0" y="0"/>
            <a:ext cx="9144000" cy="6858000"/>
          </a:xfrm>
          <a:prstGeom prst="rect">
            <a:avLst/>
          </a:prstGeom>
        </p:spPr>
      </p:pic>
    </p:spTree>
    <p:extLst>
      <p:ext uri="{BB962C8B-B14F-4D97-AF65-F5344CB8AC3E}">
        <p14:creationId xmlns:p14="http://schemas.microsoft.com/office/powerpoint/2010/main" val="38407455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72"/>
          <a:stretch/>
        </p:blipFill>
        <p:spPr>
          <a:xfrm>
            <a:off x="0" y="0"/>
            <a:ext cx="9144000" cy="6834768"/>
          </a:xfrm>
          <a:prstGeom prst="rect">
            <a:avLst/>
          </a:prstGeom>
        </p:spPr>
      </p:pic>
    </p:spTree>
    <p:extLst>
      <p:ext uri="{BB962C8B-B14F-4D97-AF65-F5344CB8AC3E}">
        <p14:creationId xmlns:p14="http://schemas.microsoft.com/office/powerpoint/2010/main" val="4131217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624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524"/>
          <a:stretch/>
        </p:blipFill>
        <p:spPr>
          <a:xfrm>
            <a:off x="0" y="0"/>
            <a:ext cx="9144000" cy="6858000"/>
          </a:xfrm>
          <a:prstGeom prst="rect">
            <a:avLst/>
          </a:prstGeom>
        </p:spPr>
      </p:pic>
    </p:spTree>
    <p:extLst>
      <p:ext uri="{BB962C8B-B14F-4D97-AF65-F5344CB8AC3E}">
        <p14:creationId xmlns:p14="http://schemas.microsoft.com/office/powerpoint/2010/main" val="177773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34"/>
          <a:stretch/>
        </p:blipFill>
        <p:spPr>
          <a:xfrm>
            <a:off x="0" y="0"/>
            <a:ext cx="9144000" cy="6858000"/>
          </a:xfrm>
          <a:prstGeom prst="rect">
            <a:avLst/>
          </a:prstGeom>
        </p:spPr>
      </p:pic>
      <p:sp>
        <p:nvSpPr>
          <p:cNvPr id="3" name="2 CuadroTexto"/>
          <p:cNvSpPr txBox="1"/>
          <p:nvPr/>
        </p:nvSpPr>
        <p:spPr>
          <a:xfrm>
            <a:off x="251520" y="6421978"/>
            <a:ext cx="2736304" cy="369332"/>
          </a:xfrm>
          <a:prstGeom prst="rect">
            <a:avLst/>
          </a:prstGeom>
          <a:solidFill>
            <a:srgbClr val="92D050"/>
          </a:solidFill>
        </p:spPr>
        <p:txBody>
          <a:bodyPr wrap="square" rtlCol="0">
            <a:spAutoFit/>
          </a:bodyPr>
          <a:lstStyle/>
          <a:p>
            <a:r>
              <a:rPr lang="es-ES" dirty="0"/>
              <a:t>Pachypodium lamereii</a:t>
            </a:r>
          </a:p>
        </p:txBody>
      </p:sp>
    </p:spTree>
    <p:extLst>
      <p:ext uri="{BB962C8B-B14F-4D97-AF65-F5344CB8AC3E}">
        <p14:creationId xmlns:p14="http://schemas.microsoft.com/office/powerpoint/2010/main" val="2667662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12468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8261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00"/>
          <a:stretch/>
        </p:blipFill>
        <p:spPr>
          <a:xfrm>
            <a:off x="0" y="0"/>
            <a:ext cx="9144000" cy="6858000"/>
          </a:xfrm>
          <a:prstGeom prst="rect">
            <a:avLst/>
          </a:prstGeom>
        </p:spPr>
      </p:pic>
    </p:spTree>
    <p:extLst>
      <p:ext uri="{BB962C8B-B14F-4D97-AF65-F5344CB8AC3E}">
        <p14:creationId xmlns:p14="http://schemas.microsoft.com/office/powerpoint/2010/main" val="14147637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34"/>
          <a:stretch/>
        </p:blipFill>
        <p:spPr>
          <a:xfrm>
            <a:off x="0" y="0"/>
            <a:ext cx="9144000" cy="6858000"/>
          </a:xfrm>
          <a:prstGeom prst="rect">
            <a:avLst/>
          </a:prstGeom>
        </p:spPr>
      </p:pic>
    </p:spTree>
    <p:extLst>
      <p:ext uri="{BB962C8B-B14F-4D97-AF65-F5344CB8AC3E}">
        <p14:creationId xmlns:p14="http://schemas.microsoft.com/office/powerpoint/2010/main" val="20817885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4477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2119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t="4889"/>
          <a:stretch/>
        </p:blipFill>
        <p:spPr>
          <a:xfrm>
            <a:off x="0" y="0"/>
            <a:ext cx="9144000" cy="6858000"/>
          </a:xfrm>
          <a:prstGeom prst="rect">
            <a:avLst/>
          </a:prstGeom>
        </p:spPr>
      </p:pic>
    </p:spTree>
    <p:extLst>
      <p:ext uri="{BB962C8B-B14F-4D97-AF65-F5344CB8AC3E}">
        <p14:creationId xmlns:p14="http://schemas.microsoft.com/office/powerpoint/2010/main" val="34084539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54"/>
          <a:stretch/>
        </p:blipFill>
        <p:spPr>
          <a:xfrm>
            <a:off x="0" y="0"/>
            <a:ext cx="9144000" cy="6858000"/>
          </a:xfrm>
          <a:prstGeom prst="rect">
            <a:avLst/>
          </a:prstGeom>
        </p:spPr>
      </p:pic>
    </p:spTree>
    <p:extLst>
      <p:ext uri="{BB962C8B-B14F-4D97-AF65-F5344CB8AC3E}">
        <p14:creationId xmlns:p14="http://schemas.microsoft.com/office/powerpoint/2010/main" val="21751019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00"/>
          <a:stretch/>
        </p:blipFill>
        <p:spPr>
          <a:xfrm>
            <a:off x="0" y="0"/>
            <a:ext cx="9144000" cy="6858000"/>
          </a:xfrm>
          <a:prstGeom prst="rect">
            <a:avLst/>
          </a:prstGeom>
        </p:spPr>
      </p:pic>
    </p:spTree>
    <p:extLst>
      <p:ext uri="{BB962C8B-B14F-4D97-AF65-F5344CB8AC3E}">
        <p14:creationId xmlns:p14="http://schemas.microsoft.com/office/powerpoint/2010/main" val="22906940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78"/>
          <a:stretch/>
        </p:blipFill>
        <p:spPr>
          <a:xfrm>
            <a:off x="0" y="0"/>
            <a:ext cx="9144000" cy="6858000"/>
          </a:xfrm>
          <a:prstGeom prst="rect">
            <a:avLst/>
          </a:prstGeom>
        </p:spPr>
      </p:pic>
    </p:spTree>
    <p:extLst>
      <p:ext uri="{BB962C8B-B14F-4D97-AF65-F5344CB8AC3E}">
        <p14:creationId xmlns:p14="http://schemas.microsoft.com/office/powerpoint/2010/main" val="40028188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0" y="0"/>
            <a:ext cx="9144000" cy="6858000"/>
          </a:xfrm>
          <a:prstGeom prst="rect">
            <a:avLst/>
          </a:prstGeom>
        </p:spPr>
      </p:pic>
    </p:spTree>
    <p:extLst>
      <p:ext uri="{BB962C8B-B14F-4D97-AF65-F5344CB8AC3E}">
        <p14:creationId xmlns:p14="http://schemas.microsoft.com/office/powerpoint/2010/main" val="29037154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555"/>
          <a:stretch/>
        </p:blipFill>
        <p:spPr>
          <a:xfrm>
            <a:off x="0" y="0"/>
            <a:ext cx="9144000" cy="6858000"/>
          </a:xfrm>
          <a:prstGeom prst="rect">
            <a:avLst/>
          </a:prstGeom>
        </p:spPr>
      </p:pic>
    </p:spTree>
    <p:extLst>
      <p:ext uri="{BB962C8B-B14F-4D97-AF65-F5344CB8AC3E}">
        <p14:creationId xmlns:p14="http://schemas.microsoft.com/office/powerpoint/2010/main" val="28293202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111"/>
          <a:stretch/>
        </p:blipFill>
        <p:spPr>
          <a:xfrm>
            <a:off x="0" y="0"/>
            <a:ext cx="9144000" cy="6858000"/>
          </a:xfrm>
          <a:prstGeom prst="rect">
            <a:avLst/>
          </a:prstGeom>
        </p:spPr>
      </p:pic>
    </p:spTree>
    <p:extLst>
      <p:ext uri="{BB962C8B-B14F-4D97-AF65-F5344CB8AC3E}">
        <p14:creationId xmlns:p14="http://schemas.microsoft.com/office/powerpoint/2010/main" val="26509455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69647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89"/>
          <a:stretch/>
        </p:blipFill>
        <p:spPr>
          <a:xfrm>
            <a:off x="0" y="0"/>
            <a:ext cx="9144000" cy="6858000"/>
          </a:xfrm>
          <a:prstGeom prst="rect">
            <a:avLst/>
          </a:prstGeom>
        </p:spPr>
      </p:pic>
    </p:spTree>
    <p:extLst>
      <p:ext uri="{BB962C8B-B14F-4D97-AF65-F5344CB8AC3E}">
        <p14:creationId xmlns:p14="http://schemas.microsoft.com/office/powerpoint/2010/main" val="16703510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555"/>
          <a:stretch/>
        </p:blipFill>
        <p:spPr>
          <a:xfrm>
            <a:off x="0" y="0"/>
            <a:ext cx="9144000" cy="6858000"/>
          </a:xfrm>
          <a:prstGeom prst="rect">
            <a:avLst/>
          </a:prstGeom>
        </p:spPr>
      </p:pic>
    </p:spTree>
    <p:extLst>
      <p:ext uri="{BB962C8B-B14F-4D97-AF65-F5344CB8AC3E}">
        <p14:creationId xmlns:p14="http://schemas.microsoft.com/office/powerpoint/2010/main" val="12752709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24265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555"/>
          <a:stretch/>
        </p:blipFill>
        <p:spPr>
          <a:xfrm>
            <a:off x="0" y="0"/>
            <a:ext cx="9144000" cy="6858000"/>
          </a:xfrm>
          <a:prstGeom prst="rect">
            <a:avLst/>
          </a:prstGeom>
        </p:spPr>
      </p:pic>
    </p:spTree>
    <p:extLst>
      <p:ext uri="{BB962C8B-B14F-4D97-AF65-F5344CB8AC3E}">
        <p14:creationId xmlns:p14="http://schemas.microsoft.com/office/powerpoint/2010/main" val="42528182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04694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26457145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73415"/>
          </a:xfrm>
          <a:prstGeom prst="rect">
            <a:avLst/>
          </a:prstGeom>
        </p:spPr>
      </p:pic>
    </p:spTree>
    <p:extLst>
      <p:ext uri="{BB962C8B-B14F-4D97-AF65-F5344CB8AC3E}">
        <p14:creationId xmlns:p14="http://schemas.microsoft.com/office/powerpoint/2010/main" val="15622256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5111"/>
          <a:stretch/>
        </p:blipFill>
        <p:spPr>
          <a:xfrm>
            <a:off x="0" y="0"/>
            <a:ext cx="9144000" cy="6858000"/>
          </a:xfrm>
          <a:prstGeom prst="rect">
            <a:avLst/>
          </a:prstGeom>
        </p:spPr>
      </p:pic>
    </p:spTree>
    <p:extLst>
      <p:ext uri="{BB962C8B-B14F-4D97-AF65-F5344CB8AC3E}">
        <p14:creationId xmlns:p14="http://schemas.microsoft.com/office/powerpoint/2010/main" val="582403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8" y="-43237"/>
            <a:ext cx="9144000" cy="46892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8" y="2301951"/>
            <a:ext cx="9144000" cy="4688086"/>
          </a:xfrm>
          <a:prstGeom prst="rect">
            <a:avLst/>
          </a:prstGeom>
        </p:spPr>
      </p:pic>
    </p:spTree>
    <p:extLst>
      <p:ext uri="{BB962C8B-B14F-4D97-AF65-F5344CB8AC3E}">
        <p14:creationId xmlns:p14="http://schemas.microsoft.com/office/powerpoint/2010/main" val="18163048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0743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82628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34"/>
          <a:stretch/>
        </p:blipFill>
        <p:spPr>
          <a:xfrm>
            <a:off x="0" y="0"/>
            <a:ext cx="9144000" cy="6858000"/>
          </a:xfrm>
          <a:prstGeom prst="rect">
            <a:avLst/>
          </a:prstGeom>
        </p:spPr>
      </p:pic>
    </p:spTree>
    <p:extLst>
      <p:ext uri="{BB962C8B-B14F-4D97-AF65-F5344CB8AC3E}">
        <p14:creationId xmlns:p14="http://schemas.microsoft.com/office/powerpoint/2010/main" val="2221700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89"/>
          <a:stretch/>
        </p:blipFill>
        <p:spPr>
          <a:xfrm>
            <a:off x="0" y="0"/>
            <a:ext cx="9144000" cy="6858000"/>
          </a:xfrm>
          <a:prstGeom prst="rect">
            <a:avLst/>
          </a:prstGeom>
        </p:spPr>
      </p:pic>
    </p:spTree>
    <p:extLst>
      <p:ext uri="{BB962C8B-B14F-4D97-AF65-F5344CB8AC3E}">
        <p14:creationId xmlns:p14="http://schemas.microsoft.com/office/powerpoint/2010/main" val="4573958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7076981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144000" cy="6858000"/>
          </a:xfrm>
          <a:prstGeom prst="rect">
            <a:avLst/>
          </a:prstGeom>
        </p:spPr>
      </p:pic>
    </p:spTree>
    <p:extLst>
      <p:ext uri="{BB962C8B-B14F-4D97-AF65-F5344CB8AC3E}">
        <p14:creationId xmlns:p14="http://schemas.microsoft.com/office/powerpoint/2010/main" val="39890138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89"/>
          <a:stretch/>
        </p:blipFill>
        <p:spPr>
          <a:xfrm>
            <a:off x="0" y="0"/>
            <a:ext cx="9144000" cy="6858000"/>
          </a:xfrm>
          <a:prstGeom prst="rect">
            <a:avLst/>
          </a:prstGeom>
        </p:spPr>
      </p:pic>
    </p:spTree>
    <p:extLst>
      <p:ext uri="{BB962C8B-B14F-4D97-AF65-F5344CB8AC3E}">
        <p14:creationId xmlns:p14="http://schemas.microsoft.com/office/powerpoint/2010/main" val="7086133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89"/>
          <a:stretch/>
        </p:blipFill>
        <p:spPr>
          <a:xfrm>
            <a:off x="0" y="0"/>
            <a:ext cx="9144000" cy="7029400"/>
          </a:xfrm>
          <a:prstGeom prst="rect">
            <a:avLst/>
          </a:prstGeom>
        </p:spPr>
      </p:pic>
    </p:spTree>
    <p:extLst>
      <p:ext uri="{BB962C8B-B14F-4D97-AF65-F5344CB8AC3E}">
        <p14:creationId xmlns:p14="http://schemas.microsoft.com/office/powerpoint/2010/main" val="25425020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34" b="8667"/>
          <a:stretch/>
        </p:blipFill>
        <p:spPr>
          <a:xfrm>
            <a:off x="0" y="0"/>
            <a:ext cx="9265920" cy="6858000"/>
          </a:xfrm>
          <a:prstGeom prst="rect">
            <a:avLst/>
          </a:prstGeom>
        </p:spPr>
      </p:pic>
    </p:spTree>
    <p:extLst>
      <p:ext uri="{BB962C8B-B14F-4D97-AF65-F5344CB8AC3E}">
        <p14:creationId xmlns:p14="http://schemas.microsoft.com/office/powerpoint/2010/main" val="7621471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56"/>
          <a:stretch/>
        </p:blipFill>
        <p:spPr>
          <a:xfrm>
            <a:off x="0" y="0"/>
            <a:ext cx="9144000" cy="6858000"/>
          </a:xfrm>
          <a:prstGeom prst="rect">
            <a:avLst/>
          </a:prstGeom>
        </p:spPr>
      </p:pic>
    </p:spTree>
    <p:extLst>
      <p:ext uri="{BB962C8B-B14F-4D97-AF65-F5344CB8AC3E}">
        <p14:creationId xmlns:p14="http://schemas.microsoft.com/office/powerpoint/2010/main" val="28292197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11"/>
          <a:stretch/>
        </p:blipFill>
        <p:spPr>
          <a:xfrm>
            <a:off x="0" y="0"/>
            <a:ext cx="9144000" cy="6858000"/>
          </a:xfrm>
          <a:prstGeom prst="rect">
            <a:avLst/>
          </a:prstGeom>
        </p:spPr>
      </p:pic>
    </p:spTree>
    <p:extLst>
      <p:ext uri="{BB962C8B-B14F-4D97-AF65-F5344CB8AC3E}">
        <p14:creationId xmlns:p14="http://schemas.microsoft.com/office/powerpoint/2010/main" val="9924482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56"/>
          <a:stretch/>
        </p:blipFill>
        <p:spPr>
          <a:xfrm>
            <a:off x="0" y="0"/>
            <a:ext cx="9144000" cy="6858000"/>
          </a:xfrm>
          <a:prstGeom prst="rect">
            <a:avLst/>
          </a:prstGeom>
        </p:spPr>
      </p:pic>
    </p:spTree>
    <p:extLst>
      <p:ext uri="{BB962C8B-B14F-4D97-AF65-F5344CB8AC3E}">
        <p14:creationId xmlns:p14="http://schemas.microsoft.com/office/powerpoint/2010/main" val="6834097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00" b="8667"/>
          <a:stretch/>
        </p:blipFill>
        <p:spPr>
          <a:xfrm>
            <a:off x="0" y="0"/>
            <a:ext cx="9281160" cy="7029400"/>
          </a:xfrm>
          <a:prstGeom prst="rect">
            <a:avLst/>
          </a:prstGeom>
        </p:spPr>
      </p:pic>
    </p:spTree>
    <p:extLst>
      <p:ext uri="{BB962C8B-B14F-4D97-AF65-F5344CB8AC3E}">
        <p14:creationId xmlns:p14="http://schemas.microsoft.com/office/powerpoint/2010/main" val="41551961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23324472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92"/>
          <a:stretch/>
        </p:blipFill>
        <p:spPr>
          <a:xfrm>
            <a:off x="0" y="0"/>
            <a:ext cx="9144000" cy="6957391"/>
          </a:xfrm>
          <a:prstGeom prst="rect">
            <a:avLst/>
          </a:prstGeom>
        </p:spPr>
      </p:pic>
    </p:spTree>
    <p:extLst>
      <p:ext uri="{BB962C8B-B14F-4D97-AF65-F5344CB8AC3E}">
        <p14:creationId xmlns:p14="http://schemas.microsoft.com/office/powerpoint/2010/main" val="41918701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330200"/>
            <a:ext cx="2286000" cy="30988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102" y="4077072"/>
            <a:ext cx="1866900" cy="2457450"/>
          </a:xfrm>
          <a:prstGeom prst="rect">
            <a:avLst/>
          </a:prstGeom>
        </p:spPr>
      </p:pic>
    </p:spTree>
    <p:extLst>
      <p:ext uri="{BB962C8B-B14F-4D97-AF65-F5344CB8AC3E}">
        <p14:creationId xmlns:p14="http://schemas.microsoft.com/office/powerpoint/2010/main" val="12622700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TM04033921[[fn=Damasco]]</Template>
  <TotalTime>261</TotalTime>
  <Words>1939</Words>
  <Application>Microsoft Office PowerPoint</Application>
  <PresentationFormat>Presentación en pantalla (4:3)</PresentationFormat>
  <Paragraphs>212</Paragraphs>
  <Slides>98</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98</vt:i4>
      </vt:variant>
    </vt:vector>
  </HeadingPairs>
  <TitlesOfParts>
    <vt:vector size="103" baseType="lpstr">
      <vt:lpstr>Arial</vt:lpstr>
      <vt:lpstr>Bookman Old Style</vt:lpstr>
      <vt:lpstr>Calibri</vt:lpstr>
      <vt:lpstr>Rockwell</vt:lpstr>
      <vt:lpstr>Damask</vt:lpstr>
      <vt:lpstr>JARDIN BOTANICO CANARIO VIERA Y CLAVIJO</vt:lpstr>
      <vt:lpstr>Jardín Botánico Viera y Clavijo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 BOTANICO CANARIO VIERA Y CLAVIJO</dc:title>
  <dc:creator>Josep</dc:creator>
  <cp:lastModifiedBy>jose Maria pichardo   sagrista</cp:lastModifiedBy>
  <cp:revision>13</cp:revision>
  <dcterms:created xsi:type="dcterms:W3CDTF">2013-12-30T11:42:53Z</dcterms:created>
  <dcterms:modified xsi:type="dcterms:W3CDTF">2019-09-15T09:40:55Z</dcterms:modified>
</cp:coreProperties>
</file>