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7"/>
  </p:notesMasterIdLst>
  <p:sldIdLst>
    <p:sldId id="257" r:id="rId2"/>
    <p:sldId id="259" r:id="rId3"/>
    <p:sldId id="417" r:id="rId4"/>
    <p:sldId id="418" r:id="rId5"/>
    <p:sldId id="419" r:id="rId6"/>
    <p:sldId id="420" r:id="rId7"/>
    <p:sldId id="421" r:id="rId8"/>
    <p:sldId id="422" r:id="rId9"/>
    <p:sldId id="423" r:id="rId10"/>
    <p:sldId id="424" r:id="rId11"/>
    <p:sldId id="378" r:id="rId12"/>
    <p:sldId id="412" r:id="rId13"/>
    <p:sldId id="406" r:id="rId14"/>
    <p:sldId id="414" r:id="rId15"/>
    <p:sldId id="415" r:id="rId16"/>
    <p:sldId id="416" r:id="rId17"/>
    <p:sldId id="285" r:id="rId18"/>
    <p:sldId id="377" r:id="rId19"/>
    <p:sldId id="267" r:id="rId20"/>
    <p:sldId id="268" r:id="rId21"/>
    <p:sldId id="260" r:id="rId22"/>
    <p:sldId id="319" r:id="rId23"/>
    <p:sldId id="318" r:id="rId24"/>
    <p:sldId id="262" r:id="rId25"/>
    <p:sldId id="263" r:id="rId26"/>
    <p:sldId id="279" r:id="rId27"/>
    <p:sldId id="280" r:id="rId28"/>
    <p:sldId id="281" r:id="rId29"/>
    <p:sldId id="286" r:id="rId30"/>
    <p:sldId id="289" r:id="rId31"/>
    <p:sldId id="290" r:id="rId32"/>
    <p:sldId id="384" r:id="rId33"/>
    <p:sldId id="410" r:id="rId34"/>
    <p:sldId id="296" r:id="rId35"/>
    <p:sldId id="330" r:id="rId36"/>
    <p:sldId id="332" r:id="rId37"/>
    <p:sldId id="333" r:id="rId38"/>
    <p:sldId id="334" r:id="rId39"/>
    <p:sldId id="335" r:id="rId40"/>
    <p:sldId id="337" r:id="rId41"/>
    <p:sldId id="338" r:id="rId42"/>
    <p:sldId id="370" r:id="rId43"/>
    <p:sldId id="371" r:id="rId44"/>
    <p:sldId id="376" r:id="rId45"/>
    <p:sldId id="404" r:id="rId46"/>
    <p:sldId id="413" r:id="rId47"/>
    <p:sldId id="405" r:id="rId48"/>
    <p:sldId id="264" r:id="rId49"/>
    <p:sldId id="265" r:id="rId50"/>
    <p:sldId id="271" r:id="rId51"/>
    <p:sldId id="266" r:id="rId52"/>
    <p:sldId id="273" r:id="rId53"/>
    <p:sldId id="270" r:id="rId54"/>
    <p:sldId id="261" r:id="rId55"/>
    <p:sldId id="272" r:id="rId56"/>
    <p:sldId id="274" r:id="rId57"/>
    <p:sldId id="327" r:id="rId58"/>
    <p:sldId id="328" r:id="rId59"/>
    <p:sldId id="310" r:id="rId60"/>
    <p:sldId id="312" r:id="rId61"/>
    <p:sldId id="269" r:id="rId62"/>
    <p:sldId id="298" r:id="rId63"/>
    <p:sldId id="299" r:id="rId64"/>
    <p:sldId id="300" r:id="rId65"/>
    <p:sldId id="275" r:id="rId66"/>
    <p:sldId id="276" r:id="rId67"/>
    <p:sldId id="355" r:id="rId68"/>
    <p:sldId id="359" r:id="rId69"/>
    <p:sldId id="277" r:id="rId70"/>
    <p:sldId id="278" r:id="rId71"/>
    <p:sldId id="282" r:id="rId72"/>
    <p:sldId id="283" r:id="rId73"/>
    <p:sldId id="284" r:id="rId74"/>
    <p:sldId id="287" r:id="rId75"/>
    <p:sldId id="288" r:id="rId76"/>
    <p:sldId id="291" r:id="rId77"/>
    <p:sldId id="292" r:id="rId78"/>
    <p:sldId id="293" r:id="rId79"/>
    <p:sldId id="294" r:id="rId80"/>
    <p:sldId id="295" r:id="rId81"/>
    <p:sldId id="297" r:id="rId82"/>
    <p:sldId id="303" r:id="rId83"/>
    <p:sldId id="301" r:id="rId84"/>
    <p:sldId id="302" r:id="rId85"/>
    <p:sldId id="304" r:id="rId86"/>
    <p:sldId id="305" r:id="rId87"/>
    <p:sldId id="306" r:id="rId88"/>
    <p:sldId id="307" r:id="rId89"/>
    <p:sldId id="308" r:id="rId90"/>
    <p:sldId id="309" r:id="rId91"/>
    <p:sldId id="311" r:id="rId92"/>
    <p:sldId id="313" r:id="rId93"/>
    <p:sldId id="314" r:id="rId94"/>
    <p:sldId id="315" r:id="rId95"/>
    <p:sldId id="316" r:id="rId96"/>
    <p:sldId id="317" r:id="rId97"/>
    <p:sldId id="320" r:id="rId98"/>
    <p:sldId id="321" r:id="rId99"/>
    <p:sldId id="322" r:id="rId100"/>
    <p:sldId id="323" r:id="rId101"/>
    <p:sldId id="324" r:id="rId102"/>
    <p:sldId id="326" r:id="rId103"/>
    <p:sldId id="329" r:id="rId104"/>
    <p:sldId id="331" r:id="rId105"/>
    <p:sldId id="339" r:id="rId106"/>
    <p:sldId id="340" r:id="rId107"/>
    <p:sldId id="341" r:id="rId108"/>
    <p:sldId id="342" r:id="rId109"/>
    <p:sldId id="343" r:id="rId110"/>
    <p:sldId id="344" r:id="rId111"/>
    <p:sldId id="345" r:id="rId112"/>
    <p:sldId id="346" r:id="rId113"/>
    <p:sldId id="356" r:id="rId114"/>
    <p:sldId id="347" r:id="rId115"/>
    <p:sldId id="348" r:id="rId116"/>
    <p:sldId id="349" r:id="rId117"/>
    <p:sldId id="350" r:id="rId118"/>
    <p:sldId id="351" r:id="rId119"/>
    <p:sldId id="352" r:id="rId120"/>
    <p:sldId id="353" r:id="rId121"/>
    <p:sldId id="354" r:id="rId122"/>
    <p:sldId id="357" r:id="rId123"/>
    <p:sldId id="358" r:id="rId124"/>
    <p:sldId id="360" r:id="rId125"/>
    <p:sldId id="361" r:id="rId126"/>
    <p:sldId id="362" r:id="rId127"/>
    <p:sldId id="363" r:id="rId128"/>
    <p:sldId id="364" r:id="rId129"/>
    <p:sldId id="365" r:id="rId130"/>
    <p:sldId id="366" r:id="rId131"/>
    <p:sldId id="367" r:id="rId132"/>
    <p:sldId id="368" r:id="rId133"/>
    <p:sldId id="369" r:id="rId134"/>
    <p:sldId id="372" r:id="rId135"/>
    <p:sldId id="373" r:id="rId136"/>
    <p:sldId id="374" r:id="rId137"/>
    <p:sldId id="375" r:id="rId138"/>
    <p:sldId id="379" r:id="rId139"/>
    <p:sldId id="380" r:id="rId140"/>
    <p:sldId id="381" r:id="rId141"/>
    <p:sldId id="382" r:id="rId142"/>
    <p:sldId id="383" r:id="rId143"/>
    <p:sldId id="385" r:id="rId144"/>
    <p:sldId id="386" r:id="rId145"/>
    <p:sldId id="388" r:id="rId146"/>
    <p:sldId id="389" r:id="rId147"/>
    <p:sldId id="390" r:id="rId148"/>
    <p:sldId id="391" r:id="rId149"/>
    <p:sldId id="392" r:id="rId150"/>
    <p:sldId id="393" r:id="rId151"/>
    <p:sldId id="325" r:id="rId152"/>
    <p:sldId id="408" r:id="rId153"/>
    <p:sldId id="394" r:id="rId154"/>
    <p:sldId id="395" r:id="rId155"/>
    <p:sldId id="396" r:id="rId156"/>
    <p:sldId id="397" r:id="rId157"/>
    <p:sldId id="398" r:id="rId158"/>
    <p:sldId id="399" r:id="rId159"/>
    <p:sldId id="400" r:id="rId160"/>
    <p:sldId id="401" r:id="rId161"/>
    <p:sldId id="402" r:id="rId162"/>
    <p:sldId id="403" r:id="rId163"/>
    <p:sldId id="407" r:id="rId164"/>
    <p:sldId id="409" r:id="rId165"/>
    <p:sldId id="411" r:id="rId16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506"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3376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647788-E334-4CF3-8AD7-EB7A4149051C}" type="datetimeFigureOut">
              <a:rPr lang="es-ES" smtClean="0"/>
              <a:t>17/09/2019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9C9CFA-8015-42A4-B2F4-A371BE083EB7}" type="slidenum">
              <a:rPr lang="es-ES" smtClean="0"/>
              <a:t>‹Nº›</a:t>
            </a:fld>
            <a:endParaRPr lang="es-ES" dirty="0"/>
          </a:p>
        </p:txBody>
      </p:sp>
    </p:spTree>
    <p:extLst>
      <p:ext uri="{BB962C8B-B14F-4D97-AF65-F5344CB8AC3E}">
        <p14:creationId xmlns:p14="http://schemas.microsoft.com/office/powerpoint/2010/main" val="2343185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460527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581761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974407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871428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677566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590760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623625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361254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942345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770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935823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049858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537237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270583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9889938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411476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3853966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Garden.-Syringa persica</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0735213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Garden.-Magnolia</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655140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Garden.-Prunus</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659256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Garden.-Prunus</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1336160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 Prunus</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193404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2850501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Garden.-Prunus</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778762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224263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Garden.-Prunus</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0496841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8927108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8143795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Garden.-Prunus</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4853957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422854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7393440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2042816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8788416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745737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8169091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8226034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8928442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Garden.-Rosaleda</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5776625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Garden-Portico</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41260440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3065222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035482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5022050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394662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2118074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5867160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5564221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7328404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4538614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41156569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9366587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2437792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4012315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1517354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5083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6332567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83780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41742011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6203812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5790550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905447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9451850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6681300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9288000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9816516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2709767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0299236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3651539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0641947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3126163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77486441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2110537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0986925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4065990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5127569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7187182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1463074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022956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7781707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4940625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21061106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41917775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70146248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0213641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0043134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63963233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3735285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37661377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03161267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888025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1723572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415729254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95485578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1551130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72198879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47598646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90982078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6041274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64170724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08415646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31145345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0269466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109699341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69196372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58881507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8222333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75654980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331920735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410957824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412279854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93223522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162091649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286083572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97059922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123031288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26384814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407661822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329307893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393754107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363100953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209368563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377416938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29659465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49524154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58742161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308220035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210730220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372273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Garden.-Fagus sylvatica-Weeping_Beech</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388209762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Brooklyn Botanic Garden.-Japanese</a:t>
            </a:r>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137225733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Brooklyn Botanic Garden.-Japanese</a:t>
            </a:r>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147547588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Brooklyn Botanic Garden.-</a:t>
            </a:r>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123263328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87471916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204755831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144</a:t>
            </a:fld>
            <a:endParaRPr lang="es-ES" dirty="0">
              <a:solidFill>
                <a:prstClr val="black"/>
              </a:solidFill>
            </a:endParaRPr>
          </a:p>
        </p:txBody>
      </p:sp>
    </p:spTree>
    <p:extLst>
      <p:ext uri="{BB962C8B-B14F-4D97-AF65-F5344CB8AC3E}">
        <p14:creationId xmlns:p14="http://schemas.microsoft.com/office/powerpoint/2010/main" val="213134227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145</a:t>
            </a:fld>
            <a:endParaRPr lang="es-ES" dirty="0">
              <a:solidFill>
                <a:prstClr val="black"/>
              </a:solidFill>
            </a:endParaRPr>
          </a:p>
        </p:txBody>
      </p:sp>
    </p:spTree>
    <p:extLst>
      <p:ext uri="{BB962C8B-B14F-4D97-AF65-F5344CB8AC3E}">
        <p14:creationId xmlns:p14="http://schemas.microsoft.com/office/powerpoint/2010/main" val="275483057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Brooklyn Botanic Garden.-New York</a:t>
            </a:r>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119026530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Brooklyn Botanic Garden.-New York</a:t>
            </a:r>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364683152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Brooklyn Botanic Garden.-New York</a:t>
            </a:r>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148</a:t>
            </a:fld>
            <a:endParaRPr lang="es-ES" dirty="0">
              <a:solidFill>
                <a:prstClr val="black"/>
              </a:solidFill>
            </a:endParaRPr>
          </a:p>
        </p:txBody>
      </p:sp>
    </p:spTree>
    <p:extLst>
      <p:ext uri="{BB962C8B-B14F-4D97-AF65-F5344CB8AC3E}">
        <p14:creationId xmlns:p14="http://schemas.microsoft.com/office/powerpoint/2010/main" val="28049282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Brooklyn Botanic Garden.-New York</a:t>
            </a:r>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149</a:t>
            </a:fld>
            <a:endParaRPr lang="es-ES" dirty="0">
              <a:solidFill>
                <a:prstClr val="black"/>
              </a:solidFill>
            </a:endParaRPr>
          </a:p>
        </p:txBody>
      </p:sp>
    </p:spTree>
    <p:extLst>
      <p:ext uri="{BB962C8B-B14F-4D97-AF65-F5344CB8AC3E}">
        <p14:creationId xmlns:p14="http://schemas.microsoft.com/office/powerpoint/2010/main" val="289233104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Brooklyn Botanic Garden.-New York</a:t>
            </a:r>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150</a:t>
            </a:fld>
            <a:endParaRPr lang="es-ES" dirty="0">
              <a:solidFill>
                <a:prstClr val="black"/>
              </a:solidFill>
            </a:endParaRPr>
          </a:p>
        </p:txBody>
      </p:sp>
    </p:spTree>
    <p:extLst>
      <p:ext uri="{BB962C8B-B14F-4D97-AF65-F5344CB8AC3E}">
        <p14:creationId xmlns:p14="http://schemas.microsoft.com/office/powerpoint/2010/main" val="57606064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Broocklyn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151</a:t>
            </a:fld>
            <a:endParaRPr lang="es-ES" dirty="0">
              <a:solidFill>
                <a:prstClr val="black"/>
              </a:solidFill>
            </a:endParaRPr>
          </a:p>
        </p:txBody>
      </p:sp>
    </p:spTree>
    <p:extLst>
      <p:ext uri="{BB962C8B-B14F-4D97-AF65-F5344CB8AC3E}">
        <p14:creationId xmlns:p14="http://schemas.microsoft.com/office/powerpoint/2010/main" val="255590254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152</a:t>
            </a:fld>
            <a:endParaRPr lang="es-ES" dirty="0">
              <a:solidFill>
                <a:prstClr val="black"/>
              </a:solidFill>
            </a:endParaRPr>
          </a:p>
        </p:txBody>
      </p:sp>
    </p:spTree>
    <p:extLst>
      <p:ext uri="{BB962C8B-B14F-4D97-AF65-F5344CB8AC3E}">
        <p14:creationId xmlns:p14="http://schemas.microsoft.com/office/powerpoint/2010/main" val="354434995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Garden-Acer_Buergerianum_bonsai_2a</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153</a:t>
            </a:fld>
            <a:endParaRPr lang="es-ES" dirty="0">
              <a:solidFill>
                <a:prstClr val="black"/>
              </a:solidFill>
            </a:endParaRPr>
          </a:p>
        </p:txBody>
      </p:sp>
    </p:spTree>
    <p:extLst>
      <p:ext uri="{BB962C8B-B14F-4D97-AF65-F5344CB8AC3E}">
        <p14:creationId xmlns:p14="http://schemas.microsoft.com/office/powerpoint/2010/main" val="263017108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Garden-Juniperus_chinensis_sargentii_bonsai</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154</a:t>
            </a:fld>
            <a:endParaRPr lang="es-ES" dirty="0">
              <a:solidFill>
                <a:prstClr val="black"/>
              </a:solidFill>
            </a:endParaRPr>
          </a:p>
        </p:txBody>
      </p:sp>
    </p:spTree>
    <p:extLst>
      <p:ext uri="{BB962C8B-B14F-4D97-AF65-F5344CB8AC3E}">
        <p14:creationId xmlns:p14="http://schemas.microsoft.com/office/powerpoint/2010/main" val="422509217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Garden-Acer_Palmatum_bonsai</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155</a:t>
            </a:fld>
            <a:endParaRPr lang="es-ES" dirty="0">
              <a:solidFill>
                <a:prstClr val="black"/>
              </a:solidFill>
            </a:endParaRPr>
          </a:p>
        </p:txBody>
      </p:sp>
    </p:spTree>
    <p:extLst>
      <p:ext uri="{BB962C8B-B14F-4D97-AF65-F5344CB8AC3E}">
        <p14:creationId xmlns:p14="http://schemas.microsoft.com/office/powerpoint/2010/main" val="1176895307"/>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Garden-Cherryes</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156</a:t>
            </a:fld>
            <a:endParaRPr lang="es-ES" dirty="0">
              <a:solidFill>
                <a:prstClr val="black"/>
              </a:solidFill>
            </a:endParaRPr>
          </a:p>
        </p:txBody>
      </p:sp>
    </p:spTree>
    <p:extLst>
      <p:ext uri="{BB962C8B-B14F-4D97-AF65-F5344CB8AC3E}">
        <p14:creationId xmlns:p14="http://schemas.microsoft.com/office/powerpoint/2010/main" val="328115133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157</a:t>
            </a:fld>
            <a:endParaRPr lang="es-ES" dirty="0">
              <a:solidFill>
                <a:prstClr val="black"/>
              </a:solidFill>
            </a:endParaRPr>
          </a:p>
        </p:txBody>
      </p:sp>
    </p:spTree>
    <p:extLst>
      <p:ext uri="{BB962C8B-B14F-4D97-AF65-F5344CB8AC3E}">
        <p14:creationId xmlns:p14="http://schemas.microsoft.com/office/powerpoint/2010/main" val="135811354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158</a:t>
            </a:fld>
            <a:endParaRPr lang="es-ES" dirty="0">
              <a:solidFill>
                <a:prstClr val="black"/>
              </a:solidFill>
            </a:endParaRPr>
          </a:p>
        </p:txBody>
      </p:sp>
    </p:spTree>
    <p:extLst>
      <p:ext uri="{BB962C8B-B14F-4D97-AF65-F5344CB8AC3E}">
        <p14:creationId xmlns:p14="http://schemas.microsoft.com/office/powerpoint/2010/main" val="233127843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159</a:t>
            </a:fld>
            <a:endParaRPr lang="es-ES" dirty="0">
              <a:solidFill>
                <a:prstClr val="black"/>
              </a:solidFill>
            </a:endParaRPr>
          </a:p>
        </p:txBody>
      </p:sp>
    </p:spTree>
    <p:extLst>
      <p:ext uri="{BB962C8B-B14F-4D97-AF65-F5344CB8AC3E}">
        <p14:creationId xmlns:p14="http://schemas.microsoft.com/office/powerpoint/2010/main" val="344973873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160</a:t>
            </a:fld>
            <a:endParaRPr lang="es-ES" dirty="0">
              <a:solidFill>
                <a:prstClr val="black"/>
              </a:solidFill>
            </a:endParaRPr>
          </a:p>
        </p:txBody>
      </p:sp>
    </p:spTree>
    <p:extLst>
      <p:ext uri="{BB962C8B-B14F-4D97-AF65-F5344CB8AC3E}">
        <p14:creationId xmlns:p14="http://schemas.microsoft.com/office/powerpoint/2010/main" val="122127200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161</a:t>
            </a:fld>
            <a:endParaRPr lang="es-ES" dirty="0">
              <a:solidFill>
                <a:prstClr val="black"/>
              </a:solidFill>
            </a:endParaRPr>
          </a:p>
        </p:txBody>
      </p:sp>
    </p:spTree>
    <p:extLst>
      <p:ext uri="{BB962C8B-B14F-4D97-AF65-F5344CB8AC3E}">
        <p14:creationId xmlns:p14="http://schemas.microsoft.com/office/powerpoint/2010/main" val="173867215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162</a:t>
            </a:fld>
            <a:endParaRPr lang="es-ES" dirty="0">
              <a:solidFill>
                <a:prstClr val="black"/>
              </a:solidFill>
            </a:endParaRPr>
          </a:p>
        </p:txBody>
      </p:sp>
    </p:spTree>
    <p:extLst>
      <p:ext uri="{BB962C8B-B14F-4D97-AF65-F5344CB8AC3E}">
        <p14:creationId xmlns:p14="http://schemas.microsoft.com/office/powerpoint/2010/main" val="417396700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163</a:t>
            </a:fld>
            <a:endParaRPr lang="es-ES" dirty="0">
              <a:solidFill>
                <a:prstClr val="black"/>
              </a:solidFill>
            </a:endParaRPr>
          </a:p>
        </p:txBody>
      </p:sp>
    </p:spTree>
    <p:extLst>
      <p:ext uri="{BB962C8B-B14F-4D97-AF65-F5344CB8AC3E}">
        <p14:creationId xmlns:p14="http://schemas.microsoft.com/office/powerpoint/2010/main" val="54615720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164</a:t>
            </a:fld>
            <a:endParaRPr lang="es-ES" dirty="0">
              <a:solidFill>
                <a:prstClr val="black"/>
              </a:solidFill>
            </a:endParaRPr>
          </a:p>
        </p:txBody>
      </p:sp>
    </p:spTree>
    <p:extLst>
      <p:ext uri="{BB962C8B-B14F-4D97-AF65-F5344CB8AC3E}">
        <p14:creationId xmlns:p14="http://schemas.microsoft.com/office/powerpoint/2010/main" val="209230104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Brooklyn Botanic Garden-</a:t>
            </a:r>
          </a:p>
          <a:p>
            <a:endParaRPr lang="es-ES" dirty="0"/>
          </a:p>
        </p:txBody>
      </p:sp>
      <p:sp>
        <p:nvSpPr>
          <p:cNvPr id="4" name="3 Marcador de número de diapositiva"/>
          <p:cNvSpPr>
            <a:spLocks noGrp="1"/>
          </p:cNvSpPr>
          <p:nvPr>
            <p:ph type="sldNum" sz="quarter" idx="10"/>
          </p:nvPr>
        </p:nvSpPr>
        <p:spPr/>
        <p:txBody>
          <a:bodyPr/>
          <a:lstStyle/>
          <a:p>
            <a:fld id="{C738A38C-0531-478D-A968-48C0FE776073}" type="slidenum">
              <a:rPr lang="es-ES" smtClean="0">
                <a:solidFill>
                  <a:prstClr val="black"/>
                </a:solidFill>
              </a:rPr>
              <a:pPr/>
              <a:t>165</a:t>
            </a:fld>
            <a:endParaRPr lang="es-ES" dirty="0">
              <a:solidFill>
                <a:prstClr val="black"/>
              </a:solidFill>
            </a:endParaRPr>
          </a:p>
        </p:txBody>
      </p:sp>
    </p:spTree>
    <p:extLst>
      <p:ext uri="{BB962C8B-B14F-4D97-AF65-F5344CB8AC3E}">
        <p14:creationId xmlns:p14="http://schemas.microsoft.com/office/powerpoint/2010/main" val="2763260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rIns="45720"/>
          <a:lstStyle/>
          <a:p>
            <a:pPr eaLnBrk="1" latinLnBrk="0" hangingPunct="1"/>
            <a:fld id="{2BBB5E19-F10A-4C2F-BF6F-11C513378A2E}" type="slidenum">
              <a:rPr kumimoji="0" lang="en-US" smtClean="0"/>
              <a:pPr eaLnBrk="1" latinLnBrk="0" hangingPunct="1"/>
              <a:t>‹Nº›</a:t>
            </a:fld>
            <a:endParaRPr kumimoji="0" lang="en-U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460067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50432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928225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092550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20257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628198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38878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9833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9/17/2019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058012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3526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9/17/2019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21611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pPr algn="r" eaLnBrk="1" latinLnBrk="0" hangingPunct="1"/>
            <a:fld id="{E6F9B8CD-342D-4579-98EC-A8FD6B7370E1}" type="datetimeFigureOut">
              <a:rPr lang="en-US" smtClean="0"/>
              <a:pPr algn="r" eaLnBrk="1" latinLnBrk="0" hangingPunct="1"/>
              <a:t>9/17/2019</a:t>
            </a:fld>
            <a:endParaRPr lang="en-US" dirty="0">
              <a:solidFill>
                <a:schemeClr val="tx2"/>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95453223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4.xml"/><Relationship Id="rId1" Type="http://schemas.openxmlformats.org/officeDocument/2006/relationships/slideLayout" Target="../slideLayouts/slideLayout7.xml"/><Relationship Id="rId4" Type="http://schemas.openxmlformats.org/officeDocument/2006/relationships/image" Target="../media/image119.jpg"/></Relationships>
</file>

<file path=ppt/slides/_rels/slide12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9.xml"/><Relationship Id="rId1" Type="http://schemas.openxmlformats.org/officeDocument/2006/relationships/slideLayout" Target="../slideLayouts/slideLayout7.xml"/><Relationship Id="rId5" Type="http://schemas.openxmlformats.org/officeDocument/2006/relationships/image" Target="../media/image136.jpg"/><Relationship Id="rId4" Type="http://schemas.openxmlformats.org/officeDocument/2006/relationships/image" Target="../media/image135.jpg"/></Relationships>
</file>

<file path=ppt/slides/_rels/slide140.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43.xml"/><Relationship Id="rId1" Type="http://schemas.openxmlformats.org/officeDocument/2006/relationships/slideLayout" Target="../slideLayouts/slideLayout7.xml"/><Relationship Id="rId4" Type="http://schemas.openxmlformats.org/officeDocument/2006/relationships/image" Target="../media/image151.jpg"/></Relationships>
</file>

<file path=ppt/slides/_rels/slide154.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51.xml"/><Relationship Id="rId1" Type="http://schemas.openxmlformats.org/officeDocument/2006/relationships/slideLayout" Target="../slideLayouts/slideLayout7.xml"/><Relationship Id="rId4" Type="http://schemas.openxmlformats.org/officeDocument/2006/relationships/image" Target="../media/image159.jpg"/></Relationships>
</file>

<file path=ppt/slides/_rels/slide162.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6843" y="487443"/>
            <a:ext cx="4381161" cy="584154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40000"/>
                  <a:lumOff val="60000"/>
                </a:schemeClr>
              </a:solidFill>
            </a:endParaRPr>
          </a:p>
        </p:txBody>
      </p:sp>
      <p:pic>
        <p:nvPicPr>
          <p:cNvPr id="12" name="Picture 11">
            <a:extLst>
              <a:ext uri="{FF2B5EF4-FFF2-40B4-BE49-F238E27FC236}">
                <a16:creationId xmlns:a16="http://schemas.microsoft.com/office/drawing/2014/main" id="{15ADB788-8569-409E-862D-665AD53C99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1599" y="0"/>
            <a:ext cx="9142401" cy="6858000"/>
          </a:xfrm>
          <a:prstGeom prst="rect">
            <a:avLst/>
          </a:prstGeom>
        </p:spPr>
      </p:pic>
      <p:sp>
        <p:nvSpPr>
          <p:cNvPr id="2" name="1 Título"/>
          <p:cNvSpPr>
            <a:spLocks noGrp="1"/>
          </p:cNvSpPr>
          <p:nvPr>
            <p:ph type="ctrTitle"/>
          </p:nvPr>
        </p:nvSpPr>
        <p:spPr>
          <a:xfrm>
            <a:off x="2279286" y="2568817"/>
            <a:ext cx="5366698" cy="3133968"/>
          </a:xfrm>
        </p:spPr>
        <p:txBody>
          <a:bodyPr>
            <a:normAutofit/>
          </a:bodyPr>
          <a:lstStyle/>
          <a:p>
            <a:pPr algn="l"/>
            <a:r>
              <a:rPr lang="es-ES" sz="5300" dirty="0">
                <a:solidFill>
                  <a:srgbClr val="1F2D29"/>
                </a:solidFill>
              </a:rPr>
              <a:t>Jardin Botánico de Brooklyn</a:t>
            </a:r>
            <a:br>
              <a:rPr lang="es-ES" sz="5300" dirty="0">
                <a:solidFill>
                  <a:srgbClr val="1F2D29"/>
                </a:solidFill>
              </a:rPr>
            </a:br>
            <a:r>
              <a:rPr lang="es-ES" sz="5300" dirty="0">
                <a:solidFill>
                  <a:srgbClr val="1F2D29"/>
                </a:solidFill>
              </a:rPr>
              <a:t>Brooklyn Botanic Garden</a:t>
            </a:r>
          </a:p>
        </p:txBody>
      </p:sp>
      <p:sp>
        <p:nvSpPr>
          <p:cNvPr id="3" name="2 Subtítulo"/>
          <p:cNvSpPr>
            <a:spLocks noGrp="1"/>
          </p:cNvSpPr>
          <p:nvPr>
            <p:ph type="subTitle" idx="1"/>
          </p:nvPr>
        </p:nvSpPr>
        <p:spPr>
          <a:xfrm>
            <a:off x="2279286" y="1325691"/>
            <a:ext cx="3266383" cy="1138426"/>
          </a:xfrm>
        </p:spPr>
        <p:txBody>
          <a:bodyPr>
            <a:normAutofit/>
          </a:bodyPr>
          <a:lstStyle/>
          <a:p>
            <a:pPr algn="l">
              <a:lnSpc>
                <a:spcPct val="110000"/>
              </a:lnSpc>
            </a:pPr>
            <a:r>
              <a:rPr lang="es-ES" sz="1300" dirty="0">
                <a:solidFill>
                  <a:srgbClr val="1F2D29"/>
                </a:solidFill>
              </a:rPr>
              <a:t>Selección de textos y fotografías por</a:t>
            </a:r>
          </a:p>
          <a:p>
            <a:pPr algn="l">
              <a:lnSpc>
                <a:spcPct val="110000"/>
              </a:lnSpc>
            </a:pPr>
            <a:r>
              <a:rPr lang="es-ES" sz="1300" dirty="0">
                <a:solidFill>
                  <a:srgbClr val="1F2D29"/>
                </a:solidFill>
              </a:rPr>
              <a:t>JOSE ELIAS BONELLS</a:t>
            </a:r>
          </a:p>
          <a:p>
            <a:pPr algn="l">
              <a:lnSpc>
                <a:spcPct val="110000"/>
              </a:lnSpc>
            </a:pPr>
            <a:r>
              <a:rPr lang="es-ES" sz="1300" dirty="0">
                <a:solidFill>
                  <a:srgbClr val="1F2D29"/>
                </a:solidFill>
              </a:rPr>
              <a:t> </a:t>
            </a:r>
          </a:p>
          <a:p>
            <a:pPr algn="l">
              <a:lnSpc>
                <a:spcPct val="110000"/>
              </a:lnSpc>
            </a:pPr>
            <a:endParaRPr lang="es-ES" sz="1300" dirty="0">
              <a:solidFill>
                <a:srgbClr val="1F2D29"/>
              </a:solidFill>
            </a:endParaRPr>
          </a:p>
        </p:txBody>
      </p:sp>
      <p:sp>
        <p:nvSpPr>
          <p:cNvPr id="14" name="Rectangle 13">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ight Triangle 15">
            <a:extLst>
              <a:ext uri="{FF2B5EF4-FFF2-40B4-BE49-F238E27FC236}">
                <a16:creationId xmlns:a16="http://schemas.microsoft.com/office/drawing/2014/main" id="{2663C086-1480-4E81-BD6F-3E43A4C38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894841" y="2792040"/>
            <a:ext cx="353147" cy="26486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69915963"/>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4770923" cy="1077229"/>
          </a:xfrm>
        </p:spPr>
        <p:txBody>
          <a:bodyPr/>
          <a:lstStyle/>
          <a:p>
            <a:r>
              <a:rPr lang="es-ES" dirty="0"/>
              <a:t>Broocklyn Botanic Garden</a:t>
            </a:r>
          </a:p>
        </p:txBody>
      </p:sp>
      <p:sp>
        <p:nvSpPr>
          <p:cNvPr id="3" name="2 Marcador de contenido"/>
          <p:cNvSpPr>
            <a:spLocks noGrp="1"/>
          </p:cNvSpPr>
          <p:nvPr>
            <p:ph idx="1"/>
          </p:nvPr>
        </p:nvSpPr>
        <p:spPr>
          <a:xfrm>
            <a:off x="971600" y="2049878"/>
            <a:ext cx="6867728" cy="4000066"/>
          </a:xfrm>
        </p:spPr>
        <p:txBody>
          <a:bodyPr>
            <a:normAutofit/>
          </a:bodyPr>
          <a:lstStyle/>
          <a:p>
            <a:r>
              <a:rPr lang="es-ES" dirty="0"/>
              <a:t>Jardín Botánico de Brooklyn (BBG) es un jardín botánico en el barrio de Brooklyn en la ciudad de Nueva York. Fundada en 1910 y situado en el Prospect Park barrio, el jardín de (21 hectáreas) incluye una serie de especialidad "jardines en el jardín", colecciones de plantas, y en el Conservatorio Steinhardt, que alberga el CV Starr Museo del Bonsai, tres climático pabellones con temas de las plantas, un blanco de hierro fundido y vidrio planta acuática casa, y una galería de arte. El jardín ocupa más de 10.000 taxones de plantas y cada año cuenta con más de 900.000 visitantes.</a:t>
            </a:r>
          </a:p>
        </p:txBody>
      </p:sp>
    </p:spTree>
    <p:extLst>
      <p:ext uri="{BB962C8B-B14F-4D97-AF65-F5344CB8AC3E}">
        <p14:creationId xmlns:p14="http://schemas.microsoft.com/office/powerpoint/2010/main" val="3237057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76672"/>
            <a:ext cx="6881192" cy="5997280"/>
          </a:xfrm>
        </p:spPr>
        <p:txBody>
          <a:bodyPr>
            <a:normAutofit/>
          </a:bodyPr>
          <a:lstStyle/>
          <a:p>
            <a:r>
              <a:rPr lang="es-ES" dirty="0"/>
              <a:t>Los primeros planes para Prospect Park llamados para el parque a horcajadas sobre la avenida Flatbush. La ciudad de Brooklyn compró la tierra para este propósito en 1864.  Cuando Frederick Law Olmsted y Calvert Vaux trajeron sus planes finales a la ciudad para su aprobación en la década de 1860, se habían eliminado la división problemática junto Flatbush. La porción noreste fue sin usar, que actúa como un depósito de cenizas. Legislación en 1897 como la ciudad se trasladó hacia la consolidación reservado (16 hectáreas) de un jardín botánico, y el propio jardín fue fundado en 1910.  El jardín fue inicialmente conocido como el Parque Instituto. Se ejecuta bajo los auspicios del Instituto de Brooklyn de las Artes y las Ciencias, que incluyó (hasta 1970), el Museo de Brooklyn, el Museo de Niños de Brooklyn y Brooklyn Academy of Music. </a:t>
            </a:r>
          </a:p>
        </p:txBody>
      </p:sp>
    </p:spTree>
    <p:extLst>
      <p:ext uri="{BB962C8B-B14F-4D97-AF65-F5344CB8AC3E}">
        <p14:creationId xmlns:p14="http://schemas.microsoft.com/office/powerpoint/2010/main" val="1567257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60648"/>
            <a:ext cx="6881192" cy="6213304"/>
          </a:xfrm>
        </p:spPr>
        <p:txBody>
          <a:bodyPr/>
          <a:lstStyle/>
          <a:p>
            <a:r>
              <a:rPr lang="es-ES" dirty="0"/>
              <a:t>Se ejecuta bajo los auspicios del Instituto de Brooklyn de las Artes y las Ciencias, que incluyó (hasta 1970), el Museo de Brooklyn, el Museo de Niños de Brooklyn y Brooklyn Academy of Music. </a:t>
            </a:r>
          </a:p>
          <a:p>
            <a:r>
              <a:rPr lang="es-ES" dirty="0"/>
              <a:t>Se inauguró como el Jardín Botánico de Brooklyn el 13 de mayo, 1911, con ser el Flora Garden Nativo la sección primera establecida.</a:t>
            </a:r>
          </a:p>
          <a:p>
            <a:r>
              <a:rPr lang="es-ES" dirty="0"/>
              <a:t>Harold Caparn fue designado como el arquitecto paisajista en 1912.</a:t>
            </a:r>
          </a:p>
          <a:p>
            <a:r>
              <a:rPr lang="es-ES" dirty="0"/>
              <a:t> Caparn diseñado la mayor parte del resto de las instalaciones en los próximos tres décadas, incluyendo el Jardín Osborne, Cranford Rose Garden, Magnolia Plaza, y la colección de plantas.</a:t>
            </a:r>
          </a:p>
          <a:p>
            <a:endParaRPr lang="es-ES" dirty="0"/>
          </a:p>
        </p:txBody>
      </p:sp>
    </p:spTree>
    <p:extLst>
      <p:ext uri="{BB962C8B-B14F-4D97-AF65-F5344CB8AC3E}">
        <p14:creationId xmlns:p14="http://schemas.microsoft.com/office/powerpoint/2010/main" val="3201356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lstStyle/>
          <a:p>
            <a:r>
              <a:rPr lang="es-ES" dirty="0"/>
              <a:t>La construcción del Edificio de Laboratorio y el Conservatorio comenzó en 1912, y el edificio fue dedicado en 1917. </a:t>
            </a:r>
          </a:p>
          <a:p>
            <a:r>
              <a:rPr lang="es-ES" dirty="0"/>
              <a:t>El edificio, ahora simplemente el Edificio Administrativo, fue diseñado en la Toscana Revival estilo de William Kendall de McKim, Mead &amp; White, el estudio de arquitectura que construyó el Brooklyn Museo, Edificio municipal de Manhattan, y muchos otros edificios importantes de la ciudad de Nueva York. Fue designado como referencia en Nueva York en 2007.</a:t>
            </a:r>
          </a:p>
        </p:txBody>
      </p:sp>
    </p:spTree>
    <p:extLst>
      <p:ext uri="{BB962C8B-B14F-4D97-AF65-F5344CB8AC3E}">
        <p14:creationId xmlns:p14="http://schemas.microsoft.com/office/powerpoint/2010/main" val="1348085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07018"/>
            <a:ext cx="6881192" cy="6141296"/>
          </a:xfrm>
        </p:spPr>
        <p:txBody>
          <a:bodyPr>
            <a:normAutofit fontScale="92500" lnSpcReduction="10000"/>
          </a:bodyPr>
          <a:lstStyle/>
          <a:p>
            <a:r>
              <a:rPr lang="es-ES" dirty="0"/>
              <a:t>Jardines y colecciones especiales.-</a:t>
            </a:r>
          </a:p>
          <a:p>
            <a:r>
              <a:rPr lang="es-ES" dirty="0"/>
              <a:t>Cerezos</a:t>
            </a:r>
          </a:p>
          <a:p>
            <a:r>
              <a:rPr lang="es-ES" dirty="0"/>
              <a:t>El japonés-Hill y Pond Jardín</a:t>
            </a:r>
          </a:p>
          <a:p>
            <a:r>
              <a:rPr lang="es-ES" dirty="0"/>
              <a:t>El Jardín de las Rosas Cranford </a:t>
            </a:r>
          </a:p>
          <a:p>
            <a:r>
              <a:rPr lang="es-ES" dirty="0"/>
              <a:t>La Flora Garden Nativo </a:t>
            </a:r>
          </a:p>
          <a:p>
            <a:r>
              <a:rPr lang="es-ES" dirty="0"/>
              <a:t>El Jardín de Shakespeare </a:t>
            </a:r>
          </a:p>
          <a:p>
            <a:r>
              <a:rPr lang="es-ES" dirty="0"/>
              <a:t>El Alice Recknagel Ireys Fragancia Jardín </a:t>
            </a:r>
          </a:p>
          <a:p>
            <a:r>
              <a:rPr lang="es-ES" dirty="0"/>
              <a:t>Jardín de los Niños </a:t>
            </a:r>
          </a:p>
          <a:p>
            <a:r>
              <a:rPr lang="es-ES" dirty="0"/>
              <a:t>Otros jardines de especialidad en BBG son: el Jardín Descubrimiento, diseñado para niños de corta edad; el jardín de hierbas; Lily Pool Terrace, que incluye dos grandes piscinas de visualización de lirios y peces koi y rodeado de fronteras anuales y perennes; el Jardín Osborne, un(1,2 ha), jardín de estilo italiano que cuenta con pérgolas y una fuente de piedra, y el Jardín de Rocas, construidos alrededor de 18 piedras dejadas por los glaciares durante la Edad de Hielo.</a:t>
            </a:r>
          </a:p>
        </p:txBody>
      </p:sp>
    </p:spTree>
    <p:extLst>
      <p:ext uri="{BB962C8B-B14F-4D97-AF65-F5344CB8AC3E}">
        <p14:creationId xmlns:p14="http://schemas.microsoft.com/office/powerpoint/2010/main" val="9496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76672"/>
            <a:ext cx="6953200" cy="5997280"/>
          </a:xfrm>
        </p:spPr>
        <p:txBody>
          <a:bodyPr>
            <a:normAutofit/>
          </a:bodyPr>
          <a:lstStyle/>
          <a:p>
            <a:r>
              <a:rPr lang="es-ES" dirty="0"/>
              <a:t>Menos evidente para el visitante ocasional son diversos programas de BBG en educación de la juventud, la conservación y la horticultura comunidad.</a:t>
            </a:r>
          </a:p>
          <a:p>
            <a:r>
              <a:rPr lang="es-ES" dirty="0"/>
              <a:t>Departamento de Educación del Jardín ejecuta una amplia gama de clases y eventos para adultos y niños, y también educa a miles de grupos escolares y campamentos durante todo el año.</a:t>
            </a:r>
          </a:p>
          <a:p>
            <a:r>
              <a:rPr lang="es-ES" dirty="0"/>
              <a:t>Jardín Botánico de Brooklyn es socio fundador de la Academia de Brooklyn de la Ciencia y el Medio Ambiente (BASE), una pequeña escuela secundaria pública dedicada a la ciencia, estudios ambientales y la ecología urbana, que fue lanzado en 2003.</a:t>
            </a:r>
          </a:p>
        </p:txBody>
      </p:sp>
    </p:spTree>
    <p:extLst>
      <p:ext uri="{BB962C8B-B14F-4D97-AF65-F5344CB8AC3E}">
        <p14:creationId xmlns:p14="http://schemas.microsoft.com/office/powerpoint/2010/main" val="3018546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lstStyle/>
          <a:p>
            <a:r>
              <a:rPr lang="es-ES" dirty="0"/>
              <a:t>Un estudios de campo que se ofrece complemento Condiciones de Vida para los estudiantes de nuevo ingreso, donde los estudiantes pasan dos horas de un día de la semana en BBG desarrollo de habilidades científicas y sumergidos en el estudio científico al aire libre. La escuela es operada por una sociedad entre BBG, Prospect Park Alliance y el Departamento de Educación de la Ciudad de Nueva York. Los estudiantes también están conectados con los científicos y los horticultores que sirven como mentores para los estudios de investigación avanzada estudiantes desarrollan. BASE graduó su primera clase en 2007 y ha alcanzado su cuarta Gates Millennium Académico en 201</a:t>
            </a:r>
          </a:p>
        </p:txBody>
      </p:sp>
    </p:spTree>
    <p:extLst>
      <p:ext uri="{BB962C8B-B14F-4D97-AF65-F5344CB8AC3E}">
        <p14:creationId xmlns:p14="http://schemas.microsoft.com/office/powerpoint/2010/main" val="492985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32656"/>
            <a:ext cx="6881192" cy="6141296"/>
          </a:xfrm>
        </p:spPr>
        <p:txBody>
          <a:bodyPr>
            <a:normAutofit/>
          </a:bodyPr>
          <a:lstStyle/>
          <a:p>
            <a:r>
              <a:rPr lang="es-ES" dirty="0"/>
              <a:t>Programa Aprendiz Jardín de BBG (GAP) ofrece pasantías para los estudiantes en los grados 8 a 12 en la jardinería, la educación científica, y las cuestiones ambientales. El programa ofrece a los estudiantes la formación y la colocación de voluntarios con el aumento de los niveles de responsabilidad para un máximo de cuatro años. Muchos internos son contratados para el empleo después de completar el programa de cuatro años.</a:t>
            </a:r>
          </a:p>
          <a:p>
            <a:r>
              <a:rPr lang="es-ES" dirty="0"/>
              <a:t>El descubrimiento Jardín acoge talleres semanales práctica para los niños de todas las edades. El jardín cuenta con muchas exposiciones interactivas junto con un mini trama que tiene una variedad de verduras que los niños pueden escoger y disfrutar de las delicias frescas disponibles. El jardín se encuentra en construcción para la expansión.</a:t>
            </a:r>
          </a:p>
        </p:txBody>
      </p:sp>
    </p:spTree>
    <p:extLst>
      <p:ext uri="{BB962C8B-B14F-4D97-AF65-F5344CB8AC3E}">
        <p14:creationId xmlns:p14="http://schemas.microsoft.com/office/powerpoint/2010/main" val="199749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07019"/>
            <a:ext cx="6881192" cy="6141296"/>
          </a:xfrm>
        </p:spPr>
        <p:txBody>
          <a:bodyPr/>
          <a:lstStyle/>
          <a:p>
            <a:r>
              <a:rPr lang="es-ES" dirty="0"/>
              <a:t>Proyecto Verde Alcance es un programa de divulgación científica centrada en la escuela que alcanza anualmente cerca de 2.500 estudiantes y maestros de las escuelas públicas y no públicas en barrios marginados.</a:t>
            </a:r>
          </a:p>
        </p:txBody>
      </p:sp>
    </p:spTree>
    <p:extLst>
      <p:ext uri="{BB962C8B-B14F-4D97-AF65-F5344CB8AC3E}">
        <p14:creationId xmlns:p14="http://schemas.microsoft.com/office/powerpoint/2010/main" val="1846873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7779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199"/>
            <a:ext cx="9144000" cy="6781801"/>
          </a:xfrm>
          <a:prstGeom prst="rect">
            <a:avLst/>
          </a:prstGeom>
        </p:spPr>
      </p:pic>
    </p:spTree>
    <p:extLst>
      <p:ext uri="{BB962C8B-B14F-4D97-AF65-F5344CB8AC3E}">
        <p14:creationId xmlns:p14="http://schemas.microsoft.com/office/powerpoint/2010/main" val="921726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5064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32641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4">
            <a:extLst>
              <a:ext uri="{28A0092B-C50C-407E-A947-70E740481C1C}">
                <a14:useLocalDpi xmlns:a14="http://schemas.microsoft.com/office/drawing/2010/main" val="0"/>
              </a:ext>
            </a:extLst>
          </a:blip>
          <a:srcRect l="5445" r="14555"/>
          <a:stretch/>
        </p:blipFill>
        <p:spPr>
          <a:xfrm>
            <a:off x="20" y="10"/>
            <a:ext cx="9143980" cy="6857990"/>
          </a:xfrm>
          <a:prstGeom prst="rect">
            <a:avLst/>
          </a:prstGeom>
        </p:spPr>
      </p:pic>
    </p:spTree>
    <p:extLst>
      <p:ext uri="{BB962C8B-B14F-4D97-AF65-F5344CB8AC3E}">
        <p14:creationId xmlns:p14="http://schemas.microsoft.com/office/powerpoint/2010/main" val="1824200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4">
            <a:extLst>
              <a:ext uri="{28A0092B-C50C-407E-A947-70E740481C1C}">
                <a14:useLocalDpi xmlns:a14="http://schemas.microsoft.com/office/drawing/2010/main" val="0"/>
              </a:ext>
            </a:extLst>
          </a:blip>
          <a:srcRect l="5523" r="14477"/>
          <a:stretch/>
        </p:blipFill>
        <p:spPr>
          <a:xfrm>
            <a:off x="20" y="10"/>
            <a:ext cx="9143980" cy="6857990"/>
          </a:xfrm>
          <a:prstGeom prst="rect">
            <a:avLst/>
          </a:prstGeom>
        </p:spPr>
      </p:pic>
    </p:spTree>
    <p:extLst>
      <p:ext uri="{BB962C8B-B14F-4D97-AF65-F5344CB8AC3E}">
        <p14:creationId xmlns:p14="http://schemas.microsoft.com/office/powerpoint/2010/main" val="2598148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0245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0155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0089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0748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6057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2833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37769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27754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368973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361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32075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7693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4275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2142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0924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9164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45955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41610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04140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46896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6880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29266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75707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35985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63634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9935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90985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71393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95711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00554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7503565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9264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24118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4116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08168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898636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03629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858000"/>
          </a:xfrm>
          <a:prstGeom prst="rect">
            <a:avLst/>
          </a:prstGeom>
        </p:spPr>
      </p:pic>
    </p:spTree>
    <p:extLst>
      <p:ext uri="{BB962C8B-B14F-4D97-AF65-F5344CB8AC3E}">
        <p14:creationId xmlns:p14="http://schemas.microsoft.com/office/powerpoint/2010/main" val="34713670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721639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3481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68952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57662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41759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00860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29985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57139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12380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8" y="107156"/>
            <a:ext cx="9144000" cy="6750844"/>
          </a:xfrm>
          <a:prstGeom prst="rect">
            <a:avLst/>
          </a:prstGeom>
        </p:spPr>
      </p:pic>
    </p:spTree>
    <p:extLst>
      <p:ext uri="{BB962C8B-B14F-4D97-AF65-F5344CB8AC3E}">
        <p14:creationId xmlns:p14="http://schemas.microsoft.com/office/powerpoint/2010/main" val="17716354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8389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43293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47510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5548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526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746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68062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62932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53578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85045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88561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65371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03219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78285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340733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7453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65451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60585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53172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53207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68678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8210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49775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03534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98004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8661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54177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41908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9964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56808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38900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5025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84446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42203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30178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314387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85493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9704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9687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252520" cy="7029399"/>
          </a:xfrm>
          <a:prstGeom prst="rect">
            <a:avLst/>
          </a:prstGeom>
        </p:spPr>
      </p:pic>
    </p:spTree>
    <p:extLst>
      <p:ext uri="{BB962C8B-B14F-4D97-AF65-F5344CB8AC3E}">
        <p14:creationId xmlns:p14="http://schemas.microsoft.com/office/powerpoint/2010/main" val="17182364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4421467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92944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69061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34814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34730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91236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18884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97512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58950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124437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004409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48937899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99624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23682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115117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443153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73572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358790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631195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99392"/>
            <a:ext cx="4000500" cy="6957392"/>
          </a:xfrm>
          <a:prstGeom prst="rect">
            <a:avLst/>
          </a:prstGeom>
        </p:spPr>
      </p:pic>
    </p:spTree>
    <p:extLst>
      <p:ext uri="{BB962C8B-B14F-4D97-AF65-F5344CB8AC3E}">
        <p14:creationId xmlns:p14="http://schemas.microsoft.com/office/powerpoint/2010/main" val="249314407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31722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474714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805225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593023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949257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6957391"/>
          </a:xfrm>
          <a:prstGeom prst="rect">
            <a:avLst/>
          </a:prstGeom>
        </p:spPr>
      </p:pic>
    </p:spTree>
    <p:extLst>
      <p:ext uri="{BB962C8B-B14F-4D97-AF65-F5344CB8AC3E}">
        <p14:creationId xmlns:p14="http://schemas.microsoft.com/office/powerpoint/2010/main" val="64315858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355815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212249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337990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189053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45498"/>
          </a:xfrm>
          <a:prstGeom prst="rect">
            <a:avLst/>
          </a:prstGeom>
        </p:spPr>
      </p:pic>
    </p:spTree>
    <p:extLst>
      <p:ext uri="{BB962C8B-B14F-4D97-AF65-F5344CB8AC3E}">
        <p14:creationId xmlns:p14="http://schemas.microsoft.com/office/powerpoint/2010/main" val="29849343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361969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142867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745046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71399"/>
            <a:ext cx="4571999" cy="3672407"/>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01008"/>
            <a:ext cx="4788024"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414074373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79684513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50767465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96273458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96833356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96039923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52415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8292036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45300896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39348848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6068701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029821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537224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5676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9632" y="620688"/>
            <a:ext cx="2090057" cy="143691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473917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000353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330986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923309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72732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4380052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83703326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036585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71400"/>
            <a:ext cx="4499992" cy="7036246"/>
          </a:xfrm>
          <a:prstGeom prst="rect">
            <a:avLst/>
          </a:prstGeom>
        </p:spPr>
      </p:pic>
    </p:spTree>
    <p:extLst>
      <p:ext uri="{BB962C8B-B14F-4D97-AF65-F5344CB8AC3E}">
        <p14:creationId xmlns:p14="http://schemas.microsoft.com/office/powerpoint/2010/main" val="289795204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89450946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5715125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8" y="0"/>
            <a:ext cx="9144000" cy="6858000"/>
          </a:xfrm>
          <a:prstGeom prst="rect">
            <a:avLst/>
          </a:prstGeom>
        </p:spPr>
      </p:pic>
    </p:spTree>
    <p:extLst>
      <p:ext uri="{BB962C8B-B14F-4D97-AF65-F5344CB8AC3E}">
        <p14:creationId xmlns:p14="http://schemas.microsoft.com/office/powerpoint/2010/main" val="112837927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40528344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Madison</Template>
  <TotalTime>42</TotalTime>
  <Words>1670</Words>
  <Application>Microsoft Office PowerPoint</Application>
  <PresentationFormat>Presentación en pantalla (4:3)</PresentationFormat>
  <Paragraphs>338</Paragraphs>
  <Slides>165</Slides>
  <Notes>155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165</vt:i4>
      </vt:variant>
    </vt:vector>
  </HeadingPairs>
  <TitlesOfParts>
    <vt:vector size="171" baseType="lpstr">
      <vt:lpstr>Arial</vt:lpstr>
      <vt:lpstr>Calibri</vt:lpstr>
      <vt:lpstr>MS Shell Dlg 2</vt:lpstr>
      <vt:lpstr>Wingdings</vt:lpstr>
      <vt:lpstr>Wingdings 3</vt:lpstr>
      <vt:lpstr>Madison</vt:lpstr>
      <vt:lpstr>Jardin Botánico de Brooklyn Brooklyn Botanic Garden</vt:lpstr>
      <vt:lpstr>Broocklyn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BOTANICOS.-BOTAN.-9</dc:title>
  <dc:creator>Josep</dc:creator>
  <cp:lastModifiedBy>jose Maria pichardo   sagrista</cp:lastModifiedBy>
  <cp:revision>7</cp:revision>
  <dcterms:created xsi:type="dcterms:W3CDTF">2001-01-04T22:06:22Z</dcterms:created>
  <dcterms:modified xsi:type="dcterms:W3CDTF">2019-09-17T06:06:17Z</dcterms:modified>
</cp:coreProperties>
</file>