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146"/>
  </p:notesMasterIdLst>
  <p:sldIdLst>
    <p:sldId id="424" r:id="rId3"/>
    <p:sldId id="272" r:id="rId4"/>
    <p:sldId id="425" r:id="rId5"/>
    <p:sldId id="426" r:id="rId6"/>
    <p:sldId id="432" r:id="rId7"/>
    <p:sldId id="427" r:id="rId8"/>
    <p:sldId id="428" r:id="rId9"/>
    <p:sldId id="429" r:id="rId10"/>
    <p:sldId id="430" r:id="rId11"/>
    <p:sldId id="431" r:id="rId12"/>
    <p:sldId id="274" r:id="rId13"/>
    <p:sldId id="276" r:id="rId14"/>
    <p:sldId id="279" r:id="rId15"/>
    <p:sldId id="280" r:id="rId16"/>
    <p:sldId id="281" r:id="rId17"/>
    <p:sldId id="282" r:id="rId18"/>
    <p:sldId id="283" r:id="rId19"/>
    <p:sldId id="286" r:id="rId20"/>
    <p:sldId id="287" r:id="rId21"/>
    <p:sldId id="288" r:id="rId22"/>
    <p:sldId id="289" r:id="rId23"/>
    <p:sldId id="291" r:id="rId24"/>
    <p:sldId id="308" r:id="rId25"/>
    <p:sldId id="292" r:id="rId26"/>
    <p:sldId id="296" r:id="rId27"/>
    <p:sldId id="351" r:id="rId28"/>
    <p:sldId id="295" r:id="rId29"/>
    <p:sldId id="298" r:id="rId30"/>
    <p:sldId id="300" r:id="rId31"/>
    <p:sldId id="301" r:id="rId32"/>
    <p:sldId id="302" r:id="rId33"/>
    <p:sldId id="305" r:id="rId34"/>
    <p:sldId id="306" r:id="rId35"/>
    <p:sldId id="307" r:id="rId36"/>
    <p:sldId id="309" r:id="rId37"/>
    <p:sldId id="310" r:id="rId38"/>
    <p:sldId id="311" r:id="rId39"/>
    <p:sldId id="312" r:id="rId40"/>
    <p:sldId id="313" r:id="rId41"/>
    <p:sldId id="320" r:id="rId42"/>
    <p:sldId id="322" r:id="rId43"/>
    <p:sldId id="324" r:id="rId44"/>
    <p:sldId id="325" r:id="rId45"/>
    <p:sldId id="326" r:id="rId46"/>
    <p:sldId id="327" r:id="rId47"/>
    <p:sldId id="328" r:id="rId48"/>
    <p:sldId id="329" r:id="rId49"/>
    <p:sldId id="330" r:id="rId50"/>
    <p:sldId id="331" r:id="rId51"/>
    <p:sldId id="334" r:id="rId52"/>
    <p:sldId id="335" r:id="rId53"/>
    <p:sldId id="336" r:id="rId54"/>
    <p:sldId id="338" r:id="rId55"/>
    <p:sldId id="342" r:id="rId56"/>
    <p:sldId id="347" r:id="rId57"/>
    <p:sldId id="339" r:id="rId58"/>
    <p:sldId id="348" r:id="rId59"/>
    <p:sldId id="349" r:id="rId60"/>
    <p:sldId id="350" r:id="rId61"/>
    <p:sldId id="352" r:id="rId62"/>
    <p:sldId id="353" r:id="rId63"/>
    <p:sldId id="357" r:id="rId64"/>
    <p:sldId id="358" r:id="rId65"/>
    <p:sldId id="359" r:id="rId66"/>
    <p:sldId id="360" r:id="rId67"/>
    <p:sldId id="361" r:id="rId68"/>
    <p:sldId id="363" r:id="rId69"/>
    <p:sldId id="364" r:id="rId70"/>
    <p:sldId id="365" r:id="rId71"/>
    <p:sldId id="366" r:id="rId72"/>
    <p:sldId id="367" r:id="rId73"/>
    <p:sldId id="293" r:id="rId74"/>
    <p:sldId id="343" r:id="rId75"/>
    <p:sldId id="344" r:id="rId76"/>
    <p:sldId id="345" r:id="rId77"/>
    <p:sldId id="346" r:id="rId78"/>
    <p:sldId id="362" r:id="rId79"/>
    <p:sldId id="368" r:id="rId80"/>
    <p:sldId id="332" r:id="rId81"/>
    <p:sldId id="379" r:id="rId82"/>
    <p:sldId id="333" r:id="rId83"/>
    <p:sldId id="375" r:id="rId84"/>
    <p:sldId id="318" r:id="rId85"/>
    <p:sldId id="294" r:id="rId86"/>
    <p:sldId id="418" r:id="rId87"/>
    <p:sldId id="319" r:id="rId88"/>
    <p:sldId id="321" r:id="rId89"/>
    <p:sldId id="340" r:id="rId90"/>
    <p:sldId id="341" r:id="rId91"/>
    <p:sldId id="394" r:id="rId92"/>
    <p:sldId id="395" r:id="rId93"/>
    <p:sldId id="373" r:id="rId94"/>
    <p:sldId id="369" r:id="rId95"/>
    <p:sldId id="356" r:id="rId96"/>
    <p:sldId id="370" r:id="rId97"/>
    <p:sldId id="371" r:id="rId98"/>
    <p:sldId id="374" r:id="rId99"/>
    <p:sldId id="378" r:id="rId100"/>
    <p:sldId id="382" r:id="rId101"/>
    <p:sldId id="383" r:id="rId102"/>
    <p:sldId id="384" r:id="rId103"/>
    <p:sldId id="393" r:id="rId104"/>
    <p:sldId id="388" r:id="rId105"/>
    <p:sldId id="396" r:id="rId106"/>
    <p:sldId id="397" r:id="rId107"/>
    <p:sldId id="273" r:id="rId108"/>
    <p:sldId id="297" r:id="rId109"/>
    <p:sldId id="284" r:id="rId110"/>
    <p:sldId id="290" r:id="rId111"/>
    <p:sldId id="402" r:id="rId112"/>
    <p:sldId id="419" r:id="rId113"/>
    <p:sldId id="316" r:id="rId114"/>
    <p:sldId id="317" r:id="rId115"/>
    <p:sldId id="315" r:id="rId116"/>
    <p:sldId id="420" r:id="rId117"/>
    <p:sldId id="398" r:id="rId118"/>
    <p:sldId id="399" r:id="rId119"/>
    <p:sldId id="400" r:id="rId120"/>
    <p:sldId id="401" r:id="rId121"/>
    <p:sldId id="403" r:id="rId122"/>
    <p:sldId id="404" r:id="rId123"/>
    <p:sldId id="405" r:id="rId124"/>
    <p:sldId id="408" r:id="rId125"/>
    <p:sldId id="409" r:id="rId126"/>
    <p:sldId id="410" r:id="rId127"/>
    <p:sldId id="411" r:id="rId128"/>
    <p:sldId id="413" r:id="rId129"/>
    <p:sldId id="415" r:id="rId130"/>
    <p:sldId id="416" r:id="rId131"/>
    <p:sldId id="385" r:id="rId132"/>
    <p:sldId id="386" r:id="rId133"/>
    <p:sldId id="387" r:id="rId134"/>
    <p:sldId id="389" r:id="rId135"/>
    <p:sldId id="390" r:id="rId136"/>
    <p:sldId id="391" r:id="rId137"/>
    <p:sldId id="412" r:id="rId138"/>
    <p:sldId id="392" r:id="rId139"/>
    <p:sldId id="275" r:id="rId140"/>
    <p:sldId id="277" r:id="rId141"/>
    <p:sldId id="278" r:id="rId142"/>
    <p:sldId id="421" r:id="rId143"/>
    <p:sldId id="422" r:id="rId144"/>
    <p:sldId id="423" r:id="rId1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621" autoAdjust="0"/>
  </p:normalViewPr>
  <p:slideViewPr>
    <p:cSldViewPr>
      <p:cViewPr varScale="1">
        <p:scale>
          <a:sx n="112" d="100"/>
          <a:sy n="112" d="100"/>
        </p:scale>
        <p:origin x="1506" y="96"/>
      </p:cViewPr>
      <p:guideLst>
        <p:guide orient="horz" pos="2160"/>
        <p:guide pos="2880"/>
      </p:guideLst>
    </p:cSldViewPr>
  </p:slideViewPr>
  <p:outlineViewPr>
    <p:cViewPr>
      <p:scale>
        <a:sx n="33" d="100"/>
        <a:sy n="33" d="100"/>
      </p:scale>
      <p:origin x="0" y="-6432"/>
    </p:cViewPr>
  </p:outlineViewPr>
  <p:notesTextViewPr>
    <p:cViewPr>
      <p:scale>
        <a:sx n="1" d="1"/>
        <a:sy n="1" d="1"/>
      </p:scale>
      <p:origin x="0" y="0"/>
    </p:cViewPr>
  </p:notesTextViewPr>
  <p:sorterViewPr>
    <p:cViewPr>
      <p:scale>
        <a:sx n="100" d="100"/>
        <a:sy n="100" d="100"/>
      </p:scale>
      <p:origin x="0" y="-11154"/>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theme" Target="theme/theme1.xml"/><Relationship Id="rId5" Type="http://schemas.openxmlformats.org/officeDocument/2006/relationships/slide" Target="slides/slide3.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50" Type="http://schemas.openxmlformats.org/officeDocument/2006/relationships/tableStyles" Target="tableStyles.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slide" Target="slides/slide138.xml"/><Relationship Id="rId145" Type="http://schemas.openxmlformats.org/officeDocument/2006/relationships/slide" Target="slides/slide143.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6FADF9-B5BD-4C7E-9CD6-B28DF3DD6135}" type="datetimeFigureOut">
              <a:rPr lang="es-ES" smtClean="0"/>
              <a:t>16/09/2019</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CAF8234-0FB0-40C9-82FA-A575639D0139}" type="slidenum">
              <a:rPr lang="es-ES" smtClean="0"/>
              <a:t>‹Nº›</a:t>
            </a:fld>
            <a:endParaRPr lang="es-ES" dirty="0"/>
          </a:p>
        </p:txBody>
      </p:sp>
    </p:spTree>
    <p:extLst>
      <p:ext uri="{BB962C8B-B14F-4D97-AF65-F5344CB8AC3E}">
        <p14:creationId xmlns:p14="http://schemas.microsoft.com/office/powerpoint/2010/main" val="14137517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Montreal Botanic Garden</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36501044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Montreal Botanic Garden</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41625935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Montreal Botanic Garden</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10166682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Montreal Botanic Garden</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23171977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Montreal Botanic Garden.-</a:t>
            </a:r>
            <a:r>
              <a:rPr lang="es-ES" dirty="0" err="1"/>
              <a:t>Impatiens</a:t>
            </a:r>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28651152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Montreal Botanic Garden</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4144510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Montreal Botanic Garden</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4121890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Montreal Botanic Garden.-Celosias</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32865180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Montreal Botanic Garden</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35343487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Montreal Botanic Garden</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6100234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Montreal Botanic Garden</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23752840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Montreal Botanic Garden</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29459484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Montréal.-</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2364078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Montreal Botanic Garden</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33008045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Montreal Botanic Garden</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18600206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Montréal-</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17100274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Montreal Botanic Garden</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37683454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Montreal Botanic Garden.-Jardin chino</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4891315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Montreal Botanic Garden</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40462723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Montréal.-Rebutia_caniguerali</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41751076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a:t>
            </a:r>
            <a:r>
              <a:rPr lang="fr-FR" dirty="0" err="1"/>
              <a:t>Montréal.-Ruellia_makoyana</a:t>
            </a:r>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18079826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Montréal-Adiantum_pedatum</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16750057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Montréal-Begonia_floccifera</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40281597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Montréal-Begonia_rex_Escargot</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9025490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Montréal-Calathea_lietzei_</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3370924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Montréal-Chionanthus_virginicus</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8081772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Montréal-Cichorium_endivia_field</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14677558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a:t>
            </a:r>
            <a:r>
              <a:rPr lang="es-ES" dirty="0" err="1"/>
              <a:t>Cleistocactus_hausmanii</a:t>
            </a:r>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18874017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a:t>
            </a:r>
            <a:r>
              <a:rPr lang="es-ES" dirty="0" err="1"/>
              <a:t>Farfugium_japonicum</a:t>
            </a:r>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39918607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21819775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-.-Esculturas</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41916444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.--Peperomia_argyreia_</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204796092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a:t>
            </a:r>
            <a:r>
              <a:rPr lang="es-ES" dirty="0" err="1"/>
              <a:t>Quercus_coccinea_JB</a:t>
            </a:r>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33626590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.--Rhombophyllum_dolabriforme</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9766189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a:t>
            </a:r>
            <a:r>
              <a:rPr lang="es-ES" dirty="0" err="1"/>
              <a:t>Sedum_album</a:t>
            </a:r>
            <a:r>
              <a:rPr lang="es-ES" dirty="0"/>
              <a:t>_-_JBM</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27145798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.-Invernadero</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119097925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Montréal.-</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15202062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a:t>
            </a:r>
            <a:r>
              <a:rPr lang="es-ES" dirty="0" err="1"/>
              <a:t>Tillantia</a:t>
            </a:r>
            <a:endParaRPr lang="es-ES" dirty="0"/>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174461821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Montréalx</a:t>
            </a:r>
            <a:r>
              <a:rPr lang="es-ES" dirty="0"/>
              <a:t>.--Crassula_brevifolia</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412824338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Montréal-.-</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28744025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-Rock Garden</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71998969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Montréal-</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174011394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 Rosaleda</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179920383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-.-Rosaleda</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336099889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-Rosaleda</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259796421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Montréal-</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299671377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a:t>
            </a:r>
            <a:r>
              <a:rPr lang="es-ES" dirty="0" err="1"/>
              <a:t>Tulipomania</a:t>
            </a:r>
            <a:endParaRPr lang="es-ES" dirty="0"/>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296867400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 Parcelas de ensayos</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312962811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Montréal-</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117122453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Montréal-</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98351511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-Cascada</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381619721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-Jardin Chino</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255166567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-Jardin chino</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220380358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Montréal-</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5627360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-Invernadero de cactáceas</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118261781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-.-Pérgola</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272821355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Montréal-</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218108130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Montréal-</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256122296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Montréal-</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276262174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Montréal-</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186759261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Montréal-</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193768643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Montreal Botanic Garden.-Jardin chino</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150672814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-Jardin chino.-</a:t>
            </a:r>
            <a:r>
              <a:rPr lang="es-ES" dirty="0" err="1"/>
              <a:t>Bonsais</a:t>
            </a:r>
            <a:endParaRPr lang="es-ES" dirty="0"/>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244679766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-Rocas en el Jardin chino</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387279935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-.-Ventana en ele Jardin chino</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119597281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Montréal-</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315581291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Montréal-</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206326605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-.-Puerta de la Luna.-Jardin Chino</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245417657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.--Yukimigata</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1795850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Montréal-</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331620671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.--Yukimigata</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275555329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-Nelumbo </a:t>
            </a:r>
            <a:r>
              <a:rPr lang="es-ES" dirty="0" err="1"/>
              <a:t>nucifera</a:t>
            </a:r>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54004472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Montréal-Farfugium_japonicum</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49364786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Montreal Botanic Garden.-Jardin japones</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197090901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-.-Jardín japonés</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157732167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-.-Jardin japonés</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212573556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-.-Jardin japonés</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144762745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-.-Jardín </a:t>
            </a:r>
            <a:r>
              <a:rPr lang="es-ES" dirty="0" err="1"/>
              <a:t>japònés</a:t>
            </a:r>
            <a:endParaRPr lang="es-ES" dirty="0"/>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42887354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 Jardín </a:t>
            </a:r>
            <a:r>
              <a:rPr lang="es-ES" dirty="0" err="1"/>
              <a:t>japònés</a:t>
            </a:r>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109548749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-Jardín japonés</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179569479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-Cascada</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252519629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-Rock </a:t>
            </a:r>
            <a:r>
              <a:rPr lang="es-ES" dirty="0" err="1"/>
              <a:t>garden</a:t>
            </a:r>
            <a:endParaRPr lang="es-ES" dirty="0"/>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298164696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-.-Rock Garden</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353352398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-Cascada</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42664594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Montréal-</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391133089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 Escultura</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21984727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-Vivaces</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24757664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Montréal-</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272686525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Montréal-</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333466809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-Rock Garden</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426329831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-Pérgola</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324522491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Montréal-Rudbeckia</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159900641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Montréal-</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374257856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Montréal-</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74222537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-Jardin japonés</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417845621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Montreal Botanic Garden.-Jardin japonés</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26495271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Montreal Botanic Garden.-Jardin Chino</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406661880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Montreal Botanic Garden.-</a:t>
            </a:r>
            <a:r>
              <a:rPr lang="es-ES" dirty="0" err="1"/>
              <a:t>Jjardin</a:t>
            </a:r>
            <a:r>
              <a:rPr lang="es-ES" dirty="0"/>
              <a:t> chino</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47905788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Montreal Botanic Garden.-</a:t>
            </a:r>
            <a:r>
              <a:rPr lang="es-ES" dirty="0" err="1"/>
              <a:t>Salix</a:t>
            </a:r>
            <a:r>
              <a:rPr lang="es-ES" dirty="0"/>
              <a:t> </a:t>
            </a:r>
            <a:r>
              <a:rPr lang="es-ES" dirty="0" err="1"/>
              <a:t>babylonica</a:t>
            </a:r>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166926577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 Jardin chino</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207797509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Montréal-</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184422077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-.-Rock Garden</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169662124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-.-Rock Garden</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224161352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-.-Rock Garden</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35788665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-Cascada</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115</a:t>
            </a:fld>
            <a:endParaRPr lang="es-ES" dirty="0">
              <a:solidFill>
                <a:prstClr val="black"/>
              </a:solidFill>
            </a:endParaRPr>
          </a:p>
        </p:txBody>
      </p:sp>
    </p:spTree>
    <p:extLst>
      <p:ext uri="{BB962C8B-B14F-4D97-AF65-F5344CB8AC3E}">
        <p14:creationId xmlns:p14="http://schemas.microsoft.com/office/powerpoint/2010/main" val="224373614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-Cascada</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139922322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 Jardin chino</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117</a:t>
            </a:fld>
            <a:endParaRPr lang="es-ES" dirty="0">
              <a:solidFill>
                <a:prstClr val="black"/>
              </a:solidFill>
            </a:endParaRPr>
          </a:p>
        </p:txBody>
      </p:sp>
    </p:spTree>
    <p:extLst>
      <p:ext uri="{BB962C8B-B14F-4D97-AF65-F5344CB8AC3E}">
        <p14:creationId xmlns:p14="http://schemas.microsoft.com/office/powerpoint/2010/main" val="168472365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-Rock Garden</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118</a:t>
            </a:fld>
            <a:endParaRPr lang="es-ES" dirty="0">
              <a:solidFill>
                <a:prstClr val="black"/>
              </a:solidFill>
            </a:endParaRPr>
          </a:p>
        </p:txBody>
      </p:sp>
    </p:spTree>
    <p:extLst>
      <p:ext uri="{BB962C8B-B14F-4D97-AF65-F5344CB8AC3E}">
        <p14:creationId xmlns:p14="http://schemas.microsoft.com/office/powerpoint/2010/main" val="17951242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 </a:t>
            </a:r>
            <a:r>
              <a:rPr lang="es-ES" dirty="0" err="1"/>
              <a:t>Perovskia</a:t>
            </a:r>
            <a:r>
              <a:rPr lang="es-ES" dirty="0"/>
              <a:t> </a:t>
            </a:r>
            <a:r>
              <a:rPr lang="es-ES" dirty="0" err="1"/>
              <a:t>atriplicifolia</a:t>
            </a:r>
            <a:r>
              <a:rPr lang="es-ES" dirty="0"/>
              <a:t> o Salvia Rusa</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119</a:t>
            </a:fld>
            <a:endParaRPr lang="es-ES" dirty="0">
              <a:solidFill>
                <a:prstClr val="black"/>
              </a:solidFill>
            </a:endParaRPr>
          </a:p>
        </p:txBody>
      </p:sp>
    </p:spTree>
    <p:extLst>
      <p:ext uri="{BB962C8B-B14F-4D97-AF65-F5344CB8AC3E}">
        <p14:creationId xmlns:p14="http://schemas.microsoft.com/office/powerpoint/2010/main" val="322455005"/>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-Jardin chino</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120</a:t>
            </a:fld>
            <a:endParaRPr lang="es-ES" dirty="0">
              <a:solidFill>
                <a:prstClr val="black"/>
              </a:solidFill>
            </a:endParaRPr>
          </a:p>
        </p:txBody>
      </p:sp>
    </p:spTree>
    <p:extLst>
      <p:ext uri="{BB962C8B-B14F-4D97-AF65-F5344CB8AC3E}">
        <p14:creationId xmlns:p14="http://schemas.microsoft.com/office/powerpoint/2010/main" val="294637899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-Jardin chino</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121</a:t>
            </a:fld>
            <a:endParaRPr lang="es-ES" dirty="0">
              <a:solidFill>
                <a:prstClr val="black"/>
              </a:solidFill>
            </a:endParaRPr>
          </a:p>
        </p:txBody>
      </p:sp>
    </p:spTree>
    <p:extLst>
      <p:ext uri="{BB962C8B-B14F-4D97-AF65-F5344CB8AC3E}">
        <p14:creationId xmlns:p14="http://schemas.microsoft.com/office/powerpoint/2010/main" val="4129180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-Jardin Chino</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122</a:t>
            </a:fld>
            <a:endParaRPr lang="es-ES" dirty="0">
              <a:solidFill>
                <a:prstClr val="black"/>
              </a:solidFill>
            </a:endParaRPr>
          </a:p>
        </p:txBody>
      </p:sp>
    </p:spTree>
    <p:extLst>
      <p:ext uri="{BB962C8B-B14F-4D97-AF65-F5344CB8AC3E}">
        <p14:creationId xmlns:p14="http://schemas.microsoft.com/office/powerpoint/2010/main" val="263810436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Montréal-</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123</a:t>
            </a:fld>
            <a:endParaRPr lang="es-ES" dirty="0">
              <a:solidFill>
                <a:prstClr val="black"/>
              </a:solidFill>
            </a:endParaRPr>
          </a:p>
        </p:txBody>
      </p:sp>
    </p:spTree>
    <p:extLst>
      <p:ext uri="{BB962C8B-B14F-4D97-AF65-F5344CB8AC3E}">
        <p14:creationId xmlns:p14="http://schemas.microsoft.com/office/powerpoint/2010/main" val="2951463119"/>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Montréal-</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124</a:t>
            </a:fld>
            <a:endParaRPr lang="es-ES" dirty="0">
              <a:solidFill>
                <a:prstClr val="black"/>
              </a:solidFill>
            </a:endParaRPr>
          </a:p>
        </p:txBody>
      </p:sp>
    </p:spTree>
    <p:extLst>
      <p:ext uri="{BB962C8B-B14F-4D97-AF65-F5344CB8AC3E}">
        <p14:creationId xmlns:p14="http://schemas.microsoft.com/office/powerpoint/2010/main" val="23078096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Montréal-</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125</a:t>
            </a:fld>
            <a:endParaRPr lang="es-ES" dirty="0">
              <a:solidFill>
                <a:prstClr val="black"/>
              </a:solidFill>
            </a:endParaRPr>
          </a:p>
        </p:txBody>
      </p:sp>
    </p:spTree>
    <p:extLst>
      <p:ext uri="{BB962C8B-B14F-4D97-AF65-F5344CB8AC3E}">
        <p14:creationId xmlns:p14="http://schemas.microsoft.com/office/powerpoint/2010/main" val="669755878"/>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-Pennisetum</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126</a:t>
            </a:fld>
            <a:endParaRPr lang="es-ES" dirty="0">
              <a:solidFill>
                <a:prstClr val="black"/>
              </a:solidFill>
            </a:endParaRPr>
          </a:p>
        </p:txBody>
      </p:sp>
    </p:spTree>
    <p:extLst>
      <p:ext uri="{BB962C8B-B14F-4D97-AF65-F5344CB8AC3E}">
        <p14:creationId xmlns:p14="http://schemas.microsoft.com/office/powerpoint/2010/main" val="4115975993"/>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Montréal-</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127</a:t>
            </a:fld>
            <a:endParaRPr lang="es-ES" dirty="0">
              <a:solidFill>
                <a:prstClr val="black"/>
              </a:solidFill>
            </a:endParaRPr>
          </a:p>
        </p:txBody>
      </p:sp>
    </p:spTree>
    <p:extLst>
      <p:ext uri="{BB962C8B-B14F-4D97-AF65-F5344CB8AC3E}">
        <p14:creationId xmlns:p14="http://schemas.microsoft.com/office/powerpoint/2010/main" val="2743979929"/>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a:t>
            </a:r>
            <a:r>
              <a:rPr lang="es-ES" dirty="0" err="1"/>
              <a:t>Mosaicultura</a:t>
            </a:r>
            <a:r>
              <a:rPr lang="es-ES" dirty="0"/>
              <a:t> LA TIERRA</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128</a:t>
            </a:fld>
            <a:endParaRPr lang="es-ES" dirty="0">
              <a:solidFill>
                <a:prstClr val="black"/>
              </a:solidFill>
            </a:endParaRPr>
          </a:p>
        </p:txBody>
      </p:sp>
    </p:spTree>
    <p:extLst>
      <p:ext uri="{BB962C8B-B14F-4D97-AF65-F5344CB8AC3E}">
        <p14:creationId xmlns:p14="http://schemas.microsoft.com/office/powerpoint/2010/main" val="11909923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-Jardin chino</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129</a:t>
            </a:fld>
            <a:endParaRPr lang="es-ES" dirty="0">
              <a:solidFill>
                <a:prstClr val="black"/>
              </a:solidFill>
            </a:endParaRPr>
          </a:p>
        </p:txBody>
      </p:sp>
    </p:spTree>
    <p:extLst>
      <p:ext uri="{BB962C8B-B14F-4D97-AF65-F5344CB8AC3E}">
        <p14:creationId xmlns:p14="http://schemas.microsoft.com/office/powerpoint/2010/main" val="2349331636"/>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Montréal-</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130</a:t>
            </a:fld>
            <a:endParaRPr lang="es-ES" dirty="0">
              <a:solidFill>
                <a:prstClr val="black"/>
              </a:solidFill>
            </a:endParaRPr>
          </a:p>
        </p:txBody>
      </p:sp>
    </p:spTree>
    <p:extLst>
      <p:ext uri="{BB962C8B-B14F-4D97-AF65-F5344CB8AC3E}">
        <p14:creationId xmlns:p14="http://schemas.microsoft.com/office/powerpoint/2010/main" val="3688311215"/>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-.-Otoño</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131</a:t>
            </a:fld>
            <a:endParaRPr lang="es-ES" dirty="0">
              <a:solidFill>
                <a:prstClr val="black"/>
              </a:solidFill>
            </a:endParaRPr>
          </a:p>
        </p:txBody>
      </p:sp>
    </p:spTree>
    <p:extLst>
      <p:ext uri="{BB962C8B-B14F-4D97-AF65-F5344CB8AC3E}">
        <p14:creationId xmlns:p14="http://schemas.microsoft.com/office/powerpoint/2010/main" val="795622076"/>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-Oroño</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132</a:t>
            </a:fld>
            <a:endParaRPr lang="es-ES" dirty="0">
              <a:solidFill>
                <a:prstClr val="black"/>
              </a:solidFill>
            </a:endParaRPr>
          </a:p>
        </p:txBody>
      </p:sp>
    </p:spTree>
    <p:extLst>
      <p:ext uri="{BB962C8B-B14F-4D97-AF65-F5344CB8AC3E}">
        <p14:creationId xmlns:p14="http://schemas.microsoft.com/office/powerpoint/2010/main" val="54310292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-Otoño</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133</a:t>
            </a:fld>
            <a:endParaRPr lang="es-ES" dirty="0">
              <a:solidFill>
                <a:prstClr val="black"/>
              </a:solidFill>
            </a:endParaRPr>
          </a:p>
        </p:txBody>
      </p:sp>
    </p:spTree>
    <p:extLst>
      <p:ext uri="{BB962C8B-B14F-4D97-AF65-F5344CB8AC3E}">
        <p14:creationId xmlns:p14="http://schemas.microsoft.com/office/powerpoint/2010/main" val="3254988189"/>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-Otoño</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134</a:t>
            </a:fld>
            <a:endParaRPr lang="es-ES" dirty="0">
              <a:solidFill>
                <a:prstClr val="black"/>
              </a:solidFill>
            </a:endParaRPr>
          </a:p>
        </p:txBody>
      </p:sp>
    </p:spTree>
    <p:extLst>
      <p:ext uri="{BB962C8B-B14F-4D97-AF65-F5344CB8AC3E}">
        <p14:creationId xmlns:p14="http://schemas.microsoft.com/office/powerpoint/2010/main" val="2051985632"/>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-Otoño</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135</a:t>
            </a:fld>
            <a:endParaRPr lang="es-ES" dirty="0">
              <a:solidFill>
                <a:prstClr val="black"/>
              </a:solidFill>
            </a:endParaRPr>
          </a:p>
        </p:txBody>
      </p:sp>
    </p:spTree>
    <p:extLst>
      <p:ext uri="{BB962C8B-B14F-4D97-AF65-F5344CB8AC3E}">
        <p14:creationId xmlns:p14="http://schemas.microsoft.com/office/powerpoint/2010/main" val="3409904061"/>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-Otoño</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136</a:t>
            </a:fld>
            <a:endParaRPr lang="es-ES" dirty="0">
              <a:solidFill>
                <a:prstClr val="black"/>
              </a:solidFill>
            </a:endParaRPr>
          </a:p>
        </p:txBody>
      </p:sp>
    </p:spTree>
    <p:extLst>
      <p:ext uri="{BB962C8B-B14F-4D97-AF65-F5344CB8AC3E}">
        <p14:creationId xmlns:p14="http://schemas.microsoft.com/office/powerpoint/2010/main" val="767035037"/>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-Otoño</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137</a:t>
            </a:fld>
            <a:endParaRPr lang="es-ES" dirty="0">
              <a:solidFill>
                <a:prstClr val="black"/>
              </a:solidFill>
            </a:endParaRPr>
          </a:p>
        </p:txBody>
      </p:sp>
    </p:spTree>
    <p:extLst>
      <p:ext uri="{BB962C8B-B14F-4D97-AF65-F5344CB8AC3E}">
        <p14:creationId xmlns:p14="http://schemas.microsoft.com/office/powerpoint/2010/main" val="964203681"/>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Montreal Botanic Garden</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138</a:t>
            </a:fld>
            <a:endParaRPr lang="es-ES" dirty="0">
              <a:solidFill>
                <a:prstClr val="black"/>
              </a:solidFill>
            </a:endParaRPr>
          </a:p>
        </p:txBody>
      </p:sp>
    </p:spTree>
    <p:extLst>
      <p:ext uri="{BB962C8B-B14F-4D97-AF65-F5344CB8AC3E}">
        <p14:creationId xmlns:p14="http://schemas.microsoft.com/office/powerpoint/2010/main" val="113427609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Montreal Botanic Garden</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139</a:t>
            </a:fld>
            <a:endParaRPr lang="es-ES" dirty="0">
              <a:solidFill>
                <a:prstClr val="black"/>
              </a:solidFill>
            </a:endParaRPr>
          </a:p>
        </p:txBody>
      </p:sp>
    </p:spTree>
    <p:extLst>
      <p:ext uri="{BB962C8B-B14F-4D97-AF65-F5344CB8AC3E}">
        <p14:creationId xmlns:p14="http://schemas.microsoft.com/office/powerpoint/2010/main" val="2342269273"/>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Montreal Botanic Garden</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140</a:t>
            </a:fld>
            <a:endParaRPr lang="es-ES" dirty="0">
              <a:solidFill>
                <a:prstClr val="black"/>
              </a:solidFill>
            </a:endParaRPr>
          </a:p>
        </p:txBody>
      </p:sp>
    </p:spTree>
    <p:extLst>
      <p:ext uri="{BB962C8B-B14F-4D97-AF65-F5344CB8AC3E}">
        <p14:creationId xmlns:p14="http://schemas.microsoft.com/office/powerpoint/2010/main" val="3685777130"/>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-Navidad</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141</a:t>
            </a:fld>
            <a:endParaRPr lang="es-ES" dirty="0">
              <a:solidFill>
                <a:prstClr val="black"/>
              </a:solidFill>
            </a:endParaRPr>
          </a:p>
        </p:txBody>
      </p:sp>
    </p:spTree>
    <p:extLst>
      <p:ext uri="{BB962C8B-B14F-4D97-AF65-F5344CB8AC3E}">
        <p14:creationId xmlns:p14="http://schemas.microsoft.com/office/powerpoint/2010/main" val="1859165639"/>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-Navidad</a:t>
            </a:r>
          </a:p>
          <a:p>
            <a:endParaRPr lang="es-ES" dirty="0"/>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142</a:t>
            </a:fld>
            <a:endParaRPr lang="es-ES" dirty="0">
              <a:solidFill>
                <a:prstClr val="black"/>
              </a:solidFill>
            </a:endParaRPr>
          </a:p>
        </p:txBody>
      </p:sp>
    </p:spTree>
    <p:extLst>
      <p:ext uri="{BB962C8B-B14F-4D97-AF65-F5344CB8AC3E}">
        <p14:creationId xmlns:p14="http://schemas.microsoft.com/office/powerpoint/2010/main" val="174253516"/>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a:t>
            </a:r>
            <a:r>
              <a:rPr lang="es-ES" dirty="0" err="1"/>
              <a:t>Montréal</a:t>
            </a:r>
            <a:r>
              <a:rPr lang="es-ES" dirty="0"/>
              <a:t>-Navidad</a:t>
            </a:r>
          </a:p>
        </p:txBody>
      </p:sp>
      <p:sp>
        <p:nvSpPr>
          <p:cNvPr id="4" name="3 Marcador de número de diapositiva"/>
          <p:cNvSpPr>
            <a:spLocks noGrp="1"/>
          </p:cNvSpPr>
          <p:nvPr>
            <p:ph type="sldNum" sz="quarter" idx="10"/>
          </p:nvPr>
        </p:nvSpPr>
        <p:spPr/>
        <p:txBody>
          <a:bodyPr/>
          <a:lstStyle/>
          <a:p>
            <a:fld id="{5D5C3C8A-1BCE-4C03-8675-C8D01C2478B9}" type="slidenum">
              <a:rPr lang="es-ES" smtClean="0">
                <a:solidFill>
                  <a:prstClr val="black"/>
                </a:solidFill>
              </a:rPr>
              <a:pPr/>
              <a:t>143</a:t>
            </a:fld>
            <a:endParaRPr lang="es-ES" dirty="0">
              <a:solidFill>
                <a:prstClr val="black"/>
              </a:solidFill>
            </a:endParaRPr>
          </a:p>
        </p:txBody>
      </p:sp>
    </p:spTree>
    <p:extLst>
      <p:ext uri="{BB962C8B-B14F-4D97-AF65-F5344CB8AC3E}">
        <p14:creationId xmlns:p14="http://schemas.microsoft.com/office/powerpoint/2010/main" val="39938154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9/16/2019</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9/16/2019</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9/16/2019</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9/16/2019</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9/16/2019</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9/16/2019</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9/16/2019</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9/16/2019</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9/16/2019</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9/16/2019</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9/16/2019</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10" name="Rectangle 9"/>
          <p:cNvSpPr/>
          <p:nvPr/>
        </p:nvSpPr>
        <p:spPr>
          <a:xfrm>
            <a:off x="1007534" y="0"/>
            <a:ext cx="5898825"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6906359"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958856" y="3428999"/>
            <a:ext cx="4138550" cy="2268559"/>
          </a:xfrm>
        </p:spPr>
        <p:txBody>
          <a:bodyPr anchor="t">
            <a:normAutofit/>
          </a:bodyPr>
          <a:lstStyle>
            <a:lvl1pPr algn="r">
              <a:defRPr sz="42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131292" y="2268787"/>
            <a:ext cx="3966114" cy="1160213"/>
          </a:xfrm>
        </p:spPr>
        <p:txBody>
          <a:bodyPr tIns="0" anchor="b">
            <a:normAutofit/>
          </a:bodyPr>
          <a:lstStyle>
            <a:lvl1pPr marL="0" indent="0" algn="r">
              <a:buNone/>
              <a:defRPr sz="1600" b="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9/16/2019</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rIns="45720"/>
          <a:lstStyle/>
          <a:p>
            <a:pPr eaLnBrk="1" latinLnBrk="0" hangingPunct="1"/>
            <a:fld id="{2BBB5E19-F10A-4C2F-BF6F-11C513378A2E}" type="slidenum">
              <a:rPr kumimoji="0" lang="en-US" smtClean="0"/>
              <a:pPr eaLnBrk="1" latinLnBrk="0" hangingPunct="1"/>
              <a:t>‹Nº›</a:t>
            </a:fld>
            <a:endParaRPr kumimoji="0" lang="en-US" dirty="0"/>
          </a:p>
        </p:txBody>
      </p:sp>
      <p:sp>
        <p:nvSpPr>
          <p:cNvPr id="24" name="TextBox 23"/>
          <p:cNvSpPr txBox="1"/>
          <p:nvPr/>
        </p:nvSpPr>
        <p:spPr>
          <a:xfrm>
            <a:off x="1641440" y="3262168"/>
            <a:ext cx="311727" cy="430887"/>
          </a:xfrm>
          <a:prstGeom prst="rect">
            <a:avLst/>
          </a:prstGeom>
          <a:noFill/>
        </p:spPr>
        <p:txBody>
          <a:bodyPr wrap="square" rtlCol="0">
            <a:spAutoFit/>
          </a:bodyPr>
          <a:lstStyle/>
          <a:p>
            <a:pPr algn="r"/>
            <a:r>
              <a:rPr lang="en-US" sz="2200" dirty="0">
                <a:solidFill>
                  <a:schemeClr val="accent6"/>
                </a:solidFill>
                <a:latin typeface="Wingdings 3" panose="05040102010807070707" pitchFamily="18" charset="2"/>
              </a:rPr>
              <a:t>z</a:t>
            </a:r>
            <a:endParaRPr lang="en-US" sz="22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7835456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9" name="Rectangle 8"/>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9/16/2019</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7" name="TextBox 6"/>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40033399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957405" y="3199028"/>
            <a:ext cx="5967420" cy="1372971"/>
          </a:xfrm>
        </p:spPr>
        <p:txBody>
          <a:bodyPr anchor="t">
            <a:normAutofit/>
          </a:bodyPr>
          <a:lstStyle>
            <a:lvl1pPr algn="r">
              <a:defRPr sz="28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121131" y="2272143"/>
            <a:ext cx="5803294" cy="926885"/>
          </a:xfrm>
        </p:spPr>
        <p:txBody>
          <a:bodyPr tIns="0" anchor="b">
            <a:normAutofit/>
          </a:bodyPr>
          <a:lstStyle>
            <a:lvl1pPr marL="0" indent="0" algn="r">
              <a:buNone/>
              <a:defRPr sz="16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9/16/2019</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6" name="TextBox 15"/>
          <p:cNvSpPr txBox="1"/>
          <p:nvPr/>
        </p:nvSpPr>
        <p:spPr>
          <a:xfrm>
            <a:off x="1644924" y="3023993"/>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6283534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12" name="Rectangle 11"/>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961426" y="805818"/>
            <a:ext cx="5882780" cy="1081705"/>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965406" y="2056800"/>
            <a:ext cx="2855547" cy="399314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984679" y="2056800"/>
            <a:ext cx="2859527" cy="399314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9/16/2019</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Rectangle 10"/>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TextBox 18"/>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11598685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4" name="Rectangle 13"/>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TextBox 23"/>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63589" y="805818"/>
            <a:ext cx="5880617" cy="1077020"/>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963589" y="2054563"/>
            <a:ext cx="2857364" cy="713818"/>
          </a:xfrm>
        </p:spPr>
        <p:txBody>
          <a:bodyPr anchor="b">
            <a:noAutofit/>
          </a:bodyPr>
          <a:lstStyle>
            <a:lvl1pPr marL="0" indent="0" algn="l">
              <a:lnSpc>
                <a:spcPct val="100000"/>
              </a:lnSpc>
              <a:buNone/>
              <a:defRPr sz="2000" b="0" cap="none" baseline="0">
                <a:solidFill>
                  <a:schemeClr val="accent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Content Placeholder 3"/>
          <p:cNvSpPr>
            <a:spLocks noGrp="1"/>
          </p:cNvSpPr>
          <p:nvPr>
            <p:ph sz="half" idx="2"/>
          </p:nvPr>
        </p:nvSpPr>
        <p:spPr>
          <a:xfrm>
            <a:off x="1962510" y="2851330"/>
            <a:ext cx="2858443" cy="319861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984679" y="2054563"/>
            <a:ext cx="2859527" cy="713818"/>
          </a:xfrm>
        </p:spPr>
        <p:txBody>
          <a:bodyPr anchor="b">
            <a:noAutofit/>
          </a:bodyPr>
          <a:lstStyle>
            <a:lvl1pPr marL="0" indent="0" algn="l">
              <a:lnSpc>
                <a:spcPct val="100000"/>
              </a:lnSpc>
              <a:buNone/>
              <a:defRPr sz="2000" b="0" cap="none" baseline="0">
                <a:solidFill>
                  <a:schemeClr val="accent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Content Placeholder 5"/>
          <p:cNvSpPr>
            <a:spLocks noGrp="1"/>
          </p:cNvSpPr>
          <p:nvPr>
            <p:ph sz="quarter" idx="4"/>
          </p:nvPr>
        </p:nvSpPr>
        <p:spPr>
          <a:xfrm>
            <a:off x="4984680" y="2851330"/>
            <a:ext cx="2859526" cy="319861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9/16/2019</a:t>
            </a:fld>
            <a:endParaRPr lang="en-US" dirty="0"/>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23692549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9" name="Rectangle 8"/>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TextBox 15"/>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9/16/2019</a:t>
            </a:fld>
            <a:endParaRPr lang="en-US" dirty="0">
              <a:solidFill>
                <a:schemeClr val="tx2"/>
              </a:solidFill>
            </a:endParaRPr>
          </a:p>
        </p:txBody>
      </p:sp>
      <p:sp>
        <p:nvSpPr>
          <p:cNvPr id="4" name="Footer Placeholder 3"/>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33896995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9" name="Rectangle 8"/>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9/16/2019</a:t>
            </a:fld>
            <a:endParaRPr lang="en-US" dirty="0"/>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6984422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17" name="Rectangle 16"/>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TextBox 21"/>
          <p:cNvSpPr txBox="1"/>
          <p:nvPr/>
        </p:nvSpPr>
        <p:spPr>
          <a:xfrm>
            <a:off x="1179466" y="1127642"/>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485983" y="1296618"/>
            <a:ext cx="2120703" cy="1889075"/>
          </a:xfrm>
        </p:spPr>
        <p:txBody>
          <a:bodyPr anchor="b">
            <a:normAutofit/>
          </a:bodyPr>
          <a:lstStyle>
            <a:lvl1pPr algn="l">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088538" y="805818"/>
            <a:ext cx="3755668" cy="5244126"/>
          </a:xfrm>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485982" y="3186155"/>
            <a:ext cx="2120703" cy="2386397"/>
          </a:xfrm>
        </p:spPr>
        <p:txBody>
          <a:bodyPr>
            <a:normAutofit/>
          </a:bodyPr>
          <a:lstStyle>
            <a:lvl1pPr marL="0" indent="0" algn="l">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9/16/2019</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12399785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11" name="Rectangle 10"/>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TextBox 12"/>
          <p:cNvSpPr txBox="1"/>
          <p:nvPr/>
        </p:nvSpPr>
        <p:spPr>
          <a:xfrm>
            <a:off x="1179466" y="1127642"/>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3" name="Picture Placeholder 2"/>
          <p:cNvSpPr>
            <a:spLocks noGrp="1" noChangeAspect="1"/>
          </p:cNvSpPr>
          <p:nvPr>
            <p:ph type="pic" idx="1"/>
          </p:nvPr>
        </p:nvSpPr>
        <p:spPr>
          <a:xfrm>
            <a:off x="4582987" y="3229"/>
            <a:ext cx="3727769"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a:t>Haga clic en el icono para agregar una imagen</a:t>
            </a:r>
            <a:endParaRPr lang="en-US" dirty="0"/>
          </a:p>
        </p:txBody>
      </p:sp>
      <p:sp>
        <p:nvSpPr>
          <p:cNvPr id="2" name="Title 1"/>
          <p:cNvSpPr>
            <a:spLocks noGrp="1"/>
          </p:cNvSpPr>
          <p:nvPr>
            <p:ph type="title"/>
          </p:nvPr>
        </p:nvSpPr>
        <p:spPr>
          <a:xfrm>
            <a:off x="1486671" y="1296618"/>
            <a:ext cx="2603212" cy="1886308"/>
          </a:xfrm>
        </p:spPr>
        <p:txBody>
          <a:bodyPr anchor="b">
            <a:normAutofit/>
          </a:bodyPr>
          <a:lstStyle>
            <a:lvl1pPr algn="l">
              <a:defRPr sz="24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485984" y="3182928"/>
            <a:ext cx="2603794" cy="2386394"/>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9/16/2019</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40408281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TextBox 16"/>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58857" y="808057"/>
            <a:ext cx="5885350" cy="1077229"/>
          </a:xfrm>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120792" y="2049878"/>
            <a:ext cx="5723414" cy="4000066"/>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9/16/2019</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27931243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18" name="Rectangle 17"/>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TextBox 22"/>
          <p:cNvSpPr txBox="1"/>
          <p:nvPr/>
        </p:nvSpPr>
        <p:spPr>
          <a:xfrm rot="5400000">
            <a:off x="7688343" y="480678"/>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6849317" y="805818"/>
            <a:ext cx="994889" cy="5244126"/>
          </a:xfrm>
        </p:spPr>
        <p:txBody>
          <a:bodyPr vert="eaVert"/>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964598" y="970410"/>
            <a:ext cx="4715441" cy="5079534"/>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9/16/2019</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9938465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9/16/2019</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371060" y="2912532"/>
            <a:ext cx="7772939" cy="3945467"/>
          </a:xfrm>
          <a:prstGeom prst="rect">
            <a:avLst/>
          </a:prstGeom>
        </p:spPr>
      </p:pic>
      <p:pic>
        <p:nvPicPr>
          <p:cNvPr id="15" name="Picture 14"/>
          <p:cNvPicPr>
            <a:picLocks noChangeAspect="1"/>
          </p:cNvPicPr>
          <p:nvPr/>
        </p:nvPicPr>
        <p:blipFill rotWithShape="1">
          <a:blip r:embed="rId14">
            <a:extLst>
              <a:ext uri="{28A0092B-C50C-407E-A947-70E740481C1C}">
                <a14:useLocalDpi xmlns:a14="http://schemas.microsoft.com/office/drawing/2010/main" val="0"/>
              </a:ext>
            </a:extLst>
          </a:blip>
          <a:srcRect r="24998"/>
          <a:stretch/>
        </p:blipFill>
        <p:spPr>
          <a:xfrm>
            <a:off x="1" y="0"/>
            <a:ext cx="9143999" cy="6858000"/>
          </a:xfrm>
          <a:prstGeom prst="rect">
            <a:avLst/>
          </a:prstGeom>
        </p:spPr>
      </p:pic>
      <p:sp>
        <p:nvSpPr>
          <p:cNvPr id="12" name="Rectangle 11"/>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961317" y="808057"/>
            <a:ext cx="5878011" cy="1077229"/>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126236" y="2049878"/>
            <a:ext cx="5713092" cy="4000066"/>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rot="5400000">
            <a:off x="-828294" y="5272451"/>
            <a:ext cx="2662729" cy="179188"/>
          </a:xfrm>
          <a:prstGeom prst="rect">
            <a:avLst/>
          </a:prstGeom>
        </p:spPr>
        <p:txBody>
          <a:bodyPr vert="horz" lIns="91440" tIns="18288" rIns="91440" bIns="45720" rtlCol="0" anchor="t"/>
          <a:lstStyle>
            <a:lvl1pPr algn="r">
              <a:defRPr sz="900">
                <a:solidFill>
                  <a:schemeClr val="tx1">
                    <a:tint val="75000"/>
                  </a:schemeClr>
                </a:solidFill>
                <a:latin typeface="+mn-lt"/>
              </a:defRPr>
            </a:lvl1pPr>
          </a:lstStyle>
          <a:p>
            <a:pPr algn="r" eaLnBrk="1" latinLnBrk="0" hangingPunct="1"/>
            <a:fld id="{E6F9B8CD-342D-4579-98EC-A8FD6B7370E1}" type="datetimeFigureOut">
              <a:rPr lang="en-US" smtClean="0"/>
              <a:pPr algn="r" eaLnBrk="1" latinLnBrk="0" hangingPunct="1"/>
              <a:t>9/16/2019</a:t>
            </a:fld>
            <a:endParaRPr lang="en-US" dirty="0">
              <a:solidFill>
                <a:schemeClr val="tx2"/>
              </a:solidFill>
            </a:endParaRPr>
          </a:p>
        </p:txBody>
      </p:sp>
      <p:sp>
        <p:nvSpPr>
          <p:cNvPr id="5" name="Footer Placeholder 4"/>
          <p:cNvSpPr>
            <a:spLocks noGrp="1"/>
          </p:cNvSpPr>
          <p:nvPr>
            <p:ph type="ftr" sz="quarter" idx="3"/>
          </p:nvPr>
        </p:nvSpPr>
        <p:spPr>
          <a:xfrm rot="5400000">
            <a:off x="-2258177" y="3658900"/>
            <a:ext cx="5885352" cy="183663"/>
          </a:xfrm>
          <a:prstGeom prst="rect">
            <a:avLst/>
          </a:prstGeom>
        </p:spPr>
        <p:txBody>
          <a:bodyPr vert="horz" lIns="91440" tIns="45720" rIns="91440" bIns="18288" rtlCol="0" anchor="b"/>
          <a:lstStyle>
            <a:lvl1pPr algn="r">
              <a:defRPr sz="900">
                <a:solidFill>
                  <a:schemeClr val="tx1">
                    <a:tint val="75000"/>
                  </a:schemeClr>
                </a:solidFill>
              </a:defRPr>
            </a:lvl1p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4"/>
          </p:nvPr>
        </p:nvSpPr>
        <p:spPr>
          <a:xfrm>
            <a:off x="162136" y="164594"/>
            <a:ext cx="638312" cy="322850"/>
          </a:xfrm>
          <a:prstGeom prst="rect">
            <a:avLst/>
          </a:prstGeom>
        </p:spPr>
        <p:txBody>
          <a:bodyPr vert="horz" lIns="91440" tIns="45720" rIns="45720" bIns="45720" rtlCol="0" anchor="ctr"/>
          <a:lstStyle>
            <a:lvl1pPr algn="r">
              <a:defRPr sz="1600">
                <a:solidFill>
                  <a:schemeClr val="tx1">
                    <a:tint val="75000"/>
                  </a:schemeClr>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109880891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r" defTabSz="685800" rtl="0" eaLnBrk="1" latinLnBrk="0" hangingPunct="1">
        <a:lnSpc>
          <a:spcPct val="90000"/>
        </a:lnSpc>
        <a:spcBef>
          <a:spcPct val="0"/>
        </a:spcBef>
        <a:buNone/>
        <a:defRPr sz="2800" b="0" i="0" kern="1200" cap="none">
          <a:solidFill>
            <a:schemeClr val="tx1"/>
          </a:solidFill>
          <a:effectLst/>
          <a:latin typeface="+mj-lt"/>
          <a:ea typeface="+mj-ea"/>
          <a:cs typeface="+mj-cs"/>
        </a:defRPr>
      </a:lvl1pPr>
    </p:titleStyle>
    <p:bodyStyle>
      <a:lvl1pPr marL="258366" indent="-258366" algn="l" defTabSz="685800" rtl="0" eaLnBrk="1" latinLnBrk="0" hangingPunct="1">
        <a:lnSpc>
          <a:spcPct val="120000"/>
        </a:lnSpc>
        <a:spcBef>
          <a:spcPts val="750"/>
        </a:spcBef>
        <a:spcAft>
          <a:spcPts val="45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1pPr>
      <a:lvl2pPr marL="596504" indent="-253604"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2pPr>
      <a:lvl3pPr marL="944166" indent="-258366"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3pPr>
      <a:lvl4pPr marL="1282304" indent="-253604"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4pPr>
      <a:lvl5pPr marL="1629966" indent="-258366"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1975104"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6pPr>
      <a:lvl7pPr marL="2240280"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7pPr>
      <a:lvl8pPr marL="2670048"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8pPr>
      <a:lvl9pPr marL="3017520"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6.xml"/><Relationship Id="rId1" Type="http://schemas.openxmlformats.org/officeDocument/2006/relationships/slideLayout" Target="../slideLayouts/slideLayout7.xml"/><Relationship Id="rId4" Type="http://schemas.openxmlformats.org/officeDocument/2006/relationships/image" Target="../media/image72.jpg"/></Relationships>
</file>

<file path=ppt/slides/_rels/slide77.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36.jpg"/><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37.jp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38.jpg"/><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043608" y="1340768"/>
            <a:ext cx="5832648" cy="2232248"/>
          </a:xfrm>
        </p:spPr>
        <p:txBody>
          <a:bodyPr>
            <a:normAutofit fontScale="90000"/>
          </a:bodyPr>
          <a:lstStyle/>
          <a:p>
            <a:r>
              <a:rPr lang="es-ES" dirty="0"/>
              <a:t>JARDIN BOTANICO DE MONTREAL</a:t>
            </a:r>
            <a:br>
              <a:rPr lang="es-ES" dirty="0"/>
            </a:br>
            <a:r>
              <a:rPr lang="es-ES" dirty="0"/>
              <a:t>Montreal Botanic Garden</a:t>
            </a:r>
            <a:br>
              <a:rPr lang="es-ES" dirty="0"/>
            </a:br>
            <a:endParaRPr lang="es-ES" dirty="0"/>
          </a:p>
        </p:txBody>
      </p:sp>
      <p:sp>
        <p:nvSpPr>
          <p:cNvPr id="3" name="2 Subtítulo"/>
          <p:cNvSpPr>
            <a:spLocks noGrp="1"/>
          </p:cNvSpPr>
          <p:nvPr>
            <p:ph type="subTitle" idx="1"/>
          </p:nvPr>
        </p:nvSpPr>
        <p:spPr>
          <a:xfrm>
            <a:off x="2051720" y="5085184"/>
            <a:ext cx="4590256" cy="1371600"/>
          </a:xfrm>
        </p:spPr>
        <p:txBody>
          <a:bodyPr/>
          <a:lstStyle/>
          <a:p>
            <a:r>
              <a:rPr lang="es-ES" dirty="0"/>
              <a:t>Selección de textos y fotografías por</a:t>
            </a:r>
          </a:p>
          <a:p>
            <a:r>
              <a:rPr lang="es-ES" dirty="0"/>
              <a:t>JOSE ELIAS BONELLS</a:t>
            </a:r>
          </a:p>
          <a:p>
            <a:r>
              <a:rPr lang="es-ES" dirty="0"/>
              <a:t> </a:t>
            </a:r>
          </a:p>
        </p:txBody>
      </p:sp>
    </p:spTree>
    <p:extLst>
      <p:ext uri="{BB962C8B-B14F-4D97-AF65-F5344CB8AC3E}">
        <p14:creationId xmlns:p14="http://schemas.microsoft.com/office/powerpoint/2010/main" val="7230714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61317" y="808057"/>
            <a:ext cx="4698915" cy="1077229"/>
          </a:xfrm>
        </p:spPr>
        <p:txBody>
          <a:bodyPr/>
          <a:lstStyle/>
          <a:p>
            <a:r>
              <a:rPr lang="es-ES" dirty="0"/>
              <a:t>Montreal Botanic Garden</a:t>
            </a:r>
          </a:p>
        </p:txBody>
      </p:sp>
      <p:sp>
        <p:nvSpPr>
          <p:cNvPr id="3" name="2 Marcador de contenido"/>
          <p:cNvSpPr>
            <a:spLocks noGrp="1"/>
          </p:cNvSpPr>
          <p:nvPr>
            <p:ph idx="1"/>
          </p:nvPr>
        </p:nvSpPr>
        <p:spPr>
          <a:xfrm>
            <a:off x="1043608" y="2049878"/>
            <a:ext cx="6795720" cy="4000066"/>
          </a:xfrm>
        </p:spPr>
        <p:txBody>
          <a:bodyPr>
            <a:normAutofit/>
          </a:bodyPr>
          <a:lstStyle/>
          <a:p>
            <a:r>
              <a:rPr lang="es-ES" dirty="0"/>
              <a:t>El Jardín Botánico de Montreal (en francés: Jardin Botanique de Montreal) es un gran jardín botánico de Montreal, Quebec, Canadá que comprende 75 hectáreas  de jardines temáticos e invernaderos. Fue designado un Sitio Histórico Nacional de Canadá en 2008, ya que se considera que es uno de los jardines botánicos más importantes del mundo debido a la extensión de sus colecciones e instalaciones.</a:t>
            </a:r>
          </a:p>
          <a:p>
            <a:r>
              <a:rPr lang="es-ES" dirty="0"/>
              <a:t>El jardín botánico se encuentra en 4101 calle Sherbrooke Este, en la esquina de las calles Sherbrooke Pie-IX y, en Maisonneuve Parque, frente de Montreal Estadio Olímpico</a:t>
            </a:r>
          </a:p>
        </p:txBody>
      </p:sp>
    </p:spTree>
    <p:extLst>
      <p:ext uri="{BB962C8B-B14F-4D97-AF65-F5344CB8AC3E}">
        <p14:creationId xmlns:p14="http://schemas.microsoft.com/office/powerpoint/2010/main" val="21142062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404664"/>
            <a:ext cx="6881192" cy="6069288"/>
          </a:xfrm>
        </p:spPr>
        <p:txBody>
          <a:bodyPr/>
          <a:lstStyle/>
          <a:p>
            <a:r>
              <a:rPr lang="es-ES" dirty="0"/>
              <a:t>Contiene un complejo de efecto invernadero lleno de plantas de todo el mundo, y una serie de grandes jardines al aire libre, cada uno con un tema específico. Los jardines exteriores están desnudos y cubiertos de nieve desde noviembre hasta alrededor de abril, pero los invernaderos están abiertos al público durante todo el año, la celebración de los anuales Mariposas.</a:t>
            </a:r>
          </a:p>
          <a:p>
            <a:r>
              <a:rPr lang="es-ES" dirty="0"/>
              <a:t>El jardín fue fundado en 1931, en ​​el apogeo de la Gran Depresión, por el alcalde Camillien Houde, después de años de campaña por el Hermano Marie-Victorin. Los jardines fueron diseñados por Henry Teuscher, mientras que el Art Deco edificio administrativo estilo fue diseñado por el arquitecto Lucien F. Keroack</a:t>
            </a:r>
          </a:p>
        </p:txBody>
      </p:sp>
    </p:spTree>
    <p:extLst>
      <p:ext uri="{BB962C8B-B14F-4D97-AF65-F5344CB8AC3E}">
        <p14:creationId xmlns:p14="http://schemas.microsoft.com/office/powerpoint/2010/main" val="29110429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476672"/>
            <a:ext cx="6881192" cy="5997280"/>
          </a:xfrm>
        </p:spPr>
        <p:txBody>
          <a:bodyPr>
            <a:normAutofit/>
          </a:bodyPr>
          <a:lstStyle/>
          <a:p>
            <a:r>
              <a:rPr lang="es-ES" dirty="0"/>
              <a:t>Sirve para educar al público en general y estudiantes de la horticultura en particular, así como a conservar las especies de plantas en peligro de extinción. Los jardines también son el hogar de una institución de investigación botánica, a la Société d'astronomie de Montreal, y para el Insectario de Montreal; fuera de las instalaciones, el personal Garden también administrar el Ferme Angrignon granja educativa y zoológico.</a:t>
            </a:r>
          </a:p>
          <a:p>
            <a:r>
              <a:rPr lang="es-ES" dirty="0"/>
              <a:t>Mientras que cobra la admisión, residentes de la ciudad pueden obtener un pase conceder acceso gratuito a los jardines al aire libre, por lo que muchas personas visitan con regularidad, aunque sólo sea para sentarse bajo los árboles. La más cercana de metro estación está Pie-IX, que se encuentra en la esquina del estadio olímpico.</a:t>
            </a:r>
          </a:p>
        </p:txBody>
      </p:sp>
    </p:spTree>
    <p:extLst>
      <p:ext uri="{BB962C8B-B14F-4D97-AF65-F5344CB8AC3E}">
        <p14:creationId xmlns:p14="http://schemas.microsoft.com/office/powerpoint/2010/main" val="27745060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404664"/>
            <a:ext cx="6881192" cy="6069288"/>
          </a:xfrm>
        </p:spPr>
        <p:txBody>
          <a:bodyPr/>
          <a:lstStyle/>
          <a:p>
            <a:r>
              <a:rPr lang="es-ES" dirty="0"/>
              <a:t>El Jardín Botánico de Montreal es uno de los cuatro lugares de la naturaleza centrada pertenecientes a la ciudad de Montreal en el Espacio para la Vida (Francés: Espace pour la vie) distrito de los museos. Los otros son el Biodome, el Insectario y el Rio Tinto Alcan Planetario, todos los cuales están cerca del Estadio Olímpico. </a:t>
            </a:r>
          </a:p>
        </p:txBody>
      </p:sp>
    </p:spTree>
    <p:extLst>
      <p:ext uri="{BB962C8B-B14F-4D97-AF65-F5344CB8AC3E}">
        <p14:creationId xmlns:p14="http://schemas.microsoft.com/office/powerpoint/2010/main" val="214737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71600" y="476672"/>
            <a:ext cx="6953200" cy="5997280"/>
          </a:xfrm>
        </p:spPr>
        <p:txBody>
          <a:bodyPr/>
          <a:lstStyle/>
          <a:p>
            <a:r>
              <a:rPr lang="es-ES" dirty="0"/>
              <a:t>El jardín chino se construye a lo largo de las líneas tradicionales de la dinastía Ming jardín chino. Cubriendo 2,5 hectáreas, tiene muchos caminos serpenteantes, una montaña artificial, y un edificio en el alojamiento de estilo chino una colección de bonsai y penjing que han sido donados. </a:t>
            </a:r>
          </a:p>
          <a:p>
            <a:r>
              <a:rPr lang="es-ES" dirty="0"/>
              <a:t>El jardín se llena con plantas chinas. El jardín fue construido 1.990-1.991 por 50 artesanos del Instituto de Shanghai de Diseño del Paisaje y Arquitectura, dirigido por Le Weizhong.</a:t>
            </a:r>
          </a:p>
          <a:p>
            <a:r>
              <a:rPr lang="es-ES" dirty="0"/>
              <a:t> El proyecto requirió de 120 contenedores de material importado de Shanghai, incluyendo 500 toneladas de piedra desde el lago Tai en Jiangsu provincia</a:t>
            </a:r>
          </a:p>
        </p:txBody>
      </p:sp>
    </p:spTree>
    <p:extLst>
      <p:ext uri="{BB962C8B-B14F-4D97-AF65-F5344CB8AC3E}">
        <p14:creationId xmlns:p14="http://schemas.microsoft.com/office/powerpoint/2010/main" val="1200168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548680"/>
            <a:ext cx="6881192" cy="5925272"/>
          </a:xfrm>
        </p:spPr>
        <p:txBody>
          <a:bodyPr/>
          <a:lstStyle/>
          <a:p>
            <a:r>
              <a:rPr lang="es-ES" dirty="0"/>
              <a:t>El Jardín Japonés fue creado en 1988 bajo la dirección del diseñador Ken Nakajima. Sus 2,5 hectáreas están pobladas de plantas japonesas, y contiene un edificio en el estilo japonés que contiene una exposición sobre el té. El japonés ceremonia del té se lleva a cabo allí durante el verano, y cualquiera puede tomar clases para aprender más sobre él. Otras artes tradicionales japonesas, como Iaido y Ikebana en ocasiones se demostró allí también. También incluye una gran koi estanque; los visitantes a menudo alimentan el koi. El jardín alberga una anual Hiroshima ceremonia conmemorativa el día 5 de agosto, con el timbre por hora de un japonés Campana de la Paz hizo en Hiroshima. </a:t>
            </a:r>
          </a:p>
        </p:txBody>
      </p:sp>
    </p:spTree>
    <p:extLst>
      <p:ext uri="{BB962C8B-B14F-4D97-AF65-F5344CB8AC3E}">
        <p14:creationId xmlns:p14="http://schemas.microsoft.com/office/powerpoint/2010/main" val="7126061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404664"/>
            <a:ext cx="6881192" cy="6069288"/>
          </a:xfrm>
        </p:spPr>
        <p:txBody>
          <a:bodyPr>
            <a:normAutofit/>
          </a:bodyPr>
          <a:lstStyle/>
          <a:p>
            <a:r>
              <a:rPr lang="es-ES" dirty="0"/>
              <a:t>El primer Jardín de las Naciones fue inaugurado en 2001 para honrar y presentar las culturas de la población indígena de Canadá. Especies endémicas a Quebec y en otras regiones de América del Norte se mantienen en el jardín; el arce, abedul y pino árboles de sombra de sus caminos, y el jardín pone de relieve las plantas medicinales y alimenticias de las Primeras Naciones. Tiene varios tótems y exposiciones que demuestran métodos obras de arte y de construcción tradicionales. </a:t>
            </a:r>
          </a:p>
          <a:p>
            <a:r>
              <a:rPr lang="es-ES" dirty="0"/>
              <a:t>El Jardín Alpino tiene varios caminos sinuosos sobre un afloramiento rocoso que está cubierto de diminutas plantas alpinas delicados.</a:t>
            </a:r>
          </a:p>
          <a:p>
            <a:endParaRPr lang="es-ES" dirty="0"/>
          </a:p>
        </p:txBody>
      </p:sp>
    </p:spTree>
    <p:extLst>
      <p:ext uri="{BB962C8B-B14F-4D97-AF65-F5344CB8AC3E}">
        <p14:creationId xmlns:p14="http://schemas.microsoft.com/office/powerpoint/2010/main" val="8441746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15616" y="332656"/>
            <a:ext cx="6809184" cy="6141296"/>
          </a:xfrm>
        </p:spPr>
        <p:txBody>
          <a:bodyPr/>
          <a:lstStyle/>
          <a:p>
            <a:r>
              <a:rPr lang="es-ES" dirty="0"/>
              <a:t>Otros jardines incluyen el jardín venenosas plantas (que tiene muestras de diversas plantas venenosas, junto con información sobre los efectos de diferentes dosis), la exposición de las plantas económico, el arroyo de flores, y un arboreto. Los jardines botánicos son también el hogar de algunas especies silvestres; principalmente ardillas y patos, otros animales poco menos comunes, como tortugas y garzas también viven allí.</a:t>
            </a:r>
          </a:p>
          <a:p>
            <a:r>
              <a:rPr lang="es-ES" dirty="0"/>
              <a:t>El león de la Feuillée es un monumento situado en el interior del Jardín Botánico de Montreal. La enorme león que se encuentra en la entrada del jardín de rosas fue donado por la ciudad de Lyon, con motivo del 350 aniversario de Montreal en 1992.</a:t>
            </a:r>
          </a:p>
          <a:p>
            <a:endParaRPr lang="es-ES" dirty="0"/>
          </a:p>
          <a:p>
            <a:endParaRPr lang="es-ES" dirty="0"/>
          </a:p>
        </p:txBody>
      </p:sp>
    </p:spTree>
    <p:extLst>
      <p:ext uri="{BB962C8B-B14F-4D97-AF65-F5344CB8AC3E}">
        <p14:creationId xmlns:p14="http://schemas.microsoft.com/office/powerpoint/2010/main" val="42590796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332656"/>
            <a:ext cx="6881192" cy="6141296"/>
          </a:xfrm>
        </p:spPr>
        <p:txBody>
          <a:bodyPr/>
          <a:lstStyle/>
          <a:p>
            <a:endParaRPr lang="es-ES" dirty="0"/>
          </a:p>
          <a:p>
            <a:r>
              <a:rPr lang="es-ES" dirty="0"/>
              <a:t>El primer puente sobre el Feuillée fue abierta al público el 28 de septiembre 1831 en el corazón de la ciudad de Lyon, Francia. El Feuillée León es una de las cuatro piezas de fundición hasta la obra original, creado por René Dardel. Durante la reconstrucción del puente en 1910, fueron reubicados los cuatro leones. En 1992, uno de ellos fue llevado a Montreal. </a:t>
            </a:r>
          </a:p>
        </p:txBody>
      </p:sp>
    </p:spTree>
    <p:extLst>
      <p:ext uri="{BB962C8B-B14F-4D97-AF65-F5344CB8AC3E}">
        <p14:creationId xmlns:p14="http://schemas.microsoft.com/office/powerpoint/2010/main" val="7835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76673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688" y="0"/>
            <a:ext cx="9084623" cy="6858000"/>
          </a:xfrm>
          <a:prstGeom prst="rect">
            <a:avLst/>
          </a:prstGeom>
        </p:spPr>
      </p:pic>
    </p:spTree>
    <p:extLst>
      <p:ext uri="{BB962C8B-B14F-4D97-AF65-F5344CB8AC3E}">
        <p14:creationId xmlns:p14="http://schemas.microsoft.com/office/powerpoint/2010/main" val="28047784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554573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64750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455" t="2256" b="6256"/>
          <a:stretch/>
        </p:blipFill>
        <p:spPr>
          <a:xfrm>
            <a:off x="0" y="0"/>
            <a:ext cx="9252520" cy="6858000"/>
          </a:xfrm>
          <a:prstGeom prst="rect">
            <a:avLst/>
          </a:prstGeom>
        </p:spPr>
      </p:pic>
    </p:spTree>
    <p:extLst>
      <p:ext uri="{BB962C8B-B14F-4D97-AF65-F5344CB8AC3E}">
        <p14:creationId xmlns:p14="http://schemas.microsoft.com/office/powerpoint/2010/main" val="34589175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590"/>
          <a:stretch/>
        </p:blipFill>
        <p:spPr>
          <a:xfrm>
            <a:off x="0" y="0"/>
            <a:ext cx="9144000" cy="6858000"/>
          </a:xfrm>
          <a:prstGeom prst="rect">
            <a:avLst/>
          </a:prstGeom>
        </p:spPr>
      </p:pic>
    </p:spTree>
    <p:extLst>
      <p:ext uri="{BB962C8B-B14F-4D97-AF65-F5344CB8AC3E}">
        <p14:creationId xmlns:p14="http://schemas.microsoft.com/office/powerpoint/2010/main" val="32370250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596915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42130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452953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27026668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3075511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3668891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63993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1698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7029400"/>
          </a:xfrm>
          <a:prstGeom prst="rect">
            <a:avLst/>
          </a:prstGeom>
        </p:spPr>
      </p:pic>
    </p:spTree>
    <p:extLst>
      <p:ext uri="{BB962C8B-B14F-4D97-AF65-F5344CB8AC3E}">
        <p14:creationId xmlns:p14="http://schemas.microsoft.com/office/powerpoint/2010/main" val="23362610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62272" y="0"/>
            <a:ext cx="4681728"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4462272" cy="6858000"/>
          </a:xfrm>
          <a:prstGeom prst="rect">
            <a:avLst/>
          </a:prstGeom>
        </p:spPr>
      </p:pic>
    </p:spTree>
    <p:extLst>
      <p:ext uri="{BB962C8B-B14F-4D97-AF65-F5344CB8AC3E}">
        <p14:creationId xmlns:p14="http://schemas.microsoft.com/office/powerpoint/2010/main" val="24386663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33858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04290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388" y="-171400"/>
            <a:ext cx="9286908" cy="7029400"/>
          </a:xfrm>
          <a:prstGeom prst="rect">
            <a:avLst/>
          </a:prstGeom>
        </p:spPr>
      </p:pic>
    </p:spTree>
    <p:extLst>
      <p:ext uri="{BB962C8B-B14F-4D97-AF65-F5344CB8AC3E}">
        <p14:creationId xmlns:p14="http://schemas.microsoft.com/office/powerpoint/2010/main" val="37945234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7029400"/>
          </a:xfrm>
          <a:prstGeom prst="rect">
            <a:avLst/>
          </a:prstGeom>
        </p:spPr>
      </p:pic>
    </p:spTree>
    <p:extLst>
      <p:ext uri="{BB962C8B-B14F-4D97-AF65-F5344CB8AC3E}">
        <p14:creationId xmlns:p14="http://schemas.microsoft.com/office/powerpoint/2010/main" val="7389394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80102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395741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164528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89636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3874725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8416890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67232"/>
          </a:xfrm>
          <a:prstGeom prst="rect">
            <a:avLst/>
          </a:prstGeom>
        </p:spPr>
      </p:pic>
    </p:spTree>
    <p:extLst>
      <p:ext uri="{BB962C8B-B14F-4D97-AF65-F5344CB8AC3E}">
        <p14:creationId xmlns:p14="http://schemas.microsoft.com/office/powerpoint/2010/main" val="26677583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536" y="0"/>
            <a:ext cx="9396536" cy="7029400"/>
          </a:xfrm>
          <a:prstGeom prst="rect">
            <a:avLst/>
          </a:prstGeom>
        </p:spPr>
      </p:pic>
    </p:spTree>
    <p:extLst>
      <p:ext uri="{BB962C8B-B14F-4D97-AF65-F5344CB8AC3E}">
        <p14:creationId xmlns:p14="http://schemas.microsoft.com/office/powerpoint/2010/main" val="37901437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957392"/>
          </a:xfrm>
          <a:prstGeom prst="rect">
            <a:avLst/>
          </a:prstGeom>
        </p:spPr>
      </p:pic>
    </p:spTree>
    <p:extLst>
      <p:ext uri="{BB962C8B-B14F-4D97-AF65-F5344CB8AC3E}">
        <p14:creationId xmlns:p14="http://schemas.microsoft.com/office/powerpoint/2010/main" val="2454605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2801501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206"/>
            <a:ext cx="9144000" cy="6965598"/>
          </a:xfrm>
          <a:prstGeom prst="rect">
            <a:avLst/>
          </a:prstGeom>
        </p:spPr>
      </p:pic>
    </p:spTree>
    <p:extLst>
      <p:ext uri="{BB962C8B-B14F-4D97-AF65-F5344CB8AC3E}">
        <p14:creationId xmlns:p14="http://schemas.microsoft.com/office/powerpoint/2010/main" val="17229301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82652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0846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14338" cy="6793816"/>
          </a:xfrm>
          <a:prstGeom prst="rect">
            <a:avLst/>
          </a:prstGeom>
        </p:spPr>
      </p:pic>
    </p:spTree>
    <p:extLst>
      <p:ext uri="{BB962C8B-B14F-4D97-AF65-F5344CB8AC3E}">
        <p14:creationId xmlns:p14="http://schemas.microsoft.com/office/powerpoint/2010/main" val="13115898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7029400"/>
          </a:xfrm>
          <a:prstGeom prst="rect">
            <a:avLst/>
          </a:prstGeom>
        </p:spPr>
      </p:pic>
    </p:spTree>
    <p:extLst>
      <p:ext uri="{BB962C8B-B14F-4D97-AF65-F5344CB8AC3E}">
        <p14:creationId xmlns:p14="http://schemas.microsoft.com/office/powerpoint/2010/main" val="28121313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19" cy="6857999"/>
          </a:xfrm>
          <a:prstGeom prst="rect">
            <a:avLst/>
          </a:prstGeom>
        </p:spPr>
      </p:pic>
    </p:spTree>
    <p:extLst>
      <p:ext uri="{BB962C8B-B14F-4D97-AF65-F5344CB8AC3E}">
        <p14:creationId xmlns:p14="http://schemas.microsoft.com/office/powerpoint/2010/main" val="29970612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27159283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6224602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6946481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58442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483116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99185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6144200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3531269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307895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42417461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777"/>
            <a:ext cx="9081031" cy="6858000"/>
          </a:xfrm>
          <a:prstGeom prst="rect">
            <a:avLst/>
          </a:prstGeom>
        </p:spPr>
      </p:pic>
    </p:spTree>
    <p:extLst>
      <p:ext uri="{BB962C8B-B14F-4D97-AF65-F5344CB8AC3E}">
        <p14:creationId xmlns:p14="http://schemas.microsoft.com/office/powerpoint/2010/main" val="38291845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5996389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210551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674764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862495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797246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9043232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5679694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16539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143833599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5999671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516403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4289628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8760486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325187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73993887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280964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285647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633183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0"/>
            <a:ext cx="4572000" cy="682372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0528" y="22454"/>
            <a:ext cx="4752528" cy="6801265"/>
          </a:xfrm>
          <a:prstGeom prst="rect">
            <a:avLst/>
          </a:prstGeom>
        </p:spPr>
      </p:pic>
    </p:spTree>
    <p:extLst>
      <p:ext uri="{BB962C8B-B14F-4D97-AF65-F5344CB8AC3E}">
        <p14:creationId xmlns:p14="http://schemas.microsoft.com/office/powerpoint/2010/main" val="307244957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898779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003169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890300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2060940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7116437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7286" y="0"/>
            <a:ext cx="9411286" cy="6858000"/>
          </a:xfrm>
          <a:prstGeom prst="rect">
            <a:avLst/>
          </a:prstGeom>
        </p:spPr>
      </p:pic>
    </p:spTree>
    <p:extLst>
      <p:ext uri="{BB962C8B-B14F-4D97-AF65-F5344CB8AC3E}">
        <p14:creationId xmlns:p14="http://schemas.microsoft.com/office/powerpoint/2010/main" val="290194647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100277206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285968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121151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8493518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286691102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78618834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26571798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55010859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51525611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5397236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6450827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3986467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119329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13491154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665625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334390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753904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252520" cy="7128792"/>
          </a:xfrm>
          <a:prstGeom prst="rect">
            <a:avLst/>
          </a:prstGeom>
        </p:spPr>
      </p:pic>
    </p:spTree>
    <p:extLst>
      <p:ext uri="{BB962C8B-B14F-4D97-AF65-F5344CB8AC3E}">
        <p14:creationId xmlns:p14="http://schemas.microsoft.com/office/powerpoint/2010/main" val="273563356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609572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656" t="4718" r="2822" b="3590"/>
          <a:stretch/>
        </p:blipFill>
        <p:spPr>
          <a:xfrm>
            <a:off x="0" y="0"/>
            <a:ext cx="9144000" cy="6858000"/>
          </a:xfrm>
          <a:prstGeom prst="rect">
            <a:avLst/>
          </a:prstGeom>
        </p:spPr>
      </p:pic>
    </p:spTree>
    <p:extLst>
      <p:ext uri="{BB962C8B-B14F-4D97-AF65-F5344CB8AC3E}">
        <p14:creationId xmlns:p14="http://schemas.microsoft.com/office/powerpoint/2010/main" val="383214199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441405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841183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911504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81482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9790052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526205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688" y="0"/>
            <a:ext cx="9084623" cy="6858000"/>
          </a:xfrm>
          <a:prstGeom prst="rect">
            <a:avLst/>
          </a:prstGeom>
        </p:spPr>
      </p:pic>
    </p:spTree>
    <p:extLst>
      <p:ext uri="{BB962C8B-B14F-4D97-AF65-F5344CB8AC3E}">
        <p14:creationId xmlns:p14="http://schemas.microsoft.com/office/powerpoint/2010/main" val="355435882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397898578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8189075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22668798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3588375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957391"/>
          </a:xfrm>
          <a:prstGeom prst="rect">
            <a:avLst/>
          </a:prstGeom>
        </p:spPr>
      </p:pic>
    </p:spTree>
    <p:extLst>
      <p:ext uri="{BB962C8B-B14F-4D97-AF65-F5344CB8AC3E}">
        <p14:creationId xmlns:p14="http://schemas.microsoft.com/office/powerpoint/2010/main" val="246003886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96868577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3607203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9428016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7142506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013481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128792"/>
          </a:xfrm>
          <a:prstGeom prst="rect">
            <a:avLst/>
          </a:prstGeom>
        </p:spPr>
      </p:pic>
    </p:spTree>
    <p:extLst>
      <p:ext uri="{BB962C8B-B14F-4D97-AF65-F5344CB8AC3E}">
        <p14:creationId xmlns:p14="http://schemas.microsoft.com/office/powerpoint/2010/main" val="51601139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536" y="0"/>
            <a:ext cx="9505056" cy="6957391"/>
          </a:xfrm>
          <a:prstGeom prst="rect">
            <a:avLst/>
          </a:prstGeom>
        </p:spPr>
      </p:pic>
    </p:spTree>
    <p:extLst>
      <p:ext uri="{BB962C8B-B14F-4D97-AF65-F5344CB8AC3E}">
        <p14:creationId xmlns:p14="http://schemas.microsoft.com/office/powerpoint/2010/main" val="112622527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55767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8517967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078134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210036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665450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632931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865531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257678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590"/>
          <a:stretch/>
        </p:blipFill>
        <p:spPr>
          <a:xfrm>
            <a:off x="0" y="0"/>
            <a:ext cx="9144000" cy="6858000"/>
          </a:xfrm>
          <a:prstGeom prst="rect">
            <a:avLst/>
          </a:prstGeom>
        </p:spPr>
      </p:pic>
    </p:spTree>
    <p:extLst>
      <p:ext uri="{BB962C8B-B14F-4D97-AF65-F5344CB8AC3E}">
        <p14:creationId xmlns:p14="http://schemas.microsoft.com/office/powerpoint/2010/main" val="4598386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5385" t="3911"/>
          <a:stretch/>
        </p:blipFill>
        <p:spPr>
          <a:xfrm>
            <a:off x="-180528" y="0"/>
            <a:ext cx="9324527" cy="6858000"/>
          </a:xfrm>
          <a:prstGeom prst="rect">
            <a:avLst/>
          </a:prstGeom>
        </p:spPr>
      </p:pic>
    </p:spTree>
    <p:extLst>
      <p:ext uri="{BB962C8B-B14F-4D97-AF65-F5344CB8AC3E}">
        <p14:creationId xmlns:p14="http://schemas.microsoft.com/office/powerpoint/2010/main" val="284772689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231" b="13846"/>
          <a:stretch/>
        </p:blipFill>
        <p:spPr>
          <a:xfrm>
            <a:off x="0" y="0"/>
            <a:ext cx="9256542" cy="6858000"/>
          </a:xfrm>
          <a:prstGeom prst="rect">
            <a:avLst/>
          </a:prstGeom>
        </p:spPr>
      </p:pic>
    </p:spTree>
    <p:extLst>
      <p:ext uri="{BB962C8B-B14F-4D97-AF65-F5344CB8AC3E}">
        <p14:creationId xmlns:p14="http://schemas.microsoft.com/office/powerpoint/2010/main" val="35449562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975"/>
          <a:stretch/>
        </p:blipFill>
        <p:spPr>
          <a:xfrm>
            <a:off x="0" y="0"/>
            <a:ext cx="9144000" cy="6858000"/>
          </a:xfrm>
          <a:prstGeom prst="rect">
            <a:avLst/>
          </a:prstGeom>
        </p:spPr>
      </p:pic>
    </p:spTree>
    <p:extLst>
      <p:ext uri="{BB962C8B-B14F-4D97-AF65-F5344CB8AC3E}">
        <p14:creationId xmlns:p14="http://schemas.microsoft.com/office/powerpoint/2010/main" val="412247536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778"/>
          <a:stretch/>
        </p:blipFill>
        <p:spPr>
          <a:xfrm>
            <a:off x="0" y="0"/>
            <a:ext cx="9144000" cy="6858000"/>
          </a:xfrm>
          <a:prstGeom prst="rect">
            <a:avLst/>
          </a:prstGeom>
        </p:spPr>
      </p:pic>
    </p:spTree>
    <p:extLst>
      <p:ext uri="{BB962C8B-B14F-4D97-AF65-F5344CB8AC3E}">
        <p14:creationId xmlns:p14="http://schemas.microsoft.com/office/powerpoint/2010/main" val="225785243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521"/>
          <a:stretch/>
        </p:blipFill>
        <p:spPr>
          <a:xfrm>
            <a:off x="0" y="0"/>
            <a:ext cx="9144000" cy="6858000"/>
          </a:xfrm>
          <a:prstGeom prst="rect">
            <a:avLst/>
          </a:prstGeom>
        </p:spPr>
      </p:pic>
    </p:spTree>
    <p:extLst>
      <p:ext uri="{BB962C8B-B14F-4D97-AF65-F5344CB8AC3E}">
        <p14:creationId xmlns:p14="http://schemas.microsoft.com/office/powerpoint/2010/main" val="198377740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077" b="12205"/>
          <a:stretch/>
        </p:blipFill>
        <p:spPr>
          <a:xfrm>
            <a:off x="0" y="0"/>
            <a:ext cx="9242474" cy="7173416"/>
          </a:xfrm>
          <a:prstGeom prst="rect">
            <a:avLst/>
          </a:prstGeom>
        </p:spPr>
      </p:pic>
    </p:spTree>
    <p:extLst>
      <p:ext uri="{BB962C8B-B14F-4D97-AF65-F5344CB8AC3E}">
        <p14:creationId xmlns:p14="http://schemas.microsoft.com/office/powerpoint/2010/main" val="25806086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1846"/>
          <a:stretch/>
        </p:blipFill>
        <p:spPr>
          <a:xfrm>
            <a:off x="0" y="0"/>
            <a:ext cx="9144000" cy="6858000"/>
          </a:xfrm>
          <a:prstGeom prst="rect">
            <a:avLst/>
          </a:prstGeom>
        </p:spPr>
      </p:pic>
    </p:spTree>
    <p:extLst>
      <p:ext uri="{BB962C8B-B14F-4D97-AF65-F5344CB8AC3E}">
        <p14:creationId xmlns:p14="http://schemas.microsoft.com/office/powerpoint/2010/main" val="215108888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647" t="2651" b="7692"/>
          <a:stretch/>
        </p:blipFill>
        <p:spPr>
          <a:xfrm>
            <a:off x="-98474" y="0"/>
            <a:ext cx="9197754" cy="6858000"/>
          </a:xfrm>
          <a:prstGeom prst="rect">
            <a:avLst/>
          </a:prstGeom>
        </p:spPr>
      </p:pic>
    </p:spTree>
    <p:extLst>
      <p:ext uri="{BB962C8B-B14F-4D97-AF65-F5344CB8AC3E}">
        <p14:creationId xmlns:p14="http://schemas.microsoft.com/office/powerpoint/2010/main" val="179080163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455" t="2667" r="1455" b="2769"/>
          <a:stretch/>
        </p:blipFill>
        <p:spPr>
          <a:xfrm>
            <a:off x="-14068" y="0"/>
            <a:ext cx="9158067" cy="6858000"/>
          </a:xfrm>
          <a:prstGeom prst="rect">
            <a:avLst/>
          </a:prstGeom>
        </p:spPr>
      </p:pic>
    </p:spTree>
    <p:extLst>
      <p:ext uri="{BB962C8B-B14F-4D97-AF65-F5344CB8AC3E}">
        <p14:creationId xmlns:p14="http://schemas.microsoft.com/office/powerpoint/2010/main" val="144777235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203" t="2666" r="1360" b="10769"/>
          <a:stretch/>
        </p:blipFill>
        <p:spPr>
          <a:xfrm>
            <a:off x="0" y="0"/>
            <a:ext cx="9144000" cy="6858000"/>
          </a:xfrm>
          <a:prstGeom prst="rect">
            <a:avLst/>
          </a:prstGeom>
        </p:spPr>
      </p:pic>
    </p:spTree>
    <p:extLst>
      <p:ext uri="{BB962C8B-B14F-4D97-AF65-F5344CB8AC3E}">
        <p14:creationId xmlns:p14="http://schemas.microsoft.com/office/powerpoint/2010/main" val="152820399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9656"/>
            <a:ext cx="9396536" cy="7200800"/>
          </a:xfrm>
          <a:prstGeom prst="rect">
            <a:avLst/>
          </a:prstGeom>
        </p:spPr>
      </p:pic>
    </p:spTree>
    <p:extLst>
      <p:ext uri="{BB962C8B-B14F-4D97-AF65-F5344CB8AC3E}">
        <p14:creationId xmlns:p14="http://schemas.microsoft.com/office/powerpoint/2010/main" val="92274556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433048" cy="7029400"/>
          </a:xfrm>
          <a:prstGeom prst="rect">
            <a:avLst/>
          </a:prstGeom>
        </p:spPr>
      </p:pic>
    </p:spTree>
    <p:extLst>
      <p:ext uri="{BB962C8B-B14F-4D97-AF65-F5344CB8AC3E}">
        <p14:creationId xmlns:p14="http://schemas.microsoft.com/office/powerpoint/2010/main" val="390181473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9992" y="0"/>
            <a:ext cx="4644008" cy="6861161"/>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1"/>
            <a:ext cx="4499992" cy="6957392"/>
          </a:xfrm>
          <a:prstGeom prst="rect">
            <a:avLst/>
          </a:prstGeom>
        </p:spPr>
      </p:pic>
    </p:spTree>
    <p:extLst>
      <p:ext uri="{BB962C8B-B14F-4D97-AF65-F5344CB8AC3E}">
        <p14:creationId xmlns:p14="http://schemas.microsoft.com/office/powerpoint/2010/main" val="120845742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60</TotalTime>
  <Words>1800</Words>
  <Application>Microsoft Office PowerPoint</Application>
  <PresentationFormat>Presentación en pantalla (4:3)</PresentationFormat>
  <Paragraphs>288</Paragraphs>
  <Slides>143</Slides>
  <Notes>133</Notes>
  <HiddenSlides>0</HiddenSlides>
  <MMClips>0</MMClips>
  <ScaleCrop>false</ScaleCrop>
  <HeadingPairs>
    <vt:vector size="6" baseType="variant">
      <vt:variant>
        <vt:lpstr>Fuentes usadas</vt:lpstr>
      </vt:variant>
      <vt:variant>
        <vt:i4>7</vt:i4>
      </vt:variant>
      <vt:variant>
        <vt:lpstr>Tema</vt:lpstr>
      </vt:variant>
      <vt:variant>
        <vt:i4>2</vt:i4>
      </vt:variant>
      <vt:variant>
        <vt:lpstr>Títulos de diapositiva</vt:lpstr>
      </vt:variant>
      <vt:variant>
        <vt:i4>143</vt:i4>
      </vt:variant>
    </vt:vector>
  </HeadingPairs>
  <TitlesOfParts>
    <vt:vector size="152" baseType="lpstr">
      <vt:lpstr>Arial</vt:lpstr>
      <vt:lpstr>Calibri</vt:lpstr>
      <vt:lpstr>Century Schoolbook</vt:lpstr>
      <vt:lpstr>MS Shell Dlg 2</vt:lpstr>
      <vt:lpstr>Wingdings</vt:lpstr>
      <vt:lpstr>Wingdings 2</vt:lpstr>
      <vt:lpstr>Wingdings 3</vt:lpstr>
      <vt:lpstr>Default Theme</vt:lpstr>
      <vt:lpstr>Madison</vt:lpstr>
      <vt:lpstr>JARDIN BOTANICO DE MONTREAL Montreal Botanic Garden </vt:lpstr>
      <vt:lpstr>Montreal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BOTANICOS.-BOTAN.-16</dc:title>
  <dc:creator>Josep</dc:creator>
  <cp:lastModifiedBy>jose Maria pichardo   sagrista</cp:lastModifiedBy>
  <cp:revision>8</cp:revision>
  <dcterms:created xsi:type="dcterms:W3CDTF">2001-01-06T08:42:34Z</dcterms:created>
  <dcterms:modified xsi:type="dcterms:W3CDTF">2019-09-16T15:13:48Z</dcterms:modified>
</cp:coreProperties>
</file>