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44"/>
  </p:notesMasterIdLst>
  <p:sldIdLst>
    <p:sldId id="256" r:id="rId2"/>
    <p:sldId id="258" r:id="rId3"/>
    <p:sldId id="372" r:id="rId4"/>
    <p:sldId id="373" r:id="rId5"/>
    <p:sldId id="374" r:id="rId6"/>
    <p:sldId id="375" r:id="rId7"/>
    <p:sldId id="376" r:id="rId8"/>
    <p:sldId id="377" r:id="rId9"/>
    <p:sldId id="378" r:id="rId10"/>
    <p:sldId id="379" r:id="rId11"/>
    <p:sldId id="380" r:id="rId12"/>
    <p:sldId id="381" r:id="rId13"/>
    <p:sldId id="382" r:id="rId14"/>
    <p:sldId id="383" r:id="rId15"/>
    <p:sldId id="384" r:id="rId16"/>
    <p:sldId id="385" r:id="rId17"/>
    <p:sldId id="386" r:id="rId18"/>
    <p:sldId id="387" r:id="rId19"/>
    <p:sldId id="388" r:id="rId20"/>
    <p:sldId id="389" r:id="rId21"/>
    <p:sldId id="259" r:id="rId22"/>
    <p:sldId id="299" r:id="rId23"/>
    <p:sldId id="311" r:id="rId24"/>
    <p:sldId id="333" r:id="rId25"/>
    <p:sldId id="318" r:id="rId26"/>
    <p:sldId id="327" r:id="rId27"/>
    <p:sldId id="395" r:id="rId28"/>
    <p:sldId id="391" r:id="rId29"/>
    <p:sldId id="392" r:id="rId30"/>
    <p:sldId id="393" r:id="rId31"/>
    <p:sldId id="398" r:id="rId32"/>
    <p:sldId id="399" r:id="rId33"/>
    <p:sldId id="260" r:id="rId34"/>
    <p:sldId id="261" r:id="rId35"/>
    <p:sldId id="262" r:id="rId36"/>
    <p:sldId id="264" r:id="rId37"/>
    <p:sldId id="267" r:id="rId38"/>
    <p:sldId id="268" r:id="rId39"/>
    <p:sldId id="269" r:id="rId40"/>
    <p:sldId id="270" r:id="rId41"/>
    <p:sldId id="277" r:id="rId42"/>
    <p:sldId id="323" r:id="rId43"/>
    <p:sldId id="272" r:id="rId44"/>
    <p:sldId id="273" r:id="rId45"/>
    <p:sldId id="263" r:id="rId46"/>
    <p:sldId id="275" r:id="rId47"/>
    <p:sldId id="276" r:id="rId48"/>
    <p:sldId id="278" r:id="rId49"/>
    <p:sldId id="279" r:id="rId50"/>
    <p:sldId id="281" r:id="rId51"/>
    <p:sldId id="283" r:id="rId52"/>
    <p:sldId id="285" r:id="rId53"/>
    <p:sldId id="286" r:id="rId54"/>
    <p:sldId id="287" r:id="rId55"/>
    <p:sldId id="288" r:id="rId56"/>
    <p:sldId id="289" r:id="rId57"/>
    <p:sldId id="290" r:id="rId58"/>
    <p:sldId id="291" r:id="rId59"/>
    <p:sldId id="292" r:id="rId60"/>
    <p:sldId id="293" r:id="rId61"/>
    <p:sldId id="294" r:id="rId62"/>
    <p:sldId id="295" r:id="rId63"/>
    <p:sldId id="296" r:id="rId64"/>
    <p:sldId id="297" r:id="rId65"/>
    <p:sldId id="298" r:id="rId66"/>
    <p:sldId id="300" r:id="rId67"/>
    <p:sldId id="301" r:id="rId68"/>
    <p:sldId id="302" r:id="rId69"/>
    <p:sldId id="304" r:id="rId70"/>
    <p:sldId id="305" r:id="rId71"/>
    <p:sldId id="306" r:id="rId72"/>
    <p:sldId id="307" r:id="rId73"/>
    <p:sldId id="308" r:id="rId74"/>
    <p:sldId id="309" r:id="rId75"/>
    <p:sldId id="310" r:id="rId76"/>
    <p:sldId id="312" r:id="rId77"/>
    <p:sldId id="334" r:id="rId78"/>
    <p:sldId id="313" r:id="rId79"/>
    <p:sldId id="314" r:id="rId80"/>
    <p:sldId id="315" r:id="rId81"/>
    <p:sldId id="316" r:id="rId82"/>
    <p:sldId id="320" r:id="rId83"/>
    <p:sldId id="319" r:id="rId84"/>
    <p:sldId id="321" r:id="rId85"/>
    <p:sldId id="322" r:id="rId86"/>
    <p:sldId id="324" r:id="rId87"/>
    <p:sldId id="329" r:id="rId88"/>
    <p:sldId id="330" r:id="rId89"/>
    <p:sldId id="331" r:id="rId90"/>
    <p:sldId id="332" r:id="rId91"/>
    <p:sldId id="335" r:id="rId92"/>
    <p:sldId id="336" r:id="rId93"/>
    <p:sldId id="337" r:id="rId94"/>
    <p:sldId id="338" r:id="rId95"/>
    <p:sldId id="351" r:id="rId96"/>
    <p:sldId id="339" r:id="rId97"/>
    <p:sldId id="340" r:id="rId98"/>
    <p:sldId id="341" r:id="rId99"/>
    <p:sldId id="342" r:id="rId100"/>
    <p:sldId id="343" r:id="rId101"/>
    <p:sldId id="344" r:id="rId102"/>
    <p:sldId id="328" r:id="rId103"/>
    <p:sldId id="345" r:id="rId104"/>
    <p:sldId id="346" r:id="rId105"/>
    <p:sldId id="347" r:id="rId106"/>
    <p:sldId id="348" r:id="rId107"/>
    <p:sldId id="349" r:id="rId108"/>
    <p:sldId id="350" r:id="rId109"/>
    <p:sldId id="362" r:id="rId110"/>
    <p:sldId id="363" r:id="rId111"/>
    <p:sldId id="364" r:id="rId112"/>
    <p:sldId id="365" r:id="rId113"/>
    <p:sldId id="366" r:id="rId114"/>
    <p:sldId id="317" r:id="rId115"/>
    <p:sldId id="367" r:id="rId116"/>
    <p:sldId id="368" r:id="rId117"/>
    <p:sldId id="369" r:id="rId118"/>
    <p:sldId id="371" r:id="rId119"/>
    <p:sldId id="352" r:id="rId120"/>
    <p:sldId id="353" r:id="rId121"/>
    <p:sldId id="354" r:id="rId122"/>
    <p:sldId id="394" r:id="rId123"/>
    <p:sldId id="355" r:id="rId124"/>
    <p:sldId id="356" r:id="rId125"/>
    <p:sldId id="357" r:id="rId126"/>
    <p:sldId id="325" r:id="rId127"/>
    <p:sldId id="265" r:id="rId128"/>
    <p:sldId id="266" r:id="rId129"/>
    <p:sldId id="326" r:id="rId130"/>
    <p:sldId id="358" r:id="rId131"/>
    <p:sldId id="359" r:id="rId132"/>
    <p:sldId id="360" r:id="rId133"/>
    <p:sldId id="361" r:id="rId134"/>
    <p:sldId id="390" r:id="rId135"/>
    <p:sldId id="396" r:id="rId136"/>
    <p:sldId id="397" r:id="rId137"/>
    <p:sldId id="370" r:id="rId138"/>
    <p:sldId id="274" r:id="rId139"/>
    <p:sldId id="280" r:id="rId140"/>
    <p:sldId id="282" r:id="rId141"/>
    <p:sldId id="284" r:id="rId142"/>
    <p:sldId id="303" r:id="rId1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2" d="100"/>
          <a:sy n="112" d="100"/>
        </p:scale>
        <p:origin x="1506" y="96"/>
      </p:cViewPr>
      <p:guideLst>
        <p:guide orient="horz" pos="2160"/>
        <p:guide pos="2880"/>
      </p:guideLst>
    </p:cSldViewPr>
  </p:slideViewPr>
  <p:notesTextViewPr>
    <p:cViewPr>
      <p:scale>
        <a:sx n="1" d="1"/>
        <a:sy n="1" d="1"/>
      </p:scale>
      <p:origin x="0" y="0"/>
    </p:cViewPr>
  </p:notesTextViewPr>
  <p:sorterViewPr>
    <p:cViewPr>
      <p:scale>
        <a:sx n="100" d="100"/>
        <a:sy n="100" d="100"/>
      </p:scale>
      <p:origin x="0" y="-2426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C1C1D-A769-4049-B3AE-F49989F08328}" type="datetimeFigureOut">
              <a:rPr lang="es-ES" smtClean="0"/>
              <a:t>15/09/2019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3B025B-34A8-4419-B73F-70ADA506333E}" type="slidenum">
              <a:rPr lang="es-ES" smtClean="0"/>
              <a:t>‹Nº›</a:t>
            </a:fld>
            <a:endParaRPr lang="es-ES" dirty="0"/>
          </a:p>
        </p:txBody>
      </p:sp>
    </p:spTree>
    <p:extLst>
      <p:ext uri="{BB962C8B-B14F-4D97-AF65-F5344CB8AC3E}">
        <p14:creationId xmlns:p14="http://schemas.microsoft.com/office/powerpoint/2010/main" val="1595636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792090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Singapur-Botanic-Garden-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872768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Singapur-Botanic-Garden-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432966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41859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a:t>
            </a:r>
            <a:r>
              <a:rPr lang="es-ES" baseline="0" dirty="0"/>
              <a:t> B</a:t>
            </a:r>
            <a:r>
              <a:rPr lang="es-ES" dirty="0"/>
              <a:t>otanic</a:t>
            </a:r>
            <a:r>
              <a:rPr lang="es-ES" baseline="0" dirty="0"/>
              <a:t> G</a:t>
            </a:r>
            <a:r>
              <a:rPr lang="es-ES" dirty="0"/>
              <a:t>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356141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71847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Tembas</a:t>
            </a:r>
          </a:p>
          <a:p>
            <a:endParaRPr lang="es-ES" dirty="0"/>
          </a:p>
          <a:p>
            <a:endParaRPr lang="es-ES" dirty="0"/>
          </a:p>
          <a:p>
            <a:endParaRPr lang="es-ES" dirty="0"/>
          </a:p>
          <a:p>
            <a:endParaRPr lang="es-ES" dirty="0"/>
          </a:p>
          <a:p>
            <a:endParaRPr lang="es-ES" dirty="0"/>
          </a:p>
          <a:p>
            <a:r>
              <a:rPr lang="es-ES" dirty="0"/>
              <a:t>Tembusu </a:t>
            </a:r>
          </a:p>
          <a:p>
            <a:endParaRPr lang="es-ES" dirty="0"/>
          </a:p>
          <a:p>
            <a:endParaRPr lang="es-ES" dirty="0"/>
          </a:p>
          <a:p>
            <a:endParaRPr lang="es-ES" dirty="0"/>
          </a:p>
          <a:p>
            <a:endParaRPr lang="es-ES" dirty="0"/>
          </a:p>
          <a:p>
            <a:endParaRPr lang="es-ES" dirty="0"/>
          </a:p>
          <a:p>
            <a:endParaRPr lang="es-ES" dirty="0"/>
          </a:p>
          <a:p>
            <a:endParaRPr lang="es-ES" dirty="0"/>
          </a:p>
          <a:p>
            <a:r>
              <a:rPr lang="es-ES" dirty="0"/>
              <a:t>Clasificación científica </a:t>
            </a:r>
          </a:p>
          <a:p>
            <a:endParaRPr lang="es-ES" dirty="0"/>
          </a:p>
          <a:p>
            <a:endParaRPr lang="es-ES" dirty="0"/>
          </a:p>
          <a:p>
            <a:endParaRPr lang="es-ES" dirty="0"/>
          </a:p>
          <a:p>
            <a:r>
              <a:rPr lang="es-ES" dirty="0"/>
              <a:t>Reino: </a:t>
            </a:r>
          </a:p>
          <a:p>
            <a:endParaRPr lang="es-ES" dirty="0"/>
          </a:p>
          <a:p>
            <a:r>
              <a:rPr lang="es-ES" dirty="0"/>
              <a:t>Plantae </a:t>
            </a:r>
          </a:p>
          <a:p>
            <a:endParaRPr lang="es-ES" dirty="0"/>
          </a:p>
          <a:p>
            <a:endParaRPr lang="es-ES" dirty="0"/>
          </a:p>
          <a:p>
            <a:endParaRPr lang="es-ES" dirty="0"/>
          </a:p>
          <a:p>
            <a:r>
              <a:rPr lang="es-ES" dirty="0"/>
              <a:t>(Sin ranking): </a:t>
            </a:r>
          </a:p>
          <a:p>
            <a:endParaRPr lang="es-ES" dirty="0"/>
          </a:p>
          <a:p>
            <a:r>
              <a:rPr lang="es-ES" dirty="0"/>
              <a:t>Las angiospermas </a:t>
            </a:r>
          </a:p>
          <a:p>
            <a:endParaRPr lang="es-ES" dirty="0"/>
          </a:p>
          <a:p>
            <a:endParaRPr lang="es-ES" dirty="0"/>
          </a:p>
          <a:p>
            <a:endParaRPr lang="es-ES" dirty="0"/>
          </a:p>
          <a:p>
            <a:r>
              <a:rPr lang="es-ES" dirty="0"/>
              <a:t>(Sin ranking): </a:t>
            </a:r>
          </a:p>
          <a:p>
            <a:endParaRPr lang="es-ES" dirty="0"/>
          </a:p>
          <a:p>
            <a:r>
              <a:rPr lang="es-ES" dirty="0"/>
              <a:t>Eudicots </a:t>
            </a:r>
          </a:p>
          <a:p>
            <a:endParaRPr lang="es-ES" dirty="0"/>
          </a:p>
          <a:p>
            <a:endParaRPr lang="es-ES" dirty="0"/>
          </a:p>
          <a:p>
            <a:endParaRPr lang="es-ES" dirty="0"/>
          </a:p>
          <a:p>
            <a:r>
              <a:rPr lang="es-ES" dirty="0"/>
              <a:t>(Sin ranking): </a:t>
            </a:r>
          </a:p>
          <a:p>
            <a:endParaRPr lang="es-ES" dirty="0"/>
          </a:p>
          <a:p>
            <a:r>
              <a:rPr lang="es-ES" dirty="0"/>
              <a:t>Asterids </a:t>
            </a:r>
          </a:p>
          <a:p>
            <a:endParaRPr lang="es-ES" dirty="0"/>
          </a:p>
          <a:p>
            <a:endParaRPr lang="es-ES" dirty="0"/>
          </a:p>
          <a:p>
            <a:endParaRPr lang="es-ES" dirty="0"/>
          </a:p>
          <a:p>
            <a:r>
              <a:rPr lang="es-ES" dirty="0"/>
              <a:t>Orden: </a:t>
            </a:r>
          </a:p>
          <a:p>
            <a:endParaRPr lang="es-ES" dirty="0"/>
          </a:p>
          <a:p>
            <a:r>
              <a:rPr lang="es-ES" dirty="0"/>
              <a:t>Gentianales </a:t>
            </a:r>
          </a:p>
          <a:p>
            <a:endParaRPr lang="es-ES" dirty="0"/>
          </a:p>
          <a:p>
            <a:endParaRPr lang="es-ES" dirty="0"/>
          </a:p>
          <a:p>
            <a:endParaRPr lang="es-ES" dirty="0"/>
          </a:p>
          <a:p>
            <a:r>
              <a:rPr lang="es-ES" dirty="0"/>
              <a:t>Familia: </a:t>
            </a:r>
          </a:p>
          <a:p>
            <a:endParaRPr lang="es-ES" dirty="0"/>
          </a:p>
          <a:p>
            <a:r>
              <a:rPr lang="es-ES" dirty="0"/>
              <a:t>Gentianaceae </a:t>
            </a:r>
          </a:p>
          <a:p>
            <a:endParaRPr lang="es-ES" dirty="0"/>
          </a:p>
          <a:p>
            <a:endParaRPr lang="es-ES" dirty="0"/>
          </a:p>
          <a:p>
            <a:endParaRPr lang="es-ES" dirty="0"/>
          </a:p>
          <a:p>
            <a:r>
              <a:rPr lang="es-ES" dirty="0"/>
              <a:t>Género: </a:t>
            </a:r>
          </a:p>
          <a:p>
            <a:endParaRPr lang="es-ES" dirty="0"/>
          </a:p>
          <a:p>
            <a:r>
              <a:rPr lang="es-ES" dirty="0"/>
              <a:t>Fagraea </a:t>
            </a:r>
          </a:p>
          <a:p>
            <a:endParaRPr lang="es-ES" dirty="0"/>
          </a:p>
          <a:p>
            <a:endParaRPr lang="es-ES" dirty="0"/>
          </a:p>
          <a:p>
            <a:endParaRPr lang="es-ES" dirty="0"/>
          </a:p>
          <a:p>
            <a:r>
              <a:rPr lang="es-ES" dirty="0"/>
              <a:t>Especie: </a:t>
            </a:r>
          </a:p>
          <a:p>
            <a:endParaRPr lang="es-ES" dirty="0"/>
          </a:p>
          <a:p>
            <a:r>
              <a:rPr lang="es-ES" dirty="0"/>
              <a:t>F. fragrans </a:t>
            </a:r>
          </a:p>
          <a:p>
            <a:endParaRPr lang="es-ES" dirty="0"/>
          </a:p>
          <a:p>
            <a:endParaRPr lang="es-ES" dirty="0"/>
          </a:p>
          <a:p>
            <a:endParaRPr lang="es-ES" dirty="0"/>
          </a:p>
          <a:p>
            <a:r>
              <a:rPr lang="es-ES" dirty="0"/>
              <a:t>Nombre binomial </a:t>
            </a:r>
          </a:p>
          <a:p>
            <a:endParaRPr lang="es-ES" dirty="0"/>
          </a:p>
          <a:p>
            <a:endParaRPr lang="es-ES" dirty="0"/>
          </a:p>
          <a:p>
            <a:endParaRPr lang="es-ES" dirty="0"/>
          </a:p>
          <a:p>
            <a:r>
              <a:rPr lang="es-ES" dirty="0"/>
              <a:t>Fagraea fragrans </a:t>
            </a:r>
          </a:p>
          <a:p>
            <a:endParaRPr lang="es-ES" dirty="0"/>
          </a:p>
          <a:p>
            <a:endParaRPr lang="es-ES" dirty="0"/>
          </a:p>
          <a:p>
            <a:endParaRPr lang="es-ES" dirty="0"/>
          </a:p>
          <a:p>
            <a:endParaRPr lang="es-ES" dirty="0"/>
          </a:p>
          <a:p>
            <a:r>
              <a:rPr lang="es-ES" dirty="0"/>
              <a:t>Sinónimos </a:t>
            </a:r>
          </a:p>
          <a:p>
            <a:endParaRPr lang="es-ES" dirty="0"/>
          </a:p>
          <a:p>
            <a:endParaRPr lang="es-ES" dirty="0"/>
          </a:p>
          <a:p>
            <a:endParaRPr lang="es-ES" dirty="0"/>
          </a:p>
          <a:p>
            <a:endParaRPr lang="es-ES" dirty="0"/>
          </a:p>
          <a:p>
            <a:r>
              <a:rPr lang="es-ES" dirty="0"/>
              <a:t>Fagraea cochinchinensis </a:t>
            </a:r>
          </a:p>
          <a:p>
            <a:r>
              <a:rPr lang="es-ES" dirty="0"/>
              <a:t>Cyrtophyllum giganteum </a:t>
            </a:r>
          </a:p>
          <a:p>
            <a:r>
              <a:rPr lang="es-ES" dirty="0"/>
              <a:t>Cyrtophyllum peregrinum </a:t>
            </a:r>
          </a:p>
          <a:p>
            <a:endParaRPr lang="es-ES" dirty="0"/>
          </a:p>
          <a:p>
            <a:endParaRPr lang="es-ES" dirty="0"/>
          </a:p>
          <a:p>
            <a:endParaRPr lang="es-ES" dirty="0"/>
          </a:p>
          <a:p>
            <a:endParaRPr lang="es-ES" dirty="0"/>
          </a:p>
          <a:p>
            <a:endParaRPr lang="es-ES" dirty="0"/>
          </a:p>
          <a:p>
            <a:endParaRPr lang="es-ES" dirty="0"/>
          </a:p>
          <a:p>
            <a:r>
              <a:rPr lang="es-ES" dirty="0"/>
              <a:t>En el jardín botánico de Kandy, Sri Lanka </a:t>
            </a:r>
          </a:p>
          <a:p>
            <a:r>
              <a:rPr lang="es-ES" dirty="0"/>
              <a:t>El Tembusu (Fagraea fragrans)</a:t>
            </a:r>
          </a:p>
          <a:p>
            <a:endParaRPr lang="es-ES" dirty="0"/>
          </a:p>
        </p:txBody>
      </p:sp>
      <p:sp>
        <p:nvSpPr>
          <p:cNvPr id="4" name="3 Marcador de número de diapositiva"/>
          <p:cNvSpPr>
            <a:spLocks noGrp="1"/>
          </p:cNvSpPr>
          <p:nvPr>
            <p:ph type="sldNum" sz="quarter" idx="10"/>
          </p:nvPr>
        </p:nvSpPr>
        <p:spPr/>
        <p:txBody>
          <a:bodyPr/>
          <a:lstStyle/>
          <a:p>
            <a:fld id="{9C3B025B-34A8-4419-B73F-70ADA506333E}" type="slidenum">
              <a:rPr lang="es-ES" smtClean="0"/>
              <a:t>27</a:t>
            </a:fld>
            <a:endParaRPr lang="es-ES" dirty="0"/>
          </a:p>
        </p:txBody>
      </p:sp>
    </p:spTree>
    <p:extLst>
      <p:ext uri="{BB962C8B-B14F-4D97-AF65-F5344CB8AC3E}">
        <p14:creationId xmlns:p14="http://schemas.microsoft.com/office/powerpoint/2010/main" val="3238815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Garden.-Green Off</a:t>
            </a:r>
          </a:p>
          <a:p>
            <a:endParaRPr lang="es-ES" dirty="0"/>
          </a:p>
        </p:txBody>
      </p:sp>
      <p:sp>
        <p:nvSpPr>
          <p:cNvPr id="4" name="3 Marcador de número de diapositiva"/>
          <p:cNvSpPr>
            <a:spLocks noGrp="1"/>
          </p:cNvSpPr>
          <p:nvPr>
            <p:ph type="sldNum" sz="quarter" idx="10"/>
          </p:nvPr>
        </p:nvSpPr>
        <p:spPr/>
        <p:txBody>
          <a:bodyPr/>
          <a:lstStyle/>
          <a:p>
            <a:fld id="{9C3B025B-34A8-4419-B73F-70ADA506333E}" type="slidenum">
              <a:rPr lang="es-ES" smtClean="0"/>
              <a:t>28</a:t>
            </a:fld>
            <a:endParaRPr lang="es-ES" dirty="0"/>
          </a:p>
        </p:txBody>
      </p:sp>
    </p:spTree>
    <p:extLst>
      <p:ext uri="{BB962C8B-B14F-4D97-AF65-F5344CB8AC3E}">
        <p14:creationId xmlns:p14="http://schemas.microsoft.com/office/powerpoint/2010/main" val="1501556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a:t>
            </a:r>
            <a:r>
              <a:rPr lang="es-ES" dirty="0" err="1"/>
              <a:t>Echinocactus</a:t>
            </a:r>
            <a:r>
              <a:rPr lang="es-ES" dirty="0"/>
              <a:t> </a:t>
            </a:r>
            <a:r>
              <a:rPr lang="es-ES" dirty="0" err="1"/>
              <a:t>grusonii</a:t>
            </a:r>
            <a:endParaRPr lang="es-ES" dirty="0"/>
          </a:p>
          <a:p>
            <a:endParaRPr lang="es-ES" dirty="0"/>
          </a:p>
        </p:txBody>
      </p:sp>
      <p:sp>
        <p:nvSpPr>
          <p:cNvPr id="4" name="3 Marcador de número de diapositiva"/>
          <p:cNvSpPr>
            <a:spLocks noGrp="1"/>
          </p:cNvSpPr>
          <p:nvPr>
            <p:ph type="sldNum" sz="quarter" idx="10"/>
          </p:nvPr>
        </p:nvSpPr>
        <p:spPr/>
        <p:txBody>
          <a:bodyPr/>
          <a:lstStyle/>
          <a:p>
            <a:fld id="{9C3B025B-34A8-4419-B73F-70ADA506333E}" type="slidenum">
              <a:rPr lang="es-ES" smtClean="0"/>
              <a:t>29</a:t>
            </a:fld>
            <a:endParaRPr lang="es-ES" dirty="0"/>
          </a:p>
        </p:txBody>
      </p:sp>
    </p:spTree>
    <p:extLst>
      <p:ext uri="{BB962C8B-B14F-4D97-AF65-F5344CB8AC3E}">
        <p14:creationId xmlns:p14="http://schemas.microsoft.com/office/powerpoint/2010/main" val="1638627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t>
            </a:r>
            <a:r>
              <a:rPr lang="es-ES" dirty="0" err="1"/>
              <a:t>Boáanico</a:t>
            </a:r>
            <a:r>
              <a:rPr lang="es-ES" dirty="0"/>
              <a:t> de Singapur.-Helechos</a:t>
            </a:r>
          </a:p>
        </p:txBody>
      </p:sp>
      <p:sp>
        <p:nvSpPr>
          <p:cNvPr id="4" name="3 Marcador de número de diapositiva"/>
          <p:cNvSpPr>
            <a:spLocks noGrp="1"/>
          </p:cNvSpPr>
          <p:nvPr>
            <p:ph type="sldNum" sz="quarter" idx="10"/>
          </p:nvPr>
        </p:nvSpPr>
        <p:spPr/>
        <p:txBody>
          <a:bodyPr/>
          <a:lstStyle/>
          <a:p>
            <a:fld id="{9C3B025B-34A8-4419-B73F-70ADA506333E}" type="slidenum">
              <a:rPr lang="es-ES" smtClean="0"/>
              <a:t>30</a:t>
            </a:fld>
            <a:endParaRPr lang="es-ES" dirty="0"/>
          </a:p>
        </p:txBody>
      </p:sp>
    </p:spTree>
    <p:extLst>
      <p:ext uri="{BB962C8B-B14F-4D97-AF65-F5344CB8AC3E}">
        <p14:creationId xmlns:p14="http://schemas.microsoft.com/office/powerpoint/2010/main" val="3973078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Garden.-Gazebo</a:t>
            </a:r>
          </a:p>
        </p:txBody>
      </p:sp>
      <p:sp>
        <p:nvSpPr>
          <p:cNvPr id="4" name="3 Marcador de número de diapositiva"/>
          <p:cNvSpPr>
            <a:spLocks noGrp="1"/>
          </p:cNvSpPr>
          <p:nvPr>
            <p:ph type="sldNum" sz="quarter" idx="10"/>
          </p:nvPr>
        </p:nvSpPr>
        <p:spPr/>
        <p:txBody>
          <a:bodyPr/>
          <a:lstStyle/>
          <a:p>
            <a:fld id="{9C3B025B-34A8-4419-B73F-70ADA506333E}" type="slidenum">
              <a:rPr lang="es-ES" smtClean="0"/>
              <a:t>31</a:t>
            </a:fld>
            <a:endParaRPr lang="es-ES" dirty="0"/>
          </a:p>
        </p:txBody>
      </p:sp>
    </p:spTree>
    <p:extLst>
      <p:ext uri="{BB962C8B-B14F-4D97-AF65-F5344CB8AC3E}">
        <p14:creationId xmlns:p14="http://schemas.microsoft.com/office/powerpoint/2010/main" val="201446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Garden.-.-Monumento a Chopin</a:t>
            </a:r>
          </a:p>
        </p:txBody>
      </p:sp>
      <p:sp>
        <p:nvSpPr>
          <p:cNvPr id="4" name="3 Marcador de número de diapositiva"/>
          <p:cNvSpPr>
            <a:spLocks noGrp="1"/>
          </p:cNvSpPr>
          <p:nvPr>
            <p:ph type="sldNum" sz="quarter" idx="10"/>
          </p:nvPr>
        </p:nvSpPr>
        <p:spPr/>
        <p:txBody>
          <a:bodyPr/>
          <a:lstStyle/>
          <a:p>
            <a:fld id="{9C3B025B-34A8-4419-B73F-70ADA506333E}" type="slidenum">
              <a:rPr lang="es-ES" smtClean="0"/>
              <a:t>32</a:t>
            </a:fld>
            <a:endParaRPr lang="es-ES" dirty="0"/>
          </a:p>
        </p:txBody>
      </p:sp>
    </p:spTree>
    <p:extLst>
      <p:ext uri="{BB962C8B-B14F-4D97-AF65-F5344CB8AC3E}">
        <p14:creationId xmlns:p14="http://schemas.microsoft.com/office/powerpoint/2010/main" val="727739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375585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4164918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312434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382573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70384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4117791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897104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9193675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269750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899641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735300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687128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181589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4210098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761170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1227784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Singapur_Botanic_Gardens_Zingiberaceae</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794141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5551623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1702682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8736839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8603279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9106577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8971830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41405400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r>
              <a:rPr lang="es-ES" dirty="0" err="1"/>
              <a:t>Asplenium</a:t>
            </a:r>
            <a:r>
              <a:rPr lang="es-ES" dirty="0"/>
              <a:t> </a:t>
            </a:r>
            <a:r>
              <a:rPr lang="es-ES" dirty="0" err="1"/>
              <a:t>nidus</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2884747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0035437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Singapur_Botanic_Gardens.-Blechnum</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9213065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1254679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01212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6817892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0653487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r>
              <a:rPr lang="es-ES" dirty="0" err="1"/>
              <a:t>Orquideas</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755338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Symphony_Lake,_Singapur_Botanic_Gardens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2617085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Garden-h</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6442576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1576056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1782065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arden-</a:t>
            </a:r>
            <a:r>
              <a:rPr lang="es-ES" dirty="0" err="1"/>
              <a:t>Macrozamia</a:t>
            </a:r>
            <a:r>
              <a:rPr lang="es-ES" dirty="0"/>
              <a:t> </a:t>
            </a:r>
            <a:r>
              <a:rPr lang="es-ES" dirty="0" err="1"/>
              <a:t>moorei</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7481165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r>
              <a:rPr lang="es-ES" dirty="0" err="1"/>
              <a:t>Licuala</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2611679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Singapore-botanic-garden-h</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0202003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Garden-.-Macrozamia</a:t>
            </a:r>
            <a:r>
              <a:rPr lang="es-ES" baseline="0" dirty="0"/>
              <a:t> moorei</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5346596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r>
              <a:rPr lang="es-ES" dirty="0" err="1"/>
              <a:t>Cycas</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9343363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4980085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7953643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5996294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5901523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993727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5234152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749525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Singapore</a:t>
            </a:r>
            <a:r>
              <a:rPr lang="es-ES" dirty="0"/>
              <a:t> 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9815310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8173879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7272189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452831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4907290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3154656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Garden.-Licualas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7233045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Garden.-Invernaderos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42064592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Garden.-Cycads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2012379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9477983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4179610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5911744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513996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576265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8439844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Singapore.-Bromeliads.-Cordylines y Calatheas</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2840361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Singapur.-Bromeliads.-Dyckias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23744526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Singapur.-Bromeliads.-Farfugium</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9578441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41201508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0101995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0766700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Garden-Tillantias y Bromelias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2608498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Singapur.-Bromeliads.Tillantias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60630500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0255895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9444669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74817206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1508923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8229132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4120335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3256550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0101495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6608890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7322005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41475794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Singapur.-Bromeliads.-Tillantias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91052541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Singapur.-Plantas</a:t>
            </a:r>
            <a:r>
              <a:rPr lang="es-ES" baseline="0" dirty="0"/>
              <a:t> epifitas</a:t>
            </a:r>
            <a:endParaRPr lang="es-ES" dirty="0"/>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50325416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9493806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Singapur.-Johanes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98307780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424117347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Singapur.-Bromeliads.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18299442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a:t>
            </a:r>
            <a:r>
              <a:rPr lang="es-ES" dirty="0" err="1"/>
              <a:t>Bromeliads</a:t>
            </a:r>
            <a:r>
              <a:rPr lang="es-ES" dirty="0"/>
              <a:t> y </a:t>
            </a:r>
            <a:r>
              <a:rPr lang="es-ES" dirty="0" err="1"/>
              <a:t>Dracaenas</a:t>
            </a:r>
            <a:r>
              <a:rPr lang="es-ES" dirty="0"/>
              <a:t>.</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17870699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a:t>
            </a:r>
            <a:r>
              <a:rPr lang="es-ES" dirty="0" err="1"/>
              <a:t>Bromeliad</a:t>
            </a:r>
            <a:r>
              <a:rPr lang="es-ES" dirty="0"/>
              <a:t> Collection</a:t>
            </a:r>
          </a:p>
          <a:p>
            <a:endParaRPr lang="es-ES" dirty="0"/>
          </a:p>
        </p:txBody>
      </p:sp>
      <p:sp>
        <p:nvSpPr>
          <p:cNvPr id="4" name="3 Marcador de número de diapositiva"/>
          <p:cNvSpPr>
            <a:spLocks noGrp="1"/>
          </p:cNvSpPr>
          <p:nvPr>
            <p:ph type="sldNum" sz="quarter" idx="10"/>
          </p:nvPr>
        </p:nvSpPr>
        <p:spPr/>
        <p:txBody>
          <a:bodyPr/>
          <a:lstStyle/>
          <a:p>
            <a:fld id="{9C3B025B-34A8-4419-B73F-70ADA506333E}" type="slidenum">
              <a:rPr lang="es-ES" smtClean="0"/>
              <a:t>122</a:t>
            </a:fld>
            <a:endParaRPr lang="es-ES" dirty="0"/>
          </a:p>
        </p:txBody>
      </p:sp>
    </p:spTree>
    <p:extLst>
      <p:ext uri="{BB962C8B-B14F-4D97-AF65-F5344CB8AC3E}">
        <p14:creationId xmlns:p14="http://schemas.microsoft.com/office/powerpoint/2010/main" val="2044993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Singapore.-Bromeliads.-Tillantia </a:t>
            </a:r>
            <a:r>
              <a:rPr lang="en-US" dirty="0" err="1"/>
              <a:t>usneoides</a:t>
            </a:r>
            <a:r>
              <a:rPr lang="en-US" dirty="0"/>
              <a:t>. Spanish Moss</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66436819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Singapore.-Bromeliads.-Tillantia usneoides.-ñ</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17940869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Singapore.-Bromeliads.</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148958906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201608646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155852415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2111327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383554797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Singapur.-Orchids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176627521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Singapur.-Orchids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58950346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Singapur.-Orchids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58902046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Singapur.-Orchids</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150989154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a:t>
            </a:r>
          </a:p>
        </p:txBody>
      </p:sp>
      <p:sp>
        <p:nvSpPr>
          <p:cNvPr id="4" name="3 Marcador de número de diapositiva"/>
          <p:cNvSpPr>
            <a:spLocks noGrp="1"/>
          </p:cNvSpPr>
          <p:nvPr>
            <p:ph type="sldNum" sz="quarter" idx="10"/>
          </p:nvPr>
        </p:nvSpPr>
        <p:spPr/>
        <p:txBody>
          <a:bodyPr/>
          <a:lstStyle/>
          <a:p>
            <a:fld id="{9C3B025B-34A8-4419-B73F-70ADA506333E}" type="slidenum">
              <a:rPr lang="es-ES" smtClean="0"/>
              <a:t>134</a:t>
            </a:fld>
            <a:endParaRPr lang="es-ES" dirty="0"/>
          </a:p>
        </p:txBody>
      </p:sp>
    </p:spTree>
    <p:extLst>
      <p:ext uri="{BB962C8B-B14F-4D97-AF65-F5344CB8AC3E}">
        <p14:creationId xmlns:p14="http://schemas.microsoft.com/office/powerpoint/2010/main" val="289680915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Dendrobium</a:t>
            </a:r>
            <a:r>
              <a:rPr lang="es-ES" baseline="0" dirty="0"/>
              <a:t> Margaret Tacher y Ginger.-Jenjibre</a:t>
            </a:r>
            <a:endParaRPr lang="es-ES" dirty="0"/>
          </a:p>
        </p:txBody>
      </p:sp>
      <p:sp>
        <p:nvSpPr>
          <p:cNvPr id="4" name="3 Marcador de número de diapositiva"/>
          <p:cNvSpPr>
            <a:spLocks noGrp="1"/>
          </p:cNvSpPr>
          <p:nvPr>
            <p:ph type="sldNum" sz="quarter" idx="10"/>
          </p:nvPr>
        </p:nvSpPr>
        <p:spPr/>
        <p:txBody>
          <a:bodyPr/>
          <a:lstStyle/>
          <a:p>
            <a:fld id="{9C3B025B-34A8-4419-B73F-70ADA506333E}" type="slidenum">
              <a:rPr lang="es-ES" smtClean="0"/>
              <a:t>135</a:t>
            </a:fld>
            <a:endParaRPr lang="es-ES" dirty="0"/>
          </a:p>
        </p:txBody>
      </p:sp>
    </p:spTree>
    <p:extLst>
      <p:ext uri="{BB962C8B-B14F-4D97-AF65-F5344CB8AC3E}">
        <p14:creationId xmlns:p14="http://schemas.microsoft.com/office/powerpoint/2010/main" val="41300960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Vanda Miss</a:t>
            </a:r>
            <a:r>
              <a:rPr lang="es-ES" baseline="0" dirty="0"/>
              <a:t> Joaquim</a:t>
            </a:r>
            <a:endParaRPr lang="es-ES" dirty="0"/>
          </a:p>
        </p:txBody>
      </p:sp>
      <p:sp>
        <p:nvSpPr>
          <p:cNvPr id="4" name="3 Marcador de número de diapositiva"/>
          <p:cNvSpPr>
            <a:spLocks noGrp="1"/>
          </p:cNvSpPr>
          <p:nvPr>
            <p:ph type="sldNum" sz="quarter" idx="10"/>
          </p:nvPr>
        </p:nvSpPr>
        <p:spPr/>
        <p:txBody>
          <a:bodyPr/>
          <a:lstStyle/>
          <a:p>
            <a:fld id="{9C3B025B-34A8-4419-B73F-70ADA506333E}" type="slidenum">
              <a:rPr lang="es-ES" smtClean="0"/>
              <a:t>136</a:t>
            </a:fld>
            <a:endParaRPr lang="es-ES" dirty="0"/>
          </a:p>
        </p:txBody>
      </p:sp>
    </p:spTree>
    <p:extLst>
      <p:ext uri="{BB962C8B-B14F-4D97-AF65-F5344CB8AC3E}">
        <p14:creationId xmlns:p14="http://schemas.microsoft.com/office/powerpoint/2010/main" val="86681586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Singapur.-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34868549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 Botanical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203815881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213654243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147504919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Singapur_Botanic_Gardens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23817420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Singapore-botanic-garden-h</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3049526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rIns="45720"/>
          <a:lstStyle/>
          <a:p>
            <a:pPr eaLnBrk="1" latinLnBrk="0" hangingPunct="1"/>
            <a:fld id="{2BBB5E19-F10A-4C2F-BF6F-11C513378A2E}" type="slidenum">
              <a:rPr kumimoji="0" lang="en-US" smtClean="0"/>
              <a:pPr eaLnBrk="1" latinLnBrk="0" hangingPunct="1"/>
              <a:t>‹Nº›</a:t>
            </a:fld>
            <a:endParaRPr kumimoji="0"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728754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039058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793971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654703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87174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063007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777927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073784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00598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179242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723920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842012881"/>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upload.wikimedia.org/wikipedia/commons/6/6a/$5_tree.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3" Type="http://schemas.openxmlformats.org/officeDocument/2006/relationships/hyperlink" Target="//upload.wikimedia.org/wikipedia/commons/7/78/GreenRoof-SingaporeBotanicGardens.jp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3" Type="http://schemas.openxmlformats.org/officeDocument/2006/relationships/hyperlink" Target="//upload.wikimedia.org/wikipedia/commons/d/de/SunGarden-SingaporeBotanicGardens-20070102.jp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30.xml.rels><?xml version="1.0" encoding="UTF-8" standalone="yes"?>
<Relationships xmlns="http://schemas.openxmlformats.org/package/2006/relationships"><Relationship Id="rId3" Type="http://schemas.openxmlformats.org/officeDocument/2006/relationships/hyperlink" Target="//upload.wikimedia.org/wikipedia/commons/d/db/BotanyCentre-SingaporeBotanicGardens.jp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hyperlink" Target="//upload.wikimedia.org/wikipedia/commons/e/ea/Singapore_botanic_gardens_gazebo.jpg"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32.xml.rels><?xml version="1.0" encoding="UTF-8" standalone="yes"?>
<Relationships xmlns="http://schemas.openxmlformats.org/package/2006/relationships"><Relationship Id="rId3" Type="http://schemas.openxmlformats.org/officeDocument/2006/relationships/hyperlink" Target="//upload.wikimedia.org/wikipedia/commons/8/83/Chopin_at_Singapore_Botanical_Gardens.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4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hyperlink" Target="//upload.wikimedia.org/wikipedia/commons/e/e1/Bromeliad200.jpg" TargetMode="External"/><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12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8.xml"/><Relationship Id="rId1" Type="http://schemas.openxmlformats.org/officeDocument/2006/relationships/slideLayout" Target="../slideLayouts/slideLayout7.xml"/><Relationship Id="rId4" Type="http://schemas.openxmlformats.org/officeDocument/2006/relationships/image" Target="../media/image112.JPG"/></Relationships>
</file>

<file path=ppt/slides/_rels/slide12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hyperlink" Target="//upload.wikimedia.org/wikipedia/commons/8/8d/Singapore_Botanic_Gardens_waterfall.jpg" TargetMode="External"/><Relationship Id="rId2" Type="http://schemas.openxmlformats.org/officeDocument/2006/relationships/notesSlide" Target="../notesSlides/notesSlide114.xml"/><Relationship Id="rId1" Type="http://schemas.openxmlformats.org/officeDocument/2006/relationships/slideLayout" Target="../slideLayouts/slideLayout7.xml"/><Relationship Id="rId6" Type="http://schemas.openxmlformats.org/officeDocument/2006/relationships/image" Target="../media/image119.jpeg"/><Relationship Id="rId5" Type="http://schemas.openxmlformats.org/officeDocument/2006/relationships/hyperlink" Target="//upload.wikimedia.org/wikipedia/commons/3/38/Orchids-NationalOrchidGarden-20041025.jpg" TargetMode="External"/><Relationship Id="rId4" Type="http://schemas.openxmlformats.org/officeDocument/2006/relationships/image" Target="../media/image118.jpeg"/></Relationships>
</file>

<file path=ppt/slides/_rels/slide135.xml.rels><?xml version="1.0" encoding="UTF-8" standalone="yes"?>
<Relationships xmlns="http://schemas.openxmlformats.org/package/2006/relationships"><Relationship Id="rId3" Type="http://schemas.openxmlformats.org/officeDocument/2006/relationships/hyperlink" Target="//upload.wikimedia.org/wikipedia/commons/1/11/DendrobiumMargaretThatcher-NationalOrchidGarden-Singapore-20041025.jpg" TargetMode="External"/><Relationship Id="rId2" Type="http://schemas.openxmlformats.org/officeDocument/2006/relationships/notesSlide" Target="../notesSlides/notesSlide115.xml"/><Relationship Id="rId1" Type="http://schemas.openxmlformats.org/officeDocument/2006/relationships/slideLayout" Target="../slideLayouts/slideLayout7.xml"/><Relationship Id="rId6" Type="http://schemas.openxmlformats.org/officeDocument/2006/relationships/image" Target="../media/image121.jpeg"/><Relationship Id="rId5" Type="http://schemas.openxmlformats.org/officeDocument/2006/relationships/hyperlink" Target="//upload.wikimedia.org/wikipedia/commons/0/00/Ginger_in_Singapore3.jpg" TargetMode="External"/><Relationship Id="rId4" Type="http://schemas.openxmlformats.org/officeDocument/2006/relationships/image" Target="../media/image120.jpeg"/></Relationships>
</file>

<file path=ppt/slides/_rels/slide136.xml.rels><?xml version="1.0" encoding="UTF-8" standalone="yes"?>
<Relationships xmlns="http://schemas.openxmlformats.org/package/2006/relationships"><Relationship Id="rId3" Type="http://schemas.openxmlformats.org/officeDocument/2006/relationships/hyperlink" Target="//upload.wikimedia.org/wikipedia/commons/2/20/VandaMissJoaquim.jpg" TargetMode="External"/><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137.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1700808"/>
            <a:ext cx="5832648" cy="1080120"/>
          </a:xfrm>
        </p:spPr>
        <p:txBody>
          <a:bodyPr>
            <a:noAutofit/>
          </a:bodyPr>
          <a:lstStyle/>
          <a:p>
            <a:r>
              <a:rPr lang="es-ES" sz="4000" dirty="0"/>
              <a:t>JARDIN BOTANICO DE SINGAPUR</a:t>
            </a:r>
          </a:p>
        </p:txBody>
      </p:sp>
      <p:sp>
        <p:nvSpPr>
          <p:cNvPr id="3" name="2 Subtítulo"/>
          <p:cNvSpPr>
            <a:spLocks noGrp="1"/>
          </p:cNvSpPr>
          <p:nvPr>
            <p:ph type="subTitle" idx="1"/>
          </p:nvPr>
        </p:nvSpPr>
        <p:spPr>
          <a:xfrm>
            <a:off x="2771800" y="5003322"/>
            <a:ext cx="4032448"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920882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Singapur Botanical Gardens </a:t>
            </a:r>
            <a:br>
              <a:rPr lang="es-ES" dirty="0"/>
            </a:br>
            <a:endParaRPr lang="es-ES" dirty="0"/>
          </a:p>
        </p:txBody>
      </p:sp>
      <p:sp>
        <p:nvSpPr>
          <p:cNvPr id="3" name="2 Marcador de contenido"/>
          <p:cNvSpPr>
            <a:spLocks noGrp="1"/>
          </p:cNvSpPr>
          <p:nvPr>
            <p:ph idx="1"/>
          </p:nvPr>
        </p:nvSpPr>
        <p:spPr>
          <a:xfrm>
            <a:off x="1043608" y="1340768"/>
            <a:ext cx="6881192" cy="5133184"/>
          </a:xfrm>
        </p:spPr>
        <p:txBody>
          <a:bodyPr>
            <a:normAutofit/>
          </a:bodyPr>
          <a:lstStyle/>
          <a:p>
            <a:r>
              <a:rPr lang="es-ES" dirty="0"/>
              <a:t>El Jardin Botánico de Singapur es un jardín de 74 - hectáreas en Singapur .</a:t>
            </a:r>
          </a:p>
          <a:p>
            <a:r>
              <a:rPr lang="es-ES" dirty="0"/>
              <a:t> Es el único jardín botánico en el mundo que se abre desde las 5 am a 12 de la noche todos los días del año, y no se cobra una cuota de admisión, con excepción del Jardín Nacional de Orquídeas . </a:t>
            </a:r>
          </a:p>
          <a:p>
            <a:r>
              <a:rPr lang="es-ES" dirty="0"/>
              <a:t>El jardín está rodeado por Holland Road y Napier camino hacia el sur, camino de Cluny al este, Tyersall Avenida y Cluny Park Road, al oeste y Bukit Timah camino hacia el Norte. </a:t>
            </a:r>
          </a:p>
          <a:p>
            <a:r>
              <a:rPr lang="es-ES" dirty="0"/>
              <a:t>La distancia lineal entre los extremos norte y sur es de alrededor de 2,5 km</a:t>
            </a:r>
          </a:p>
        </p:txBody>
      </p:sp>
    </p:spTree>
    <p:extLst>
      <p:ext uri="{BB962C8B-B14F-4D97-AF65-F5344CB8AC3E}">
        <p14:creationId xmlns:p14="http://schemas.microsoft.com/office/powerpoint/2010/main" val="3942115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a:bodyPr>
          <a:lstStyle/>
          <a:p>
            <a:r>
              <a:rPr lang="es-ES" dirty="0"/>
              <a:t> En diciembre de 2012, se hizo una solicitud para que pueda ser catalogado como Patrimonio de la Humanidad por la UNESCO .</a:t>
            </a:r>
          </a:p>
          <a:p>
            <a:r>
              <a:rPr lang="es-ES" dirty="0"/>
              <a:t>El primer "Jardín Botánico y Experimental" en Singapur se estableció en 1822 en la colina de Gobierno en Fort Canning por Sir Stamford Raffles , el fundador del Singapur moderno y un gran naturalista . </a:t>
            </a:r>
          </a:p>
          <a:p>
            <a:r>
              <a:rPr lang="es-ES" dirty="0"/>
              <a:t>La tarea principal del Jardín fue evaluar por cultivo de los cultivos que son de importancia económica potencial incluidas las frutas rendimiento, verduras, especias y otras materias primas.</a:t>
            </a:r>
          </a:p>
          <a:p>
            <a:r>
              <a:rPr lang="es-ES" dirty="0"/>
              <a:t> Este primer jardín fue cerrado en 1829. </a:t>
            </a:r>
          </a:p>
          <a:p>
            <a:endParaRPr lang="es-ES" dirty="0"/>
          </a:p>
          <a:p>
            <a:endParaRPr lang="es-ES" dirty="0"/>
          </a:p>
        </p:txBody>
      </p:sp>
    </p:spTree>
    <p:extLst>
      <p:ext uri="{BB962C8B-B14F-4D97-AF65-F5344CB8AC3E}">
        <p14:creationId xmlns:p14="http://schemas.microsoft.com/office/powerpoint/2010/main" val="2237464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7128792" cy="5997280"/>
          </a:xfrm>
        </p:spPr>
        <p:txBody>
          <a:bodyPr>
            <a:normAutofit/>
          </a:bodyPr>
          <a:lstStyle/>
          <a:p>
            <a:r>
              <a:rPr lang="es-ES" dirty="0"/>
              <a:t>No fue sino hasta 30 años después que el actual Jardín Botánico de Singapur comenzó en 1859, cuando la Sociedad de Horticultura Agri obtuvo 32 hectáreas de tierra en Tanglin por el gobierno colonial, que había obtenido de los mercaderes Hoo Ah Kay , conocido como Whampoa, a cambio de tierras en Boat </a:t>
            </a:r>
            <a:r>
              <a:rPr lang="es-ES" dirty="0" err="1"/>
              <a:t>Quay</a:t>
            </a:r>
            <a:r>
              <a:rPr lang="es-ES" dirty="0"/>
              <a:t> .</a:t>
            </a:r>
          </a:p>
          <a:p>
            <a:r>
              <a:rPr lang="es-ES" dirty="0"/>
              <a:t>Laurence Niven fue contratado como superintendente y paisajista de convertir lo que eran esencialmente las plantaciones de maleza y una maraña de selva virgen en un parque público . El diseño de los jardines como en la actualidad se basa en gran medida en el diseño de Niven. La Sociedad de Horticultura Agricultura, sin embargo, se quedó sin fondos y, en 1874, el gobierno colonial se hizo cargo de la gestión de los jardines.</a:t>
            </a:r>
          </a:p>
          <a:p>
            <a:endParaRPr lang="es-ES" dirty="0"/>
          </a:p>
          <a:p>
            <a:endParaRPr lang="es-ES" dirty="0"/>
          </a:p>
        </p:txBody>
      </p:sp>
    </p:spTree>
    <p:extLst>
      <p:ext uri="{BB962C8B-B14F-4D97-AF65-F5344CB8AC3E}">
        <p14:creationId xmlns:p14="http://schemas.microsoft.com/office/powerpoint/2010/main" val="380648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a:bodyPr>
          <a:lstStyle/>
          <a:p>
            <a:r>
              <a:rPr lang="es-ES" dirty="0"/>
              <a:t>Los primeros goma plántulas llegaron a los jardines de Kew en 1877. </a:t>
            </a:r>
          </a:p>
          <a:p>
            <a:r>
              <a:rPr lang="es-ES" dirty="0"/>
              <a:t>Un naturalista, Henry Nicholas Ridley , o Mad Ridley como era conocido, se convirtió en director de los jardines en 1888 y encabezó el cultivo de caucho. El éxito en sus experimentos con la plantación de caucho, Ridley convencido plantadores todo Malaya a adoptar sus métodos. Los resultados fueron asombrosos; Malaya se convirtió en número uno del mundo productor y exportador de caucho natural. </a:t>
            </a:r>
          </a:p>
          <a:p>
            <a:r>
              <a:rPr lang="es-ES" dirty="0"/>
              <a:t>Otro logro fue el pionero de la orquídea hibridación por el profesor Eric Holttum , director de los Jardines 1925-1949. </a:t>
            </a:r>
          </a:p>
        </p:txBody>
      </p:sp>
    </p:spTree>
    <p:extLst>
      <p:ext uri="{BB962C8B-B14F-4D97-AF65-F5344CB8AC3E}">
        <p14:creationId xmlns:p14="http://schemas.microsoft.com/office/powerpoint/2010/main" val="3570404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lstStyle/>
          <a:p>
            <a:r>
              <a:rPr lang="es-ES" dirty="0"/>
              <a:t>Sus técnicas llevaron a Singapur es uno de los principales centros mundiales de crecimiento de orquídeas comercial. </a:t>
            </a:r>
          </a:p>
          <a:p>
            <a:r>
              <a:rPr lang="es-ES" dirty="0"/>
              <a:t>Hoy en día, también tiene la mayor colección de  especímenes de plantas tropicales.</a:t>
            </a:r>
          </a:p>
          <a:p>
            <a:r>
              <a:rPr lang="es-ES" dirty="0"/>
              <a:t>Durante la ocupación japonesa de Singapur desde 1942 hasta 1945, Hidezo Tanakadate </a:t>
            </a:r>
            <a:r>
              <a:rPr lang="es-ES" altLang="ja-JP" dirty="0"/>
              <a:t> </a:t>
            </a:r>
            <a:r>
              <a:rPr lang="es-ES" dirty="0"/>
              <a:t>profesor de geología de la Universidad Imperial de Tohoku , tomó el control de los Jardines Botánicos de Singapur y el Museo Raffles . </a:t>
            </a:r>
          </a:p>
          <a:p>
            <a:r>
              <a:rPr lang="es-ES" dirty="0"/>
              <a:t>Al comienzo de la ocupación, se aseguró que ningún saqueo ocurriera en los jardines y el Museo. Ambas instituciones siguieron funcionando como instituciones científicas.</a:t>
            </a:r>
          </a:p>
          <a:p>
            <a:endParaRPr lang="es-ES" dirty="0"/>
          </a:p>
        </p:txBody>
      </p:sp>
    </p:spTree>
    <p:extLst>
      <p:ext uri="{BB962C8B-B14F-4D97-AF65-F5344CB8AC3E}">
        <p14:creationId xmlns:p14="http://schemas.microsoft.com/office/powerpoint/2010/main" val="810627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35010"/>
            <a:ext cx="6881192" cy="6213304"/>
          </a:xfrm>
        </p:spPr>
        <p:txBody>
          <a:bodyPr>
            <a:normAutofit/>
          </a:bodyPr>
          <a:lstStyle/>
          <a:p>
            <a:r>
              <a:rPr lang="es-ES" dirty="0"/>
              <a:t>Holttum y Edred John Henry Corner fueron internados en los jardines y dio instrucciones para continuar su trabajo hortícola.</a:t>
            </a:r>
          </a:p>
          <a:p>
            <a:r>
              <a:rPr lang="es-ES" dirty="0"/>
              <a:t> Los jardines también fue renombrado como Botanic Gardens Shōnan </a:t>
            </a:r>
            <a:r>
              <a:rPr lang="es-ES" altLang="ja-JP" dirty="0"/>
              <a:t>. </a:t>
            </a:r>
          </a:p>
          <a:p>
            <a:r>
              <a:rPr lang="es-ES" dirty="0"/>
              <a:t>Más tarde ese año, el Dr. Kwan Koriba </a:t>
            </a:r>
            <a:r>
              <a:rPr lang="es-ES" altLang="ja-JP" dirty="0"/>
              <a:t>, </a:t>
            </a:r>
            <a:r>
              <a:rPr lang="es-ES" dirty="0"/>
              <a:t>profesor emérito de Botánica de la Universidad Imperial de Tokio , llegó como director de los Jardines, cargo que ocupó hasta el final de la guerra. </a:t>
            </a:r>
          </a:p>
          <a:p>
            <a:r>
              <a:rPr lang="es-ES" dirty="0"/>
              <a:t>Después de la guerra, el Jardín fue devuelto al control de los británicos. Murray Ross Henderson , curador del Herbario de antes de la guerra, Holttum sucedió como director desde 1949 hasta 1954. Finalmente los jardines jugaron un papel importante durante la campaña "greening Singapur" y la campaña de la Ciudad Jardín durante los primeros años de independencia. </a:t>
            </a:r>
          </a:p>
          <a:p>
            <a:endParaRPr lang="es-ES" dirty="0"/>
          </a:p>
        </p:txBody>
      </p:sp>
    </p:spTree>
    <p:extLst>
      <p:ext uri="{BB962C8B-B14F-4D97-AF65-F5344CB8AC3E}">
        <p14:creationId xmlns:p14="http://schemas.microsoft.com/office/powerpoint/2010/main" val="2860180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normAutofit/>
          </a:bodyPr>
          <a:lstStyle/>
          <a:p>
            <a:r>
              <a:rPr lang="es-ES" dirty="0"/>
              <a:t>El Jardín Nacional de Orquídeas es la atracción principal en el Jardín Botánico. Situado en la parte centro-occidental del Jardín, el sitio de tres hectáreas de colinas tiene una colección de más de 1.000 especies y 2.000 híbridos de orquídeas. </a:t>
            </a:r>
          </a:p>
          <a:p>
            <a:r>
              <a:rPr lang="es-ES" dirty="0"/>
              <a:t>En el jardín de orquídeas que hay una serie de lugares de interés, como las siguientes: </a:t>
            </a:r>
          </a:p>
          <a:p>
            <a:r>
              <a:rPr lang="es-ES" dirty="0"/>
              <a:t>Burkill Hall y el VIP Orchid Garden: Burkill Hall es un bungalow de plantación colonial construida en 1886. Lo que solía ser la casa del director y fue nombrado en honor del único padre e hijo par que ocupa el cargo de director de los Jardines Botánicos de Singapur, Isaac y Humphrey Burkill. La planta baja sirve como un área de exposición, que muestra información sobre los diferentes híbridos con nombres de personalidades que han visitado el jardín. </a:t>
            </a:r>
          </a:p>
          <a:p>
            <a:endParaRPr lang="es-ES" dirty="0"/>
          </a:p>
        </p:txBody>
      </p:sp>
    </p:spTree>
    <p:extLst>
      <p:ext uri="{BB962C8B-B14F-4D97-AF65-F5344CB8AC3E}">
        <p14:creationId xmlns:p14="http://schemas.microsoft.com/office/powerpoint/2010/main" val="815552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normAutofit/>
          </a:bodyPr>
          <a:lstStyle/>
          <a:p>
            <a:r>
              <a:rPr lang="es-ES" dirty="0"/>
              <a:t>En la parte posterior de Burkill Hall es el Jardín de Orquídeas VIP con los híbridos de algunas de las orquídeas VIP en la pantalla. Los notables incluyen Dendrobium Margaret Thatcher , Renantanda Akihito , Dendrobium Masako Kotaishi Hidenka , Dendrobium Elizabeth y Vanda Gloria Macapagal-Arroyo . </a:t>
            </a:r>
          </a:p>
          <a:p>
            <a:r>
              <a:rPr lang="es-ES" dirty="0"/>
              <a:t>Orchidarium: Un paraíso para los amantes de las orquídeas graves, el orquideario alberga especies naturales en un entorno tropical. </a:t>
            </a:r>
          </a:p>
          <a:p>
            <a:r>
              <a:rPr lang="es-ES" dirty="0"/>
              <a:t>Tan Hoon Siang Misthouse: Tan Hoon Siang era descendiente de Tan Tock Seng , que era un filántropo y fundador del Hospital Tan Tock Seng . El misthouse contiene una colorida colección de diferentes híbridos. También cuenta con una pequeña colección de orquídeas fragantes como Vanda Mimi Plamer. </a:t>
            </a:r>
          </a:p>
          <a:p>
            <a:endParaRPr lang="es-ES" dirty="0"/>
          </a:p>
          <a:p>
            <a:endParaRPr lang="es-ES" dirty="0"/>
          </a:p>
        </p:txBody>
      </p:sp>
    </p:spTree>
    <p:extLst>
      <p:ext uri="{BB962C8B-B14F-4D97-AF65-F5344CB8AC3E}">
        <p14:creationId xmlns:p14="http://schemas.microsoft.com/office/powerpoint/2010/main" val="341858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548680"/>
            <a:ext cx="7139136" cy="5925272"/>
          </a:xfrm>
        </p:spPr>
        <p:txBody>
          <a:bodyPr/>
          <a:lstStyle/>
          <a:p>
            <a:r>
              <a:rPr lang="es-ES" dirty="0"/>
              <a:t>Señora Yuen-Peng McNeice Casa de las  Bromelias: Nombrada en honor de su patrocinador, la Casa Bromelia exhibe plantas de las Bromeliaceae familia, que incluye la piña. </a:t>
            </a:r>
          </a:p>
          <a:p>
            <a:r>
              <a:rPr lang="es-ES" dirty="0"/>
              <a:t>La colección única de bromelias en la exhibición fue adquirido de Nursery Shelldance en los Estados Unidos en 1994. </a:t>
            </a:r>
          </a:p>
          <a:p>
            <a:r>
              <a:rPr lang="es-ES" dirty="0"/>
              <a:t>Coolhouse: El Coolhouse trata de recrear el ambiente de un bosque alto tropical y orquídeas vitrinas que normalmente sólo se encuentra en las tierras altas tropicales. </a:t>
            </a:r>
          </a:p>
          <a:p>
            <a:r>
              <a:rPr lang="es-ES" dirty="0"/>
              <a:t>Orchid muestra la identificación de necesidades. </a:t>
            </a:r>
          </a:p>
          <a:p>
            <a:endParaRPr lang="es-ES" dirty="0"/>
          </a:p>
          <a:p>
            <a:endParaRPr lang="es-ES" dirty="0"/>
          </a:p>
        </p:txBody>
      </p:sp>
    </p:spTree>
    <p:extLst>
      <p:ext uri="{BB962C8B-B14F-4D97-AF65-F5344CB8AC3E}">
        <p14:creationId xmlns:p14="http://schemas.microsoft.com/office/powerpoint/2010/main" val="3735388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normAutofit/>
          </a:bodyPr>
          <a:lstStyle/>
          <a:p>
            <a:r>
              <a:rPr lang="es-ES" dirty="0"/>
              <a:t>El Jardín Botánico de Singapur tiene una pequeña selva tropical de alrededor de seis hectáreas de tamaño, que es más antiguo que el propio jardín. La selva y su primo mayor en la reserva natural de Bukit Timah se encuentran dentro de los límites de la ciudad de Singapur. </a:t>
            </a:r>
          </a:p>
          <a:p>
            <a:r>
              <a:rPr lang="es-ES" dirty="0"/>
              <a:t>Singapur es una de las dos únicas ciudades importantes con una selva tropical dentro de los límites de la ciudad, siendo el otro bosque de Tijuca  en Río de Janeiro . </a:t>
            </a:r>
          </a:p>
          <a:p>
            <a:r>
              <a:rPr lang="es-ES" dirty="0"/>
              <a:t>El 9.9 hectáreas  Evolution Garden está ubicado en el área del núcleo central de los jardines. Nos cuenta la evolución de la historia de vida de las plantas en la Tierra a través del tiempo. A diferencia de la mayoría de los jardines de la evolución, como la Casa de la Evolución en Kew Gardens , plantas como las cícadas , Spikemosses y helechos arborescentes que crecen libremente y en abundancia en el clima tropical de Singapur. </a:t>
            </a:r>
          </a:p>
        </p:txBody>
      </p:sp>
    </p:spTree>
    <p:extLst>
      <p:ext uri="{BB962C8B-B14F-4D97-AF65-F5344CB8AC3E}">
        <p14:creationId xmlns:p14="http://schemas.microsoft.com/office/powerpoint/2010/main" val="3574206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76672"/>
            <a:ext cx="6953200" cy="5997280"/>
          </a:xfrm>
        </p:spPr>
        <p:txBody>
          <a:bodyPr>
            <a:normAutofit/>
          </a:bodyPr>
          <a:lstStyle/>
          <a:p>
            <a:r>
              <a:rPr lang="es-ES" dirty="0"/>
              <a:t>A diferencia de la mayoría de los jardines de la evolución, como la Casa de la Evolución en Kew Gardens , plantas como las cícadas , Spikemosses y helechos arborescentes que crecen libremente y en abundancia en el clima tropical de Singapur. </a:t>
            </a:r>
          </a:p>
          <a:p>
            <a:r>
              <a:rPr lang="es-ES" dirty="0"/>
              <a:t>Situado junto al Jardín Nacional de Orquídeas, el jardín de una hectárea, reúne a los miembros de la Zingiberaceae familia.</a:t>
            </a:r>
          </a:p>
          <a:p>
            <a:r>
              <a:rPr lang="es-ES" dirty="0"/>
              <a:t> El jardín alberga un restaurante llamado Halia Restaurant. También hay un punto de entrega a lo largo de la avenida Tyersall así como una cascada. El jardín fue inaugurado oficialmente en 2003 y se hizo cargo del lugar que dejó vacante el recinto anterior Orchid. </a:t>
            </a:r>
          </a:p>
        </p:txBody>
      </p:sp>
    </p:spTree>
    <p:extLst>
      <p:ext uri="{BB962C8B-B14F-4D97-AF65-F5344CB8AC3E}">
        <p14:creationId xmlns:p14="http://schemas.microsoft.com/office/powerpoint/2010/main" val="813940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normAutofit/>
          </a:bodyPr>
          <a:lstStyle/>
          <a:p>
            <a:r>
              <a:rPr lang="es-ES" dirty="0"/>
              <a:t>Centro de Botánica y Tanglin Puerta  </a:t>
            </a:r>
          </a:p>
          <a:p>
            <a:r>
              <a:rPr lang="es-ES" dirty="0"/>
              <a:t>El Tanglin Puerta reabierto se ha dado un nuevo aspecto. Gone es la antigua puerta de hierro fundido, que ahora tiene un color plateado más moderno con un adorno de la hoja como su diseño principal. </a:t>
            </a:r>
          </a:p>
          <a:p>
            <a:r>
              <a:rPr lang="es-ES" dirty="0"/>
              <a:t>Los dos nuevos bloques de oficinas y aulas de la zona núcleo Tanglin actualizado que se conoce como el Centro de Botánica. Ellos albergan el: </a:t>
            </a:r>
          </a:p>
          <a:p>
            <a:r>
              <a:rPr lang="es-ES" dirty="0"/>
              <a:t>Biblioteca de Botánica y Horticultura (incluyendo el Centro de Referencia Pública); el Herbario de Singapur; </a:t>
            </a:r>
          </a:p>
          <a:p>
            <a:r>
              <a:rPr lang="es-ES" dirty="0"/>
              <a:t>Cría Orquídea y Micropagation y alcance la educación y las aulas taller. </a:t>
            </a:r>
          </a:p>
          <a:p>
            <a:endParaRPr lang="es-ES" dirty="0"/>
          </a:p>
          <a:p>
            <a:endParaRPr lang="es-ES" dirty="0"/>
          </a:p>
        </p:txBody>
      </p:sp>
    </p:spTree>
    <p:extLst>
      <p:ext uri="{BB962C8B-B14F-4D97-AF65-F5344CB8AC3E}">
        <p14:creationId xmlns:p14="http://schemas.microsoft.com/office/powerpoint/2010/main" val="993496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a:bodyPr>
          <a:lstStyle/>
          <a:p>
            <a:r>
              <a:rPr lang="es-ES" dirty="0"/>
              <a:t>Los pasillos  del Centro de Botánica están cubiertos por impresiones de la hoja. También hay una serie de esculturas de madera esparcidos por los jardines, y las paredes verticales cubiertas de helechos.</a:t>
            </a:r>
          </a:p>
          <a:p>
            <a:r>
              <a:rPr lang="es-ES" dirty="0"/>
              <a:t>El Pabellón Verde es el primer "techo verde" en Singapur. Las plantas de malezas y pasto-como cubren totalmente la cubierta a dos aguas. Alberga los servicios de recepción de visitantes, así como un patio de comidas, Dentro Green, en su sótano. </a:t>
            </a:r>
          </a:p>
          <a:p>
            <a:r>
              <a:rPr lang="es-ES" dirty="0"/>
              <a:t>Las oficinas de los ex directores, a saber Holttum Salón (después Eric Holttum, Director de los Jardines 1925-1949) y Ridley Hall (después de que Henry Nicholas Ridley, primer director de los Jardines 1888-1911) se han conservado y ahora sirven como Singapur Botanic Dirección Gardens 'y gestión de visitas y las oficinas de operaciones.</a:t>
            </a:r>
          </a:p>
          <a:p>
            <a:endParaRPr lang="es-ES" dirty="0"/>
          </a:p>
        </p:txBody>
      </p:sp>
    </p:spTree>
    <p:extLst>
      <p:ext uri="{BB962C8B-B14F-4D97-AF65-F5344CB8AC3E}">
        <p14:creationId xmlns:p14="http://schemas.microsoft.com/office/powerpoint/2010/main" val="1634228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normAutofit/>
          </a:bodyPr>
          <a:lstStyle/>
          <a:p>
            <a:r>
              <a:rPr lang="es-ES" dirty="0"/>
              <a:t>Jardín de Jacob Ballas Children  </a:t>
            </a:r>
          </a:p>
          <a:p>
            <a:r>
              <a:rPr lang="es-ES" dirty="0"/>
              <a:t>Jardín de los Niños el nombre de su principal donante Jacob Ballas, un filántropo judío y Singapur, que murió en 2004. </a:t>
            </a:r>
          </a:p>
          <a:p>
            <a:r>
              <a:rPr lang="es-ES" dirty="0"/>
              <a:t>Construido a un costo de S $ 7 millones (de los cuales $ 99.000.000 fueron donados por el Jacob Ballas confianza y patrocinadores), está situado en el tranquilo extremo norte de los Jardines Botánicos. Tiene su propio centro de visitantes con una cafetería. Se inauguró el día de los niños, 1 de octubre de 2007. </a:t>
            </a:r>
          </a:p>
          <a:p>
            <a:r>
              <a:rPr lang="es-ES" dirty="0"/>
              <a:t>La Junta de Parques Nacionales afirma que es el jardín primero de los niños de Asia. </a:t>
            </a:r>
          </a:p>
          <a:p>
            <a:r>
              <a:rPr lang="es-ES" dirty="0"/>
              <a:t>Hay zonas de juegos como el área de Juego de Agua, un pequeño parque infantil, árboles casas con toboganes y un laberinto. </a:t>
            </a:r>
          </a:p>
        </p:txBody>
      </p:sp>
    </p:spTree>
    <p:extLst>
      <p:ext uri="{BB962C8B-B14F-4D97-AF65-F5344CB8AC3E}">
        <p14:creationId xmlns:p14="http://schemas.microsoft.com/office/powerpoint/2010/main" val="2625805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lstStyle/>
          <a:p>
            <a:r>
              <a:rPr lang="es-ES" dirty="0"/>
              <a:t>También hay exposiciones interactivas que enseñan cómo la fotosíntesis se lleva a cabo, y un mini-jardín que muestra cómo se pueden utilizar las plantas para la fabricación de tinturas y bebidas, o como hierbas. </a:t>
            </a:r>
          </a:p>
          <a:p>
            <a:r>
              <a:rPr lang="es-ES" dirty="0"/>
              <a:t>En Jardín Centro de Visitantes de los Niños hay una escultura del artista Zodok israelí Ben-David. Nombrado Mystree, que fue encargado por el Yad Vashem, museo en 2010. Desde la distancia, la escultura se parece a un árbol, pero una inspección más cercana revela 500 figuras humanas. </a:t>
            </a:r>
          </a:p>
          <a:p>
            <a:r>
              <a:rPr lang="es-ES" dirty="0"/>
              <a:t>A pesar de que es parte del Jardín Botánico, el Jardín de los Niños tiene su propia entrada a lo largo de Bukit Timah Road. </a:t>
            </a:r>
          </a:p>
          <a:p>
            <a:endParaRPr lang="es-ES" dirty="0"/>
          </a:p>
          <a:p>
            <a:endParaRPr lang="es-ES" dirty="0"/>
          </a:p>
        </p:txBody>
      </p:sp>
    </p:spTree>
    <p:extLst>
      <p:ext uri="{BB962C8B-B14F-4D97-AF65-F5344CB8AC3E}">
        <p14:creationId xmlns:p14="http://schemas.microsoft.com/office/powerpoint/2010/main" val="3267978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04664"/>
            <a:ext cx="7200800" cy="6069288"/>
          </a:xfrm>
        </p:spPr>
        <p:txBody>
          <a:bodyPr>
            <a:normAutofit/>
          </a:bodyPr>
          <a:lstStyle/>
          <a:p>
            <a:r>
              <a:rPr lang="es-ES" dirty="0"/>
              <a:t>Línea de plantas tropicales a orillas del arroyo Saraca ya que serpentea su camino hacia abajo una pequeña colina. Los atractivos principales de la caminata corriente son los amarillos Saraca árboles (Saraca cauliflora) y Red Saraca ( Saraca declinata ). </a:t>
            </a:r>
          </a:p>
          <a:p>
            <a:r>
              <a:rPr lang="es-ES" dirty="0"/>
              <a:t>Otras atracciones incluyen el Valle de Palma, zona de Bandstand, Sun Garden y Sundial Garden. </a:t>
            </a:r>
          </a:p>
          <a:p>
            <a:r>
              <a:rPr lang="es-ES" dirty="0"/>
              <a:t>El jardín botánico cuenta con tres lagos, a saber Symphony Lake , Eco-Lago y Lago de los Cisnes . </a:t>
            </a:r>
          </a:p>
          <a:p>
            <a:r>
              <a:rPr lang="es-ES" dirty="0"/>
              <a:t>La Fundación Estadio Symphony Shaw en Lake Symphony ocasionalmente ofrece conciertos gratuitos los fines de semana. Ejecutantes notables incluyen la Orquesta Sinfónica de Singapur y Singapur Chinese Orchestra . El 10 de octubre de 2008,  una estatua del compositor Frédéric Chopin se dio a conocer justo al sur de Lake Symphony. </a:t>
            </a:r>
          </a:p>
          <a:p>
            <a:endParaRPr lang="es-ES" dirty="0"/>
          </a:p>
          <a:p>
            <a:endParaRPr lang="es-ES" dirty="0"/>
          </a:p>
        </p:txBody>
      </p:sp>
    </p:spTree>
    <p:extLst>
      <p:ext uri="{BB962C8B-B14F-4D97-AF65-F5344CB8AC3E}">
        <p14:creationId xmlns:p14="http://schemas.microsoft.com/office/powerpoint/2010/main" val="3128495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04664"/>
            <a:ext cx="6953200" cy="6069288"/>
          </a:xfrm>
        </p:spPr>
        <p:txBody>
          <a:bodyPr/>
          <a:lstStyle/>
          <a:p>
            <a:r>
              <a:rPr lang="es-ES" dirty="0"/>
              <a:t>La sede de la Junta de Parques Nacionales se encuentra dentro de los terrenos del Jardín Botánico de Singapur. Comedores en el jardín incluyen Au Jardin Les Amis, un restaurante de alta cocina francesa en un bungalow colonial; Café Les Amis, una cafetería en el Centro de Visitantes, y Halia Restaurant, un restaurante en el Ginger Garden. </a:t>
            </a:r>
          </a:p>
          <a:p>
            <a:r>
              <a:rPr lang="es-ES" dirty="0"/>
              <a:t>También hay tiendas de recuerdos para los visitantes. </a:t>
            </a:r>
          </a:p>
          <a:p>
            <a:r>
              <a:rPr lang="es-ES" dirty="0"/>
              <a:t>Agencia Nacional de Singapur en cuestiones relacionadas con la biodiversidad, el Centro Nacional de Biodiversidad , también se encuentra en los terrenos de los jardines</a:t>
            </a:r>
          </a:p>
          <a:p>
            <a:endParaRPr lang="es-ES" dirty="0"/>
          </a:p>
        </p:txBody>
      </p:sp>
    </p:spTree>
    <p:extLst>
      <p:ext uri="{BB962C8B-B14F-4D97-AF65-F5344CB8AC3E}">
        <p14:creationId xmlns:p14="http://schemas.microsoft.com/office/powerpoint/2010/main" val="2020451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235011"/>
            <a:ext cx="6953200" cy="6213304"/>
          </a:xfrm>
        </p:spPr>
        <p:txBody>
          <a:bodyPr>
            <a:normAutofit/>
          </a:bodyPr>
          <a:lstStyle/>
          <a:p>
            <a:r>
              <a:rPr lang="es-ES" dirty="0"/>
              <a:t>Durante el lanzamiento del Jardín de los Niños, el consejero delegado de la Junta de Parques Nacionales mencionó que el Jardín Botánico de Singapur se ampliará para incluir otras 11 hectáreas de terreno. El terreno fue ocupado previamente por la Universidad de Administración de Singapur .</a:t>
            </a:r>
          </a:p>
          <a:p>
            <a:r>
              <a:rPr lang="es-ES" dirty="0"/>
              <a:t> La Junta también reveló que invertiría unos US $ 30 millones para la construcción de cinco jardines temáticos sobre la tierra recién adquirida. El primer jardín será el Healing Garden, espera que abra en el primer semestre de 2010. Los otros cuatro serán el jardín fragante, Terraza Jardin, Valle del follaje y Etnobotánica Garden. Sin embargo, si los proyectos anteriores son una indicación, estos proyectos pueden no abrir a tiempo. </a:t>
            </a:r>
          </a:p>
        </p:txBody>
      </p:sp>
    </p:spTree>
    <p:extLst>
      <p:ext uri="{BB962C8B-B14F-4D97-AF65-F5344CB8AC3E}">
        <p14:creationId xmlns:p14="http://schemas.microsoft.com/office/powerpoint/2010/main" val="591490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normAutofit/>
          </a:bodyPr>
          <a:lstStyle/>
          <a:p>
            <a:r>
              <a:rPr lang="es-ES" dirty="0"/>
              <a:t>Por ejemplo, el Centro de Botánica y Tanglin Reurbanización se suponía que abrir para el año 2005, pero no se abrieron hasta 2006. </a:t>
            </a:r>
          </a:p>
          <a:p>
            <a:r>
              <a:rPr lang="es-ES" dirty="0"/>
              <a:t>Jardín de los Niños se supone que esté terminado para el año 2006, pero no se abrió hasta octubre de 2007. </a:t>
            </a:r>
          </a:p>
          <a:p>
            <a:r>
              <a:rPr lang="es-ES" dirty="0"/>
              <a:t>Se informó en abril de 2013 que la solicitud de los Jardines Botánicos de Singapur para ser catalogado como Patrimonio de la Humanidad por la UNESCO se presentó en diciembre de 2012. Nigel Taylor, director del jardín botánico, comentó: </a:t>
            </a:r>
          </a:p>
          <a:p>
            <a:r>
              <a:rPr lang="es-ES" dirty="0"/>
              <a:t>El Jardín Botánico de Singapur cumple los criterios para la evaluación de Patrimonio de la Humanidad, y es una zona al aire libre muy querido para los singapurenses de todos los ámbitos de la vida. </a:t>
            </a:r>
          </a:p>
          <a:p>
            <a:endParaRPr lang="es-ES" dirty="0"/>
          </a:p>
        </p:txBody>
      </p:sp>
    </p:spTree>
    <p:extLst>
      <p:ext uri="{BB962C8B-B14F-4D97-AF65-F5344CB8AC3E}">
        <p14:creationId xmlns:p14="http://schemas.microsoft.com/office/powerpoint/2010/main" val="2473260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9686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196"/>
          <a:stretch/>
        </p:blipFill>
        <p:spPr>
          <a:xfrm>
            <a:off x="0" y="0"/>
            <a:ext cx="9252520" cy="6858000"/>
          </a:xfrm>
          <a:prstGeom prst="rect">
            <a:avLst/>
          </a:prstGeom>
        </p:spPr>
      </p:pic>
    </p:spTree>
    <p:extLst>
      <p:ext uri="{BB962C8B-B14F-4D97-AF65-F5344CB8AC3E}">
        <p14:creationId xmlns:p14="http://schemas.microsoft.com/office/powerpoint/2010/main" val="3341996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238"/>
          <a:stretch/>
        </p:blipFill>
        <p:spPr>
          <a:xfrm>
            <a:off x="3362" y="0"/>
            <a:ext cx="9140638" cy="6857999"/>
          </a:xfrm>
          <a:prstGeom prst="rect">
            <a:avLst/>
          </a:prstGeom>
        </p:spPr>
      </p:pic>
    </p:spTree>
    <p:extLst>
      <p:ext uri="{BB962C8B-B14F-4D97-AF65-F5344CB8AC3E}">
        <p14:creationId xmlns:p14="http://schemas.microsoft.com/office/powerpoint/2010/main" val="1929888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839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79"/>
          <a:stretch/>
        </p:blipFill>
        <p:spPr>
          <a:xfrm>
            <a:off x="0" y="0"/>
            <a:ext cx="9144000" cy="6858000"/>
          </a:xfrm>
          <a:prstGeom prst="rect">
            <a:avLst/>
          </a:prstGeom>
        </p:spPr>
      </p:pic>
    </p:spTree>
    <p:extLst>
      <p:ext uri="{BB962C8B-B14F-4D97-AF65-F5344CB8AC3E}">
        <p14:creationId xmlns:p14="http://schemas.microsoft.com/office/powerpoint/2010/main" val="3265018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24"/>
          <a:stretch/>
        </p:blipFill>
        <p:spPr>
          <a:xfrm>
            <a:off x="0" y="0"/>
            <a:ext cx="9144000" cy="6858000"/>
          </a:xfrm>
          <a:prstGeom prst="rect">
            <a:avLst/>
          </a:prstGeom>
        </p:spPr>
      </p:pic>
    </p:spTree>
    <p:extLst>
      <p:ext uri="{BB962C8B-B14F-4D97-AF65-F5344CB8AC3E}">
        <p14:creationId xmlns:p14="http://schemas.microsoft.com/office/powerpoint/2010/main" val="1095101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 5 tre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923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Greenroof-SingaporeBotanic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705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291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SunGarden-SingaporeBotanicGardens-200701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6716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BotanyCentre-SingaporeBotanic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840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rchivo: Singapore Botanic Gardens gazeb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4304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rchivo: Chopin en Singapore Botanical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89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6399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1240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27072181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928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2220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79388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65810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8162" t="7819" r="7679" b="7604"/>
          <a:stretch/>
        </p:blipFill>
        <p:spPr>
          <a:xfrm>
            <a:off x="0" y="0"/>
            <a:ext cx="9144000" cy="6858000"/>
          </a:xfrm>
          <a:prstGeom prst="rect">
            <a:avLst/>
          </a:prstGeom>
        </p:spPr>
      </p:pic>
    </p:spTree>
    <p:extLst>
      <p:ext uri="{BB962C8B-B14F-4D97-AF65-F5344CB8AC3E}">
        <p14:creationId xmlns:p14="http://schemas.microsoft.com/office/powerpoint/2010/main" val="3597385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82166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7840" t="7388" r="8323" b="8681"/>
          <a:stretch/>
        </p:blipFill>
        <p:spPr>
          <a:xfrm>
            <a:off x="0" y="0"/>
            <a:ext cx="9144000" cy="6957392"/>
          </a:xfrm>
          <a:prstGeom prst="rect">
            <a:avLst/>
          </a:prstGeom>
        </p:spPr>
      </p:pic>
    </p:spTree>
    <p:extLst>
      <p:ext uri="{BB962C8B-B14F-4D97-AF65-F5344CB8AC3E}">
        <p14:creationId xmlns:p14="http://schemas.microsoft.com/office/powerpoint/2010/main" val="5966462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38100"/>
            <a:ext cx="9048750" cy="6781800"/>
          </a:xfrm>
          <a:prstGeom prst="rect">
            <a:avLst/>
          </a:prstGeom>
        </p:spPr>
      </p:pic>
    </p:spTree>
    <p:extLst>
      <p:ext uri="{BB962C8B-B14F-4D97-AF65-F5344CB8AC3E}">
        <p14:creationId xmlns:p14="http://schemas.microsoft.com/office/powerpoint/2010/main" val="5713224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644091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 y="1288"/>
            <a:ext cx="47867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1506933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07186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7268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3108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1216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14751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9726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76258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7013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240307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47984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5687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461823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13453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33217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30992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4212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6327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26819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468544" cy="6858000"/>
          </a:xfrm>
          <a:prstGeom prst="rect">
            <a:avLst/>
          </a:prstGeom>
        </p:spPr>
      </p:pic>
    </p:spTree>
    <p:extLst>
      <p:ext uri="{BB962C8B-B14F-4D97-AF65-F5344CB8AC3E}">
        <p14:creationId xmlns:p14="http://schemas.microsoft.com/office/powerpoint/2010/main" val="9585163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09849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666"/>
          <a:stretch/>
        </p:blipFill>
        <p:spPr>
          <a:xfrm>
            <a:off x="3362" y="1"/>
            <a:ext cx="9140638" cy="6857999"/>
          </a:xfrm>
          <a:prstGeom prst="rect">
            <a:avLst/>
          </a:prstGeom>
        </p:spPr>
      </p:pic>
    </p:spTree>
    <p:extLst>
      <p:ext uri="{BB962C8B-B14F-4D97-AF65-F5344CB8AC3E}">
        <p14:creationId xmlns:p14="http://schemas.microsoft.com/office/powerpoint/2010/main" val="908551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10"/>
          <a:stretch/>
        </p:blipFill>
        <p:spPr>
          <a:xfrm>
            <a:off x="0" y="0"/>
            <a:ext cx="9144000" cy="6857999"/>
          </a:xfrm>
          <a:prstGeom prst="rect">
            <a:avLst/>
          </a:prstGeom>
        </p:spPr>
      </p:pic>
    </p:spTree>
    <p:extLst>
      <p:ext uri="{BB962C8B-B14F-4D97-AF65-F5344CB8AC3E}">
        <p14:creationId xmlns:p14="http://schemas.microsoft.com/office/powerpoint/2010/main" val="7314581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922" b="9647"/>
          <a:stretch/>
        </p:blipFill>
        <p:spPr>
          <a:xfrm>
            <a:off x="0" y="0"/>
            <a:ext cx="9252520" cy="6857999"/>
          </a:xfrm>
          <a:prstGeom prst="rect">
            <a:avLst/>
          </a:prstGeom>
        </p:spPr>
      </p:pic>
    </p:spTree>
    <p:extLst>
      <p:ext uri="{BB962C8B-B14F-4D97-AF65-F5344CB8AC3E}">
        <p14:creationId xmlns:p14="http://schemas.microsoft.com/office/powerpoint/2010/main" val="42284957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095"/>
          <a:stretch/>
        </p:blipFill>
        <p:spPr>
          <a:xfrm>
            <a:off x="0" y="0"/>
            <a:ext cx="9144000" cy="6858000"/>
          </a:xfrm>
          <a:prstGeom prst="rect">
            <a:avLst/>
          </a:prstGeom>
        </p:spPr>
      </p:pic>
    </p:spTree>
    <p:extLst>
      <p:ext uri="{BB962C8B-B14F-4D97-AF65-F5344CB8AC3E}">
        <p14:creationId xmlns:p14="http://schemas.microsoft.com/office/powerpoint/2010/main" val="8957404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10"/>
          <a:stretch/>
        </p:blipFill>
        <p:spPr>
          <a:xfrm>
            <a:off x="0" y="0"/>
            <a:ext cx="9144000" cy="6857999"/>
          </a:xfrm>
          <a:prstGeom prst="rect">
            <a:avLst/>
          </a:prstGeom>
        </p:spPr>
      </p:pic>
    </p:spTree>
    <p:extLst>
      <p:ext uri="{BB962C8B-B14F-4D97-AF65-F5344CB8AC3E}">
        <p14:creationId xmlns:p14="http://schemas.microsoft.com/office/powerpoint/2010/main" val="2342081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236"/>
          <a:stretch/>
        </p:blipFill>
        <p:spPr>
          <a:xfrm>
            <a:off x="0" y="0"/>
            <a:ext cx="9144000" cy="6858000"/>
          </a:xfrm>
          <a:prstGeom prst="rect">
            <a:avLst/>
          </a:prstGeom>
        </p:spPr>
      </p:pic>
    </p:spTree>
    <p:extLst>
      <p:ext uri="{BB962C8B-B14F-4D97-AF65-F5344CB8AC3E}">
        <p14:creationId xmlns:p14="http://schemas.microsoft.com/office/powerpoint/2010/main" val="37935075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596"/>
          <a:stretch/>
        </p:blipFill>
        <p:spPr>
          <a:xfrm>
            <a:off x="0" y="0"/>
            <a:ext cx="9144000" cy="6858000"/>
          </a:xfrm>
          <a:prstGeom prst="rect">
            <a:avLst/>
          </a:prstGeom>
        </p:spPr>
      </p:pic>
    </p:spTree>
    <p:extLst>
      <p:ext uri="{BB962C8B-B14F-4D97-AF65-F5344CB8AC3E}">
        <p14:creationId xmlns:p14="http://schemas.microsoft.com/office/powerpoint/2010/main" val="24022057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167"/>
          <a:stretch/>
        </p:blipFill>
        <p:spPr>
          <a:xfrm>
            <a:off x="0" y="0"/>
            <a:ext cx="9144000" cy="6858000"/>
          </a:xfrm>
          <a:prstGeom prst="rect">
            <a:avLst/>
          </a:prstGeom>
        </p:spPr>
      </p:pic>
    </p:spTree>
    <p:extLst>
      <p:ext uri="{BB962C8B-B14F-4D97-AF65-F5344CB8AC3E}">
        <p14:creationId xmlns:p14="http://schemas.microsoft.com/office/powerpoint/2010/main" val="31905543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392"/>
          <a:stretch/>
        </p:blipFill>
        <p:spPr>
          <a:xfrm>
            <a:off x="0" y="0"/>
            <a:ext cx="9144000" cy="6858000"/>
          </a:xfrm>
          <a:prstGeom prst="rect">
            <a:avLst/>
          </a:prstGeom>
        </p:spPr>
      </p:pic>
    </p:spTree>
    <p:extLst>
      <p:ext uri="{BB962C8B-B14F-4D97-AF65-F5344CB8AC3E}">
        <p14:creationId xmlns:p14="http://schemas.microsoft.com/office/powerpoint/2010/main" val="34090496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52"/>
          <a:stretch/>
        </p:blipFill>
        <p:spPr>
          <a:xfrm>
            <a:off x="0" y="0"/>
            <a:ext cx="9144000" cy="6858000"/>
          </a:xfrm>
          <a:prstGeom prst="rect">
            <a:avLst/>
          </a:prstGeom>
        </p:spPr>
      </p:pic>
    </p:spTree>
    <p:extLst>
      <p:ext uri="{BB962C8B-B14F-4D97-AF65-F5344CB8AC3E}">
        <p14:creationId xmlns:p14="http://schemas.microsoft.com/office/powerpoint/2010/main" val="14985070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74"/>
          <a:stretch/>
        </p:blipFill>
        <p:spPr>
          <a:xfrm>
            <a:off x="0" y="0"/>
            <a:ext cx="9144000" cy="6858000"/>
          </a:xfrm>
          <a:prstGeom prst="rect">
            <a:avLst/>
          </a:prstGeom>
        </p:spPr>
      </p:pic>
    </p:spTree>
    <p:extLst>
      <p:ext uri="{BB962C8B-B14F-4D97-AF65-F5344CB8AC3E}">
        <p14:creationId xmlns:p14="http://schemas.microsoft.com/office/powerpoint/2010/main" val="33925081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3149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997"/>
          <a:stretch/>
        </p:blipFill>
        <p:spPr>
          <a:xfrm>
            <a:off x="0" y="0"/>
            <a:ext cx="9144000" cy="6858000"/>
          </a:xfrm>
          <a:prstGeom prst="rect">
            <a:avLst/>
          </a:prstGeom>
        </p:spPr>
      </p:pic>
    </p:spTree>
    <p:extLst>
      <p:ext uri="{BB962C8B-B14F-4D97-AF65-F5344CB8AC3E}">
        <p14:creationId xmlns:p14="http://schemas.microsoft.com/office/powerpoint/2010/main" val="10915509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980"/>
          <a:stretch/>
        </p:blipFill>
        <p:spPr>
          <a:xfrm>
            <a:off x="0" y="0"/>
            <a:ext cx="9144000" cy="6858000"/>
          </a:xfrm>
          <a:prstGeom prst="rect">
            <a:avLst/>
          </a:prstGeom>
        </p:spPr>
      </p:pic>
    </p:spTree>
    <p:extLst>
      <p:ext uri="{BB962C8B-B14F-4D97-AF65-F5344CB8AC3E}">
        <p14:creationId xmlns:p14="http://schemas.microsoft.com/office/powerpoint/2010/main" val="36390015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596"/>
          <a:stretch/>
        </p:blipFill>
        <p:spPr>
          <a:xfrm>
            <a:off x="0" y="0"/>
            <a:ext cx="9144000" cy="6858000"/>
          </a:xfrm>
          <a:prstGeom prst="rect">
            <a:avLst/>
          </a:prstGeom>
        </p:spPr>
      </p:pic>
    </p:spTree>
    <p:extLst>
      <p:ext uri="{BB962C8B-B14F-4D97-AF65-F5344CB8AC3E}">
        <p14:creationId xmlns:p14="http://schemas.microsoft.com/office/powerpoint/2010/main" val="34822177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588"/>
          <a:stretch/>
        </p:blipFill>
        <p:spPr>
          <a:xfrm>
            <a:off x="0" y="0"/>
            <a:ext cx="9144000" cy="6858000"/>
          </a:xfrm>
          <a:prstGeom prst="rect">
            <a:avLst/>
          </a:prstGeom>
        </p:spPr>
      </p:pic>
    </p:spTree>
    <p:extLst>
      <p:ext uri="{BB962C8B-B14F-4D97-AF65-F5344CB8AC3E}">
        <p14:creationId xmlns:p14="http://schemas.microsoft.com/office/powerpoint/2010/main" val="8772429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588"/>
          <a:stretch/>
        </p:blipFill>
        <p:spPr>
          <a:xfrm>
            <a:off x="0" y="0"/>
            <a:ext cx="9144000" cy="6858000"/>
          </a:xfrm>
          <a:prstGeom prst="rect">
            <a:avLst/>
          </a:prstGeom>
        </p:spPr>
      </p:pic>
    </p:spTree>
    <p:extLst>
      <p:ext uri="{BB962C8B-B14F-4D97-AF65-F5344CB8AC3E}">
        <p14:creationId xmlns:p14="http://schemas.microsoft.com/office/powerpoint/2010/main" val="1114529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381"/>
          <a:stretch/>
        </p:blipFill>
        <p:spPr>
          <a:xfrm>
            <a:off x="0" y="0"/>
            <a:ext cx="9144000" cy="6857999"/>
          </a:xfrm>
          <a:prstGeom prst="rect">
            <a:avLst/>
          </a:prstGeom>
        </p:spPr>
      </p:pic>
    </p:spTree>
    <p:extLst>
      <p:ext uri="{BB962C8B-B14F-4D97-AF65-F5344CB8AC3E}">
        <p14:creationId xmlns:p14="http://schemas.microsoft.com/office/powerpoint/2010/main" val="12519918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37" b="9705"/>
          <a:stretch/>
        </p:blipFill>
        <p:spPr>
          <a:xfrm>
            <a:off x="0" y="-26894"/>
            <a:ext cx="9323511" cy="6858000"/>
          </a:xfrm>
          <a:prstGeom prst="rect">
            <a:avLst/>
          </a:prstGeom>
        </p:spPr>
      </p:pic>
    </p:spTree>
    <p:extLst>
      <p:ext uri="{BB962C8B-B14F-4D97-AF65-F5344CB8AC3E}">
        <p14:creationId xmlns:p14="http://schemas.microsoft.com/office/powerpoint/2010/main" val="8315714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666"/>
          <a:stretch/>
        </p:blipFill>
        <p:spPr>
          <a:xfrm>
            <a:off x="0" y="0"/>
            <a:ext cx="9144000" cy="6857999"/>
          </a:xfrm>
          <a:prstGeom prst="rect">
            <a:avLst/>
          </a:prstGeom>
        </p:spPr>
      </p:pic>
    </p:spTree>
    <p:extLst>
      <p:ext uri="{BB962C8B-B14F-4D97-AF65-F5344CB8AC3E}">
        <p14:creationId xmlns:p14="http://schemas.microsoft.com/office/powerpoint/2010/main" val="24093468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24"/>
          <a:stretch/>
        </p:blipFill>
        <p:spPr>
          <a:xfrm>
            <a:off x="0" y="0"/>
            <a:ext cx="9144000" cy="6858000"/>
          </a:xfrm>
          <a:prstGeom prst="rect">
            <a:avLst/>
          </a:prstGeom>
        </p:spPr>
      </p:pic>
    </p:spTree>
    <p:extLst>
      <p:ext uri="{BB962C8B-B14F-4D97-AF65-F5344CB8AC3E}">
        <p14:creationId xmlns:p14="http://schemas.microsoft.com/office/powerpoint/2010/main" val="7660276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666"/>
          <a:stretch/>
        </p:blipFill>
        <p:spPr>
          <a:xfrm>
            <a:off x="0" y="0"/>
            <a:ext cx="9144000" cy="6857999"/>
          </a:xfrm>
          <a:prstGeom prst="rect">
            <a:avLst/>
          </a:prstGeom>
        </p:spPr>
      </p:pic>
    </p:spTree>
    <p:extLst>
      <p:ext uri="{BB962C8B-B14F-4D97-AF65-F5344CB8AC3E}">
        <p14:creationId xmlns:p14="http://schemas.microsoft.com/office/powerpoint/2010/main" val="13925823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95" b="10881"/>
          <a:stretch/>
        </p:blipFill>
        <p:spPr>
          <a:xfrm>
            <a:off x="0" y="0"/>
            <a:ext cx="9144000" cy="6857999"/>
          </a:xfrm>
          <a:prstGeom prst="rect">
            <a:avLst/>
          </a:prstGeom>
        </p:spPr>
      </p:pic>
    </p:spTree>
    <p:extLst>
      <p:ext uri="{BB962C8B-B14F-4D97-AF65-F5344CB8AC3E}">
        <p14:creationId xmlns:p14="http://schemas.microsoft.com/office/powerpoint/2010/main" val="40169460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10980"/>
          <a:stretch/>
        </p:blipFill>
        <p:spPr>
          <a:xfrm>
            <a:off x="-1" y="0"/>
            <a:ext cx="9238129" cy="6858000"/>
          </a:xfrm>
          <a:prstGeom prst="rect">
            <a:avLst/>
          </a:prstGeom>
        </p:spPr>
      </p:pic>
    </p:spTree>
    <p:extLst>
      <p:ext uri="{BB962C8B-B14F-4D97-AF65-F5344CB8AC3E}">
        <p14:creationId xmlns:p14="http://schemas.microsoft.com/office/powerpoint/2010/main" val="20004882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74632"/>
          </a:xfrm>
          <a:prstGeom prst="rect">
            <a:avLst/>
          </a:prstGeom>
        </p:spPr>
      </p:pic>
    </p:spTree>
    <p:extLst>
      <p:ext uri="{BB962C8B-B14F-4D97-AF65-F5344CB8AC3E}">
        <p14:creationId xmlns:p14="http://schemas.microsoft.com/office/powerpoint/2010/main" val="6771575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64892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0322030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5090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1473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81345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61769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04815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76291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07562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63256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31909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381"/>
          <a:stretch/>
        </p:blipFill>
        <p:spPr>
          <a:xfrm>
            <a:off x="0" y="0"/>
            <a:ext cx="9252520" cy="6857999"/>
          </a:xfrm>
          <a:prstGeom prst="rect">
            <a:avLst/>
          </a:prstGeom>
        </p:spPr>
      </p:pic>
    </p:spTree>
    <p:extLst>
      <p:ext uri="{BB962C8B-B14F-4D97-AF65-F5344CB8AC3E}">
        <p14:creationId xmlns:p14="http://schemas.microsoft.com/office/powerpoint/2010/main" val="31551531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63827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692873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32554075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88442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1543458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5621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524075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67043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4" y="-28064"/>
            <a:ext cx="9099176" cy="6957392"/>
          </a:xfrm>
          <a:prstGeom prst="rect">
            <a:avLst/>
          </a:prstGeom>
        </p:spPr>
      </p:pic>
    </p:spTree>
    <p:extLst>
      <p:ext uri="{BB962C8B-B14F-4D97-AF65-F5344CB8AC3E}">
        <p14:creationId xmlns:p14="http://schemas.microsoft.com/office/powerpoint/2010/main" val="6379855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78"/>
          <a:stretch/>
        </p:blipFill>
        <p:spPr>
          <a:xfrm>
            <a:off x="0" y="0"/>
            <a:ext cx="9144000" cy="6857999"/>
          </a:xfrm>
          <a:prstGeom prst="rect">
            <a:avLst/>
          </a:prstGeom>
        </p:spPr>
      </p:pic>
    </p:spTree>
    <p:extLst>
      <p:ext uri="{BB962C8B-B14F-4D97-AF65-F5344CB8AC3E}">
        <p14:creationId xmlns:p14="http://schemas.microsoft.com/office/powerpoint/2010/main" val="24587806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5172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51" b="10666"/>
          <a:stretch/>
        </p:blipFill>
        <p:spPr>
          <a:xfrm>
            <a:off x="107504" y="0"/>
            <a:ext cx="9217023" cy="6857999"/>
          </a:xfrm>
          <a:prstGeom prst="rect">
            <a:avLst/>
          </a:prstGeom>
        </p:spPr>
      </p:pic>
    </p:spTree>
    <p:extLst>
      <p:ext uri="{BB962C8B-B14F-4D97-AF65-F5344CB8AC3E}">
        <p14:creationId xmlns:p14="http://schemas.microsoft.com/office/powerpoint/2010/main" val="19596152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6523909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23139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655038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6266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120289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803840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964925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Bromeliad2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7683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77812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77276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58" y="0"/>
            <a:ext cx="9023684" cy="6858000"/>
          </a:xfrm>
          <a:prstGeom prst="rect">
            <a:avLst/>
          </a:prstGeom>
        </p:spPr>
      </p:pic>
    </p:spTree>
    <p:extLst>
      <p:ext uri="{BB962C8B-B14F-4D97-AF65-F5344CB8AC3E}">
        <p14:creationId xmlns:p14="http://schemas.microsoft.com/office/powerpoint/2010/main" val="9918341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596"/>
          <a:stretch/>
        </p:blipFill>
        <p:spPr>
          <a:xfrm>
            <a:off x="0" y="0"/>
            <a:ext cx="9144000" cy="6858000"/>
          </a:xfrm>
          <a:prstGeom prst="rect">
            <a:avLst/>
          </a:prstGeom>
        </p:spPr>
      </p:pic>
    </p:spTree>
    <p:extLst>
      <p:ext uri="{BB962C8B-B14F-4D97-AF65-F5344CB8AC3E}">
        <p14:creationId xmlns:p14="http://schemas.microsoft.com/office/powerpoint/2010/main" val="26778376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92634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 y="0"/>
            <a:ext cx="483488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2576"/>
            <a:ext cx="4572000" cy="6858000"/>
          </a:xfrm>
          <a:prstGeom prst="rect">
            <a:avLst/>
          </a:prstGeom>
        </p:spPr>
      </p:pic>
    </p:spTree>
    <p:extLst>
      <p:ext uri="{BB962C8B-B14F-4D97-AF65-F5344CB8AC3E}">
        <p14:creationId xmlns:p14="http://schemas.microsoft.com/office/powerpoint/2010/main" val="20618741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596"/>
          <a:stretch/>
        </p:blipFill>
        <p:spPr>
          <a:xfrm>
            <a:off x="0" y="0"/>
            <a:ext cx="9144000" cy="6858000"/>
          </a:xfrm>
          <a:prstGeom prst="rect">
            <a:avLst/>
          </a:prstGeom>
        </p:spPr>
      </p:pic>
    </p:spTree>
    <p:extLst>
      <p:ext uri="{BB962C8B-B14F-4D97-AF65-F5344CB8AC3E}">
        <p14:creationId xmlns:p14="http://schemas.microsoft.com/office/powerpoint/2010/main" val="353784484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24" b="6470"/>
          <a:stretch/>
        </p:blipFill>
        <p:spPr>
          <a:xfrm>
            <a:off x="-53789" y="2"/>
            <a:ext cx="9291917" cy="6857998"/>
          </a:xfrm>
          <a:prstGeom prst="rect">
            <a:avLst/>
          </a:prstGeom>
        </p:spPr>
      </p:pic>
    </p:spTree>
    <p:extLst>
      <p:ext uri="{BB962C8B-B14F-4D97-AF65-F5344CB8AC3E}">
        <p14:creationId xmlns:p14="http://schemas.microsoft.com/office/powerpoint/2010/main" val="15156230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66" y="0"/>
            <a:ext cx="9026468" cy="6858000"/>
          </a:xfrm>
          <a:prstGeom prst="rect">
            <a:avLst/>
          </a:prstGeom>
        </p:spPr>
      </p:pic>
    </p:spTree>
    <p:extLst>
      <p:ext uri="{BB962C8B-B14F-4D97-AF65-F5344CB8AC3E}">
        <p14:creationId xmlns:p14="http://schemas.microsoft.com/office/powerpoint/2010/main" val="363128327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528957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709746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rchivo: Singapore Botanic Gardens waterfal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918" y="50800"/>
            <a:ext cx="4286250" cy="6807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rchivo: Orquídeas-NationalOrchidGarden-20041025.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0800"/>
            <a:ext cx="4826917" cy="680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91326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DendrobiumMargaretThatcher-NationalOrchidGarden-Singapore-2004102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0"/>
            <a:ext cx="4562475" cy="682675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rchivo: Ginger en Singapore3.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8050" y="0"/>
            <a:ext cx="4424172" cy="682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7219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VandaMissJoaquim.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373"/>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0644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591584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308783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01723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21597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356979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596"/>
          <a:stretch/>
        </p:blipFill>
        <p:spPr>
          <a:xfrm>
            <a:off x="0" y="0"/>
            <a:ext cx="9144000" cy="6858000"/>
          </a:xfrm>
          <a:prstGeom prst="rect">
            <a:avLst/>
          </a:prstGeom>
        </p:spPr>
      </p:pic>
    </p:spTree>
    <p:extLst>
      <p:ext uri="{BB962C8B-B14F-4D97-AF65-F5344CB8AC3E}">
        <p14:creationId xmlns:p14="http://schemas.microsoft.com/office/powerpoint/2010/main" val="20449717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Madison</Template>
  <TotalTime>98</TotalTime>
  <Words>3058</Words>
  <Application>Microsoft Office PowerPoint</Application>
  <PresentationFormat>Presentación en pantalla (4:3)</PresentationFormat>
  <Paragraphs>404</Paragraphs>
  <Slides>142</Slides>
  <Notes>122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142</vt:i4>
      </vt:variant>
    </vt:vector>
  </HeadingPairs>
  <TitlesOfParts>
    <vt:vector size="148" baseType="lpstr">
      <vt:lpstr>Arial</vt:lpstr>
      <vt:lpstr>Calibri</vt:lpstr>
      <vt:lpstr>MS Shell Dlg 2</vt:lpstr>
      <vt:lpstr>Wingdings</vt:lpstr>
      <vt:lpstr>Wingdings 3</vt:lpstr>
      <vt:lpstr>Madison</vt:lpstr>
      <vt:lpstr>JARDIN BOTANICO DE SINGAPUR</vt:lpstr>
      <vt:lpstr>Singapur Botanical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 BOTANICO DE SINGAPUR</dc:title>
  <dc:creator>Josep</dc:creator>
  <cp:lastModifiedBy>jose Maria pichardo   sagrista</cp:lastModifiedBy>
  <cp:revision>11</cp:revision>
  <dcterms:created xsi:type="dcterms:W3CDTF">2013-07-25T08:05:44Z</dcterms:created>
  <dcterms:modified xsi:type="dcterms:W3CDTF">2019-09-15T15:48:49Z</dcterms:modified>
</cp:coreProperties>
</file>