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8"/>
  </p:notesMasterIdLst>
  <p:sldIdLst>
    <p:sldId id="257" r:id="rId2"/>
    <p:sldId id="258" r:id="rId3"/>
    <p:sldId id="363" r:id="rId4"/>
    <p:sldId id="364" r:id="rId5"/>
    <p:sldId id="365" r:id="rId6"/>
    <p:sldId id="260" r:id="rId7"/>
    <p:sldId id="259" r:id="rId8"/>
    <p:sldId id="292" r:id="rId9"/>
    <p:sldId id="265" r:id="rId10"/>
    <p:sldId id="262" r:id="rId11"/>
    <p:sldId id="263" r:id="rId12"/>
    <p:sldId id="264" r:id="rId13"/>
    <p:sldId id="266" r:id="rId14"/>
    <p:sldId id="276" r:id="rId15"/>
    <p:sldId id="268" r:id="rId16"/>
    <p:sldId id="267" r:id="rId17"/>
    <p:sldId id="269" r:id="rId18"/>
    <p:sldId id="270" r:id="rId19"/>
    <p:sldId id="271" r:id="rId20"/>
    <p:sldId id="272" r:id="rId21"/>
    <p:sldId id="273" r:id="rId22"/>
    <p:sldId id="274" r:id="rId23"/>
    <p:sldId id="275"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3" r:id="rId40"/>
    <p:sldId id="294" r:id="rId41"/>
    <p:sldId id="295" r:id="rId42"/>
    <p:sldId id="296" r:id="rId43"/>
    <p:sldId id="297" r:id="rId44"/>
    <p:sldId id="298" r:id="rId45"/>
    <p:sldId id="299" r:id="rId46"/>
    <p:sldId id="300" r:id="rId47"/>
    <p:sldId id="366" r:id="rId48"/>
    <p:sldId id="367" r:id="rId49"/>
    <p:sldId id="368" r:id="rId50"/>
    <p:sldId id="301" r:id="rId51"/>
    <p:sldId id="312" r:id="rId52"/>
    <p:sldId id="310" r:id="rId53"/>
    <p:sldId id="328" r:id="rId54"/>
    <p:sldId id="329" r:id="rId55"/>
    <p:sldId id="334" r:id="rId56"/>
    <p:sldId id="323" r:id="rId57"/>
    <p:sldId id="302" r:id="rId58"/>
    <p:sldId id="303" r:id="rId59"/>
    <p:sldId id="304" r:id="rId60"/>
    <p:sldId id="305" r:id="rId61"/>
    <p:sldId id="306" r:id="rId62"/>
    <p:sldId id="307" r:id="rId63"/>
    <p:sldId id="308" r:id="rId64"/>
    <p:sldId id="309" r:id="rId65"/>
    <p:sldId id="311" r:id="rId66"/>
    <p:sldId id="313" r:id="rId67"/>
    <p:sldId id="314" r:id="rId68"/>
    <p:sldId id="315" r:id="rId69"/>
    <p:sldId id="316" r:id="rId70"/>
    <p:sldId id="317" r:id="rId71"/>
    <p:sldId id="318" r:id="rId72"/>
    <p:sldId id="319" r:id="rId73"/>
    <p:sldId id="320" r:id="rId74"/>
    <p:sldId id="321" r:id="rId75"/>
    <p:sldId id="322" r:id="rId76"/>
    <p:sldId id="324" r:id="rId77"/>
    <p:sldId id="325" r:id="rId78"/>
    <p:sldId id="327" r:id="rId79"/>
    <p:sldId id="330" r:id="rId80"/>
    <p:sldId id="331" r:id="rId81"/>
    <p:sldId id="332" r:id="rId82"/>
    <p:sldId id="333" r:id="rId83"/>
    <p:sldId id="335" r:id="rId84"/>
    <p:sldId id="336" r:id="rId85"/>
    <p:sldId id="369" r:id="rId86"/>
    <p:sldId id="370" r:id="rId87"/>
    <p:sldId id="371" r:id="rId88"/>
    <p:sldId id="372" r:id="rId89"/>
    <p:sldId id="373" r:id="rId90"/>
    <p:sldId id="374" r:id="rId91"/>
    <p:sldId id="348" r:id="rId92"/>
    <p:sldId id="346" r:id="rId93"/>
    <p:sldId id="353" r:id="rId94"/>
    <p:sldId id="356" r:id="rId95"/>
    <p:sldId id="354" r:id="rId96"/>
    <p:sldId id="337" r:id="rId97"/>
    <p:sldId id="338" r:id="rId98"/>
    <p:sldId id="339" r:id="rId99"/>
    <p:sldId id="340" r:id="rId100"/>
    <p:sldId id="341" r:id="rId101"/>
    <p:sldId id="342" r:id="rId102"/>
    <p:sldId id="343" r:id="rId103"/>
    <p:sldId id="344" r:id="rId104"/>
    <p:sldId id="345" r:id="rId105"/>
    <p:sldId id="347" r:id="rId106"/>
    <p:sldId id="349" r:id="rId107"/>
    <p:sldId id="360" r:id="rId108"/>
    <p:sldId id="355" r:id="rId109"/>
    <p:sldId id="350" r:id="rId110"/>
    <p:sldId id="351" r:id="rId111"/>
    <p:sldId id="352" r:id="rId112"/>
    <p:sldId id="357" r:id="rId113"/>
    <p:sldId id="358" r:id="rId114"/>
    <p:sldId id="359" r:id="rId115"/>
    <p:sldId id="361" r:id="rId116"/>
    <p:sldId id="362" r:id="rId1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1506" y="96"/>
      </p:cViewPr>
      <p:guideLst>
        <p:guide orient="horz" pos="2160"/>
        <p:guide pos="2880"/>
      </p:guideLst>
    </p:cSldViewPr>
  </p:slideViewPr>
  <p:notesTextViewPr>
    <p:cViewPr>
      <p:scale>
        <a:sx n="1" d="1"/>
        <a:sy n="1" d="1"/>
      </p:scale>
      <p:origin x="0" y="0"/>
    </p:cViewPr>
  </p:notesTextViewPr>
  <p:sorterViewPr>
    <p:cViewPr>
      <p:scale>
        <a:sx n="100" d="100"/>
        <a:sy n="100" d="100"/>
      </p:scale>
      <p:origin x="0" y="2561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25AF37-416D-4A3D-A332-42C4C4960813}"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F8AEA2-941C-4C86-8DAF-A134E0A2DE0B}" type="slidenum">
              <a:rPr lang="es-ES" smtClean="0"/>
              <a:t>‹Nº›</a:t>
            </a:fld>
            <a:endParaRPr lang="es-ES" dirty="0"/>
          </a:p>
        </p:txBody>
      </p:sp>
    </p:spTree>
    <p:extLst>
      <p:ext uri="{BB962C8B-B14F-4D97-AF65-F5344CB8AC3E}">
        <p14:creationId xmlns:p14="http://schemas.microsoft.com/office/powerpoint/2010/main" val="2385241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a:t>
            </a:fld>
            <a:endParaRPr lang="es-ES" dirty="0"/>
          </a:p>
        </p:txBody>
      </p:sp>
    </p:spTree>
    <p:extLst>
      <p:ext uri="{BB962C8B-B14F-4D97-AF65-F5344CB8AC3E}">
        <p14:creationId xmlns:p14="http://schemas.microsoft.com/office/powerpoint/2010/main" val="1769798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a:t>
            </a:fld>
            <a:endParaRPr lang="es-ES" dirty="0"/>
          </a:p>
        </p:txBody>
      </p:sp>
    </p:spTree>
    <p:extLst>
      <p:ext uri="{BB962C8B-B14F-4D97-AF65-F5344CB8AC3E}">
        <p14:creationId xmlns:p14="http://schemas.microsoft.com/office/powerpoint/2010/main" val="3628902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8</a:t>
            </a:fld>
            <a:endParaRPr lang="es-ES" dirty="0"/>
          </a:p>
        </p:txBody>
      </p:sp>
    </p:spTree>
    <p:extLst>
      <p:ext uri="{BB962C8B-B14F-4D97-AF65-F5344CB8AC3E}">
        <p14:creationId xmlns:p14="http://schemas.microsoft.com/office/powerpoint/2010/main" val="1981813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a:t>
            </a:fld>
            <a:endParaRPr lang="es-ES" dirty="0"/>
          </a:p>
        </p:txBody>
      </p:sp>
    </p:spTree>
    <p:extLst>
      <p:ext uri="{BB962C8B-B14F-4D97-AF65-F5344CB8AC3E}">
        <p14:creationId xmlns:p14="http://schemas.microsoft.com/office/powerpoint/2010/main" val="3239712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a:t>
            </a:fld>
            <a:endParaRPr lang="es-ES" dirty="0"/>
          </a:p>
        </p:txBody>
      </p:sp>
    </p:spTree>
    <p:extLst>
      <p:ext uri="{BB962C8B-B14F-4D97-AF65-F5344CB8AC3E}">
        <p14:creationId xmlns:p14="http://schemas.microsoft.com/office/powerpoint/2010/main" val="4090149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a:t>
            </a:fld>
            <a:endParaRPr lang="es-ES" dirty="0"/>
          </a:p>
        </p:txBody>
      </p:sp>
    </p:spTree>
    <p:extLst>
      <p:ext uri="{BB962C8B-B14F-4D97-AF65-F5344CB8AC3E}">
        <p14:creationId xmlns:p14="http://schemas.microsoft.com/office/powerpoint/2010/main" val="4183426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12</a:t>
            </a:fld>
            <a:endParaRPr lang="es-ES" dirty="0"/>
          </a:p>
        </p:txBody>
      </p:sp>
    </p:spTree>
    <p:extLst>
      <p:ext uri="{BB962C8B-B14F-4D97-AF65-F5344CB8AC3E}">
        <p14:creationId xmlns:p14="http://schemas.microsoft.com/office/powerpoint/2010/main" val="61486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13</a:t>
            </a:fld>
            <a:endParaRPr lang="es-ES" dirty="0"/>
          </a:p>
        </p:txBody>
      </p:sp>
    </p:spTree>
    <p:extLst>
      <p:ext uri="{BB962C8B-B14F-4D97-AF65-F5344CB8AC3E}">
        <p14:creationId xmlns:p14="http://schemas.microsoft.com/office/powerpoint/2010/main" val="2185529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14</a:t>
            </a:fld>
            <a:endParaRPr lang="es-ES" dirty="0"/>
          </a:p>
        </p:txBody>
      </p:sp>
    </p:spTree>
    <p:extLst>
      <p:ext uri="{BB962C8B-B14F-4D97-AF65-F5344CB8AC3E}">
        <p14:creationId xmlns:p14="http://schemas.microsoft.com/office/powerpoint/2010/main" val="4053254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15</a:t>
            </a:fld>
            <a:endParaRPr lang="es-ES" dirty="0"/>
          </a:p>
        </p:txBody>
      </p:sp>
    </p:spTree>
    <p:extLst>
      <p:ext uri="{BB962C8B-B14F-4D97-AF65-F5344CB8AC3E}">
        <p14:creationId xmlns:p14="http://schemas.microsoft.com/office/powerpoint/2010/main" val="2957387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16</a:t>
            </a:fld>
            <a:endParaRPr lang="es-ES" dirty="0"/>
          </a:p>
        </p:txBody>
      </p:sp>
    </p:spTree>
    <p:extLst>
      <p:ext uri="{BB962C8B-B14F-4D97-AF65-F5344CB8AC3E}">
        <p14:creationId xmlns:p14="http://schemas.microsoft.com/office/powerpoint/2010/main" val="1364806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17</a:t>
            </a:fld>
            <a:endParaRPr lang="es-ES" dirty="0"/>
          </a:p>
        </p:txBody>
      </p:sp>
    </p:spTree>
    <p:extLst>
      <p:ext uri="{BB962C8B-B14F-4D97-AF65-F5344CB8AC3E}">
        <p14:creationId xmlns:p14="http://schemas.microsoft.com/office/powerpoint/2010/main" val="2445268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18</a:t>
            </a:fld>
            <a:endParaRPr lang="es-ES" dirty="0"/>
          </a:p>
        </p:txBody>
      </p:sp>
    </p:spTree>
    <p:extLst>
      <p:ext uri="{BB962C8B-B14F-4D97-AF65-F5344CB8AC3E}">
        <p14:creationId xmlns:p14="http://schemas.microsoft.com/office/powerpoint/2010/main" val="2551866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19</a:t>
            </a:fld>
            <a:endParaRPr lang="es-ES" dirty="0"/>
          </a:p>
        </p:txBody>
      </p:sp>
    </p:spTree>
    <p:extLst>
      <p:ext uri="{BB962C8B-B14F-4D97-AF65-F5344CB8AC3E}">
        <p14:creationId xmlns:p14="http://schemas.microsoft.com/office/powerpoint/2010/main" val="584200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20</a:t>
            </a:fld>
            <a:endParaRPr lang="es-ES" dirty="0"/>
          </a:p>
        </p:txBody>
      </p:sp>
    </p:spTree>
    <p:extLst>
      <p:ext uri="{BB962C8B-B14F-4D97-AF65-F5344CB8AC3E}">
        <p14:creationId xmlns:p14="http://schemas.microsoft.com/office/powerpoint/2010/main" val="2412221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21</a:t>
            </a:fld>
            <a:endParaRPr lang="es-ES" dirty="0"/>
          </a:p>
        </p:txBody>
      </p:sp>
    </p:spTree>
    <p:extLst>
      <p:ext uri="{BB962C8B-B14F-4D97-AF65-F5344CB8AC3E}">
        <p14:creationId xmlns:p14="http://schemas.microsoft.com/office/powerpoint/2010/main" val="1776124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22</a:t>
            </a:fld>
            <a:endParaRPr lang="es-ES" dirty="0"/>
          </a:p>
        </p:txBody>
      </p:sp>
    </p:spTree>
    <p:extLst>
      <p:ext uri="{BB962C8B-B14F-4D97-AF65-F5344CB8AC3E}">
        <p14:creationId xmlns:p14="http://schemas.microsoft.com/office/powerpoint/2010/main" val="3057147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23</a:t>
            </a:fld>
            <a:endParaRPr lang="es-ES" dirty="0"/>
          </a:p>
        </p:txBody>
      </p:sp>
    </p:spTree>
    <p:extLst>
      <p:ext uri="{BB962C8B-B14F-4D97-AF65-F5344CB8AC3E}">
        <p14:creationId xmlns:p14="http://schemas.microsoft.com/office/powerpoint/2010/main" val="3228776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24</a:t>
            </a:fld>
            <a:endParaRPr lang="es-ES" dirty="0"/>
          </a:p>
        </p:txBody>
      </p:sp>
    </p:spTree>
    <p:extLst>
      <p:ext uri="{BB962C8B-B14F-4D97-AF65-F5344CB8AC3E}">
        <p14:creationId xmlns:p14="http://schemas.microsoft.com/office/powerpoint/2010/main" val="2997129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25</a:t>
            </a:fld>
            <a:endParaRPr lang="es-ES" dirty="0"/>
          </a:p>
        </p:txBody>
      </p:sp>
    </p:spTree>
    <p:extLst>
      <p:ext uri="{BB962C8B-B14F-4D97-AF65-F5344CB8AC3E}">
        <p14:creationId xmlns:p14="http://schemas.microsoft.com/office/powerpoint/2010/main" val="2962326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26</a:t>
            </a:fld>
            <a:endParaRPr lang="es-ES" dirty="0"/>
          </a:p>
        </p:txBody>
      </p:sp>
    </p:spTree>
    <p:extLst>
      <p:ext uri="{BB962C8B-B14F-4D97-AF65-F5344CB8AC3E}">
        <p14:creationId xmlns:p14="http://schemas.microsoft.com/office/powerpoint/2010/main" val="3356037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Murtra.-Melianthus major</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27</a:t>
            </a:fld>
            <a:endParaRPr lang="es-ES" dirty="0"/>
          </a:p>
        </p:txBody>
      </p:sp>
    </p:spTree>
    <p:extLst>
      <p:ext uri="{BB962C8B-B14F-4D97-AF65-F5344CB8AC3E}">
        <p14:creationId xmlns:p14="http://schemas.microsoft.com/office/powerpoint/2010/main" val="2031328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28</a:t>
            </a:fld>
            <a:endParaRPr lang="es-ES" dirty="0"/>
          </a:p>
        </p:txBody>
      </p:sp>
    </p:spTree>
    <p:extLst>
      <p:ext uri="{BB962C8B-B14F-4D97-AF65-F5344CB8AC3E}">
        <p14:creationId xmlns:p14="http://schemas.microsoft.com/office/powerpoint/2010/main" val="309490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29</a:t>
            </a:fld>
            <a:endParaRPr lang="es-ES" dirty="0"/>
          </a:p>
        </p:txBody>
      </p:sp>
    </p:spTree>
    <p:extLst>
      <p:ext uri="{BB962C8B-B14F-4D97-AF65-F5344CB8AC3E}">
        <p14:creationId xmlns:p14="http://schemas.microsoft.com/office/powerpoint/2010/main" val="3246871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30</a:t>
            </a:fld>
            <a:endParaRPr lang="es-ES" dirty="0"/>
          </a:p>
        </p:txBody>
      </p:sp>
    </p:spTree>
    <p:extLst>
      <p:ext uri="{BB962C8B-B14F-4D97-AF65-F5344CB8AC3E}">
        <p14:creationId xmlns:p14="http://schemas.microsoft.com/office/powerpoint/2010/main" val="2818875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31</a:t>
            </a:fld>
            <a:endParaRPr lang="es-ES" dirty="0"/>
          </a:p>
        </p:txBody>
      </p:sp>
    </p:spTree>
    <p:extLst>
      <p:ext uri="{BB962C8B-B14F-4D97-AF65-F5344CB8AC3E}">
        <p14:creationId xmlns:p14="http://schemas.microsoft.com/office/powerpoint/2010/main" val="2160632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Murtra.-Brahea glauca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32</a:t>
            </a:fld>
            <a:endParaRPr lang="es-ES" dirty="0"/>
          </a:p>
        </p:txBody>
      </p:sp>
    </p:spTree>
    <p:extLst>
      <p:ext uri="{BB962C8B-B14F-4D97-AF65-F5344CB8AC3E}">
        <p14:creationId xmlns:p14="http://schemas.microsoft.com/office/powerpoint/2010/main" val="3999983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33</a:t>
            </a:fld>
            <a:endParaRPr lang="es-ES" dirty="0"/>
          </a:p>
        </p:txBody>
      </p:sp>
    </p:spTree>
    <p:extLst>
      <p:ext uri="{BB962C8B-B14F-4D97-AF65-F5344CB8AC3E}">
        <p14:creationId xmlns:p14="http://schemas.microsoft.com/office/powerpoint/2010/main" val="3367451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34</a:t>
            </a:fld>
            <a:endParaRPr lang="es-ES" dirty="0"/>
          </a:p>
        </p:txBody>
      </p:sp>
    </p:spTree>
    <p:extLst>
      <p:ext uri="{BB962C8B-B14F-4D97-AF65-F5344CB8AC3E}">
        <p14:creationId xmlns:p14="http://schemas.microsoft.com/office/powerpoint/2010/main" val="30344598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35</a:t>
            </a:fld>
            <a:endParaRPr lang="es-ES" dirty="0"/>
          </a:p>
        </p:txBody>
      </p:sp>
    </p:spTree>
    <p:extLst>
      <p:ext uri="{BB962C8B-B14F-4D97-AF65-F5344CB8AC3E}">
        <p14:creationId xmlns:p14="http://schemas.microsoft.com/office/powerpoint/2010/main" val="3752927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36</a:t>
            </a:fld>
            <a:endParaRPr lang="es-ES" dirty="0"/>
          </a:p>
        </p:txBody>
      </p:sp>
    </p:spTree>
    <p:extLst>
      <p:ext uri="{BB962C8B-B14F-4D97-AF65-F5344CB8AC3E}">
        <p14:creationId xmlns:p14="http://schemas.microsoft.com/office/powerpoint/2010/main" val="33126267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37</a:t>
            </a:fld>
            <a:endParaRPr lang="es-ES" dirty="0"/>
          </a:p>
        </p:txBody>
      </p:sp>
    </p:spTree>
    <p:extLst>
      <p:ext uri="{BB962C8B-B14F-4D97-AF65-F5344CB8AC3E}">
        <p14:creationId xmlns:p14="http://schemas.microsoft.com/office/powerpoint/2010/main" val="1295989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38</a:t>
            </a:fld>
            <a:endParaRPr lang="es-ES" dirty="0"/>
          </a:p>
        </p:txBody>
      </p:sp>
    </p:spTree>
    <p:extLst>
      <p:ext uri="{BB962C8B-B14F-4D97-AF65-F5344CB8AC3E}">
        <p14:creationId xmlns:p14="http://schemas.microsoft.com/office/powerpoint/2010/main" val="2653457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39</a:t>
            </a:fld>
            <a:endParaRPr lang="es-ES" dirty="0"/>
          </a:p>
        </p:txBody>
      </p:sp>
    </p:spTree>
    <p:extLst>
      <p:ext uri="{BB962C8B-B14F-4D97-AF65-F5344CB8AC3E}">
        <p14:creationId xmlns:p14="http://schemas.microsoft.com/office/powerpoint/2010/main" val="9616315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40</a:t>
            </a:fld>
            <a:endParaRPr lang="es-ES" dirty="0"/>
          </a:p>
        </p:txBody>
      </p:sp>
    </p:spTree>
    <p:extLst>
      <p:ext uri="{BB962C8B-B14F-4D97-AF65-F5344CB8AC3E}">
        <p14:creationId xmlns:p14="http://schemas.microsoft.com/office/powerpoint/2010/main" val="19933004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41</a:t>
            </a:fld>
            <a:endParaRPr lang="es-ES" dirty="0"/>
          </a:p>
        </p:txBody>
      </p:sp>
    </p:spTree>
    <p:extLst>
      <p:ext uri="{BB962C8B-B14F-4D97-AF65-F5344CB8AC3E}">
        <p14:creationId xmlns:p14="http://schemas.microsoft.com/office/powerpoint/2010/main" val="27790441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42</a:t>
            </a:fld>
            <a:endParaRPr lang="es-ES" dirty="0"/>
          </a:p>
        </p:txBody>
      </p:sp>
    </p:spTree>
    <p:extLst>
      <p:ext uri="{BB962C8B-B14F-4D97-AF65-F5344CB8AC3E}">
        <p14:creationId xmlns:p14="http://schemas.microsoft.com/office/powerpoint/2010/main" val="42202391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43</a:t>
            </a:fld>
            <a:endParaRPr lang="es-ES" dirty="0"/>
          </a:p>
        </p:txBody>
      </p:sp>
    </p:spTree>
    <p:extLst>
      <p:ext uri="{BB962C8B-B14F-4D97-AF65-F5344CB8AC3E}">
        <p14:creationId xmlns:p14="http://schemas.microsoft.com/office/powerpoint/2010/main" val="3512498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44</a:t>
            </a:fld>
            <a:endParaRPr lang="es-ES" dirty="0"/>
          </a:p>
        </p:txBody>
      </p:sp>
    </p:spTree>
    <p:extLst>
      <p:ext uri="{BB962C8B-B14F-4D97-AF65-F5344CB8AC3E}">
        <p14:creationId xmlns:p14="http://schemas.microsoft.com/office/powerpoint/2010/main" val="7087523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Jardim Botânico Mar i Murtra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45</a:t>
            </a:fld>
            <a:endParaRPr lang="es-ES" dirty="0"/>
          </a:p>
        </p:txBody>
      </p:sp>
    </p:spTree>
    <p:extLst>
      <p:ext uri="{BB962C8B-B14F-4D97-AF65-F5344CB8AC3E}">
        <p14:creationId xmlns:p14="http://schemas.microsoft.com/office/powerpoint/2010/main" val="3671240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50</a:t>
            </a:fld>
            <a:endParaRPr lang="es-ES" dirty="0"/>
          </a:p>
        </p:txBody>
      </p:sp>
    </p:spTree>
    <p:extLst>
      <p:ext uri="{BB962C8B-B14F-4D97-AF65-F5344CB8AC3E}">
        <p14:creationId xmlns:p14="http://schemas.microsoft.com/office/powerpoint/2010/main" val="2233619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51</a:t>
            </a:fld>
            <a:endParaRPr lang="es-ES" dirty="0"/>
          </a:p>
        </p:txBody>
      </p:sp>
    </p:spTree>
    <p:extLst>
      <p:ext uri="{BB962C8B-B14F-4D97-AF65-F5344CB8AC3E}">
        <p14:creationId xmlns:p14="http://schemas.microsoft.com/office/powerpoint/2010/main" val="1068301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Orotava.-Ficus spec.y  Artocarpus</a:t>
            </a:r>
            <a:r>
              <a:rPr lang="es-ES" baseline="0" dirty="0"/>
              <a:t> </a:t>
            </a:r>
            <a:r>
              <a:rPr lang="es-ES" dirty="0"/>
              <a:t>-Jack Fruit</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52</a:t>
            </a:fld>
            <a:endParaRPr lang="es-ES" dirty="0"/>
          </a:p>
        </p:txBody>
      </p:sp>
    </p:spTree>
    <p:extLst>
      <p:ext uri="{BB962C8B-B14F-4D97-AF65-F5344CB8AC3E}">
        <p14:creationId xmlns:p14="http://schemas.microsoft.com/office/powerpoint/2010/main" val="41545244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Aclimatación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53</a:t>
            </a:fld>
            <a:endParaRPr lang="es-ES" dirty="0"/>
          </a:p>
        </p:txBody>
      </p:sp>
    </p:spTree>
    <p:extLst>
      <p:ext uri="{BB962C8B-B14F-4D97-AF65-F5344CB8AC3E}">
        <p14:creationId xmlns:p14="http://schemas.microsoft.com/office/powerpoint/2010/main" val="26617218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Aclimatación de la Orotava-Ficus_columnaris_</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54</a:t>
            </a:fld>
            <a:endParaRPr lang="es-ES" dirty="0"/>
          </a:p>
        </p:txBody>
      </p:sp>
    </p:spTree>
    <p:extLst>
      <p:ext uri="{BB962C8B-B14F-4D97-AF65-F5344CB8AC3E}">
        <p14:creationId xmlns:p14="http://schemas.microsoft.com/office/powerpoint/2010/main" val="19414703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Aclimatacion La Orotava (</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55</a:t>
            </a:fld>
            <a:endParaRPr lang="es-ES" dirty="0"/>
          </a:p>
        </p:txBody>
      </p:sp>
    </p:spTree>
    <p:extLst>
      <p:ext uri="{BB962C8B-B14F-4D97-AF65-F5344CB8AC3E}">
        <p14:creationId xmlns:p14="http://schemas.microsoft.com/office/powerpoint/2010/main" val="25246433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56</a:t>
            </a:fld>
            <a:endParaRPr lang="es-ES" dirty="0"/>
          </a:p>
        </p:txBody>
      </p:sp>
    </p:spTree>
    <p:extLst>
      <p:ext uri="{BB962C8B-B14F-4D97-AF65-F5344CB8AC3E}">
        <p14:creationId xmlns:p14="http://schemas.microsoft.com/office/powerpoint/2010/main" val="29099695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57</a:t>
            </a:fld>
            <a:endParaRPr lang="es-ES" dirty="0"/>
          </a:p>
        </p:txBody>
      </p:sp>
    </p:spTree>
    <p:extLst>
      <p:ext uri="{BB962C8B-B14F-4D97-AF65-F5344CB8AC3E}">
        <p14:creationId xmlns:p14="http://schemas.microsoft.com/office/powerpoint/2010/main" val="39826227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de la Orotava.-Brachichiton discolor</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58</a:t>
            </a:fld>
            <a:endParaRPr lang="es-ES" dirty="0"/>
          </a:p>
        </p:txBody>
      </p:sp>
    </p:spTree>
    <p:extLst>
      <p:ext uri="{BB962C8B-B14F-4D97-AF65-F5344CB8AC3E}">
        <p14:creationId xmlns:p14="http://schemas.microsoft.com/office/powerpoint/2010/main" val="36883982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Orotava.-Brachychiton discolor.-Frutos</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59</a:t>
            </a:fld>
            <a:endParaRPr lang="es-ES" dirty="0"/>
          </a:p>
        </p:txBody>
      </p:sp>
    </p:spTree>
    <p:extLst>
      <p:ext uri="{BB962C8B-B14F-4D97-AF65-F5344CB8AC3E}">
        <p14:creationId xmlns:p14="http://schemas.microsoft.com/office/powerpoint/2010/main" val="5561287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Orotava.-Chorisia speciosa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60</a:t>
            </a:fld>
            <a:endParaRPr lang="es-ES" dirty="0"/>
          </a:p>
        </p:txBody>
      </p:sp>
    </p:spTree>
    <p:extLst>
      <p:ext uri="{BB962C8B-B14F-4D97-AF65-F5344CB8AC3E}">
        <p14:creationId xmlns:p14="http://schemas.microsoft.com/office/powerpoint/2010/main" val="16177740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61</a:t>
            </a:fld>
            <a:endParaRPr lang="es-ES" dirty="0"/>
          </a:p>
        </p:txBody>
      </p:sp>
    </p:spTree>
    <p:extLst>
      <p:ext uri="{BB962C8B-B14F-4D97-AF65-F5344CB8AC3E}">
        <p14:creationId xmlns:p14="http://schemas.microsoft.com/office/powerpoint/2010/main" val="20298509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Orotava.-Ficus religiosa</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62</a:t>
            </a:fld>
            <a:endParaRPr lang="es-ES" dirty="0"/>
          </a:p>
        </p:txBody>
      </p:sp>
    </p:spTree>
    <p:extLst>
      <p:ext uri="{BB962C8B-B14F-4D97-AF65-F5344CB8AC3E}">
        <p14:creationId xmlns:p14="http://schemas.microsoft.com/office/powerpoint/2010/main" val="24826316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Orotava.-Feijoa sellowiana.-Fruits</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63</a:t>
            </a:fld>
            <a:endParaRPr lang="es-ES" dirty="0"/>
          </a:p>
        </p:txBody>
      </p:sp>
    </p:spTree>
    <p:extLst>
      <p:ext uri="{BB962C8B-B14F-4D97-AF65-F5344CB8AC3E}">
        <p14:creationId xmlns:p14="http://schemas.microsoft.com/office/powerpoint/2010/main" val="18914499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Orotava.-Ficus</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64</a:t>
            </a:fld>
            <a:endParaRPr lang="es-ES" dirty="0"/>
          </a:p>
        </p:txBody>
      </p:sp>
    </p:spTree>
    <p:extLst>
      <p:ext uri="{BB962C8B-B14F-4D97-AF65-F5344CB8AC3E}">
        <p14:creationId xmlns:p14="http://schemas.microsoft.com/office/powerpoint/2010/main" val="37828259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Orotava.-Pandanus y Jack Fruit.-x</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65</a:t>
            </a:fld>
            <a:endParaRPr lang="es-ES" dirty="0"/>
          </a:p>
        </p:txBody>
      </p:sp>
    </p:spTree>
    <p:extLst>
      <p:ext uri="{BB962C8B-B14F-4D97-AF65-F5344CB8AC3E}">
        <p14:creationId xmlns:p14="http://schemas.microsoft.com/office/powerpoint/2010/main" val="26990794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Orotava.-Pandanus</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66</a:t>
            </a:fld>
            <a:endParaRPr lang="es-ES" dirty="0"/>
          </a:p>
        </p:txBody>
      </p:sp>
    </p:spTree>
    <p:extLst>
      <p:ext uri="{BB962C8B-B14F-4D97-AF65-F5344CB8AC3E}">
        <p14:creationId xmlns:p14="http://schemas.microsoft.com/office/powerpoint/2010/main" val="31032278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Orotava.-Philodendron</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67</a:t>
            </a:fld>
            <a:endParaRPr lang="es-ES" dirty="0"/>
          </a:p>
        </p:txBody>
      </p:sp>
    </p:spTree>
    <p:extLst>
      <p:ext uri="{BB962C8B-B14F-4D97-AF65-F5344CB8AC3E}">
        <p14:creationId xmlns:p14="http://schemas.microsoft.com/office/powerpoint/2010/main" val="36344516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68</a:t>
            </a:fld>
            <a:endParaRPr lang="es-ES" dirty="0"/>
          </a:p>
        </p:txBody>
      </p:sp>
    </p:spTree>
    <p:extLst>
      <p:ext uri="{BB962C8B-B14F-4D97-AF65-F5344CB8AC3E}">
        <p14:creationId xmlns:p14="http://schemas.microsoft.com/office/powerpoint/2010/main" val="28962627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Orotava.-Victoria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69</a:t>
            </a:fld>
            <a:endParaRPr lang="es-ES" dirty="0"/>
          </a:p>
        </p:txBody>
      </p:sp>
    </p:spTree>
    <p:extLst>
      <p:ext uri="{BB962C8B-B14F-4D97-AF65-F5344CB8AC3E}">
        <p14:creationId xmlns:p14="http://schemas.microsoft.com/office/powerpoint/2010/main" val="9946423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Orotava.-Odontonema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70</a:t>
            </a:fld>
            <a:endParaRPr lang="es-ES" dirty="0"/>
          </a:p>
        </p:txBody>
      </p:sp>
    </p:spTree>
    <p:extLst>
      <p:ext uri="{BB962C8B-B14F-4D97-AF65-F5344CB8AC3E}">
        <p14:creationId xmlns:p14="http://schemas.microsoft.com/office/powerpoint/2010/main" val="10305212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71</a:t>
            </a:fld>
            <a:endParaRPr lang="es-ES" dirty="0"/>
          </a:p>
        </p:txBody>
      </p:sp>
    </p:spTree>
    <p:extLst>
      <p:ext uri="{BB962C8B-B14F-4D97-AF65-F5344CB8AC3E}">
        <p14:creationId xmlns:p14="http://schemas.microsoft.com/office/powerpoint/2010/main" val="16653579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72</a:t>
            </a:fld>
            <a:endParaRPr lang="es-ES" dirty="0"/>
          </a:p>
        </p:txBody>
      </p:sp>
    </p:spTree>
    <p:extLst>
      <p:ext uri="{BB962C8B-B14F-4D97-AF65-F5344CB8AC3E}">
        <p14:creationId xmlns:p14="http://schemas.microsoft.com/office/powerpoint/2010/main" val="27323583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73</a:t>
            </a:fld>
            <a:endParaRPr lang="es-ES" dirty="0"/>
          </a:p>
        </p:txBody>
      </p:sp>
    </p:spTree>
    <p:extLst>
      <p:ext uri="{BB962C8B-B14F-4D97-AF65-F5344CB8AC3E}">
        <p14:creationId xmlns:p14="http://schemas.microsoft.com/office/powerpoint/2010/main" val="12323101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74</a:t>
            </a:fld>
            <a:endParaRPr lang="es-ES" dirty="0"/>
          </a:p>
        </p:txBody>
      </p:sp>
    </p:spTree>
    <p:extLst>
      <p:ext uri="{BB962C8B-B14F-4D97-AF65-F5344CB8AC3E}">
        <p14:creationId xmlns:p14="http://schemas.microsoft.com/office/powerpoint/2010/main" val="39458331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75</a:t>
            </a:fld>
            <a:endParaRPr lang="es-ES" dirty="0"/>
          </a:p>
        </p:txBody>
      </p:sp>
    </p:spTree>
    <p:extLst>
      <p:ext uri="{BB962C8B-B14F-4D97-AF65-F5344CB8AC3E}">
        <p14:creationId xmlns:p14="http://schemas.microsoft.com/office/powerpoint/2010/main" val="34615492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76</a:t>
            </a:fld>
            <a:endParaRPr lang="es-ES" dirty="0"/>
          </a:p>
        </p:txBody>
      </p:sp>
    </p:spTree>
    <p:extLst>
      <p:ext uri="{BB962C8B-B14F-4D97-AF65-F5344CB8AC3E}">
        <p14:creationId xmlns:p14="http://schemas.microsoft.com/office/powerpoint/2010/main" val="26049521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Botánico de la Orotava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77</a:t>
            </a:fld>
            <a:endParaRPr lang="es-ES" dirty="0"/>
          </a:p>
        </p:txBody>
      </p:sp>
    </p:spTree>
    <p:extLst>
      <p:ext uri="{BB962C8B-B14F-4D97-AF65-F5344CB8AC3E}">
        <p14:creationId xmlns:p14="http://schemas.microsoft.com/office/powerpoint/2010/main" val="37240845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Aclimatación de la Orotava-Brahea_armata_BW</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78</a:t>
            </a:fld>
            <a:endParaRPr lang="es-ES" dirty="0"/>
          </a:p>
        </p:txBody>
      </p:sp>
    </p:spTree>
    <p:extLst>
      <p:ext uri="{BB962C8B-B14F-4D97-AF65-F5344CB8AC3E}">
        <p14:creationId xmlns:p14="http://schemas.microsoft.com/office/powerpoint/2010/main" val="15714108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Aclimatación de la Orotava-Ficus</a:t>
            </a:r>
            <a:r>
              <a:rPr lang="es-ES" baseline="0" dirty="0"/>
              <a:t> nymphaefolia y Manihot_palmata_</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79</a:t>
            </a:fld>
            <a:endParaRPr lang="es-ES" dirty="0"/>
          </a:p>
        </p:txBody>
      </p:sp>
    </p:spTree>
    <p:extLst>
      <p:ext uri="{BB962C8B-B14F-4D97-AF65-F5344CB8AC3E}">
        <p14:creationId xmlns:p14="http://schemas.microsoft.com/office/powerpoint/2010/main" val="37294103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Aclimatación de la Orotava-Ficus_nymphaeifolia.-leaves</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80</a:t>
            </a:fld>
            <a:endParaRPr lang="es-ES" dirty="0"/>
          </a:p>
        </p:txBody>
      </p:sp>
    </p:spTree>
    <p:extLst>
      <p:ext uri="{BB962C8B-B14F-4D97-AF65-F5344CB8AC3E}">
        <p14:creationId xmlns:p14="http://schemas.microsoft.com/office/powerpoint/2010/main" val="4015138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Aclimatación de la Orotava-Ficus_palmata</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81</a:t>
            </a:fld>
            <a:endParaRPr lang="es-ES" dirty="0"/>
          </a:p>
        </p:txBody>
      </p:sp>
    </p:spTree>
    <p:extLst>
      <p:ext uri="{BB962C8B-B14F-4D97-AF65-F5344CB8AC3E}">
        <p14:creationId xmlns:p14="http://schemas.microsoft.com/office/powerpoint/2010/main" val="14338622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Aclimatación de la Orotava-Ficus_palmata.-leaf</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82</a:t>
            </a:fld>
            <a:endParaRPr lang="es-ES" dirty="0"/>
          </a:p>
        </p:txBody>
      </p:sp>
    </p:spTree>
    <p:extLst>
      <p:ext uri="{BB962C8B-B14F-4D97-AF65-F5344CB8AC3E}">
        <p14:creationId xmlns:p14="http://schemas.microsoft.com/office/powerpoint/2010/main" val="39919197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Aclimatacion La Orotava (</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83</a:t>
            </a:fld>
            <a:endParaRPr lang="es-ES" dirty="0"/>
          </a:p>
        </p:txBody>
      </p:sp>
    </p:spTree>
    <p:extLst>
      <p:ext uri="{BB962C8B-B14F-4D97-AF65-F5344CB8AC3E}">
        <p14:creationId xmlns:p14="http://schemas.microsoft.com/office/powerpoint/2010/main" val="854103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91</a:t>
            </a:fld>
            <a:endParaRPr lang="es-ES" dirty="0"/>
          </a:p>
        </p:txBody>
      </p:sp>
    </p:spTree>
    <p:extLst>
      <p:ext uri="{BB962C8B-B14F-4D97-AF65-F5344CB8AC3E}">
        <p14:creationId xmlns:p14="http://schemas.microsoft.com/office/powerpoint/2010/main" val="37014604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92</a:t>
            </a:fld>
            <a:endParaRPr lang="es-ES" dirty="0"/>
          </a:p>
        </p:txBody>
      </p:sp>
    </p:spTree>
    <p:extLst>
      <p:ext uri="{BB962C8B-B14F-4D97-AF65-F5344CB8AC3E}">
        <p14:creationId xmlns:p14="http://schemas.microsoft.com/office/powerpoint/2010/main" val="5587503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93</a:t>
            </a:fld>
            <a:endParaRPr lang="es-ES" dirty="0"/>
          </a:p>
        </p:txBody>
      </p:sp>
    </p:spTree>
    <p:extLst>
      <p:ext uri="{BB962C8B-B14F-4D97-AF65-F5344CB8AC3E}">
        <p14:creationId xmlns:p14="http://schemas.microsoft.com/office/powerpoint/2010/main" val="42019286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94</a:t>
            </a:fld>
            <a:endParaRPr lang="es-ES" dirty="0"/>
          </a:p>
        </p:txBody>
      </p:sp>
    </p:spTree>
    <p:extLst>
      <p:ext uri="{BB962C8B-B14F-4D97-AF65-F5344CB8AC3E}">
        <p14:creationId xmlns:p14="http://schemas.microsoft.com/office/powerpoint/2010/main" val="10902216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95</a:t>
            </a:fld>
            <a:endParaRPr lang="es-ES" dirty="0"/>
          </a:p>
        </p:txBody>
      </p:sp>
    </p:spTree>
    <p:extLst>
      <p:ext uri="{BB962C8B-B14F-4D97-AF65-F5344CB8AC3E}">
        <p14:creationId xmlns:p14="http://schemas.microsoft.com/office/powerpoint/2010/main" val="1310078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96</a:t>
            </a:fld>
            <a:endParaRPr lang="es-ES" dirty="0"/>
          </a:p>
        </p:txBody>
      </p:sp>
    </p:spTree>
    <p:extLst>
      <p:ext uri="{BB962C8B-B14F-4D97-AF65-F5344CB8AC3E}">
        <p14:creationId xmlns:p14="http://schemas.microsoft.com/office/powerpoint/2010/main" val="24112800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97</a:t>
            </a:fld>
            <a:endParaRPr lang="es-ES" dirty="0"/>
          </a:p>
        </p:txBody>
      </p:sp>
    </p:spTree>
    <p:extLst>
      <p:ext uri="{BB962C8B-B14F-4D97-AF65-F5344CB8AC3E}">
        <p14:creationId xmlns:p14="http://schemas.microsoft.com/office/powerpoint/2010/main" val="4882502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98</a:t>
            </a:fld>
            <a:endParaRPr lang="es-ES" dirty="0"/>
          </a:p>
        </p:txBody>
      </p:sp>
    </p:spTree>
    <p:extLst>
      <p:ext uri="{BB962C8B-B14F-4D97-AF65-F5344CB8AC3E}">
        <p14:creationId xmlns:p14="http://schemas.microsoft.com/office/powerpoint/2010/main" val="3751802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99</a:t>
            </a:fld>
            <a:endParaRPr lang="es-ES" dirty="0"/>
          </a:p>
        </p:txBody>
      </p:sp>
    </p:spTree>
    <p:extLst>
      <p:ext uri="{BB962C8B-B14F-4D97-AF65-F5344CB8AC3E}">
        <p14:creationId xmlns:p14="http://schemas.microsoft.com/office/powerpoint/2010/main" val="36952761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100</a:t>
            </a:fld>
            <a:endParaRPr lang="es-ES" dirty="0"/>
          </a:p>
        </p:txBody>
      </p:sp>
    </p:spTree>
    <p:extLst>
      <p:ext uri="{BB962C8B-B14F-4D97-AF65-F5344CB8AC3E}">
        <p14:creationId xmlns:p14="http://schemas.microsoft.com/office/powerpoint/2010/main" val="27937928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 Palmetum of Santa Cruz de Tenerife.-.-Hemithrinax_ekmaniana.</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101</a:t>
            </a:fld>
            <a:endParaRPr lang="es-ES" dirty="0"/>
          </a:p>
        </p:txBody>
      </p:sp>
    </p:spTree>
    <p:extLst>
      <p:ext uri="{BB962C8B-B14F-4D97-AF65-F5344CB8AC3E}">
        <p14:creationId xmlns:p14="http://schemas.microsoft.com/office/powerpoint/2010/main" val="8252700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102</a:t>
            </a:fld>
            <a:endParaRPr lang="es-ES" dirty="0"/>
          </a:p>
        </p:txBody>
      </p:sp>
    </p:spTree>
    <p:extLst>
      <p:ext uri="{BB962C8B-B14F-4D97-AF65-F5344CB8AC3E}">
        <p14:creationId xmlns:p14="http://schemas.microsoft.com/office/powerpoint/2010/main" val="17991641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103</a:t>
            </a:fld>
            <a:endParaRPr lang="es-ES" dirty="0"/>
          </a:p>
        </p:txBody>
      </p:sp>
    </p:spTree>
    <p:extLst>
      <p:ext uri="{BB962C8B-B14F-4D97-AF65-F5344CB8AC3E}">
        <p14:creationId xmlns:p14="http://schemas.microsoft.com/office/powerpoint/2010/main" val="7495025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104</a:t>
            </a:fld>
            <a:endParaRPr lang="es-ES" dirty="0"/>
          </a:p>
        </p:txBody>
      </p:sp>
    </p:spTree>
    <p:extLst>
      <p:ext uri="{BB962C8B-B14F-4D97-AF65-F5344CB8AC3E}">
        <p14:creationId xmlns:p14="http://schemas.microsoft.com/office/powerpoint/2010/main" val="35286064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105</a:t>
            </a:fld>
            <a:endParaRPr lang="es-ES" dirty="0"/>
          </a:p>
        </p:txBody>
      </p:sp>
    </p:spTree>
    <p:extLst>
      <p:ext uri="{BB962C8B-B14F-4D97-AF65-F5344CB8AC3E}">
        <p14:creationId xmlns:p14="http://schemas.microsoft.com/office/powerpoint/2010/main" val="39829691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106</a:t>
            </a:fld>
            <a:endParaRPr lang="es-ES" dirty="0"/>
          </a:p>
        </p:txBody>
      </p:sp>
    </p:spTree>
    <p:extLst>
      <p:ext uri="{BB962C8B-B14F-4D97-AF65-F5344CB8AC3E}">
        <p14:creationId xmlns:p14="http://schemas.microsoft.com/office/powerpoint/2010/main" val="4787089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107</a:t>
            </a:fld>
            <a:endParaRPr lang="es-ES" dirty="0"/>
          </a:p>
        </p:txBody>
      </p:sp>
    </p:spTree>
    <p:extLst>
      <p:ext uri="{BB962C8B-B14F-4D97-AF65-F5344CB8AC3E}">
        <p14:creationId xmlns:p14="http://schemas.microsoft.com/office/powerpoint/2010/main" val="29615075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108</a:t>
            </a:fld>
            <a:endParaRPr lang="es-ES" dirty="0"/>
          </a:p>
        </p:txBody>
      </p:sp>
    </p:spTree>
    <p:extLst>
      <p:ext uri="{BB962C8B-B14F-4D97-AF65-F5344CB8AC3E}">
        <p14:creationId xmlns:p14="http://schemas.microsoft.com/office/powerpoint/2010/main" val="19028669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109</a:t>
            </a:fld>
            <a:endParaRPr lang="es-ES" dirty="0"/>
          </a:p>
        </p:txBody>
      </p:sp>
    </p:spTree>
    <p:extLst>
      <p:ext uri="{BB962C8B-B14F-4D97-AF65-F5344CB8AC3E}">
        <p14:creationId xmlns:p14="http://schemas.microsoft.com/office/powerpoint/2010/main" val="7267672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110</a:t>
            </a:fld>
            <a:endParaRPr lang="es-ES" dirty="0"/>
          </a:p>
        </p:txBody>
      </p:sp>
    </p:spTree>
    <p:extLst>
      <p:ext uri="{BB962C8B-B14F-4D97-AF65-F5344CB8AC3E}">
        <p14:creationId xmlns:p14="http://schemas.microsoft.com/office/powerpoint/2010/main" val="16629267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111</a:t>
            </a:fld>
            <a:endParaRPr lang="es-ES" dirty="0"/>
          </a:p>
        </p:txBody>
      </p:sp>
    </p:spTree>
    <p:extLst>
      <p:ext uri="{BB962C8B-B14F-4D97-AF65-F5344CB8AC3E}">
        <p14:creationId xmlns:p14="http://schemas.microsoft.com/office/powerpoint/2010/main" val="20218157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112</a:t>
            </a:fld>
            <a:endParaRPr lang="es-ES" dirty="0"/>
          </a:p>
        </p:txBody>
      </p:sp>
    </p:spTree>
    <p:extLst>
      <p:ext uri="{BB962C8B-B14F-4D97-AF65-F5344CB8AC3E}">
        <p14:creationId xmlns:p14="http://schemas.microsoft.com/office/powerpoint/2010/main" val="22820452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113</a:t>
            </a:fld>
            <a:endParaRPr lang="es-ES" dirty="0"/>
          </a:p>
        </p:txBody>
      </p:sp>
    </p:spTree>
    <p:extLst>
      <p:ext uri="{BB962C8B-B14F-4D97-AF65-F5344CB8AC3E}">
        <p14:creationId xmlns:p14="http://schemas.microsoft.com/office/powerpoint/2010/main" val="331719972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114</a:t>
            </a:fld>
            <a:endParaRPr lang="es-ES" dirty="0"/>
          </a:p>
        </p:txBody>
      </p:sp>
    </p:spTree>
    <p:extLst>
      <p:ext uri="{BB962C8B-B14F-4D97-AF65-F5344CB8AC3E}">
        <p14:creationId xmlns:p14="http://schemas.microsoft.com/office/powerpoint/2010/main" val="77143788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115</a:t>
            </a:fld>
            <a:endParaRPr lang="es-ES" dirty="0"/>
          </a:p>
        </p:txBody>
      </p:sp>
    </p:spTree>
    <p:extLst>
      <p:ext uri="{BB962C8B-B14F-4D97-AF65-F5344CB8AC3E}">
        <p14:creationId xmlns:p14="http://schemas.microsoft.com/office/powerpoint/2010/main" val="38593923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Palmetum of Santa Cruz de Tenerife.-</a:t>
            </a:r>
          </a:p>
          <a:p>
            <a:endParaRPr lang="es-ES" dirty="0"/>
          </a:p>
        </p:txBody>
      </p:sp>
      <p:sp>
        <p:nvSpPr>
          <p:cNvPr id="4" name="3 Marcador de número de diapositiva"/>
          <p:cNvSpPr>
            <a:spLocks noGrp="1"/>
          </p:cNvSpPr>
          <p:nvPr>
            <p:ph type="sldNum" sz="quarter" idx="10"/>
          </p:nvPr>
        </p:nvSpPr>
        <p:spPr/>
        <p:txBody>
          <a:bodyPr/>
          <a:lstStyle/>
          <a:p>
            <a:fld id="{7DF8AEA2-941C-4C86-8DAF-A134E0A2DE0B}" type="slidenum">
              <a:rPr lang="es-ES" smtClean="0"/>
              <a:t>116</a:t>
            </a:fld>
            <a:endParaRPr lang="es-ES" dirty="0"/>
          </a:p>
        </p:txBody>
      </p:sp>
    </p:spTree>
    <p:extLst>
      <p:ext uri="{BB962C8B-B14F-4D97-AF65-F5344CB8AC3E}">
        <p14:creationId xmlns:p14="http://schemas.microsoft.com/office/powerpoint/2010/main" val="72042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rIns="45720"/>
          <a:lstStyle/>
          <a:p>
            <a:fld id="{2BBB5E19-F10A-4C2F-BF6F-11C513378A2E}" type="slidenum">
              <a:rPr lang="en-US" smtClean="0"/>
              <a:pPr/>
              <a:t>‹Nº›</a:t>
            </a:fld>
            <a:endParaRPr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443031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32985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1542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84939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84190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68331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7729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1730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9887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95728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69314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6351990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5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5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JPG"/></Relationships>
</file>

<file path=ppt/slides/_rels/slide6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6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7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7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92.jpeg"/><Relationship Id="rId4" Type="http://schemas.openxmlformats.org/officeDocument/2006/relationships/image" Target="../media/image91.jpeg"/></Relationships>
</file>

<file path=ppt/slides/_rels/slide7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95.jpg"/></Relationships>
</file>

<file path=ppt/slides/_rels/slide8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23.jpg"/></Relationships>
</file>

<file path=ppt/slides/_rels/slide11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6843" y="487443"/>
            <a:ext cx="4381161"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40000"/>
                  <a:lumOff val="60000"/>
                </a:schemeClr>
              </a:solidFill>
            </a:endParaRPr>
          </a:p>
        </p:txBody>
      </p:sp>
      <p:pic>
        <p:nvPicPr>
          <p:cNvPr id="13" name="Picture 12">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99" y="0"/>
            <a:ext cx="9142401" cy="6858000"/>
          </a:xfrm>
          <a:prstGeom prst="rect">
            <a:avLst/>
          </a:prstGeom>
        </p:spPr>
      </p:pic>
      <p:sp>
        <p:nvSpPr>
          <p:cNvPr id="4" name="3 Título"/>
          <p:cNvSpPr>
            <a:spLocks noGrp="1"/>
          </p:cNvSpPr>
          <p:nvPr>
            <p:ph type="ctrTitle"/>
          </p:nvPr>
        </p:nvSpPr>
        <p:spPr>
          <a:xfrm>
            <a:off x="2279286" y="2568817"/>
            <a:ext cx="5366698" cy="3133968"/>
          </a:xfrm>
        </p:spPr>
        <p:txBody>
          <a:bodyPr>
            <a:normAutofit/>
          </a:bodyPr>
          <a:lstStyle/>
          <a:p>
            <a:pPr algn="l"/>
            <a:r>
              <a:rPr lang="pt-BR" sz="3600" dirty="0">
                <a:solidFill>
                  <a:srgbClr val="1F2D29"/>
                </a:solidFill>
              </a:rPr>
              <a:t>Jardin Botânico Mar i Murtra</a:t>
            </a:r>
            <a:br>
              <a:rPr lang="pt-BR" sz="3600" dirty="0">
                <a:solidFill>
                  <a:srgbClr val="1F2D29"/>
                </a:solidFill>
              </a:rPr>
            </a:br>
            <a:r>
              <a:rPr lang="es-ES" sz="3600" dirty="0">
                <a:solidFill>
                  <a:srgbClr val="1F2D29"/>
                </a:solidFill>
              </a:rPr>
              <a:t>Jardín Botánico de la Orotava.-</a:t>
            </a:r>
            <a:br>
              <a:rPr lang="es-ES" sz="3600" dirty="0">
                <a:solidFill>
                  <a:srgbClr val="1F2D29"/>
                </a:solidFill>
              </a:rPr>
            </a:br>
            <a:r>
              <a:rPr lang="pt-BR" sz="3600" dirty="0">
                <a:solidFill>
                  <a:srgbClr val="1F2D29"/>
                </a:solidFill>
              </a:rPr>
              <a:t>Palmetum de Santa Cruz de Tenerife</a:t>
            </a:r>
            <a:endParaRPr lang="es-ES" sz="3600" dirty="0">
              <a:solidFill>
                <a:srgbClr val="1F2D29"/>
              </a:solidFill>
            </a:endParaRPr>
          </a:p>
        </p:txBody>
      </p:sp>
      <p:sp>
        <p:nvSpPr>
          <p:cNvPr id="3" name="2 Subtítulo"/>
          <p:cNvSpPr>
            <a:spLocks noGrp="1"/>
          </p:cNvSpPr>
          <p:nvPr>
            <p:ph type="subTitle" idx="1"/>
          </p:nvPr>
        </p:nvSpPr>
        <p:spPr>
          <a:xfrm>
            <a:off x="2279286" y="1325691"/>
            <a:ext cx="3266383" cy="1138426"/>
          </a:xfrm>
        </p:spPr>
        <p:txBody>
          <a:bodyPr>
            <a:normAutofit/>
          </a:bodyPr>
          <a:lstStyle/>
          <a:p>
            <a:pPr algn="l"/>
            <a:r>
              <a:rPr lang="es-ES" sz="1400" dirty="0">
                <a:solidFill>
                  <a:srgbClr val="1F2D29"/>
                </a:solidFill>
              </a:rPr>
              <a:t>Selección de textos y fotografías por</a:t>
            </a:r>
          </a:p>
          <a:p>
            <a:pPr algn="l"/>
            <a:r>
              <a:rPr lang="es-ES" sz="1400" dirty="0">
                <a:solidFill>
                  <a:srgbClr val="1F2D29"/>
                </a:solidFill>
              </a:rPr>
              <a:t>JOSE ELIAS BONELLS</a:t>
            </a:r>
          </a:p>
          <a:p>
            <a:pPr algn="l"/>
            <a:endParaRPr lang="es-ES" sz="1400" dirty="0">
              <a:solidFill>
                <a:srgbClr val="1F2D29"/>
              </a:solidFill>
            </a:endParaRPr>
          </a:p>
        </p:txBody>
      </p:sp>
      <p:sp>
        <p:nvSpPr>
          <p:cNvPr id="15" name="Rectangle 14">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ight Triangle 16">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94841" y="2792040"/>
            <a:ext cx="353147" cy="26486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1933242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75657" y="808057"/>
            <a:ext cx="5544615" cy="1077229"/>
          </a:xfrm>
        </p:spPr>
        <p:txBody>
          <a:bodyPr/>
          <a:lstStyle/>
          <a:p>
            <a:r>
              <a:rPr lang="pt-BR" dirty="0"/>
              <a:t>Jardin Botânico Mar i Murtra</a:t>
            </a:r>
            <a:endParaRPr lang="es-ES" dirty="0"/>
          </a:p>
        </p:txBody>
      </p:sp>
      <p:sp>
        <p:nvSpPr>
          <p:cNvPr id="3" name="2 Marcador de contenido"/>
          <p:cNvSpPr>
            <a:spLocks noGrp="1"/>
          </p:cNvSpPr>
          <p:nvPr>
            <p:ph idx="1"/>
          </p:nvPr>
        </p:nvSpPr>
        <p:spPr>
          <a:xfrm>
            <a:off x="1043608" y="2049878"/>
            <a:ext cx="6795720" cy="4000066"/>
          </a:xfrm>
        </p:spPr>
        <p:txBody>
          <a:bodyPr/>
          <a:lstStyle/>
          <a:p>
            <a:r>
              <a:rPr lang="es-ES" dirty="0"/>
              <a:t>El Jardín Botánico Marimurtra o en catalán: Jardí Botànic Marimurtra, está considerado el mejor jardín botánico mediterráneo de Europa con unas 16 hectáreas de extensión. Situado en el municipio de Blanes, provincia de Gerona, en la comunidad de Cataluña, España.</a:t>
            </a:r>
          </a:p>
          <a:p>
            <a:r>
              <a:rPr lang="es-ES" dirty="0"/>
              <a:t>Se encuentra situado en la montaña y posee unas impresionantes vistas sobre el mar Mediterráneo. </a:t>
            </a:r>
          </a:p>
          <a:p>
            <a:r>
              <a:rPr lang="es-ES" dirty="0"/>
              <a:t>Su nombre viene por el intento de combinar estos varios ecosistemas existentes en el mismo jardín.</a:t>
            </a:r>
          </a:p>
        </p:txBody>
      </p:sp>
    </p:spTree>
    <p:extLst>
      <p:ext uri="{BB962C8B-B14F-4D97-AF65-F5344CB8AC3E}">
        <p14:creationId xmlns:p14="http://schemas.microsoft.com/office/powerpoint/2010/main" val="2914974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04664"/>
            <a:ext cx="6953200" cy="6069288"/>
          </a:xfrm>
        </p:spPr>
        <p:txBody>
          <a:bodyPr>
            <a:normAutofit/>
          </a:bodyPr>
          <a:lstStyle/>
          <a:p>
            <a:r>
              <a:rPr lang="es-ES" dirty="0"/>
              <a:t>Los terrenos, de unas 16 hectáreas fueron una adquisición de su fundador Karl Faust. Dedicado al mundo empresarial, desde joven conserva la afición naturalista que le lleva a comprar terrenos en Blanes a partir de 1918.</a:t>
            </a:r>
          </a:p>
          <a:p>
            <a:r>
              <a:rPr lang="es-ES" dirty="0"/>
              <a:t>Al cumplir 50 años, en 1924, deja sus ocupaciones directivas y se dedica plenamente a la formación del jardín botánico</a:t>
            </a:r>
          </a:p>
          <a:p>
            <a:r>
              <a:rPr lang="es-ES" dirty="0"/>
              <a:t>La Fundación Carl Faust, creada en 1951, tiene la administración del Jardín.</a:t>
            </a:r>
          </a:p>
          <a:p>
            <a:r>
              <a:rPr lang="es-ES" dirty="0"/>
              <a:t>El jardín alberga unas 4.000 especies vegetales con la finalidad de su estudio, la enseñanza y la investigación botánica, lo que junto a su presentación presenta unos valores estéticos y paisajísticos añadidos. Los recintos abiertos al público totalizan unas 5 hectáreas.</a:t>
            </a:r>
          </a:p>
          <a:p>
            <a:endParaRPr lang="es-ES" dirty="0"/>
          </a:p>
        </p:txBody>
      </p:sp>
    </p:spTree>
    <p:extLst>
      <p:ext uri="{BB962C8B-B14F-4D97-AF65-F5344CB8AC3E}">
        <p14:creationId xmlns:p14="http://schemas.microsoft.com/office/powerpoint/2010/main" val="337075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04664"/>
            <a:ext cx="6953200" cy="6069288"/>
          </a:xfrm>
        </p:spPr>
        <p:txBody>
          <a:bodyPr>
            <a:normAutofit/>
          </a:bodyPr>
          <a:lstStyle/>
          <a:p>
            <a:pPr marL="0" indent="0">
              <a:buNone/>
            </a:pPr>
            <a:endParaRPr lang="es-ES" dirty="0"/>
          </a:p>
          <a:p>
            <a:r>
              <a:rPr lang="es-ES" dirty="0"/>
              <a:t>Las plantas se encuentran agrupadas en distintas secciones :</a:t>
            </a:r>
          </a:p>
          <a:p>
            <a:r>
              <a:rPr lang="es-ES" dirty="0"/>
              <a:t>Cactáceas y plantas crasas procedentes de las regiones áridas de África del Sur y Centroamérica.</a:t>
            </a:r>
          </a:p>
          <a:p>
            <a:r>
              <a:rPr lang="es-ES" dirty="0"/>
              <a:t>Plantas subtropicales de grandes dimensiones: palmeras, araucarias, cycas .. que le dan un carácter de gran exuberancia.</a:t>
            </a:r>
          </a:p>
          <a:p>
            <a:r>
              <a:rPr lang="es-ES" dirty="0"/>
              <a:t>Estanques con colecciones de plantas acuáticas.</a:t>
            </a:r>
          </a:p>
          <a:p>
            <a:r>
              <a:rPr lang="es-ES" dirty="0"/>
              <a:t>Plantas exóticas</a:t>
            </a:r>
          </a:p>
          <a:p>
            <a:r>
              <a:rPr lang="es-ES" dirty="0"/>
              <a:t>Plantas medicinales</a:t>
            </a:r>
          </a:p>
          <a:p>
            <a:r>
              <a:rPr lang="es-ES" dirty="0"/>
              <a:t>Plantas aromáticas</a:t>
            </a:r>
          </a:p>
          <a:p>
            <a:r>
              <a:rPr lang="es-ES" dirty="0"/>
              <a:t>Colección de Helechos presentes en las montañas de la comunidad de Cataluña.</a:t>
            </a:r>
          </a:p>
        </p:txBody>
      </p:sp>
    </p:spTree>
    <p:extLst>
      <p:ext uri="{BB962C8B-B14F-4D97-AF65-F5344CB8AC3E}">
        <p14:creationId xmlns:p14="http://schemas.microsoft.com/office/powerpoint/2010/main" val="2599082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620688"/>
            <a:ext cx="6881192" cy="5853264"/>
          </a:xfrm>
        </p:spPr>
        <p:txBody>
          <a:bodyPr/>
          <a:lstStyle/>
          <a:p>
            <a:r>
              <a:rPr lang="es-ES" dirty="0"/>
              <a:t>El jardín botánico de Marimurtra ostenta la condición de Estación Internacional de Biología Mediterránea, y tiene unas instalaciones apropiadas para las investigaciones que aquí se llevan a cabo.</a:t>
            </a:r>
          </a:p>
          <a:p>
            <a:r>
              <a:rPr lang="es-ES" dirty="0"/>
              <a:t>Herbario</a:t>
            </a:r>
          </a:p>
          <a:p>
            <a:r>
              <a:rPr lang="es-ES" dirty="0"/>
              <a:t>Biblioteca especializada</a:t>
            </a:r>
          </a:p>
          <a:p>
            <a:r>
              <a:rPr lang="es-ES" dirty="0"/>
              <a:t>Invernadero</a:t>
            </a:r>
          </a:p>
          <a:p>
            <a:r>
              <a:rPr lang="es-ES" dirty="0"/>
              <a:t>Campos de experimentación</a:t>
            </a:r>
          </a:p>
          <a:p>
            <a:r>
              <a:rPr lang="es-ES" dirty="0"/>
              <a:t>Estación meteorológica.</a:t>
            </a:r>
          </a:p>
          <a:p>
            <a:r>
              <a:rPr lang="es-ES" dirty="0"/>
              <a:t>Laboratorio de investigación</a:t>
            </a:r>
          </a:p>
          <a:p>
            <a:r>
              <a:rPr lang="es-ES" dirty="0"/>
              <a:t>Banco de Germoplasma</a:t>
            </a:r>
          </a:p>
        </p:txBody>
      </p:sp>
    </p:spTree>
    <p:extLst>
      <p:ext uri="{BB962C8B-B14F-4D97-AF65-F5344CB8AC3E}">
        <p14:creationId xmlns:p14="http://schemas.microsoft.com/office/powerpoint/2010/main" val="3601221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422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689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0263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957392"/>
          </a:xfrm>
          <a:prstGeom prst="rect">
            <a:avLst/>
          </a:prstGeom>
        </p:spPr>
      </p:pic>
    </p:spTree>
    <p:extLst>
      <p:ext uri="{BB962C8B-B14F-4D97-AF65-F5344CB8AC3E}">
        <p14:creationId xmlns:p14="http://schemas.microsoft.com/office/powerpoint/2010/main" val="81469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100064"/>
            <a:ext cx="2716089" cy="1905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005064"/>
            <a:ext cx="4572001" cy="285293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1" y="10888"/>
            <a:ext cx="1905000" cy="3994175"/>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6730" t="5305" r="4622" b="6691"/>
          <a:stretch/>
        </p:blipFill>
        <p:spPr>
          <a:xfrm>
            <a:off x="4572001" y="116632"/>
            <a:ext cx="4555976" cy="6741368"/>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503" y="0"/>
            <a:ext cx="2579489" cy="2100064"/>
          </a:xfrm>
          <a:prstGeom prst="rect">
            <a:avLst/>
          </a:prstGeom>
        </p:spPr>
      </p:pic>
    </p:spTree>
    <p:extLst>
      <p:ext uri="{BB962C8B-B14F-4D97-AF65-F5344CB8AC3E}">
        <p14:creationId xmlns:p14="http://schemas.microsoft.com/office/powerpoint/2010/main" val="649545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16386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63863"/>
            <a:ext cx="4644008" cy="369413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163862"/>
            <a:ext cx="4499992" cy="369413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0"/>
            <a:ext cx="4499992" cy="3036863"/>
          </a:xfrm>
          <a:prstGeom prst="rect">
            <a:avLst/>
          </a:prstGeom>
        </p:spPr>
      </p:pic>
    </p:spTree>
    <p:extLst>
      <p:ext uri="{BB962C8B-B14F-4D97-AF65-F5344CB8AC3E}">
        <p14:creationId xmlns:p14="http://schemas.microsoft.com/office/powerpoint/2010/main" val="1804149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0923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0888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897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2736883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24528" cy="7029400"/>
          </a:xfrm>
          <a:prstGeom prst="rect">
            <a:avLst/>
          </a:prstGeom>
        </p:spPr>
      </p:pic>
    </p:spTree>
    <p:extLst>
      <p:ext uri="{BB962C8B-B14F-4D97-AF65-F5344CB8AC3E}">
        <p14:creationId xmlns:p14="http://schemas.microsoft.com/office/powerpoint/2010/main" val="329804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028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15861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64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71400"/>
            <a:ext cx="9324528" cy="7128792"/>
          </a:xfrm>
          <a:prstGeom prst="rect">
            <a:avLst/>
          </a:prstGeom>
        </p:spPr>
      </p:pic>
    </p:spTree>
    <p:extLst>
      <p:ext uri="{BB962C8B-B14F-4D97-AF65-F5344CB8AC3E}">
        <p14:creationId xmlns:p14="http://schemas.microsoft.com/office/powerpoint/2010/main" val="1330251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50"/>
            <a:ext cx="4716016" cy="70579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3" y="0"/>
            <a:ext cx="4734297" cy="7029400"/>
          </a:xfrm>
          <a:prstGeom prst="rect">
            <a:avLst/>
          </a:prstGeom>
        </p:spPr>
      </p:pic>
    </p:spTree>
    <p:extLst>
      <p:ext uri="{BB962C8B-B14F-4D97-AF65-F5344CB8AC3E}">
        <p14:creationId xmlns:p14="http://schemas.microsoft.com/office/powerpoint/2010/main" val="1244627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120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3370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111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1232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0570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811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0098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996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2529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927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6563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8874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 y="42862"/>
            <a:ext cx="449141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711452" cy="6858000"/>
          </a:xfrm>
          <a:prstGeom prst="rect">
            <a:avLst/>
          </a:prstGeom>
        </p:spPr>
      </p:pic>
    </p:spTree>
    <p:extLst>
      <p:ext uri="{BB962C8B-B14F-4D97-AF65-F5344CB8AC3E}">
        <p14:creationId xmlns:p14="http://schemas.microsoft.com/office/powerpoint/2010/main" val="2315888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1617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2391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2907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38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7687" y="-10865"/>
            <a:ext cx="47863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1847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4800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434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1922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002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5174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6424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130963" cy="1077229"/>
          </a:xfrm>
        </p:spPr>
        <p:txBody>
          <a:bodyPr/>
          <a:lstStyle/>
          <a:p>
            <a:r>
              <a:rPr lang="es-ES" dirty="0"/>
              <a:t>Jardín Botánico de la Orotava.-</a:t>
            </a:r>
          </a:p>
        </p:txBody>
      </p:sp>
      <p:sp>
        <p:nvSpPr>
          <p:cNvPr id="3" name="2 Marcador de contenido"/>
          <p:cNvSpPr>
            <a:spLocks noGrp="1"/>
          </p:cNvSpPr>
          <p:nvPr>
            <p:ph idx="1"/>
          </p:nvPr>
        </p:nvSpPr>
        <p:spPr>
          <a:xfrm>
            <a:off x="1043608" y="2049878"/>
            <a:ext cx="6795720" cy="4000066"/>
          </a:xfrm>
        </p:spPr>
        <p:txBody>
          <a:bodyPr/>
          <a:lstStyle/>
          <a:p>
            <a:r>
              <a:rPr lang="es-ES" dirty="0"/>
              <a:t>El Jardín de Aclimatación de La Orotava, también llamado Jardín Botánico, o normalmente como El Botánico, es un Jardín botánico situado en el Puerto de la Cruz en la isla canaria de Tenerife. </a:t>
            </a:r>
          </a:p>
          <a:p>
            <a:r>
              <a:rPr lang="es-ES" dirty="0"/>
              <a:t>El nombre de Jardín de Aclimatación de La Orotava proviene porque antiguamente el Puerto de la Cruz pertenecía al municipio de La Orotava y era conocido como Puerto de La Orotava, conservándose el nombre original, lo que en ocasiones lleva a confusión su situación.</a:t>
            </a:r>
          </a:p>
        </p:txBody>
      </p:sp>
    </p:spTree>
    <p:extLst>
      <p:ext uri="{BB962C8B-B14F-4D97-AF65-F5344CB8AC3E}">
        <p14:creationId xmlns:p14="http://schemas.microsoft.com/office/powerpoint/2010/main" val="3829435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548680"/>
            <a:ext cx="6881192" cy="5925272"/>
          </a:xfrm>
        </p:spPr>
        <p:txBody>
          <a:bodyPr/>
          <a:lstStyle/>
          <a:p>
            <a:r>
              <a:rPr lang="es-ES" dirty="0"/>
              <a:t>El "Jardín de Aclimatación" tiene sus orígenes en una orden de fundación de 17 de agosto de 1788, por parte del rey ilustrado y absoluto Carlos III de España de 17 de agosto de 1788, y también por la cual los científicos recolectores en las colonias españolas del Nuevo Mundo debían de reunir plantas exóticas en este jardín, y después de un periodo de aclimatación, posteriormente trasladarlas a sus jardines reales de Madrid y Aranjuez.</a:t>
            </a:r>
          </a:p>
          <a:p>
            <a:r>
              <a:rPr lang="es-ES" dirty="0"/>
              <a:t>El Jardín de Aclimatación de La Orotava, era pues, tras el Real Jardín Botánico de Madrid, que también poco antes fue fundado por orden del rey Carlos III, el segundo jardín botánico de España.</a:t>
            </a:r>
          </a:p>
        </p:txBody>
      </p:sp>
    </p:spTree>
    <p:extLst>
      <p:ext uri="{BB962C8B-B14F-4D97-AF65-F5344CB8AC3E}">
        <p14:creationId xmlns:p14="http://schemas.microsoft.com/office/powerpoint/2010/main" val="5757075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620688"/>
            <a:ext cx="6953200" cy="5853264"/>
          </a:xfrm>
        </p:spPr>
        <p:txBody>
          <a:bodyPr>
            <a:normAutofit/>
          </a:bodyPr>
          <a:lstStyle/>
          <a:p>
            <a:r>
              <a:rPr lang="es-ES" dirty="0"/>
              <a:t>El proyecto continuó con la búsqueda del emplazamiento más apropiado, donde instalar el jardín, de lo cual se encargó Alonso de Nava y Grimón, VI. Marqués de Villanueva del Prado (1757-1832). El terreno fue un regalo de Don Francisco Bautista de Lugo y Saavedra, Señor de Fuerteventura.</a:t>
            </a:r>
          </a:p>
          <a:p>
            <a:r>
              <a:rPr lang="es-ES" dirty="0"/>
              <a:t>Aunque el rey Carlos III de España murió en 1788, unos pocos meses después del decreto de la fundación, su sucesor Carlos IV de España también era favorable con el proyecto. Así en 1790 empezaron los trabajos según planos del arquitecto Diego Nicholas Eduardo que dispuso zonas de siembra de formas geométricas, terminado el trabajo de diseño en 1791. Y las primeras 35 plántulas se sembraron en 1792.</a:t>
            </a:r>
          </a:p>
        </p:txBody>
      </p:sp>
    </p:spTree>
    <p:extLst>
      <p:ext uri="{BB962C8B-B14F-4D97-AF65-F5344CB8AC3E}">
        <p14:creationId xmlns:p14="http://schemas.microsoft.com/office/powerpoint/2010/main" val="15384389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620688"/>
            <a:ext cx="6953200" cy="5853264"/>
          </a:xfrm>
        </p:spPr>
        <p:txBody>
          <a:bodyPr/>
          <a:lstStyle/>
          <a:p>
            <a:r>
              <a:rPr lang="es-ES" dirty="0"/>
              <a:t>Pero el intento de aclimatación en su traslado a la península no funcionó, pues el clima del interior de la península Ibérica, es muy diferente del que hay en Tenerife.</a:t>
            </a:r>
          </a:p>
        </p:txBody>
      </p:sp>
    </p:spTree>
    <p:extLst>
      <p:ext uri="{BB962C8B-B14F-4D97-AF65-F5344CB8AC3E}">
        <p14:creationId xmlns:p14="http://schemas.microsoft.com/office/powerpoint/2010/main" val="6263753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3517732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468544" cy="6957392"/>
          </a:xfrm>
          <a:prstGeom prst="rect">
            <a:avLst/>
          </a:prstGeom>
        </p:spPr>
      </p:pic>
    </p:spTree>
    <p:extLst>
      <p:ext uri="{BB962C8B-B14F-4D97-AF65-F5344CB8AC3E}">
        <p14:creationId xmlns:p14="http://schemas.microsoft.com/office/powerpoint/2010/main" val="3887094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5" y="12005"/>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45424"/>
          </a:xfrm>
          <a:prstGeom prst="rect">
            <a:avLst/>
          </a:prstGeom>
        </p:spPr>
      </p:pic>
    </p:spTree>
    <p:extLst>
      <p:ext uri="{BB962C8B-B14F-4D97-AF65-F5344CB8AC3E}">
        <p14:creationId xmlns:p14="http://schemas.microsoft.com/office/powerpoint/2010/main" val="4168978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1"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639444" cy="6858000"/>
          </a:xfrm>
          <a:prstGeom prst="rect">
            <a:avLst/>
          </a:prstGeom>
        </p:spPr>
      </p:pic>
    </p:spTree>
    <p:extLst>
      <p:ext uri="{BB962C8B-B14F-4D97-AF65-F5344CB8AC3E}">
        <p14:creationId xmlns:p14="http://schemas.microsoft.com/office/powerpoint/2010/main" val="3825467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26864"/>
            <a:ext cx="4647431" cy="6858000"/>
          </a:xfrm>
          <a:prstGeom prst="rect">
            <a:avLst/>
          </a:prstGeom>
        </p:spPr>
      </p:pic>
    </p:spTree>
    <p:extLst>
      <p:ext uri="{BB962C8B-B14F-4D97-AF65-F5344CB8AC3E}">
        <p14:creationId xmlns:p14="http://schemas.microsoft.com/office/powerpoint/2010/main" val="685513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222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42"/>
          <a:stretch/>
        </p:blipFill>
        <p:spPr>
          <a:xfrm>
            <a:off x="0" y="0"/>
            <a:ext cx="9144000" cy="6858000"/>
          </a:xfrm>
          <a:prstGeom prst="rect">
            <a:avLst/>
          </a:prstGeom>
        </p:spPr>
      </p:pic>
    </p:spTree>
    <p:extLst>
      <p:ext uri="{BB962C8B-B14F-4D97-AF65-F5344CB8AC3E}">
        <p14:creationId xmlns:p14="http://schemas.microsoft.com/office/powerpoint/2010/main" val="1475613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6511822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52"/>
          <a:stretch/>
        </p:blipFill>
        <p:spPr>
          <a:xfrm>
            <a:off x="-108520" y="28574"/>
            <a:ext cx="9252520" cy="6829425"/>
          </a:xfrm>
          <a:prstGeom prst="rect">
            <a:avLst/>
          </a:prstGeom>
        </p:spPr>
      </p:pic>
    </p:spTree>
    <p:extLst>
      <p:ext uri="{BB962C8B-B14F-4D97-AF65-F5344CB8AC3E}">
        <p14:creationId xmlns:p14="http://schemas.microsoft.com/office/powerpoint/2010/main" val="3996791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 y="188640"/>
            <a:ext cx="9134475" cy="6858000"/>
          </a:xfrm>
          <a:prstGeom prst="rect">
            <a:avLst/>
          </a:prstGeom>
        </p:spPr>
      </p:pic>
    </p:spTree>
    <p:extLst>
      <p:ext uri="{BB962C8B-B14F-4D97-AF65-F5344CB8AC3E}">
        <p14:creationId xmlns:p14="http://schemas.microsoft.com/office/powerpoint/2010/main" val="1710020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5659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92"/>
            <a:ext cx="4305300" cy="68317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5300" y="26292"/>
            <a:ext cx="4838700" cy="6831708"/>
          </a:xfrm>
          <a:prstGeom prst="rect">
            <a:avLst/>
          </a:prstGeom>
        </p:spPr>
      </p:pic>
    </p:spTree>
    <p:extLst>
      <p:ext uri="{BB962C8B-B14F-4D97-AF65-F5344CB8AC3E}">
        <p14:creationId xmlns:p14="http://schemas.microsoft.com/office/powerpoint/2010/main" val="31774350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1008"/>
            <a:ext cx="4572000" cy="3356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30395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66"/>
          <a:stretch/>
        </p:blipFill>
        <p:spPr>
          <a:xfrm>
            <a:off x="-108520" y="0"/>
            <a:ext cx="9252520" cy="6858000"/>
          </a:xfrm>
          <a:prstGeom prst="rect">
            <a:avLst/>
          </a:prstGeom>
        </p:spPr>
      </p:pic>
    </p:spTree>
    <p:extLst>
      <p:ext uri="{BB962C8B-B14F-4D97-AF65-F5344CB8AC3E}">
        <p14:creationId xmlns:p14="http://schemas.microsoft.com/office/powerpoint/2010/main" val="11655204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15"/>
          <a:stretch/>
        </p:blipFill>
        <p:spPr>
          <a:xfrm>
            <a:off x="-108520" y="0"/>
            <a:ext cx="9252520" cy="6858000"/>
          </a:xfrm>
          <a:prstGeom prst="rect">
            <a:avLst/>
          </a:prstGeom>
        </p:spPr>
      </p:pic>
    </p:spTree>
    <p:extLst>
      <p:ext uri="{BB962C8B-B14F-4D97-AF65-F5344CB8AC3E}">
        <p14:creationId xmlns:p14="http://schemas.microsoft.com/office/powerpoint/2010/main" val="3842321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4" y="0"/>
            <a:ext cx="4572000" cy="684770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7124" y="0"/>
            <a:ext cx="4572000" cy="6861993"/>
          </a:xfrm>
          <a:prstGeom prst="rect">
            <a:avLst/>
          </a:prstGeom>
        </p:spPr>
      </p:pic>
    </p:spTree>
    <p:extLst>
      <p:ext uri="{BB962C8B-B14F-4D97-AF65-F5344CB8AC3E}">
        <p14:creationId xmlns:p14="http://schemas.microsoft.com/office/powerpoint/2010/main" val="42663241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205952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50869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214754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24528" cy="7056784"/>
          </a:xfrm>
          <a:prstGeom prst="rect">
            <a:avLst/>
          </a:prstGeom>
        </p:spPr>
      </p:pic>
    </p:spTree>
    <p:extLst>
      <p:ext uri="{BB962C8B-B14F-4D97-AF65-F5344CB8AC3E}">
        <p14:creationId xmlns:p14="http://schemas.microsoft.com/office/powerpoint/2010/main" val="8427699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03107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108520" y="0"/>
            <a:ext cx="9361040" cy="6858000"/>
          </a:xfrm>
          <a:prstGeom prst="rect">
            <a:avLst/>
          </a:prstGeom>
        </p:spPr>
      </p:pic>
    </p:spTree>
    <p:extLst>
      <p:ext uri="{BB962C8B-B14F-4D97-AF65-F5344CB8AC3E}">
        <p14:creationId xmlns:p14="http://schemas.microsoft.com/office/powerpoint/2010/main" val="31963543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4907"/>
            <a:ext cx="9144000" cy="6508185"/>
          </a:xfrm>
          <a:prstGeom prst="rect">
            <a:avLst/>
          </a:prstGeom>
        </p:spPr>
      </p:pic>
    </p:spTree>
    <p:extLst>
      <p:ext uri="{BB962C8B-B14F-4D97-AF65-F5344CB8AC3E}">
        <p14:creationId xmlns:p14="http://schemas.microsoft.com/office/powerpoint/2010/main" val="19481606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08"/>
          <a:stretch/>
        </p:blipFill>
        <p:spPr>
          <a:xfrm>
            <a:off x="0" y="0"/>
            <a:ext cx="45720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6453"/>
          <a:stretch/>
        </p:blipFill>
        <p:spPr>
          <a:xfrm>
            <a:off x="4572000" y="-5160"/>
            <a:ext cx="4572000" cy="6863160"/>
          </a:xfrm>
          <a:prstGeom prst="rect">
            <a:avLst/>
          </a:prstGeom>
        </p:spPr>
      </p:pic>
    </p:spTree>
    <p:extLst>
      <p:ext uri="{BB962C8B-B14F-4D97-AF65-F5344CB8AC3E}">
        <p14:creationId xmlns:p14="http://schemas.microsoft.com/office/powerpoint/2010/main" val="19183504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 y="0"/>
            <a:ext cx="4572000" cy="689056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600" b="7717"/>
          <a:stretch/>
        </p:blipFill>
        <p:spPr>
          <a:xfrm>
            <a:off x="4355976" y="-99392"/>
            <a:ext cx="4788023" cy="6989960"/>
          </a:xfrm>
          <a:prstGeom prst="rect">
            <a:avLst/>
          </a:prstGeom>
        </p:spPr>
      </p:pic>
    </p:spTree>
    <p:extLst>
      <p:ext uri="{BB962C8B-B14F-4D97-AF65-F5344CB8AC3E}">
        <p14:creationId xmlns:p14="http://schemas.microsoft.com/office/powerpoint/2010/main" val="29626891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39818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01"/>
          <a:stretch/>
        </p:blipFill>
        <p:spPr>
          <a:xfrm>
            <a:off x="0" y="-171400"/>
            <a:ext cx="9144000" cy="7029400"/>
          </a:xfrm>
          <a:prstGeom prst="rect">
            <a:avLst/>
          </a:prstGeom>
        </p:spPr>
      </p:pic>
    </p:spTree>
    <p:extLst>
      <p:ext uri="{BB962C8B-B14F-4D97-AF65-F5344CB8AC3E}">
        <p14:creationId xmlns:p14="http://schemas.microsoft.com/office/powerpoint/2010/main" val="40305272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62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1073" y="3352800"/>
            <a:ext cx="101854" cy="1524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2500" y="0"/>
            <a:ext cx="4381500" cy="6858000"/>
          </a:xfrm>
          <a:prstGeom prst="rect">
            <a:avLst/>
          </a:prstGeom>
        </p:spPr>
      </p:pic>
    </p:spTree>
    <p:extLst>
      <p:ext uri="{BB962C8B-B14F-4D97-AF65-F5344CB8AC3E}">
        <p14:creationId xmlns:p14="http://schemas.microsoft.com/office/powerpoint/2010/main" val="10178397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961174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28"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2918" y="-20018"/>
            <a:ext cx="4591082" cy="6858000"/>
          </a:xfrm>
          <a:prstGeom prst="rect">
            <a:avLst/>
          </a:prstGeom>
        </p:spPr>
      </p:pic>
    </p:spTree>
    <p:extLst>
      <p:ext uri="{BB962C8B-B14F-4D97-AF65-F5344CB8AC3E}">
        <p14:creationId xmlns:p14="http://schemas.microsoft.com/office/powerpoint/2010/main" val="26933545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0451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73026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9807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6889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59633" y="808057"/>
            <a:ext cx="6579696" cy="1077229"/>
          </a:xfrm>
        </p:spPr>
        <p:txBody>
          <a:bodyPr/>
          <a:lstStyle/>
          <a:p>
            <a:r>
              <a:rPr lang="pt-BR" dirty="0"/>
              <a:t>Palmetum de Santa Cruz de Tenerife.</a:t>
            </a:r>
            <a:endParaRPr lang="es-ES" dirty="0"/>
          </a:p>
        </p:txBody>
      </p:sp>
      <p:sp>
        <p:nvSpPr>
          <p:cNvPr id="3" name="2 Marcador de contenido"/>
          <p:cNvSpPr>
            <a:spLocks noGrp="1"/>
          </p:cNvSpPr>
          <p:nvPr>
            <p:ph idx="1"/>
          </p:nvPr>
        </p:nvSpPr>
        <p:spPr>
          <a:xfrm>
            <a:off x="971600" y="2049878"/>
            <a:ext cx="6867728" cy="4000066"/>
          </a:xfrm>
        </p:spPr>
        <p:txBody>
          <a:bodyPr>
            <a:normAutofit/>
          </a:bodyPr>
          <a:lstStyle/>
          <a:p>
            <a:r>
              <a:rPr lang="es-ES" dirty="0"/>
              <a:t>El Palmetum de Santa Cruz de Tenerife es un jardín botánico de 120.000 m² especializados en palmas (Arecaceae). Se encuentra ubicado en Santa Cruz de Tenerife, Islas Canarias, España. El parque está dividido en "secciones biogeográficas" e incluye un gran sistema de cascadas, arroyos y estanques, un museo etnográfico dedicado a la palma de la mano, y una casa de pantalla sombra. El proyecto se inició en 1995 con fondos de la Unión Europea y de la ciudad de Santa Cruz y que fue paralizado por falta de fondos en el 2000 y sólo se abrió al público en 2014.</a:t>
            </a:r>
          </a:p>
        </p:txBody>
      </p:sp>
    </p:spTree>
    <p:extLst>
      <p:ext uri="{BB962C8B-B14F-4D97-AF65-F5344CB8AC3E}">
        <p14:creationId xmlns:p14="http://schemas.microsoft.com/office/powerpoint/2010/main" val="20468247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260648"/>
            <a:ext cx="6953200" cy="6213304"/>
          </a:xfrm>
        </p:spPr>
        <p:txBody>
          <a:bodyPr/>
          <a:lstStyle/>
          <a:p>
            <a:r>
              <a:rPr lang="es-ES" dirty="0"/>
              <a:t>Una gran valiosa colección, palma por encima de 400 especies todavía se mantiene y la mejora mientras espera nuevos acontecimientos. Es el parque temático con la mayor colección de palmeras en Europa.</a:t>
            </a:r>
          </a:p>
          <a:p>
            <a:r>
              <a:rPr lang="es-ES" dirty="0"/>
              <a:t>El Palmetum se encuentra en Santa Cruz de Tenerife, la capital de los occidentales de Canarias, en el barrio de Cabo Llanos, en la zona costera llamado Parque Marítimo César Manrique. </a:t>
            </a:r>
          </a:p>
          <a:p>
            <a:r>
              <a:rPr lang="es-ES" dirty="0"/>
              <a:t>Es un cerro conocido como El Lazareto, un antiguo vertedero de la ciudad, con vistas al océano. La temperatura media anual es de 21 ° C y la temperatura mínima absoluta registrada 13 ° C.</a:t>
            </a:r>
          </a:p>
        </p:txBody>
      </p:sp>
    </p:spTree>
    <p:extLst>
      <p:ext uri="{BB962C8B-B14F-4D97-AF65-F5344CB8AC3E}">
        <p14:creationId xmlns:p14="http://schemas.microsoft.com/office/powerpoint/2010/main" val="18024216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04664"/>
            <a:ext cx="6953200" cy="6069288"/>
          </a:xfrm>
        </p:spPr>
        <p:txBody>
          <a:bodyPr>
            <a:normAutofit/>
          </a:bodyPr>
          <a:lstStyle/>
          <a:p>
            <a:r>
              <a:rPr lang="es-ES" dirty="0"/>
              <a:t>El antiguo vertedero fue cerrado en 1983. La creación del jardín se inició con fondos de la Unión Europea y el Ayuntamiento de Santa Cruz de Tenerife. El proyecto se inició en 1995, bajo la dirección botánico del agrónomo Manuel Caballero Ruano y el biólogo Carlo Morici.</a:t>
            </a:r>
          </a:p>
          <a:p>
            <a:r>
              <a:rPr lang="es-ES" dirty="0"/>
              <a:t> El paisajista Carlos Simón dirigió la construcción de varios lagos y cascadas y la plantación de los primeros jardines en 1996-1999. El desarrollo del proyecto fue paralizado repentinamente en 2000 por falta de financiación. Desde entonces se mantuvo con el mantenimiento básico hasta el año 2006. Durante 2007 y 2008, algunas de las obras más importantes se llevaron a cabo en el parque con el fin de impulsar aún más. El sistema de riego entero fue reemplazado y la vertiente sur sin terminar fueron ajardinada y plantada.</a:t>
            </a:r>
          </a:p>
        </p:txBody>
      </p:sp>
    </p:spTree>
    <p:extLst>
      <p:ext uri="{BB962C8B-B14F-4D97-AF65-F5344CB8AC3E}">
        <p14:creationId xmlns:p14="http://schemas.microsoft.com/office/powerpoint/2010/main" val="22862042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548680"/>
            <a:ext cx="6881192" cy="5925272"/>
          </a:xfrm>
        </p:spPr>
        <p:txBody>
          <a:bodyPr>
            <a:normAutofit/>
          </a:bodyPr>
          <a:lstStyle/>
          <a:p>
            <a:r>
              <a:rPr lang="es-ES" dirty="0"/>
              <a:t>Colecciones vivas se han mejorado y ordenada. Nuevas secciones geográficas se han iniciado para Borneo y Filipinas y Nueva Guinea. El jardín todavía no está abierto al público. Se puede visitar con cita previa a través de la Ciudad de Santa Cruz de Tenerife. Una fundación pública denominada Fundación Canaria del Jardín Botánico del Palmetum de Santa Cruz se espera para gestionar el jardín en el futuro.</a:t>
            </a:r>
          </a:p>
          <a:p>
            <a:r>
              <a:rPr lang="es-ES" dirty="0"/>
              <a:t>El octágono, El Octógono, es una casa de sombra-medio hundida de 2.300 m², diseñado para albergar las especies más delicadas. Contiene una ranura densa de especies tropicales atravesados ​​por senderos, arroyos, puentes y cascadas.</a:t>
            </a:r>
          </a:p>
          <a:p>
            <a:r>
              <a:rPr lang="es-ES" dirty="0"/>
              <a:t>The Palm Museo Etnográfico es una estructura subterránea, cubierta de vegetación</a:t>
            </a:r>
          </a:p>
        </p:txBody>
      </p:sp>
    </p:spTree>
    <p:extLst>
      <p:ext uri="{BB962C8B-B14F-4D97-AF65-F5344CB8AC3E}">
        <p14:creationId xmlns:p14="http://schemas.microsoft.com/office/powerpoint/2010/main" val="39975463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6953200" cy="5997280"/>
          </a:xfrm>
        </p:spPr>
        <p:txBody>
          <a:bodyPr>
            <a:normAutofit/>
          </a:bodyPr>
          <a:lstStyle/>
          <a:p>
            <a:r>
              <a:rPr lang="es-ES" dirty="0"/>
              <a:t>La entrada principal está diseñado para parecerse a un "bosque". Se acogerá la colección existente de objetos relacionados con palmeras, el herbario, salas de conferencias y salas de clase.</a:t>
            </a:r>
          </a:p>
          <a:p>
            <a:r>
              <a:rPr lang="es-ES" dirty="0"/>
              <a:t>A partir de 2008 los jardines contenían un total de 1.200 taxones (estimación), 960 adhesiones registradas y cerca de 3.100 plantas (estimación). 72 de los taxones representados están incluidos en la UICN Lista Roja, 14 de ellos están en peligro crítico.</a:t>
            </a:r>
          </a:p>
          <a:p>
            <a:r>
              <a:rPr lang="es-ES" dirty="0"/>
              <a:t>Las familias más representadas: Arecaceae: (404 taxa), Bromeliaceae (89), Cactaceae (31), Agavaceae (26), Moraceae (27), Pandanaceae (10), Mimosaceae (14), Zamiaceae (12)</a:t>
            </a:r>
          </a:p>
        </p:txBody>
      </p:sp>
    </p:spTree>
    <p:extLst>
      <p:ext uri="{BB962C8B-B14F-4D97-AF65-F5344CB8AC3E}">
        <p14:creationId xmlns:p14="http://schemas.microsoft.com/office/powerpoint/2010/main" val="33254683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Géneros más representados de palmeras (Arecaceae): Coccothrinax (43 taxa), Dypsis (21), Chamaedorea (18), Livistona (14), Pritchardia (12), Syagrus (12), Copernicia (11), Arenga (10).</a:t>
            </a:r>
          </a:p>
          <a:p>
            <a:r>
              <a:rPr lang="es-ES" dirty="0"/>
              <a:t>La colección se centra en las palmas de las islas y la sección dedicada al Caribe es la más grande. La colección de los géneros de palma Caribe Thrinax, Coccothrinax y Hemithrinax se encuentran entre los más completos en el mundo, ya que procede de numerosas expediciones a los hábitats silvestres y colaboraciones con jardines botánicos del Caribe, especialmente con el Botanical Center Montgomery en Miami, Jardín Botánico Nacional de Santo Domingo y el Jardín Botánico Nacional de Cuba.</a:t>
            </a:r>
          </a:p>
          <a:p>
            <a:endParaRPr lang="es-ES" dirty="0"/>
          </a:p>
        </p:txBody>
      </p:sp>
    </p:spTree>
    <p:extLst>
      <p:ext uri="{BB962C8B-B14F-4D97-AF65-F5344CB8AC3E}">
        <p14:creationId xmlns:p14="http://schemas.microsoft.com/office/powerpoint/2010/main" val="6211185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Algunos taxones se cultivan en número suficiente para permitir la producción de semillas ex situ de la UICN de especies. Un caso excepcional es Coccothrinax borhidiana O. Muñiz, que es una especie lentos y en Peligro Crítico según la UICN y está representado en los jardines botánicos de 17 especímenes germinadas en 1996, ahora la fructificación en la sección Caribe.</a:t>
            </a:r>
          </a:p>
          <a:p>
            <a:r>
              <a:rPr lang="es-ES" dirty="0"/>
              <a:t>La superficie de la colina se divide en "secciones biogeográficas", con el fin de acoger la palma de la flora de distintas zonas del mundo. Son de tamaño variable entre 1.000 y 20.000 m². Algunas secciones son jardines con colinas, arroyos, estanques o cascadas.</a:t>
            </a:r>
          </a:p>
        </p:txBody>
      </p:sp>
    </p:spTree>
    <p:extLst>
      <p:ext uri="{BB962C8B-B14F-4D97-AF65-F5344CB8AC3E}">
        <p14:creationId xmlns:p14="http://schemas.microsoft.com/office/powerpoint/2010/main" val="12598722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2388243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829360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9489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1158215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5563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00691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28562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3" b="233"/>
          <a:stretch/>
        </p:blipFill>
        <p:spPr>
          <a:xfrm>
            <a:off x="0" y="15999"/>
            <a:ext cx="9143999" cy="6842001"/>
          </a:xfrm>
          <a:prstGeom prst="rect">
            <a:avLst/>
          </a:prstGeom>
        </p:spPr>
      </p:pic>
    </p:spTree>
    <p:extLst>
      <p:ext uri="{BB962C8B-B14F-4D97-AF65-F5344CB8AC3E}">
        <p14:creationId xmlns:p14="http://schemas.microsoft.com/office/powerpoint/2010/main" val="27110024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96765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66714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8267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25953396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253937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75926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02249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001269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775883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627750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3646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36243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35150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477596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1409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140968"/>
            <a:ext cx="9036496" cy="3714154"/>
          </a:xfrm>
          <a:prstGeom prst="rect">
            <a:avLst/>
          </a:prstGeom>
        </p:spPr>
      </p:pic>
    </p:spTree>
    <p:extLst>
      <p:ext uri="{BB962C8B-B14F-4D97-AF65-F5344CB8AC3E}">
        <p14:creationId xmlns:p14="http://schemas.microsoft.com/office/powerpoint/2010/main" val="8973569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9332834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6913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67736"/>
          </a:xfrm>
          <a:prstGeom prst="rect">
            <a:avLst/>
          </a:prstGeom>
        </p:spPr>
      </p:pic>
    </p:spTree>
    <p:extLst>
      <p:ext uri="{BB962C8B-B14F-4D97-AF65-F5344CB8AC3E}">
        <p14:creationId xmlns:p14="http://schemas.microsoft.com/office/powerpoint/2010/main" val="2779865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97</TotalTime>
  <Words>2319</Words>
  <Application>Microsoft Office PowerPoint</Application>
  <PresentationFormat>Presentación en pantalla (4:3)</PresentationFormat>
  <Paragraphs>253</Paragraphs>
  <Slides>116</Slides>
  <Notes>100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116</vt:i4>
      </vt:variant>
    </vt:vector>
  </HeadingPairs>
  <TitlesOfParts>
    <vt:vector size="122" baseType="lpstr">
      <vt:lpstr>Arial</vt:lpstr>
      <vt:lpstr>Calibri</vt:lpstr>
      <vt:lpstr>MS Shell Dlg 2</vt:lpstr>
      <vt:lpstr>Wingdings</vt:lpstr>
      <vt:lpstr>Wingdings 3</vt:lpstr>
      <vt:lpstr>Madison</vt:lpstr>
      <vt:lpstr>Jardin Botânico Mar i Murtra Jardín Botánico de la Orotava.- Palmetum de Santa Cruz de Tenerife</vt:lpstr>
      <vt:lpstr>Jardin Botânico Mar i Murtra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de la Orotava.-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Palmetum de Santa Cruz de Tenerife.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BOTANICOS.-45 España.-Jardin botanico.</dc:title>
  <dc:creator>Josep</dc:creator>
  <cp:lastModifiedBy>jose Maria pichardo   sagrista</cp:lastModifiedBy>
  <cp:revision>12</cp:revision>
  <dcterms:created xsi:type="dcterms:W3CDTF">2015-09-04T10:01:30Z</dcterms:created>
  <dcterms:modified xsi:type="dcterms:W3CDTF">2019-09-16T07:09:56Z</dcterms:modified>
</cp:coreProperties>
</file>