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0"/>
  </p:notesMasterIdLst>
  <p:sldIdLst>
    <p:sldId id="368" r:id="rId2"/>
    <p:sldId id="366" r:id="rId3"/>
    <p:sldId id="256" r:id="rId4"/>
    <p:sldId id="365" r:id="rId5"/>
    <p:sldId id="367" r:id="rId6"/>
    <p:sldId id="326" r:id="rId7"/>
    <p:sldId id="257" r:id="rId8"/>
    <p:sldId id="259" r:id="rId9"/>
    <p:sldId id="260" r:id="rId10"/>
    <p:sldId id="271" r:id="rId11"/>
    <p:sldId id="261" r:id="rId12"/>
    <p:sldId id="262" r:id="rId13"/>
    <p:sldId id="263" r:id="rId14"/>
    <p:sldId id="27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2" r:id="rId23"/>
    <p:sldId id="296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8" r:id="rId47"/>
    <p:sldId id="299" r:id="rId48"/>
    <p:sldId id="300" r:id="rId49"/>
    <p:sldId id="301" r:id="rId50"/>
    <p:sldId id="302" r:id="rId51"/>
    <p:sldId id="303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9" r:id="rId65"/>
    <p:sldId id="320" r:id="rId66"/>
    <p:sldId id="321" r:id="rId67"/>
    <p:sldId id="322" r:id="rId68"/>
    <p:sldId id="318" r:id="rId69"/>
    <p:sldId id="323" r:id="rId70"/>
    <p:sldId id="324" r:id="rId71"/>
    <p:sldId id="325" r:id="rId72"/>
    <p:sldId id="327" r:id="rId73"/>
    <p:sldId id="328" r:id="rId74"/>
    <p:sldId id="329" r:id="rId75"/>
    <p:sldId id="330" r:id="rId76"/>
    <p:sldId id="347" r:id="rId77"/>
    <p:sldId id="332" r:id="rId78"/>
    <p:sldId id="345" r:id="rId79"/>
    <p:sldId id="331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6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297" r:id="rId106"/>
    <p:sldId id="304" r:id="rId107"/>
    <p:sldId id="258" r:id="rId108"/>
    <p:sldId id="317" r:id="rId10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150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6F6C778-7940-4309-A760-7F3E4E5BA598}" type="datetimeFigureOut">
              <a:rPr lang="es-ES"/>
              <a:pPr>
                <a:defRPr/>
              </a:pPr>
              <a:t>17/09/2019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FF408CA-440C-420F-BA5A-076471C9A9D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88286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 Jardin Exótico de Mónaco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B10BF8-2B91-45B6-B046-1ABC8357D8C6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EE024E-0E31-4063-BC3E-97211CA39674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s-E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BFED16-76BA-4706-8A14-299160961369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s-E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 vista desde el jardín</a:t>
            </a:r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4D85C5-8BB7-424B-AB41-8EB7A842F848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s-E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 vista desde el jardín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4DD1CF-D69C-429D-B4A5-791AAED174DC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s-E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7EA40E-C471-4DC9-86C5-2937D8577943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s-E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</a:t>
            </a:r>
            <a:r>
              <a:rPr lang="es-ES" dirty="0" err="1"/>
              <a:t>Echinocactus</a:t>
            </a:r>
            <a:r>
              <a:rPr lang="es-ES" dirty="0"/>
              <a:t> </a:t>
            </a:r>
            <a:r>
              <a:rPr lang="es-ES" dirty="0" err="1"/>
              <a:t>grusonii</a:t>
            </a:r>
            <a:endParaRPr lang="es-ES" dirty="0"/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A469CC-AB0D-4072-A4C6-7A2A1E2E7232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s-E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</a:t>
            </a:r>
            <a:r>
              <a:rPr lang="es-ES" dirty="0" err="1"/>
              <a:t>Echinocactus</a:t>
            </a:r>
            <a:r>
              <a:rPr lang="es-ES" dirty="0"/>
              <a:t> </a:t>
            </a:r>
            <a:r>
              <a:rPr lang="es-ES" dirty="0" err="1"/>
              <a:t>grusonii</a:t>
            </a:r>
            <a:endParaRPr lang="es-ES" dirty="0"/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5ADE37-45C9-40C7-8778-A263F8DD8BA6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s-E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F7D171-961D-4D44-AC7A-A55273E854AE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s-E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DC3AC2-427B-4BF6-BE43-CA66AEDBFFBA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s-E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7B702F-75A9-43F3-854D-9830EC87A22F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s-E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</a:t>
            </a:r>
            <a:r>
              <a:rPr lang="es-ES" dirty="0" err="1"/>
              <a:t>Echinocactus</a:t>
            </a:r>
            <a:endParaRPr lang="es-ES" dirty="0"/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FDFF24-DF69-4A73-939A-6C2B00BA0531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s-E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47BFC-1A18-43F6-A12A-9B128CB5FD5A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s-E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99C7DB-694E-4DEE-9479-DE4D39507AEB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s-E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E1FF32-BB29-4935-85A1-30A28E9C5187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s-E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6929D06-96B4-492C-883C-264C49B38D8F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s-E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 Mónaco.-Aeonium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D77218-F3CF-4A71-A30C-055390998303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s-E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A273AB-DBB3-41DC-89B7-8E8F57D3D2C5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s-E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</a:t>
            </a:r>
            <a:r>
              <a:rPr lang="es-ES" dirty="0" err="1"/>
              <a:t>Monaco</a:t>
            </a:r>
            <a:r>
              <a:rPr lang="es-ES" dirty="0"/>
              <a:t>.-Lampranthus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6AC68A-414C-469C-BBAD-AF2123DD43E2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s-E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Mónaco.-Lampranthus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CD9457-2917-4277-BC37-B1EC6A93BE8F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s-E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Mónaco.-Lampranthus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7C4F62-2898-4405-8611-DD90871B6C55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s-E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1D845F-AF14-4F10-9EAD-3CF575DCE8BF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s-E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Mónaco.-Aloes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3A2061-B343-4180-B7DE-2AD421C1307D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s-E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D1266B-3712-4A8A-8040-C3091C9F428F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s-E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02FEDD-5912-4E2B-BADA-66358DAFAB5B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s-E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Mónaco.-Agave </a:t>
            </a:r>
            <a:r>
              <a:rPr lang="es-ES" dirty="0" err="1"/>
              <a:t>attenuata</a:t>
            </a:r>
            <a:endParaRPr lang="es-ES" dirty="0"/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6A8B9DC-EBE7-4DB6-910B-A741EAD1E8CE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s-E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Mónaco.-Colección privada del Príncipe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317972-769B-4D4D-889F-6543EDE5B3A9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s-E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Mónaco.-Colección privada del Príncipe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3AD2F0-ECBC-4E01-86E7-D2197DC80AFA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s-E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Mónaco.-colección privada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C7A665-3137-43BC-AD2E-4BD4726CB5B2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s-E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Mónaco.-Colección privada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5DD851-6E60-40BC-92A4-0B1985A423CA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s-E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Mónaco.-Colección privada del Príncipe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4848415-8E94-4DE0-BDC4-65D5129E8DCF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s-E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Mónaco.-Colección privada del Príncipe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428FA6-E8C5-47AF-B857-966144E4E324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s-E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Mónaco.-Colección privada del Príncipe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C9E872-11D3-46BB-8368-56BDD98EA914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s-E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Exótico de Mónaco.-Colección privada del Príncipe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090951-D288-459C-96F6-29A6AF9147BE}" type="slidenum">
              <a:rPr lang="es-ES" smtClean="0"/>
              <a:pPr>
                <a:defRPr/>
              </a:pPr>
              <a:t>39</a:t>
            </a:fld>
            <a:endParaRPr lang="es-E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</a:t>
            </a:r>
            <a:r>
              <a:rPr lang="es-ES" dirty="0" err="1"/>
              <a:t>Copiapoas</a:t>
            </a:r>
            <a:endParaRPr lang="es-ES" dirty="0"/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AD3B70-665F-42E3-B6E9-16D2480F1326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s-E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Mónaco.-Colección privada del Príncipe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671439-4EE6-4D71-9CDA-31FDFE2E0389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s-E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Mónaco.-Colección privada del Príncipe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656323-DC32-421E-AF8F-52DF79122A30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s-E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8799BB-ABA0-4DEB-90F4-64ABEC403309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s-E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9FDA21-2A4C-462F-B2E3-645BE289FC4B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s-E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Mónaco.-Opuntia </a:t>
            </a:r>
            <a:r>
              <a:rPr lang="es-ES" dirty="0" err="1"/>
              <a:t>mycrodasis</a:t>
            </a:r>
            <a:endParaRPr lang="es-ES" dirty="0"/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DD562B-7766-4F1D-BB46-9240BCF9D37B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s-E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741C3-A1C1-4901-84D1-8481A1B8708B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s-E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5B6DF1-C488-486C-AE67-6EC84DD553C1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s-E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F77789-06CC-4220-B594-5381BCC476D2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s-E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A189B1-E558-4DE0-A565-B4B6EB66F468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es-E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Mónaco.-Cereus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ACF57D-F469-4633-96C6-095CA651000D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es-E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Mónaco.-Agave </a:t>
            </a:r>
            <a:r>
              <a:rPr lang="es-ES" dirty="0" err="1"/>
              <a:t>attenuata</a:t>
            </a:r>
            <a:endParaRPr lang="es-ES" dirty="0"/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28F9FD-26BE-4247-A952-1E6727DC241A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s-E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35CD17-178D-48FC-BE87-262AA74A85F3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s-E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Mónaco.-Opuntia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6CC0D7-8D6C-4BA7-8F83-893536C87D02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es-E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36C44A-4F36-46A7-A7ED-03399BDE13BC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s-E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4448E0-3C91-4246-AA22-2C5A001EA6B3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es-E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F62B8E-AEB2-468E-BD21-AAED854BDD36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es-E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D7C2B1-31F8-4807-9ED0-367ED2458A65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es-E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E0BC7F-6D12-432F-B331-55F34ADF650E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58</a:t>
            </a:fld>
            <a:endParaRPr lang="es-E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C4ED42-E1E6-4084-AD04-756B9D658F45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59</a:t>
            </a:fld>
            <a:endParaRPr lang="es-E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18A624-F10D-4D1F-A518-E26809F47F8B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60</a:t>
            </a:fld>
            <a:endParaRPr lang="es-E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242C1F-3915-4350-9BB8-8232293D5376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61</a:t>
            </a:fld>
            <a:endParaRPr lang="es-E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0654ACD-C667-4C22-9396-2A2A5F06FE26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62</a:t>
            </a:fld>
            <a:endParaRPr lang="es-E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</a:t>
            </a:r>
            <a:r>
              <a:rPr lang="es-ES" dirty="0" err="1"/>
              <a:t>Monaco</a:t>
            </a:r>
            <a:r>
              <a:rPr lang="es-ES" dirty="0"/>
              <a:t>.-Mónaco visto desde el jardín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199686-12C2-4520-9777-25B81ACA3D81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63</a:t>
            </a:fld>
            <a:endParaRPr lang="es-E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B771169-9D7D-428F-996E-F002CFAFBDF3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64</a:t>
            </a:fld>
            <a:endParaRPr lang="es-E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08EB94-788C-49CD-8B47-9DEB225E61E6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65</a:t>
            </a:fld>
            <a:endParaRPr lang="es-E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EA4949-D763-4004-9588-6E15963FB887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66</a:t>
            </a:fld>
            <a:endParaRPr lang="es-E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Mónaco.-Invernaderos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B127FC-13BA-4ABF-8023-807259343B01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67</a:t>
            </a:fld>
            <a:endParaRPr lang="es-ES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Mónaco.-Invernaderos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743C4A-C81A-476F-90FA-726D0B7EF3A0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68</a:t>
            </a:fld>
            <a:endParaRPr lang="es-ES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447DA6-B5F5-4B0A-B0A4-CDCB25252F42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69</a:t>
            </a:fld>
            <a:endParaRPr lang="es-ES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CF17F2-382F-45BA-A34D-776E3E78E47A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70</a:t>
            </a:fld>
            <a:endParaRPr lang="es-ES"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6C7E70-2928-4015-AD63-6E361DCE7F33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71</a:t>
            </a:fld>
            <a:endParaRPr lang="es-ES" dirty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5B8712-0E8B-4FCD-81E4-9887BFEE4F00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72</a:t>
            </a:fld>
            <a:endParaRPr lang="es-ES" dirty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4ACA2D-6D2D-4EAA-864B-B7F519C3349E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73</a:t>
            </a:fld>
            <a:endParaRPr lang="es-ES" dirty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E3383C-B599-42BC-A337-462560DF622C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74</a:t>
            </a:fld>
            <a:endParaRPr lang="es-ES"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0C8C5B-76AD-4F13-96F7-7D2E7D3FF7C7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75</a:t>
            </a:fld>
            <a:endParaRPr lang="es-ES" dirty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127753-5107-4C45-96A9-B06340532482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76</a:t>
            </a:fld>
            <a:endParaRPr lang="es-ES" dirty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Mónaco.-Mónaco.-Vista desde el Jardin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DC5004-2100-488F-AE41-807058A5CEBA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77</a:t>
            </a:fld>
            <a:endParaRPr lang="es-ES" dirty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E30A9D-645D-4B91-9662-641872AC1ED0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78</a:t>
            </a:fld>
            <a:endParaRPr lang="es-ES" dirty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66B54B2-8156-4298-8C36-78F25A249E05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79</a:t>
            </a:fld>
            <a:endParaRPr lang="es-ES" dirty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DFFDB5-B0CA-4993-83A4-ABEADB93A126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80</a:t>
            </a:fld>
            <a:endParaRPr lang="es-ES" dirty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A324F1-AE38-4B40-A549-6C8A3ABDF8C1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81</a:t>
            </a:fld>
            <a:endParaRPr lang="es-ES" dirty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94262D-BCA9-461F-9F8E-CA18AD1B12F0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82</a:t>
            </a:fld>
            <a:endParaRPr lang="es-ES" dirty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B9F519-361A-41E5-8581-84530971E19A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83</a:t>
            </a:fld>
            <a:endParaRPr lang="es-ES" dirty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797108-1FDD-4835-B86F-51D91EF49EED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84</a:t>
            </a:fld>
            <a:endParaRPr lang="es-ES" dirty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B1509F-EC59-4F0B-B954-23165F47CFA7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85</a:t>
            </a:fld>
            <a:endParaRPr lang="es-ES" dirty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AB60E0-B284-4748-956E-88AEB8968EDE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86</a:t>
            </a:fld>
            <a:endParaRPr lang="es-ES" dirty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15961C-1E39-42F8-9FE0-FA523E84C111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87</a:t>
            </a:fld>
            <a:endParaRPr lang="es-ES" dirty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D6E128-84D4-4279-A638-F630A53D92EA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88</a:t>
            </a:fld>
            <a:endParaRPr lang="es-ES" dirty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17397F-9768-4FD3-AEA2-7B7F97C92119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89</a:t>
            </a:fld>
            <a:endParaRPr lang="es-ES" dirty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83DD43-017C-41F5-800A-55A882BD8F71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90</a:t>
            </a:fld>
            <a:endParaRPr lang="es-ES" dirty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BBBCCC-4742-4BC5-9E43-4E358454D25B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91</a:t>
            </a:fld>
            <a:endParaRPr lang="es-ES" dirty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4201CC-9876-4A3B-A142-4D87BE44090F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92</a:t>
            </a:fld>
            <a:endParaRPr lang="es-ES" dirty="0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78BEE5-937D-4C5E-9041-1900CF4FB372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93</a:t>
            </a:fld>
            <a:endParaRPr lang="es-ES" dirty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311734-3AE8-4D9F-8DBD-D72C70D6152F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94</a:t>
            </a:fld>
            <a:endParaRPr lang="es-ES" dirty="0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681324-D092-4559-BE82-AAD990B0A46B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95</a:t>
            </a:fld>
            <a:endParaRPr lang="es-ES" dirty="0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Mónaco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47554C-8D5C-4272-96E8-3C727C3B6EED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96</a:t>
            </a:fld>
            <a:endParaRPr lang="es-ES" dirty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1789D6-4F37-4FFF-B7D5-CD52365F884F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97</a:t>
            </a:fld>
            <a:endParaRPr lang="es-ES" dirty="0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B1C079-51D9-4065-A338-0C9B56FA98C5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98</a:t>
            </a:fld>
            <a:endParaRPr lang="es-ES" dirty="0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370BFB-19C8-4E46-B108-B96FD50892E2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99</a:t>
            </a:fld>
            <a:endParaRPr lang="es-ES" dirty="0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BB2DB5-B7B5-4B17-8047-E5ACC8363130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100</a:t>
            </a:fld>
            <a:endParaRPr lang="es-ES" dirty="0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0074C-58B2-44B1-86B8-BBFBDB343579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101</a:t>
            </a:fld>
            <a:endParaRPr lang="es-ES" dirty="0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Mónaco.-Aeonium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6E8BAA-BBFC-471D-A6B9-7B4CEF2F8C38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102</a:t>
            </a:fld>
            <a:endParaRPr lang="es-ES" dirty="0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314D66-C12E-49FA-9E22-5DB01B60D9F7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103</a:t>
            </a:fld>
            <a:endParaRPr lang="es-ES" dirty="0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8313777-0400-4B19-9D20-C2E083634402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104</a:t>
            </a:fld>
            <a:endParaRPr lang="es-ES" dirty="0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Exótico de </a:t>
            </a:r>
            <a:r>
              <a:rPr lang="es-ES" dirty="0" err="1"/>
              <a:t>Monaco</a:t>
            </a:r>
            <a:r>
              <a:rPr lang="es-ES" dirty="0"/>
              <a:t>.-Grutas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F408CA-440C-420F-BA5A-076471C9A9DE}" type="slidenum">
              <a:rPr lang="es-ES" smtClean="0"/>
              <a:pPr>
                <a:defRPr/>
              </a:pPr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4702606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568AA6-71C6-4290-BD48-8FA1B82D203F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106</a:t>
            </a:fld>
            <a:endParaRPr lang="es-ES" dirty="0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Exótico de Mónaco.-Gruta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837F2D-BE64-4245-B7C3-B4F97EF9B22E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107</a:t>
            </a:fld>
            <a:endParaRPr lang="es-ES" dirty="0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/>
              <a:t>Mónaco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BC9D5E-AD09-4670-B3B1-6BB15FB25722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108</a:t>
            </a:fld>
            <a:endParaRPr 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5898825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6906359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58856" y="3428999"/>
            <a:ext cx="4138550" cy="2268559"/>
          </a:xfrm>
        </p:spPr>
        <p:txBody>
          <a:bodyPr anchor="t">
            <a:normAutofit/>
          </a:bodyPr>
          <a:lstStyle>
            <a:lvl1pPr algn="r"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1292" y="2268787"/>
            <a:ext cx="3966114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95213B-F2FC-4492-872F-87702723C47E}" type="datetimeFigureOut">
              <a:rPr lang="es-ES" smtClean="0"/>
              <a:pPr>
                <a:defRPr/>
              </a:pPr>
              <a:t>17/09/2019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pPr>
              <a:defRPr/>
            </a:pPr>
            <a:fld id="{CD48D963-79F4-447E-9AEB-7DE36E0B27FA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24" name="TextBox 23"/>
          <p:cNvSpPr txBox="1"/>
          <p:nvPr/>
        </p:nvSpPr>
        <p:spPr>
          <a:xfrm>
            <a:off x="1641440" y="3262168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381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F68379-DFFA-49D7-8FA6-03B721FC93B2}" type="datetimeFigureOut">
              <a:rPr lang="es-ES" smtClean="0"/>
              <a:pPr>
                <a:defRPr/>
              </a:pPr>
              <a:t>17/09/2019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35C1BB-7167-4450-8667-5ADF2BB57D76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7" name="TextBox 6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355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405" y="3199028"/>
            <a:ext cx="5967420" cy="1372971"/>
          </a:xfrm>
        </p:spPr>
        <p:txBody>
          <a:bodyPr anchor="t">
            <a:normAutofit/>
          </a:bodyPr>
          <a:lstStyle>
            <a:lvl1pPr algn="r"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1131" y="2272143"/>
            <a:ext cx="5803294" cy="926885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B6F392-8126-44DC-ABC6-4F271236011F}" type="datetimeFigureOut">
              <a:rPr lang="es-ES" smtClean="0"/>
              <a:pPr>
                <a:defRPr/>
              </a:pPr>
              <a:t>17/09/2019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E1D62A-6A4A-45B6-B50E-05702F47DCF8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6" name="TextBox 15"/>
          <p:cNvSpPr txBox="1"/>
          <p:nvPr/>
        </p:nvSpPr>
        <p:spPr>
          <a:xfrm>
            <a:off x="1644924" y="3023993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177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1426" y="805818"/>
            <a:ext cx="5882780" cy="10817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65406" y="2056800"/>
            <a:ext cx="2855547" cy="39931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4679" y="2056800"/>
            <a:ext cx="2859527" cy="39931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FC1088-4A03-4B44-81C6-555122C669B6}" type="datetimeFigureOut">
              <a:rPr lang="es-ES" smtClean="0"/>
              <a:pPr>
                <a:defRPr/>
              </a:pPr>
              <a:t>17/09/2019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618BAE-EB39-4A7C-97E5-9EEC1C79421D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TextBox 18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451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TextBox 23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3589" y="805818"/>
            <a:ext cx="5880617" cy="107702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3589" y="2054563"/>
            <a:ext cx="2857364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62510" y="2851330"/>
            <a:ext cx="2858443" cy="319861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679" y="2054563"/>
            <a:ext cx="285952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84680" y="2851330"/>
            <a:ext cx="2859526" cy="319861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B4FC4D-ED0D-4575-AAC4-AE95440EA6AD}" type="datetimeFigureOut">
              <a:rPr lang="es-ES" smtClean="0"/>
              <a:pPr>
                <a:defRPr/>
              </a:pPr>
              <a:t>17/09/2019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7AE88B-1727-46A8-8F64-5FD2CE7ACC05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5967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TextBox 15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D8D114-A7FD-42AD-B783-1F27EBD9420D}" type="datetimeFigureOut">
              <a:rPr lang="es-ES" smtClean="0"/>
              <a:pPr>
                <a:defRPr/>
              </a:pPr>
              <a:t>17/09/2019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50DDB-B3B3-410F-8D0D-F80D84615769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2467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18CF3F-57C3-4742-A10F-DBF58E80FC3A}" type="datetimeFigureOut">
              <a:rPr lang="es-ES" smtClean="0"/>
              <a:pPr>
                <a:defRPr/>
              </a:pPr>
              <a:t>17/09/2019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11A68-24EE-4593-B30B-34AD828C1F1D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7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TextBox 21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83" y="1296618"/>
            <a:ext cx="2120703" cy="1889075"/>
          </a:xfrm>
        </p:spPr>
        <p:txBody>
          <a:bodyPr anchor="b">
            <a:normAutofit/>
          </a:bodyPr>
          <a:lstStyle>
            <a:lvl1pPr algn="l"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8538" y="805818"/>
            <a:ext cx="3755668" cy="52441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2" y="3186155"/>
            <a:ext cx="2120703" cy="2386397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55E717-A846-4162-93E1-E84D0D6E178F}" type="datetimeFigureOut">
              <a:rPr lang="es-ES" smtClean="0"/>
              <a:pPr>
                <a:defRPr/>
              </a:pPr>
              <a:t>17/09/2019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C55AA1-E4CA-417B-9145-9B9F6C6A51D3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6031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TextBox 12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82987" y="3229"/>
            <a:ext cx="3727769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6671" y="1296618"/>
            <a:ext cx="2603212" cy="188630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4" y="3182928"/>
            <a:ext cx="2603794" cy="2386394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949673-D53A-438D-92E7-4848D351E049}" type="datetimeFigureOut">
              <a:rPr lang="es-ES" smtClean="0"/>
              <a:pPr>
                <a:defRPr/>
              </a:pPr>
              <a:t>17/09/2019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703C82-4B85-4363-96D2-BAD9DB57975F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2829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8857" y="808057"/>
            <a:ext cx="5885350" cy="107722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20792" y="2049878"/>
            <a:ext cx="5723414" cy="4000066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97535F-14B9-4D00-9497-1D4821D9D824}" type="datetimeFigureOut">
              <a:rPr lang="es-ES" smtClean="0"/>
              <a:pPr>
                <a:defRPr/>
              </a:pPr>
              <a:t>17/09/2019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C2D888-88E8-49AA-B1A8-EAA6C266A323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972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TextBox 22"/>
          <p:cNvSpPr txBox="1"/>
          <p:nvPr/>
        </p:nvSpPr>
        <p:spPr>
          <a:xfrm rot="5400000">
            <a:off x="7688343" y="480678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9317" y="805818"/>
            <a:ext cx="99488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64598" y="970410"/>
            <a:ext cx="4715441" cy="50795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5321E5-382A-4AEC-B0A1-13F6E6F1EF0F}" type="datetimeFigureOut">
              <a:rPr lang="es-ES" smtClean="0"/>
              <a:pPr>
                <a:defRPr/>
              </a:pPr>
              <a:t>17/09/2019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B10F99-7044-4787-A01A-C7E84B4C925C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7145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060" y="2912532"/>
            <a:ext cx="7772939" cy="39454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8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61317" y="808057"/>
            <a:ext cx="587801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6236" y="2049878"/>
            <a:ext cx="5713092" cy="40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28294" y="5272451"/>
            <a:ext cx="2662729" cy="179188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BD8D114-A7FD-42AD-B783-1F27EBD9420D}" type="datetimeFigureOut">
              <a:rPr lang="es-ES" smtClean="0"/>
              <a:pPr>
                <a:defRPr/>
              </a:pPr>
              <a:t>17/09/2019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58177" y="3658900"/>
            <a:ext cx="5885352" cy="183663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2136" y="164594"/>
            <a:ext cx="638312" cy="322850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C250DDB-B3B3-410F-8D0D-F80D84615769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68298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8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58366" indent="-258366" algn="l" defTabSz="685800" rtl="0" eaLnBrk="1" latinLnBrk="0" hangingPunct="1">
        <a:lnSpc>
          <a:spcPct val="120000"/>
        </a:lnSpc>
        <a:spcBef>
          <a:spcPts val="750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965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441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823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6299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975104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4028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670048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01752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71">
            <a:extLst>
              <a:ext uri="{FF2B5EF4-FFF2-40B4-BE49-F238E27FC236}">
                <a16:creationId xmlns:a16="http://schemas.microsoft.com/office/drawing/2014/main" id="{0214283E-D7B4-49E9-932E-D7F2A284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00" cy="6858000"/>
          </a:xfrm>
          <a:prstGeom prst="rect">
            <a:avLst/>
          </a:prstGeom>
        </p:spPr>
      </p:pic>
      <p:sp useBgFill="1">
        <p:nvSpPr>
          <p:cNvPr id="3078" name="Rectangle 73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99" y="-1"/>
            <a:ext cx="914240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9" name="Picture 75">
            <a:extLst>
              <a:ext uri="{FF2B5EF4-FFF2-40B4-BE49-F238E27FC236}">
                <a16:creationId xmlns:a16="http://schemas.microsoft.com/office/drawing/2014/main" id="{9FCFF961-4E84-4FD1-859C-B7F410031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4" y="0"/>
            <a:ext cx="3474378" cy="6858000"/>
          </a:xfrm>
          <a:prstGeom prst="rect">
            <a:avLst/>
          </a:prstGeom>
        </p:spPr>
      </p:pic>
      <p:sp>
        <p:nvSpPr>
          <p:cNvPr id="3074" name="1 Título"/>
          <p:cNvSpPr>
            <a:spLocks noGrp="1"/>
          </p:cNvSpPr>
          <p:nvPr>
            <p:ph type="title"/>
          </p:nvPr>
        </p:nvSpPr>
        <p:spPr>
          <a:xfrm>
            <a:off x="1041975" y="1201723"/>
            <a:ext cx="2166090" cy="4454554"/>
          </a:xfrm>
        </p:spPr>
        <p:txBody>
          <a:bodyPr anchor="ctr">
            <a:normAutofit/>
          </a:bodyPr>
          <a:lstStyle/>
          <a:p>
            <a:r>
              <a:rPr lang="es-ES" sz="3100">
                <a:latin typeface="Algerian" pitchFamily="82" charset="0"/>
              </a:rPr>
              <a:t>JARDIN EXOTICO DE MONACO</a:t>
            </a:r>
          </a:p>
        </p:txBody>
      </p:sp>
      <p:sp>
        <p:nvSpPr>
          <p:cNvPr id="3080" name="Rectangle 77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13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F737BB4-6553-47A8-893F-178A10C6B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31" y="0"/>
            <a:ext cx="3428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>
          <a:xfrm>
            <a:off x="3997476" y="647750"/>
            <a:ext cx="4388202" cy="5571066"/>
          </a:xfrm>
        </p:spPr>
        <p:txBody>
          <a:bodyPr anchor="ctr">
            <a:normAutofit/>
          </a:bodyPr>
          <a:lstStyle/>
          <a:p>
            <a:r>
              <a:rPr lang="es-ES" sz="1600"/>
              <a:t>Selección de textos y  fotografías por</a:t>
            </a:r>
          </a:p>
          <a:p>
            <a:r>
              <a:rPr lang="es-ES" sz="1600">
                <a:latin typeface="Algerian" pitchFamily="82" charset="0"/>
              </a:rPr>
              <a:t>Jose Elías Bonells</a:t>
            </a:r>
          </a:p>
          <a:p>
            <a:pPr marL="0" indent="0">
              <a:buNone/>
            </a:pPr>
            <a:endParaRPr lang="es-ES" sz="1600">
              <a:latin typeface="Algerian" pitchFamily="82" charset="0"/>
            </a:endParaRPr>
          </a:p>
          <a:p>
            <a:endParaRPr lang="es-ES" sz="1600">
              <a:latin typeface="Algerian" pitchFamily="82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Título"/>
          <p:cNvSpPr>
            <a:spLocks noGrp="1"/>
          </p:cNvSpPr>
          <p:nvPr>
            <p:ph type="title"/>
          </p:nvPr>
        </p:nvSpPr>
        <p:spPr>
          <a:xfrm>
            <a:off x="1979712" y="836712"/>
            <a:ext cx="5328592" cy="1077229"/>
          </a:xfrm>
        </p:spPr>
        <p:txBody>
          <a:bodyPr/>
          <a:lstStyle/>
          <a:p>
            <a:r>
              <a:rPr lang="es-ES" dirty="0"/>
              <a:t>     </a:t>
            </a:r>
            <a:r>
              <a:rPr lang="es-ES" b="1" dirty="0" err="1"/>
              <a:t>Jardin</a:t>
            </a:r>
            <a:r>
              <a:rPr lang="es-ES" b="1" dirty="0"/>
              <a:t> </a:t>
            </a:r>
            <a:r>
              <a:rPr lang="es-ES" b="1" dirty="0" err="1"/>
              <a:t>Exotico</a:t>
            </a:r>
            <a:r>
              <a:rPr lang="es-ES" b="1" dirty="0"/>
              <a:t> de Mónaco</a:t>
            </a:r>
          </a:p>
        </p:txBody>
      </p:sp>
      <p:sp>
        <p:nvSpPr>
          <p:cNvPr id="4099" name="2 Marcador de contenido"/>
          <p:cNvSpPr>
            <a:spLocks noGrp="1"/>
          </p:cNvSpPr>
          <p:nvPr>
            <p:ph idx="1"/>
          </p:nvPr>
        </p:nvSpPr>
        <p:spPr>
          <a:xfrm>
            <a:off x="971600" y="2286000"/>
            <a:ext cx="7715200" cy="4071938"/>
          </a:xfrm>
        </p:spPr>
        <p:txBody>
          <a:bodyPr/>
          <a:lstStyle/>
          <a:p>
            <a:r>
              <a:rPr lang="es-ES" dirty="0"/>
              <a:t>El </a:t>
            </a:r>
            <a:r>
              <a:rPr lang="es-ES" b="1" dirty="0"/>
              <a:t>Jardín Exótico de Mónaco</a:t>
            </a:r>
            <a:r>
              <a:rPr lang="es-ES" dirty="0"/>
              <a:t> ó en francés: </a:t>
            </a:r>
            <a:r>
              <a:rPr lang="es-ES" b="1" dirty="0"/>
              <a:t>jardín </a:t>
            </a:r>
            <a:r>
              <a:rPr lang="es-ES" b="1" dirty="0" err="1"/>
              <a:t>exotique</a:t>
            </a:r>
            <a:r>
              <a:rPr lang="es-ES" b="1" dirty="0"/>
              <a:t> de Mónaco</a:t>
            </a:r>
            <a:r>
              <a:rPr lang="es-ES" dirty="0"/>
              <a:t>, es un jardín botánico que se encuentra en Mónaco.</a:t>
            </a:r>
          </a:p>
          <a:p>
            <a:r>
              <a:rPr lang="es-ES" dirty="0"/>
              <a:t>Este jardín nos lleva al aire libre en un entorno de prestigio, una gran variedad de plantas exóticas,</a:t>
            </a:r>
          </a:p>
          <a:p>
            <a:r>
              <a:rPr lang="es-ES" dirty="0"/>
              <a:t>Estas plantas son asombrosamente adaptadas a ambientes áridos mediante la sustitución de sus hojas por espinas.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3 Marcador de contenido"/>
          <p:cNvSpPr>
            <a:spLocks noGrp="1"/>
          </p:cNvSpPr>
          <p:nvPr>
            <p:ph idx="1"/>
          </p:nvPr>
        </p:nvSpPr>
        <p:spPr>
          <a:xfrm>
            <a:off x="971600" y="1571624"/>
            <a:ext cx="7272808" cy="4809703"/>
          </a:xfrm>
        </p:spPr>
        <p:txBody>
          <a:bodyPr/>
          <a:lstStyle/>
          <a:p>
            <a:r>
              <a:rPr lang="es-ES" dirty="0"/>
              <a:t>Este jardín alberga numerosas </a:t>
            </a:r>
            <a:r>
              <a:rPr lang="es-ES" i="1" dirty="0"/>
              <a:t>Plantas suculentas</a:t>
            </a:r>
            <a:r>
              <a:rPr lang="es-ES" dirty="0"/>
              <a:t>, especialmente cactus, que debido al clima benigno donde se encuentra se exponen al aire libre.</a:t>
            </a:r>
          </a:p>
          <a:p>
            <a:r>
              <a:rPr lang="es-ES" dirty="0"/>
              <a:t>Las plantas proceden de diversas zonas áridas del mundo sobre todo del Sur de los EE. UU., México, Centroamérica, Suramérica, África del Sur, Arabia, África oriental.</a:t>
            </a:r>
          </a:p>
          <a:p>
            <a:r>
              <a:rPr lang="es-ES" dirty="0"/>
              <a:t>En el jardín, hay una gruta con estalagmitas y estalactitas. </a:t>
            </a:r>
          </a:p>
          <a:p>
            <a:r>
              <a:rPr lang="es-ES" dirty="0"/>
              <a:t>En esta gruta se encontró el rastro de un hábitat humano prehistórico.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2 Marcador de contenido"/>
          <p:cNvSpPr>
            <a:spLocks noGrp="1"/>
          </p:cNvSpPr>
          <p:nvPr>
            <p:ph idx="1"/>
          </p:nvPr>
        </p:nvSpPr>
        <p:spPr>
          <a:xfrm>
            <a:off x="1043608" y="1340768"/>
            <a:ext cx="7200800" cy="4768850"/>
          </a:xfrm>
        </p:spPr>
        <p:txBody>
          <a:bodyPr/>
          <a:lstStyle/>
          <a:p>
            <a:r>
              <a:rPr lang="es-ES" dirty="0"/>
              <a:t>Un museo de antropología prehistórico se encuentra en el jardín en el que se exponen varios de estos descubrimientos.</a:t>
            </a:r>
          </a:p>
          <a:p>
            <a:r>
              <a:rPr lang="es-ES" dirty="0"/>
              <a:t>Aunque el </a:t>
            </a:r>
            <a:r>
              <a:rPr lang="es-ES" dirty="0" err="1"/>
              <a:t>Jardin</a:t>
            </a:r>
            <a:r>
              <a:rPr lang="es-ES" dirty="0"/>
              <a:t> </a:t>
            </a:r>
            <a:r>
              <a:rPr lang="es-ES" dirty="0" err="1"/>
              <a:t>Exotique</a:t>
            </a:r>
            <a:r>
              <a:rPr lang="es-ES" dirty="0"/>
              <a:t> fue creado en 1933, la colección de cactus y suculentas se inició en 1895, años antes.</a:t>
            </a:r>
          </a:p>
          <a:p>
            <a:r>
              <a:rPr lang="es-ES" dirty="0"/>
              <a:t> La colección se trasladó luego al jardín, que se abrió y ahora contiene 7000 especies de plantas.</a:t>
            </a:r>
          </a:p>
          <a:p>
            <a:r>
              <a:rPr lang="es-ES" dirty="0"/>
              <a:t> La exposición del sur y la proximidad del mar, aseguran un clima de invierno muy suave.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2 Marcador de contenido"/>
          <p:cNvSpPr>
            <a:spLocks noGrp="1"/>
          </p:cNvSpPr>
          <p:nvPr>
            <p:ph idx="1"/>
          </p:nvPr>
        </p:nvSpPr>
        <p:spPr>
          <a:xfrm>
            <a:off x="1043608" y="1571625"/>
            <a:ext cx="7128792" cy="4554538"/>
          </a:xfrm>
        </p:spPr>
        <p:txBody>
          <a:bodyPr/>
          <a:lstStyle/>
          <a:p>
            <a:r>
              <a:rPr lang="es-ES" dirty="0"/>
              <a:t>Muchas plantas son ejemplares  de gran tamaño hábilmente integradas en las rocas y cerros de lo que es el jardín más grande de rocalla en Europa. </a:t>
            </a:r>
          </a:p>
          <a:p>
            <a:r>
              <a:rPr lang="es-ES" dirty="0"/>
              <a:t>La identificación del 50% de las plantas  con una etiqueta legible posibilita obtener el nombre de la mayoría de las plantas. </a:t>
            </a:r>
          </a:p>
          <a:p>
            <a:r>
              <a:rPr lang="es-ES" dirty="0"/>
              <a:t>En total, Jardín Exótico de Mónaco es una visita obligada, probablemente uno de los  jardines de plantas suculentas más hermoso del mundo.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1 Imagen" descr="Monaco.-Jardi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3Bassin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Jadin Exotique de Monaco.-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Jardin Exotico de Monaco.-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2 Imagen" descr="Jardin Exotico de Monaco.-1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Jardin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683750" cy="726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Jardin Exotico de Monac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Jardin Exotico de Monaco.-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Jardin Exotico de Monaco.-1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Jardin Exotico de Monaco.-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Jardin Exotico de Monaco.-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Jardin Exotico de Monaco.-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Jardimonaco2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2 Imagen" descr="Jardin Exotico de Monaco.-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Jardin Exotico de Monaco.-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Jardin Exotico de Monaco.-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Jardin Exotico de Monaco.-1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Jardin Exotico de Monaco.-1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Monaco.-18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Jardin Exotico de Monaco.-1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Jardin Exotico de Monaco.-1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Jardin Exotico de Monaco.-1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2 Imagen" descr="Jardin Exotique de Monaco.-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3 Imagen" descr="Jardin Exotique de Monac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jardin-exotique-monaco-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Jardin-Exotique--Monaco_web.-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59900" cy="760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Jardin-Exotique--Monaco_we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Jardinmonaco2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Monaco.-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Monaco.-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Monaco.-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Monaco.-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Monaco.-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Monaco.-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Monaco.-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Monaco.-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3 Imagen" descr="Monaco.-5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Monaco.-10.-Copiapoa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Monaco.-1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2 Imagen" descr="Monaco.-1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2 Imagen" descr="Monaco.-1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Monaco.-15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Monaco.-16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Monaco.-21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Monaco.-23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Monaco.-24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Monaco.-14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Monaco.-25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Monaco.-26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Monaco.-28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Monaco.-29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Monaco.-30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Monaco.-32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Monaco.-33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Monaco.-34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Monaco.-35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Monaco.-36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Monaco.-37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Monaco.-38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Monaco.-39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Monaco.-40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Monaco.-4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Monaco.-4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Monaco.-4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Monaco.-4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Monaco.-4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Monaco.-5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Monaco.-5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59900" cy="745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Monaco.-ardin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Monaco.-Jardin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Monaco.-Jardin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Monaco.-Jardin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Monaco.-Jardin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monaco_jardin_exotique_02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Monaco.-Jardin1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Monaco__5_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2 Imagen" descr="Monaco.-Jardin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Monaco.-Jardin1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Monaco.-Jardin1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14313"/>
            <a:ext cx="91440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Monaco.-Jardin1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Monaco.-Jardin1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Monaco.-Jardin1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Monaco.-Jardin2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Monaco.-Jardin2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2 Imagen" descr="Monaco.-Jardin2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Monaco.-Jardin2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Monaco.Jardin_exotique00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" y="0"/>
            <a:ext cx="9105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Monaco.Jardin_exotique00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75" y="0"/>
            <a:ext cx="91122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Monaco.Jardin_exotique02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" y="0"/>
            <a:ext cx="9105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monaco_jardin_exotique_02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2 Imagen" descr="zvue_ensemble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07" name="3 Imagen" descr="zvue_ensemble5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zvue_ensemble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31" name="2 Imagen" descr="zvue_ensemble8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3 Imagen" descr="zvue_ensemble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55" name="4 Imagen" descr="zvue_ensemble1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zvue_ensemble1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79" name="2 Imagen" descr="zvue_ensemble18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zvue_ensemble1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zvue_ensemble1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zvue_ensemble1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1" name="2 Imagen" descr="zvue_ensemble2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zvue_ensemble2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5" name="2 Imagen" descr="zvue_ensemble2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zvue_ensemble2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zvue_ensemble3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zvue_ensemble3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zvue_ensemble3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Monaco.-19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Monaco.-27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grotte-l-observatoire-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Monaco.-4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27</TotalTime>
  <Words>939</Words>
  <Application>Microsoft Office PowerPoint</Application>
  <PresentationFormat>Presentación en pantalla (4:3)</PresentationFormat>
  <Paragraphs>224</Paragraphs>
  <Slides>108</Slides>
  <Notes>103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108</vt:i4>
      </vt:variant>
    </vt:vector>
  </HeadingPairs>
  <TitlesOfParts>
    <vt:vector size="115" baseType="lpstr">
      <vt:lpstr>Algerian</vt:lpstr>
      <vt:lpstr>Arial</vt:lpstr>
      <vt:lpstr>Calibri</vt:lpstr>
      <vt:lpstr>MS Shell Dlg 2</vt:lpstr>
      <vt:lpstr>Wingdings</vt:lpstr>
      <vt:lpstr>Wingdings 3</vt:lpstr>
      <vt:lpstr>Madison</vt:lpstr>
      <vt:lpstr>JARDIN EXOTICO DE MONACO</vt:lpstr>
      <vt:lpstr>     Jardin Exotico de Mónaco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JARDIN EXOTICO DE MONACO</dc:title>
  <dc:creator>Josep</dc:creator>
  <cp:lastModifiedBy>jose Maria pichardo   sagrista</cp:lastModifiedBy>
  <cp:revision>5</cp:revision>
  <dcterms:created xsi:type="dcterms:W3CDTF">2013-12-01T07:16:12Z</dcterms:created>
  <dcterms:modified xsi:type="dcterms:W3CDTF">2019-09-17T07:49:44Z</dcterms:modified>
</cp:coreProperties>
</file>