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1"/>
  </p:notesMasterIdLst>
  <p:sldIdLst>
    <p:sldId id="257" r:id="rId2"/>
    <p:sldId id="258" r:id="rId3"/>
    <p:sldId id="410" r:id="rId4"/>
    <p:sldId id="411" r:id="rId5"/>
    <p:sldId id="412" r:id="rId6"/>
    <p:sldId id="268" r:id="rId7"/>
    <p:sldId id="265" r:id="rId8"/>
    <p:sldId id="260" r:id="rId9"/>
    <p:sldId id="261" r:id="rId10"/>
    <p:sldId id="262" r:id="rId11"/>
    <p:sldId id="263" r:id="rId12"/>
    <p:sldId id="264" r:id="rId13"/>
    <p:sldId id="266" r:id="rId14"/>
    <p:sldId id="267" r:id="rId15"/>
    <p:sldId id="269" r:id="rId16"/>
    <p:sldId id="424" r:id="rId17"/>
    <p:sldId id="425" r:id="rId18"/>
    <p:sldId id="426" r:id="rId19"/>
    <p:sldId id="427" r:id="rId20"/>
    <p:sldId id="428" r:id="rId21"/>
    <p:sldId id="270" r:id="rId22"/>
    <p:sldId id="413" r:id="rId23"/>
    <p:sldId id="414" r:id="rId24"/>
    <p:sldId id="415" r:id="rId25"/>
    <p:sldId id="416" r:id="rId26"/>
    <p:sldId id="271" r:id="rId27"/>
    <p:sldId id="272" r:id="rId28"/>
    <p:sldId id="273" r:id="rId29"/>
    <p:sldId id="274" r:id="rId30"/>
    <p:sldId id="275" r:id="rId31"/>
    <p:sldId id="276" r:id="rId32"/>
    <p:sldId id="277" r:id="rId33"/>
    <p:sldId id="417" r:id="rId34"/>
    <p:sldId id="418" r:id="rId35"/>
    <p:sldId id="419" r:id="rId36"/>
    <p:sldId id="278" r:id="rId37"/>
    <p:sldId id="279" r:id="rId38"/>
    <p:sldId id="280" r:id="rId39"/>
    <p:sldId id="281" r:id="rId40"/>
    <p:sldId id="282" r:id="rId41"/>
    <p:sldId id="283" r:id="rId42"/>
    <p:sldId id="284" r:id="rId43"/>
    <p:sldId id="285" r:id="rId44"/>
    <p:sldId id="286" r:id="rId45"/>
    <p:sldId id="287" r:id="rId46"/>
    <p:sldId id="289" r:id="rId47"/>
    <p:sldId id="290" r:id="rId48"/>
    <p:sldId id="293" r:id="rId49"/>
    <p:sldId id="294" r:id="rId50"/>
    <p:sldId id="288" r:id="rId51"/>
    <p:sldId id="291" r:id="rId52"/>
    <p:sldId id="292" r:id="rId53"/>
    <p:sldId id="295" r:id="rId54"/>
    <p:sldId id="296" r:id="rId55"/>
    <p:sldId id="300" r:id="rId56"/>
    <p:sldId id="297" r:id="rId57"/>
    <p:sldId id="298" r:id="rId58"/>
    <p:sldId id="299" r:id="rId59"/>
    <p:sldId id="301" r:id="rId60"/>
    <p:sldId id="302" r:id="rId61"/>
    <p:sldId id="303" r:id="rId62"/>
    <p:sldId id="304" r:id="rId63"/>
    <p:sldId id="420" r:id="rId64"/>
    <p:sldId id="421" r:id="rId65"/>
    <p:sldId id="422" r:id="rId66"/>
    <p:sldId id="423" r:id="rId67"/>
    <p:sldId id="370" r:id="rId68"/>
    <p:sldId id="366" r:id="rId69"/>
    <p:sldId id="384" r:id="rId70"/>
    <p:sldId id="336" r:id="rId71"/>
    <p:sldId id="380" r:id="rId72"/>
    <p:sldId id="381" r:id="rId73"/>
    <p:sldId id="344" r:id="rId74"/>
    <p:sldId id="350" r:id="rId75"/>
    <p:sldId id="432" r:id="rId76"/>
    <p:sldId id="321" r:id="rId77"/>
    <p:sldId id="329" r:id="rId78"/>
    <p:sldId id="318" r:id="rId79"/>
    <p:sldId id="308" r:id="rId80"/>
    <p:sldId id="309" r:id="rId81"/>
    <p:sldId id="316" r:id="rId82"/>
    <p:sldId id="328" r:id="rId83"/>
    <p:sldId id="347" r:id="rId84"/>
    <p:sldId id="317" r:id="rId85"/>
    <p:sldId id="319" r:id="rId86"/>
    <p:sldId id="320" r:id="rId87"/>
    <p:sldId id="323" r:id="rId88"/>
    <p:sldId id="324" r:id="rId89"/>
    <p:sldId id="333" r:id="rId90"/>
    <p:sldId id="337" r:id="rId91"/>
    <p:sldId id="338" r:id="rId92"/>
    <p:sldId id="327" r:id="rId93"/>
    <p:sldId id="341" r:id="rId94"/>
    <p:sldId id="352" r:id="rId95"/>
    <p:sldId id="349" r:id="rId96"/>
    <p:sldId id="307" r:id="rId97"/>
    <p:sldId id="357" r:id="rId98"/>
    <p:sldId id="353" r:id="rId99"/>
    <p:sldId id="360" r:id="rId100"/>
    <p:sldId id="392" r:id="rId101"/>
    <p:sldId id="368" r:id="rId102"/>
    <p:sldId id="354" r:id="rId103"/>
    <p:sldId id="355" r:id="rId104"/>
    <p:sldId id="356" r:id="rId105"/>
    <p:sldId id="371" r:id="rId106"/>
    <p:sldId id="339" r:id="rId107"/>
    <p:sldId id="379" r:id="rId108"/>
    <p:sldId id="409" r:id="rId109"/>
    <p:sldId id="358" r:id="rId110"/>
    <p:sldId id="359" r:id="rId111"/>
    <p:sldId id="342" r:id="rId112"/>
    <p:sldId id="343" r:id="rId113"/>
    <p:sldId id="345" r:id="rId114"/>
    <p:sldId id="351" r:id="rId115"/>
    <p:sldId id="383" r:id="rId116"/>
    <p:sldId id="376" r:id="rId117"/>
    <p:sldId id="372" r:id="rId118"/>
    <p:sldId id="367" r:id="rId119"/>
    <p:sldId id="363" r:id="rId120"/>
    <p:sldId id="365" r:id="rId121"/>
    <p:sldId id="330" r:id="rId122"/>
    <p:sldId id="431" r:id="rId123"/>
    <p:sldId id="326" r:id="rId124"/>
    <p:sldId id="332" r:id="rId125"/>
    <p:sldId id="373" r:id="rId126"/>
    <p:sldId id="364" r:id="rId127"/>
    <p:sldId id="375" r:id="rId128"/>
    <p:sldId id="311" r:id="rId129"/>
    <p:sldId id="378" r:id="rId130"/>
    <p:sldId id="382" r:id="rId131"/>
    <p:sldId id="386" r:id="rId132"/>
    <p:sldId id="387" r:id="rId133"/>
    <p:sldId id="391" r:id="rId134"/>
    <p:sldId id="388" r:id="rId135"/>
    <p:sldId id="389" r:id="rId136"/>
    <p:sldId id="394" r:id="rId137"/>
    <p:sldId id="396" r:id="rId138"/>
    <p:sldId id="395" r:id="rId139"/>
    <p:sldId id="397" r:id="rId140"/>
    <p:sldId id="398" r:id="rId141"/>
    <p:sldId id="399" r:id="rId142"/>
    <p:sldId id="400" r:id="rId143"/>
    <p:sldId id="401" r:id="rId144"/>
    <p:sldId id="402" r:id="rId145"/>
    <p:sldId id="406" r:id="rId146"/>
    <p:sldId id="407" r:id="rId147"/>
    <p:sldId id="408" r:id="rId148"/>
    <p:sldId id="429" r:id="rId149"/>
    <p:sldId id="430" r:id="rId1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774" y="96"/>
      </p:cViewPr>
      <p:guideLst>
        <p:guide orient="horz" pos="2160"/>
        <p:guide pos="2880"/>
      </p:guideLst>
    </p:cSldViewPr>
  </p:slideViewPr>
  <p:notesTextViewPr>
    <p:cViewPr>
      <p:scale>
        <a:sx n="1" d="1"/>
        <a:sy n="1" d="1"/>
      </p:scale>
      <p:origin x="0" y="0"/>
    </p:cViewPr>
  </p:notesTextViewPr>
  <p:sorterViewPr>
    <p:cViewPr>
      <p:scale>
        <a:sx n="100" d="100"/>
        <a:sy n="100" d="100"/>
      </p:scale>
      <p:origin x="0" y="-1842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4828D7-2676-43F1-BEDA-A55F510ECBE1}" type="datetimeFigureOut">
              <a:rPr lang="es-ES" smtClean="0"/>
              <a:t>17/09/2019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5B9AAE-0E1C-4164-82CE-F370076EB51C}" type="slidenum">
              <a:rPr lang="es-ES" smtClean="0"/>
              <a:t>‹Nº›</a:t>
            </a:fld>
            <a:endParaRPr lang="es-ES" dirty="0"/>
          </a:p>
        </p:txBody>
      </p:sp>
    </p:spTree>
    <p:extLst>
      <p:ext uri="{BB962C8B-B14F-4D97-AF65-F5344CB8AC3E}">
        <p14:creationId xmlns:p14="http://schemas.microsoft.com/office/powerpoint/2010/main" val="640450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a:t>
            </a:fld>
            <a:endParaRPr lang="es-ES" dirty="0"/>
          </a:p>
        </p:txBody>
      </p:sp>
    </p:spTree>
    <p:extLst>
      <p:ext uri="{BB962C8B-B14F-4D97-AF65-F5344CB8AC3E}">
        <p14:creationId xmlns:p14="http://schemas.microsoft.com/office/powerpoint/2010/main" val="1469682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a:t>
            </a:fld>
            <a:endParaRPr lang="es-ES" dirty="0"/>
          </a:p>
        </p:txBody>
      </p:sp>
    </p:spTree>
    <p:extLst>
      <p:ext uri="{BB962C8B-B14F-4D97-AF65-F5344CB8AC3E}">
        <p14:creationId xmlns:p14="http://schemas.microsoft.com/office/powerpoint/2010/main" val="412139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a:t>
            </a:fld>
            <a:endParaRPr lang="es-ES" dirty="0"/>
          </a:p>
        </p:txBody>
      </p:sp>
    </p:spTree>
    <p:extLst>
      <p:ext uri="{BB962C8B-B14F-4D97-AF65-F5344CB8AC3E}">
        <p14:creationId xmlns:p14="http://schemas.microsoft.com/office/powerpoint/2010/main" val="57278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a:t>
            </a:fld>
            <a:endParaRPr lang="es-ES" dirty="0"/>
          </a:p>
        </p:txBody>
      </p:sp>
    </p:spTree>
    <p:extLst>
      <p:ext uri="{BB962C8B-B14F-4D97-AF65-F5344CB8AC3E}">
        <p14:creationId xmlns:p14="http://schemas.microsoft.com/office/powerpoint/2010/main" val="1792744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Curitiba.-Araucarias</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a:t>
            </a:fld>
            <a:endParaRPr lang="es-ES" dirty="0"/>
          </a:p>
        </p:txBody>
      </p:sp>
    </p:spTree>
    <p:extLst>
      <p:ext uri="{BB962C8B-B14F-4D97-AF65-F5344CB8AC3E}">
        <p14:creationId xmlns:p14="http://schemas.microsoft.com/office/powerpoint/2010/main" val="695860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a:t>
            </a:fld>
            <a:endParaRPr lang="es-ES" dirty="0"/>
          </a:p>
        </p:txBody>
      </p:sp>
    </p:spTree>
    <p:extLst>
      <p:ext uri="{BB962C8B-B14F-4D97-AF65-F5344CB8AC3E}">
        <p14:creationId xmlns:p14="http://schemas.microsoft.com/office/powerpoint/2010/main" val="2425743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a:t>
            </a:fld>
            <a:endParaRPr lang="es-ES" dirty="0"/>
          </a:p>
        </p:txBody>
      </p:sp>
    </p:spTree>
    <p:extLst>
      <p:ext uri="{BB962C8B-B14F-4D97-AF65-F5344CB8AC3E}">
        <p14:creationId xmlns:p14="http://schemas.microsoft.com/office/powerpoint/2010/main" val="4009909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a:t>
            </a:fld>
            <a:endParaRPr lang="es-ES" dirty="0"/>
          </a:p>
        </p:txBody>
      </p:sp>
    </p:spTree>
    <p:extLst>
      <p:ext uri="{BB962C8B-B14F-4D97-AF65-F5344CB8AC3E}">
        <p14:creationId xmlns:p14="http://schemas.microsoft.com/office/powerpoint/2010/main" val="4176299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a:t>
            </a:fld>
            <a:endParaRPr lang="es-ES" dirty="0"/>
          </a:p>
        </p:txBody>
      </p:sp>
    </p:spTree>
    <p:extLst>
      <p:ext uri="{BB962C8B-B14F-4D97-AF65-F5344CB8AC3E}">
        <p14:creationId xmlns:p14="http://schemas.microsoft.com/office/powerpoint/2010/main" val="2058389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Curitiba</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15</a:t>
            </a:fld>
            <a:endParaRPr lang="es-ES" dirty="0"/>
          </a:p>
        </p:txBody>
      </p:sp>
    </p:spTree>
    <p:extLst>
      <p:ext uri="{BB962C8B-B14F-4D97-AF65-F5344CB8AC3E}">
        <p14:creationId xmlns:p14="http://schemas.microsoft.com/office/powerpoint/2010/main" val="3936123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Curitiba</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16</a:t>
            </a:fld>
            <a:endParaRPr lang="es-ES" dirty="0"/>
          </a:p>
        </p:txBody>
      </p:sp>
    </p:spTree>
    <p:extLst>
      <p:ext uri="{BB962C8B-B14F-4D97-AF65-F5344CB8AC3E}">
        <p14:creationId xmlns:p14="http://schemas.microsoft.com/office/powerpoint/2010/main" val="826864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Curitiba</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17</a:t>
            </a:fld>
            <a:endParaRPr lang="es-ES" dirty="0"/>
          </a:p>
        </p:txBody>
      </p:sp>
    </p:spTree>
    <p:extLst>
      <p:ext uri="{BB962C8B-B14F-4D97-AF65-F5344CB8AC3E}">
        <p14:creationId xmlns:p14="http://schemas.microsoft.com/office/powerpoint/2010/main" val="2564317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Curitiba</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18</a:t>
            </a:fld>
            <a:endParaRPr lang="es-ES" dirty="0"/>
          </a:p>
        </p:txBody>
      </p:sp>
    </p:spTree>
    <p:extLst>
      <p:ext uri="{BB962C8B-B14F-4D97-AF65-F5344CB8AC3E}">
        <p14:creationId xmlns:p14="http://schemas.microsoft.com/office/powerpoint/2010/main" val="152422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Curitiba</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19</a:t>
            </a:fld>
            <a:endParaRPr lang="es-ES" dirty="0"/>
          </a:p>
        </p:txBody>
      </p:sp>
    </p:spTree>
    <p:extLst>
      <p:ext uri="{BB962C8B-B14F-4D97-AF65-F5344CB8AC3E}">
        <p14:creationId xmlns:p14="http://schemas.microsoft.com/office/powerpoint/2010/main" val="2705496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Curitiba</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20</a:t>
            </a:fld>
            <a:endParaRPr lang="es-ES" dirty="0"/>
          </a:p>
        </p:txBody>
      </p:sp>
    </p:spTree>
    <p:extLst>
      <p:ext uri="{BB962C8B-B14F-4D97-AF65-F5344CB8AC3E}">
        <p14:creationId xmlns:p14="http://schemas.microsoft.com/office/powerpoint/2010/main" val="1343034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26</a:t>
            </a:fld>
            <a:endParaRPr lang="es-ES" dirty="0"/>
          </a:p>
        </p:txBody>
      </p:sp>
    </p:spTree>
    <p:extLst>
      <p:ext uri="{BB962C8B-B14F-4D97-AF65-F5344CB8AC3E}">
        <p14:creationId xmlns:p14="http://schemas.microsoft.com/office/powerpoint/2010/main" val="3010752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27</a:t>
            </a:fld>
            <a:endParaRPr lang="es-ES" dirty="0"/>
          </a:p>
        </p:txBody>
      </p:sp>
    </p:spTree>
    <p:extLst>
      <p:ext uri="{BB962C8B-B14F-4D97-AF65-F5344CB8AC3E}">
        <p14:creationId xmlns:p14="http://schemas.microsoft.com/office/powerpoint/2010/main" val="535370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28</a:t>
            </a:fld>
            <a:endParaRPr lang="es-ES" dirty="0"/>
          </a:p>
        </p:txBody>
      </p:sp>
    </p:spTree>
    <p:extLst>
      <p:ext uri="{BB962C8B-B14F-4D97-AF65-F5344CB8AC3E}">
        <p14:creationId xmlns:p14="http://schemas.microsoft.com/office/powerpoint/2010/main" val="309772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29</a:t>
            </a:fld>
            <a:endParaRPr lang="es-ES" dirty="0"/>
          </a:p>
        </p:txBody>
      </p:sp>
    </p:spTree>
    <p:extLst>
      <p:ext uri="{BB962C8B-B14F-4D97-AF65-F5344CB8AC3E}">
        <p14:creationId xmlns:p14="http://schemas.microsoft.com/office/powerpoint/2010/main" val="1412530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30</a:t>
            </a:fld>
            <a:endParaRPr lang="es-ES" dirty="0"/>
          </a:p>
        </p:txBody>
      </p:sp>
    </p:spTree>
    <p:extLst>
      <p:ext uri="{BB962C8B-B14F-4D97-AF65-F5344CB8AC3E}">
        <p14:creationId xmlns:p14="http://schemas.microsoft.com/office/powerpoint/2010/main" val="3736060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Porto Alegre</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31</a:t>
            </a:fld>
            <a:endParaRPr lang="es-ES" dirty="0"/>
          </a:p>
        </p:txBody>
      </p:sp>
    </p:spTree>
    <p:extLst>
      <p:ext uri="{BB962C8B-B14F-4D97-AF65-F5344CB8AC3E}">
        <p14:creationId xmlns:p14="http://schemas.microsoft.com/office/powerpoint/2010/main" val="2218474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36</a:t>
            </a:fld>
            <a:endParaRPr lang="es-ES" dirty="0"/>
          </a:p>
        </p:txBody>
      </p:sp>
    </p:spTree>
    <p:extLst>
      <p:ext uri="{BB962C8B-B14F-4D97-AF65-F5344CB8AC3E}">
        <p14:creationId xmlns:p14="http://schemas.microsoft.com/office/powerpoint/2010/main" val="3813995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37</a:t>
            </a:fld>
            <a:endParaRPr lang="es-ES" dirty="0"/>
          </a:p>
        </p:txBody>
      </p:sp>
    </p:spTree>
    <p:extLst>
      <p:ext uri="{BB962C8B-B14F-4D97-AF65-F5344CB8AC3E}">
        <p14:creationId xmlns:p14="http://schemas.microsoft.com/office/powerpoint/2010/main" val="3526234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38</a:t>
            </a:fld>
            <a:endParaRPr lang="es-ES" dirty="0"/>
          </a:p>
        </p:txBody>
      </p:sp>
    </p:spTree>
    <p:extLst>
      <p:ext uri="{BB962C8B-B14F-4D97-AF65-F5344CB8AC3E}">
        <p14:creationId xmlns:p14="http://schemas.microsoft.com/office/powerpoint/2010/main" val="1182983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39</a:t>
            </a:fld>
            <a:endParaRPr lang="es-ES" dirty="0"/>
          </a:p>
        </p:txBody>
      </p:sp>
    </p:spTree>
    <p:extLst>
      <p:ext uri="{BB962C8B-B14F-4D97-AF65-F5344CB8AC3E}">
        <p14:creationId xmlns:p14="http://schemas.microsoft.com/office/powerpoint/2010/main" val="2679906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40</a:t>
            </a:fld>
            <a:endParaRPr lang="es-ES" dirty="0"/>
          </a:p>
        </p:txBody>
      </p:sp>
    </p:spTree>
    <p:extLst>
      <p:ext uri="{BB962C8B-B14F-4D97-AF65-F5344CB8AC3E}">
        <p14:creationId xmlns:p14="http://schemas.microsoft.com/office/powerpoint/2010/main" val="1088408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41</a:t>
            </a:fld>
            <a:endParaRPr lang="es-ES" dirty="0"/>
          </a:p>
        </p:txBody>
      </p:sp>
    </p:spTree>
    <p:extLst>
      <p:ext uri="{BB962C8B-B14F-4D97-AF65-F5344CB8AC3E}">
        <p14:creationId xmlns:p14="http://schemas.microsoft.com/office/powerpoint/2010/main" val="1690214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42</a:t>
            </a:fld>
            <a:endParaRPr lang="es-ES" dirty="0"/>
          </a:p>
        </p:txBody>
      </p:sp>
    </p:spTree>
    <p:extLst>
      <p:ext uri="{BB962C8B-B14F-4D97-AF65-F5344CB8AC3E}">
        <p14:creationId xmlns:p14="http://schemas.microsoft.com/office/powerpoint/2010/main" val="367319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43</a:t>
            </a:fld>
            <a:endParaRPr lang="es-ES" dirty="0"/>
          </a:p>
        </p:txBody>
      </p:sp>
    </p:spTree>
    <p:extLst>
      <p:ext uri="{BB962C8B-B14F-4D97-AF65-F5344CB8AC3E}">
        <p14:creationId xmlns:p14="http://schemas.microsoft.com/office/powerpoint/2010/main" val="3387429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44</a:t>
            </a:fld>
            <a:endParaRPr lang="es-ES" dirty="0"/>
          </a:p>
        </p:txBody>
      </p:sp>
    </p:spTree>
    <p:extLst>
      <p:ext uri="{BB962C8B-B14F-4D97-AF65-F5344CB8AC3E}">
        <p14:creationId xmlns:p14="http://schemas.microsoft.com/office/powerpoint/2010/main" val="1147482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45</a:t>
            </a:fld>
            <a:endParaRPr lang="es-ES" dirty="0"/>
          </a:p>
        </p:txBody>
      </p:sp>
    </p:spTree>
    <p:extLst>
      <p:ext uri="{BB962C8B-B14F-4D97-AF65-F5344CB8AC3E}">
        <p14:creationId xmlns:p14="http://schemas.microsoft.com/office/powerpoint/2010/main" val="48196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46</a:t>
            </a:fld>
            <a:endParaRPr lang="es-ES" dirty="0"/>
          </a:p>
        </p:txBody>
      </p:sp>
    </p:spTree>
    <p:extLst>
      <p:ext uri="{BB962C8B-B14F-4D97-AF65-F5344CB8AC3E}">
        <p14:creationId xmlns:p14="http://schemas.microsoft.com/office/powerpoint/2010/main" val="1672894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47</a:t>
            </a:fld>
            <a:endParaRPr lang="es-ES" dirty="0"/>
          </a:p>
        </p:txBody>
      </p:sp>
    </p:spTree>
    <p:extLst>
      <p:ext uri="{BB962C8B-B14F-4D97-AF65-F5344CB8AC3E}">
        <p14:creationId xmlns:p14="http://schemas.microsoft.com/office/powerpoint/2010/main" val="3821513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48</a:t>
            </a:fld>
            <a:endParaRPr lang="es-ES" dirty="0"/>
          </a:p>
        </p:txBody>
      </p:sp>
    </p:spTree>
    <p:extLst>
      <p:ext uri="{BB962C8B-B14F-4D97-AF65-F5344CB8AC3E}">
        <p14:creationId xmlns:p14="http://schemas.microsoft.com/office/powerpoint/2010/main" val="39825433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49</a:t>
            </a:fld>
            <a:endParaRPr lang="es-ES" dirty="0"/>
          </a:p>
        </p:txBody>
      </p:sp>
    </p:spTree>
    <p:extLst>
      <p:ext uri="{BB962C8B-B14F-4D97-AF65-F5344CB8AC3E}">
        <p14:creationId xmlns:p14="http://schemas.microsoft.com/office/powerpoint/2010/main" val="2313196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50</a:t>
            </a:fld>
            <a:endParaRPr lang="es-ES" dirty="0"/>
          </a:p>
        </p:txBody>
      </p:sp>
    </p:spTree>
    <p:extLst>
      <p:ext uri="{BB962C8B-B14F-4D97-AF65-F5344CB8AC3E}">
        <p14:creationId xmlns:p14="http://schemas.microsoft.com/office/powerpoint/2010/main" val="12031397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51</a:t>
            </a:fld>
            <a:endParaRPr lang="es-ES" dirty="0"/>
          </a:p>
        </p:txBody>
      </p:sp>
    </p:spTree>
    <p:extLst>
      <p:ext uri="{BB962C8B-B14F-4D97-AF65-F5344CB8AC3E}">
        <p14:creationId xmlns:p14="http://schemas.microsoft.com/office/powerpoint/2010/main" val="752719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52</a:t>
            </a:fld>
            <a:endParaRPr lang="es-ES" dirty="0"/>
          </a:p>
        </p:txBody>
      </p:sp>
    </p:spTree>
    <p:extLst>
      <p:ext uri="{BB962C8B-B14F-4D97-AF65-F5344CB8AC3E}">
        <p14:creationId xmlns:p14="http://schemas.microsoft.com/office/powerpoint/2010/main" val="288712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53</a:t>
            </a:fld>
            <a:endParaRPr lang="es-ES" dirty="0"/>
          </a:p>
        </p:txBody>
      </p:sp>
    </p:spTree>
    <p:extLst>
      <p:ext uri="{BB962C8B-B14F-4D97-AF65-F5344CB8AC3E}">
        <p14:creationId xmlns:p14="http://schemas.microsoft.com/office/powerpoint/2010/main" val="2935984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54</a:t>
            </a:fld>
            <a:endParaRPr lang="es-ES" dirty="0"/>
          </a:p>
        </p:txBody>
      </p:sp>
    </p:spTree>
    <p:extLst>
      <p:ext uri="{BB962C8B-B14F-4D97-AF65-F5344CB8AC3E}">
        <p14:creationId xmlns:p14="http://schemas.microsoft.com/office/powerpoint/2010/main" val="6274946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55</a:t>
            </a:fld>
            <a:endParaRPr lang="es-ES" dirty="0"/>
          </a:p>
        </p:txBody>
      </p:sp>
    </p:spTree>
    <p:extLst>
      <p:ext uri="{BB962C8B-B14F-4D97-AF65-F5344CB8AC3E}">
        <p14:creationId xmlns:p14="http://schemas.microsoft.com/office/powerpoint/2010/main" val="12509789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56</a:t>
            </a:fld>
            <a:endParaRPr lang="es-ES" dirty="0"/>
          </a:p>
        </p:txBody>
      </p:sp>
    </p:spTree>
    <p:extLst>
      <p:ext uri="{BB962C8B-B14F-4D97-AF65-F5344CB8AC3E}">
        <p14:creationId xmlns:p14="http://schemas.microsoft.com/office/powerpoint/2010/main" val="22919411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57</a:t>
            </a:fld>
            <a:endParaRPr lang="es-ES" dirty="0"/>
          </a:p>
        </p:txBody>
      </p:sp>
    </p:spTree>
    <p:extLst>
      <p:ext uri="{BB962C8B-B14F-4D97-AF65-F5344CB8AC3E}">
        <p14:creationId xmlns:p14="http://schemas.microsoft.com/office/powerpoint/2010/main" val="4138566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58</a:t>
            </a:fld>
            <a:endParaRPr lang="es-ES" dirty="0"/>
          </a:p>
        </p:txBody>
      </p:sp>
    </p:spTree>
    <p:extLst>
      <p:ext uri="{BB962C8B-B14F-4D97-AF65-F5344CB8AC3E}">
        <p14:creationId xmlns:p14="http://schemas.microsoft.com/office/powerpoint/2010/main" val="38513085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59</a:t>
            </a:fld>
            <a:endParaRPr lang="es-ES" dirty="0"/>
          </a:p>
        </p:txBody>
      </p:sp>
    </p:spTree>
    <p:extLst>
      <p:ext uri="{BB962C8B-B14F-4D97-AF65-F5344CB8AC3E}">
        <p14:creationId xmlns:p14="http://schemas.microsoft.com/office/powerpoint/2010/main" val="2272370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60</a:t>
            </a:fld>
            <a:endParaRPr lang="es-ES" dirty="0"/>
          </a:p>
        </p:txBody>
      </p:sp>
    </p:spTree>
    <p:extLst>
      <p:ext uri="{BB962C8B-B14F-4D97-AF65-F5344CB8AC3E}">
        <p14:creationId xmlns:p14="http://schemas.microsoft.com/office/powerpoint/2010/main" val="841850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de Sao Paulo.-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61</a:t>
            </a:fld>
            <a:endParaRPr lang="es-ES" dirty="0"/>
          </a:p>
        </p:txBody>
      </p:sp>
    </p:spTree>
    <p:extLst>
      <p:ext uri="{BB962C8B-B14F-4D97-AF65-F5344CB8AC3E}">
        <p14:creationId xmlns:p14="http://schemas.microsoft.com/office/powerpoint/2010/main" val="41707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67</a:t>
            </a:fld>
            <a:endParaRPr lang="es-ES" dirty="0"/>
          </a:p>
        </p:txBody>
      </p:sp>
    </p:spTree>
    <p:extLst>
      <p:ext uri="{BB962C8B-B14F-4D97-AF65-F5344CB8AC3E}">
        <p14:creationId xmlns:p14="http://schemas.microsoft.com/office/powerpoint/2010/main" val="6396836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68</a:t>
            </a:fld>
            <a:endParaRPr lang="es-ES" dirty="0"/>
          </a:p>
        </p:txBody>
      </p:sp>
    </p:spTree>
    <p:extLst>
      <p:ext uri="{BB962C8B-B14F-4D97-AF65-F5344CB8AC3E}">
        <p14:creationId xmlns:p14="http://schemas.microsoft.com/office/powerpoint/2010/main" val="21349307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69</a:t>
            </a:fld>
            <a:endParaRPr lang="es-ES" dirty="0"/>
          </a:p>
        </p:txBody>
      </p:sp>
    </p:spTree>
    <p:extLst>
      <p:ext uri="{BB962C8B-B14F-4D97-AF65-F5344CB8AC3E}">
        <p14:creationId xmlns:p14="http://schemas.microsoft.com/office/powerpoint/2010/main" val="30667691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70</a:t>
            </a:fld>
            <a:endParaRPr lang="es-ES" dirty="0"/>
          </a:p>
        </p:txBody>
      </p:sp>
    </p:spTree>
    <p:extLst>
      <p:ext uri="{BB962C8B-B14F-4D97-AF65-F5344CB8AC3E}">
        <p14:creationId xmlns:p14="http://schemas.microsoft.com/office/powerpoint/2010/main" val="13938300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71</a:t>
            </a:fld>
            <a:endParaRPr lang="es-ES" dirty="0"/>
          </a:p>
        </p:txBody>
      </p:sp>
    </p:spTree>
    <p:extLst>
      <p:ext uri="{BB962C8B-B14F-4D97-AF65-F5344CB8AC3E}">
        <p14:creationId xmlns:p14="http://schemas.microsoft.com/office/powerpoint/2010/main" val="33380632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72</a:t>
            </a:fld>
            <a:endParaRPr lang="es-ES" dirty="0"/>
          </a:p>
        </p:txBody>
      </p:sp>
    </p:spTree>
    <p:extLst>
      <p:ext uri="{BB962C8B-B14F-4D97-AF65-F5344CB8AC3E}">
        <p14:creationId xmlns:p14="http://schemas.microsoft.com/office/powerpoint/2010/main" val="6265060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73</a:t>
            </a:fld>
            <a:endParaRPr lang="es-ES" dirty="0"/>
          </a:p>
        </p:txBody>
      </p:sp>
    </p:spTree>
    <p:extLst>
      <p:ext uri="{BB962C8B-B14F-4D97-AF65-F5344CB8AC3E}">
        <p14:creationId xmlns:p14="http://schemas.microsoft.com/office/powerpoint/2010/main" val="9852260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74</a:t>
            </a:fld>
            <a:endParaRPr lang="es-ES" dirty="0"/>
          </a:p>
        </p:txBody>
      </p:sp>
    </p:spTree>
    <p:extLst>
      <p:ext uri="{BB962C8B-B14F-4D97-AF65-F5344CB8AC3E}">
        <p14:creationId xmlns:p14="http://schemas.microsoft.com/office/powerpoint/2010/main" val="11051791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BR" dirty="0"/>
              <a:t>Jardim Botânico de Rio de Janeiro</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75</a:t>
            </a:fld>
            <a:endParaRPr lang="es-ES" dirty="0"/>
          </a:p>
        </p:txBody>
      </p:sp>
    </p:spTree>
    <p:extLst>
      <p:ext uri="{BB962C8B-B14F-4D97-AF65-F5344CB8AC3E}">
        <p14:creationId xmlns:p14="http://schemas.microsoft.com/office/powerpoint/2010/main" val="12939659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76</a:t>
            </a:fld>
            <a:endParaRPr lang="es-ES" dirty="0"/>
          </a:p>
        </p:txBody>
      </p:sp>
    </p:spTree>
    <p:extLst>
      <p:ext uri="{BB962C8B-B14F-4D97-AF65-F5344CB8AC3E}">
        <p14:creationId xmlns:p14="http://schemas.microsoft.com/office/powerpoint/2010/main" val="2115164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77</a:t>
            </a:fld>
            <a:endParaRPr lang="es-ES" dirty="0"/>
          </a:p>
        </p:txBody>
      </p:sp>
    </p:spTree>
    <p:extLst>
      <p:ext uri="{BB962C8B-B14F-4D97-AF65-F5344CB8AC3E}">
        <p14:creationId xmlns:p14="http://schemas.microsoft.com/office/powerpoint/2010/main" val="3338866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78</a:t>
            </a:fld>
            <a:endParaRPr lang="es-ES" dirty="0"/>
          </a:p>
        </p:txBody>
      </p:sp>
    </p:spTree>
    <p:extLst>
      <p:ext uri="{BB962C8B-B14F-4D97-AF65-F5344CB8AC3E}">
        <p14:creationId xmlns:p14="http://schemas.microsoft.com/office/powerpoint/2010/main" val="20388187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79</a:t>
            </a:fld>
            <a:endParaRPr lang="es-ES" dirty="0"/>
          </a:p>
        </p:txBody>
      </p:sp>
    </p:spTree>
    <p:extLst>
      <p:ext uri="{BB962C8B-B14F-4D97-AF65-F5344CB8AC3E}">
        <p14:creationId xmlns:p14="http://schemas.microsoft.com/office/powerpoint/2010/main" val="1607647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80</a:t>
            </a:fld>
            <a:endParaRPr lang="es-ES" dirty="0"/>
          </a:p>
        </p:txBody>
      </p:sp>
    </p:spTree>
    <p:extLst>
      <p:ext uri="{BB962C8B-B14F-4D97-AF65-F5344CB8AC3E}">
        <p14:creationId xmlns:p14="http://schemas.microsoft.com/office/powerpoint/2010/main" val="1463199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81</a:t>
            </a:fld>
            <a:endParaRPr lang="es-ES" dirty="0"/>
          </a:p>
        </p:txBody>
      </p:sp>
    </p:spTree>
    <p:extLst>
      <p:ext uri="{BB962C8B-B14F-4D97-AF65-F5344CB8AC3E}">
        <p14:creationId xmlns:p14="http://schemas.microsoft.com/office/powerpoint/2010/main" val="3159291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82</a:t>
            </a:fld>
            <a:endParaRPr lang="es-ES" dirty="0"/>
          </a:p>
        </p:txBody>
      </p:sp>
    </p:spTree>
    <p:extLst>
      <p:ext uri="{BB962C8B-B14F-4D97-AF65-F5344CB8AC3E}">
        <p14:creationId xmlns:p14="http://schemas.microsoft.com/office/powerpoint/2010/main" val="34542156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83</a:t>
            </a:fld>
            <a:endParaRPr lang="es-ES" dirty="0"/>
          </a:p>
        </p:txBody>
      </p:sp>
    </p:spTree>
    <p:extLst>
      <p:ext uri="{BB962C8B-B14F-4D97-AF65-F5344CB8AC3E}">
        <p14:creationId xmlns:p14="http://schemas.microsoft.com/office/powerpoint/2010/main" val="2855812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84</a:t>
            </a:fld>
            <a:endParaRPr lang="es-ES" dirty="0"/>
          </a:p>
        </p:txBody>
      </p:sp>
    </p:spTree>
    <p:extLst>
      <p:ext uri="{BB962C8B-B14F-4D97-AF65-F5344CB8AC3E}">
        <p14:creationId xmlns:p14="http://schemas.microsoft.com/office/powerpoint/2010/main" val="26703547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85</a:t>
            </a:fld>
            <a:endParaRPr lang="es-ES" dirty="0"/>
          </a:p>
        </p:txBody>
      </p:sp>
    </p:spTree>
    <p:extLst>
      <p:ext uri="{BB962C8B-B14F-4D97-AF65-F5344CB8AC3E}">
        <p14:creationId xmlns:p14="http://schemas.microsoft.com/office/powerpoint/2010/main" val="3532792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86</a:t>
            </a:fld>
            <a:endParaRPr lang="es-ES" dirty="0"/>
          </a:p>
        </p:txBody>
      </p:sp>
    </p:spTree>
    <p:extLst>
      <p:ext uri="{BB962C8B-B14F-4D97-AF65-F5344CB8AC3E}">
        <p14:creationId xmlns:p14="http://schemas.microsoft.com/office/powerpoint/2010/main" val="1943131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87</a:t>
            </a:fld>
            <a:endParaRPr lang="es-ES" dirty="0"/>
          </a:p>
        </p:txBody>
      </p:sp>
    </p:spTree>
    <p:extLst>
      <p:ext uri="{BB962C8B-B14F-4D97-AF65-F5344CB8AC3E}">
        <p14:creationId xmlns:p14="http://schemas.microsoft.com/office/powerpoint/2010/main" val="38610358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88</a:t>
            </a:fld>
            <a:endParaRPr lang="es-ES" dirty="0"/>
          </a:p>
        </p:txBody>
      </p:sp>
    </p:spTree>
    <p:extLst>
      <p:ext uri="{BB962C8B-B14F-4D97-AF65-F5344CB8AC3E}">
        <p14:creationId xmlns:p14="http://schemas.microsoft.com/office/powerpoint/2010/main" val="21927463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89</a:t>
            </a:fld>
            <a:endParaRPr lang="es-ES" dirty="0"/>
          </a:p>
        </p:txBody>
      </p:sp>
    </p:spTree>
    <p:extLst>
      <p:ext uri="{BB962C8B-B14F-4D97-AF65-F5344CB8AC3E}">
        <p14:creationId xmlns:p14="http://schemas.microsoft.com/office/powerpoint/2010/main" val="2254076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90</a:t>
            </a:fld>
            <a:endParaRPr lang="es-ES" dirty="0"/>
          </a:p>
        </p:txBody>
      </p:sp>
    </p:spTree>
    <p:extLst>
      <p:ext uri="{BB962C8B-B14F-4D97-AF65-F5344CB8AC3E}">
        <p14:creationId xmlns:p14="http://schemas.microsoft.com/office/powerpoint/2010/main" val="15141119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91</a:t>
            </a:fld>
            <a:endParaRPr lang="es-ES" dirty="0"/>
          </a:p>
        </p:txBody>
      </p:sp>
    </p:spTree>
    <p:extLst>
      <p:ext uri="{BB962C8B-B14F-4D97-AF65-F5344CB8AC3E}">
        <p14:creationId xmlns:p14="http://schemas.microsoft.com/office/powerpoint/2010/main" val="40729539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92</a:t>
            </a:fld>
            <a:endParaRPr lang="es-ES" dirty="0"/>
          </a:p>
        </p:txBody>
      </p:sp>
    </p:spTree>
    <p:extLst>
      <p:ext uri="{BB962C8B-B14F-4D97-AF65-F5344CB8AC3E}">
        <p14:creationId xmlns:p14="http://schemas.microsoft.com/office/powerpoint/2010/main" val="3338707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93</a:t>
            </a:fld>
            <a:endParaRPr lang="es-ES" dirty="0"/>
          </a:p>
        </p:txBody>
      </p:sp>
    </p:spTree>
    <p:extLst>
      <p:ext uri="{BB962C8B-B14F-4D97-AF65-F5344CB8AC3E}">
        <p14:creationId xmlns:p14="http://schemas.microsoft.com/office/powerpoint/2010/main" val="18710912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94</a:t>
            </a:fld>
            <a:endParaRPr lang="es-ES" dirty="0"/>
          </a:p>
        </p:txBody>
      </p:sp>
    </p:spTree>
    <p:extLst>
      <p:ext uri="{BB962C8B-B14F-4D97-AF65-F5344CB8AC3E}">
        <p14:creationId xmlns:p14="http://schemas.microsoft.com/office/powerpoint/2010/main" val="26321091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95</a:t>
            </a:fld>
            <a:endParaRPr lang="es-ES" dirty="0"/>
          </a:p>
        </p:txBody>
      </p:sp>
    </p:spTree>
    <p:extLst>
      <p:ext uri="{BB962C8B-B14F-4D97-AF65-F5344CB8AC3E}">
        <p14:creationId xmlns:p14="http://schemas.microsoft.com/office/powerpoint/2010/main" val="20586986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96</a:t>
            </a:fld>
            <a:endParaRPr lang="es-ES" dirty="0"/>
          </a:p>
        </p:txBody>
      </p:sp>
    </p:spTree>
    <p:extLst>
      <p:ext uri="{BB962C8B-B14F-4D97-AF65-F5344CB8AC3E}">
        <p14:creationId xmlns:p14="http://schemas.microsoft.com/office/powerpoint/2010/main" val="7341272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97</a:t>
            </a:fld>
            <a:endParaRPr lang="es-ES" dirty="0"/>
          </a:p>
        </p:txBody>
      </p:sp>
    </p:spTree>
    <p:extLst>
      <p:ext uri="{BB962C8B-B14F-4D97-AF65-F5344CB8AC3E}">
        <p14:creationId xmlns:p14="http://schemas.microsoft.com/office/powerpoint/2010/main" val="595084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98</a:t>
            </a:fld>
            <a:endParaRPr lang="es-ES" dirty="0"/>
          </a:p>
        </p:txBody>
      </p:sp>
    </p:spTree>
    <p:extLst>
      <p:ext uri="{BB962C8B-B14F-4D97-AF65-F5344CB8AC3E}">
        <p14:creationId xmlns:p14="http://schemas.microsoft.com/office/powerpoint/2010/main" val="1696335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99</a:t>
            </a:fld>
            <a:endParaRPr lang="es-ES" dirty="0"/>
          </a:p>
        </p:txBody>
      </p:sp>
    </p:spTree>
    <p:extLst>
      <p:ext uri="{BB962C8B-B14F-4D97-AF65-F5344CB8AC3E}">
        <p14:creationId xmlns:p14="http://schemas.microsoft.com/office/powerpoint/2010/main" val="26335589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100</a:t>
            </a:fld>
            <a:endParaRPr lang="es-ES" dirty="0"/>
          </a:p>
        </p:txBody>
      </p:sp>
    </p:spTree>
    <p:extLst>
      <p:ext uri="{BB962C8B-B14F-4D97-AF65-F5344CB8AC3E}">
        <p14:creationId xmlns:p14="http://schemas.microsoft.com/office/powerpoint/2010/main" val="26540920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101</a:t>
            </a:fld>
            <a:endParaRPr lang="es-ES" dirty="0"/>
          </a:p>
        </p:txBody>
      </p:sp>
    </p:spTree>
    <p:extLst>
      <p:ext uri="{BB962C8B-B14F-4D97-AF65-F5344CB8AC3E}">
        <p14:creationId xmlns:p14="http://schemas.microsoft.com/office/powerpoint/2010/main" val="17052077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102</a:t>
            </a:fld>
            <a:endParaRPr lang="es-ES" dirty="0"/>
          </a:p>
        </p:txBody>
      </p:sp>
    </p:spTree>
    <p:extLst>
      <p:ext uri="{BB962C8B-B14F-4D97-AF65-F5344CB8AC3E}">
        <p14:creationId xmlns:p14="http://schemas.microsoft.com/office/powerpoint/2010/main" val="4000466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103</a:t>
            </a:fld>
            <a:endParaRPr lang="es-ES" dirty="0"/>
          </a:p>
        </p:txBody>
      </p:sp>
    </p:spTree>
    <p:extLst>
      <p:ext uri="{BB962C8B-B14F-4D97-AF65-F5344CB8AC3E}">
        <p14:creationId xmlns:p14="http://schemas.microsoft.com/office/powerpoint/2010/main" val="36859253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104</a:t>
            </a:fld>
            <a:endParaRPr lang="es-ES" dirty="0"/>
          </a:p>
        </p:txBody>
      </p:sp>
    </p:spTree>
    <p:extLst>
      <p:ext uri="{BB962C8B-B14F-4D97-AF65-F5344CB8AC3E}">
        <p14:creationId xmlns:p14="http://schemas.microsoft.com/office/powerpoint/2010/main" val="33160473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105</a:t>
            </a:fld>
            <a:endParaRPr lang="es-ES" dirty="0"/>
          </a:p>
        </p:txBody>
      </p:sp>
    </p:spTree>
    <p:extLst>
      <p:ext uri="{BB962C8B-B14F-4D97-AF65-F5344CB8AC3E}">
        <p14:creationId xmlns:p14="http://schemas.microsoft.com/office/powerpoint/2010/main" val="30626573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106</a:t>
            </a:fld>
            <a:endParaRPr lang="es-ES" dirty="0"/>
          </a:p>
        </p:txBody>
      </p:sp>
    </p:spTree>
    <p:extLst>
      <p:ext uri="{BB962C8B-B14F-4D97-AF65-F5344CB8AC3E}">
        <p14:creationId xmlns:p14="http://schemas.microsoft.com/office/powerpoint/2010/main" val="32055627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107</a:t>
            </a:fld>
            <a:endParaRPr lang="es-ES" dirty="0"/>
          </a:p>
        </p:txBody>
      </p:sp>
    </p:spTree>
    <p:extLst>
      <p:ext uri="{BB962C8B-B14F-4D97-AF65-F5344CB8AC3E}">
        <p14:creationId xmlns:p14="http://schemas.microsoft.com/office/powerpoint/2010/main" val="29883512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err="1"/>
              <a:t>Rio.-Jardim</a:t>
            </a:r>
            <a:r>
              <a:rPr lang="pt-BR" dirty="0"/>
              <a:t> Botânico.-</a:t>
            </a:r>
            <a:r>
              <a:rPr lang="pt-BR" dirty="0" err="1"/>
              <a:t>Congea</a:t>
            </a:r>
            <a:r>
              <a:rPr lang="pt-BR" dirty="0"/>
              <a:t> tomentosa. Flor</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108</a:t>
            </a:fld>
            <a:endParaRPr lang="es-ES" dirty="0"/>
          </a:p>
        </p:txBody>
      </p:sp>
    </p:spTree>
    <p:extLst>
      <p:ext uri="{BB962C8B-B14F-4D97-AF65-F5344CB8AC3E}">
        <p14:creationId xmlns:p14="http://schemas.microsoft.com/office/powerpoint/2010/main" val="8374937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109</a:t>
            </a:fld>
            <a:endParaRPr lang="es-ES" dirty="0"/>
          </a:p>
        </p:txBody>
      </p:sp>
    </p:spTree>
    <p:extLst>
      <p:ext uri="{BB962C8B-B14F-4D97-AF65-F5344CB8AC3E}">
        <p14:creationId xmlns:p14="http://schemas.microsoft.com/office/powerpoint/2010/main" val="33343364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110</a:t>
            </a:fld>
            <a:endParaRPr lang="es-ES" dirty="0"/>
          </a:p>
        </p:txBody>
      </p:sp>
    </p:spTree>
    <p:extLst>
      <p:ext uri="{BB962C8B-B14F-4D97-AF65-F5344CB8AC3E}">
        <p14:creationId xmlns:p14="http://schemas.microsoft.com/office/powerpoint/2010/main" val="29144372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111</a:t>
            </a:fld>
            <a:endParaRPr lang="es-ES" dirty="0"/>
          </a:p>
        </p:txBody>
      </p:sp>
    </p:spTree>
    <p:extLst>
      <p:ext uri="{BB962C8B-B14F-4D97-AF65-F5344CB8AC3E}">
        <p14:creationId xmlns:p14="http://schemas.microsoft.com/office/powerpoint/2010/main" val="11265016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112</a:t>
            </a:fld>
            <a:endParaRPr lang="es-ES" dirty="0"/>
          </a:p>
        </p:txBody>
      </p:sp>
    </p:spTree>
    <p:extLst>
      <p:ext uri="{BB962C8B-B14F-4D97-AF65-F5344CB8AC3E}">
        <p14:creationId xmlns:p14="http://schemas.microsoft.com/office/powerpoint/2010/main" val="27515060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113</a:t>
            </a:fld>
            <a:endParaRPr lang="es-ES" dirty="0"/>
          </a:p>
        </p:txBody>
      </p:sp>
    </p:spTree>
    <p:extLst>
      <p:ext uri="{BB962C8B-B14F-4D97-AF65-F5344CB8AC3E}">
        <p14:creationId xmlns:p14="http://schemas.microsoft.com/office/powerpoint/2010/main" val="17135688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114</a:t>
            </a:fld>
            <a:endParaRPr lang="es-ES" dirty="0"/>
          </a:p>
        </p:txBody>
      </p:sp>
    </p:spTree>
    <p:extLst>
      <p:ext uri="{BB962C8B-B14F-4D97-AF65-F5344CB8AC3E}">
        <p14:creationId xmlns:p14="http://schemas.microsoft.com/office/powerpoint/2010/main" val="37127988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115</a:t>
            </a:fld>
            <a:endParaRPr lang="es-ES" dirty="0"/>
          </a:p>
        </p:txBody>
      </p:sp>
    </p:spTree>
    <p:extLst>
      <p:ext uri="{BB962C8B-B14F-4D97-AF65-F5344CB8AC3E}">
        <p14:creationId xmlns:p14="http://schemas.microsoft.com/office/powerpoint/2010/main" val="12961480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116</a:t>
            </a:fld>
            <a:endParaRPr lang="es-ES" dirty="0"/>
          </a:p>
        </p:txBody>
      </p:sp>
    </p:spTree>
    <p:extLst>
      <p:ext uri="{BB962C8B-B14F-4D97-AF65-F5344CB8AC3E}">
        <p14:creationId xmlns:p14="http://schemas.microsoft.com/office/powerpoint/2010/main" val="68383289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117</a:t>
            </a:fld>
            <a:endParaRPr lang="es-ES" dirty="0"/>
          </a:p>
        </p:txBody>
      </p:sp>
    </p:spTree>
    <p:extLst>
      <p:ext uri="{BB962C8B-B14F-4D97-AF65-F5344CB8AC3E}">
        <p14:creationId xmlns:p14="http://schemas.microsoft.com/office/powerpoint/2010/main" val="361722958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118</a:t>
            </a:fld>
            <a:endParaRPr lang="es-ES" dirty="0"/>
          </a:p>
        </p:txBody>
      </p:sp>
    </p:spTree>
    <p:extLst>
      <p:ext uri="{BB962C8B-B14F-4D97-AF65-F5344CB8AC3E}">
        <p14:creationId xmlns:p14="http://schemas.microsoft.com/office/powerpoint/2010/main" val="363615453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119</a:t>
            </a:fld>
            <a:endParaRPr lang="es-ES" dirty="0"/>
          </a:p>
        </p:txBody>
      </p:sp>
    </p:spTree>
    <p:extLst>
      <p:ext uri="{BB962C8B-B14F-4D97-AF65-F5344CB8AC3E}">
        <p14:creationId xmlns:p14="http://schemas.microsoft.com/office/powerpoint/2010/main" val="21368149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120</a:t>
            </a:fld>
            <a:endParaRPr lang="es-ES" dirty="0"/>
          </a:p>
        </p:txBody>
      </p:sp>
    </p:spTree>
    <p:extLst>
      <p:ext uri="{BB962C8B-B14F-4D97-AF65-F5344CB8AC3E}">
        <p14:creationId xmlns:p14="http://schemas.microsoft.com/office/powerpoint/2010/main" val="41518386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121</a:t>
            </a:fld>
            <a:endParaRPr lang="es-ES" dirty="0"/>
          </a:p>
        </p:txBody>
      </p:sp>
    </p:spTree>
    <p:extLst>
      <p:ext uri="{BB962C8B-B14F-4D97-AF65-F5344CB8AC3E}">
        <p14:creationId xmlns:p14="http://schemas.microsoft.com/office/powerpoint/2010/main" val="8120947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BR" dirty="0"/>
              <a:t>Jardim Botânico de Rio de Janeiro. Orquídeas</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122</a:t>
            </a:fld>
            <a:endParaRPr lang="es-ES" dirty="0"/>
          </a:p>
        </p:txBody>
      </p:sp>
    </p:spTree>
    <p:extLst>
      <p:ext uri="{BB962C8B-B14F-4D97-AF65-F5344CB8AC3E}">
        <p14:creationId xmlns:p14="http://schemas.microsoft.com/office/powerpoint/2010/main" val="334714785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123</a:t>
            </a:fld>
            <a:endParaRPr lang="es-ES" dirty="0"/>
          </a:p>
        </p:txBody>
      </p:sp>
    </p:spTree>
    <p:extLst>
      <p:ext uri="{BB962C8B-B14F-4D97-AF65-F5344CB8AC3E}">
        <p14:creationId xmlns:p14="http://schemas.microsoft.com/office/powerpoint/2010/main" val="27668173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124</a:t>
            </a:fld>
            <a:endParaRPr lang="es-ES" dirty="0"/>
          </a:p>
        </p:txBody>
      </p:sp>
    </p:spTree>
    <p:extLst>
      <p:ext uri="{BB962C8B-B14F-4D97-AF65-F5344CB8AC3E}">
        <p14:creationId xmlns:p14="http://schemas.microsoft.com/office/powerpoint/2010/main" val="29847656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125</a:t>
            </a:fld>
            <a:endParaRPr lang="es-ES" dirty="0"/>
          </a:p>
        </p:txBody>
      </p:sp>
    </p:spTree>
    <p:extLst>
      <p:ext uri="{BB962C8B-B14F-4D97-AF65-F5344CB8AC3E}">
        <p14:creationId xmlns:p14="http://schemas.microsoft.com/office/powerpoint/2010/main" val="25801844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126</a:t>
            </a:fld>
            <a:endParaRPr lang="es-ES" dirty="0"/>
          </a:p>
        </p:txBody>
      </p:sp>
    </p:spTree>
    <p:extLst>
      <p:ext uri="{BB962C8B-B14F-4D97-AF65-F5344CB8AC3E}">
        <p14:creationId xmlns:p14="http://schemas.microsoft.com/office/powerpoint/2010/main" val="10577091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127</a:t>
            </a:fld>
            <a:endParaRPr lang="es-ES" dirty="0"/>
          </a:p>
        </p:txBody>
      </p:sp>
    </p:spTree>
    <p:extLst>
      <p:ext uri="{BB962C8B-B14F-4D97-AF65-F5344CB8AC3E}">
        <p14:creationId xmlns:p14="http://schemas.microsoft.com/office/powerpoint/2010/main" val="5427592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128</a:t>
            </a:fld>
            <a:endParaRPr lang="es-ES" dirty="0"/>
          </a:p>
        </p:txBody>
      </p:sp>
    </p:spTree>
    <p:extLst>
      <p:ext uri="{BB962C8B-B14F-4D97-AF65-F5344CB8AC3E}">
        <p14:creationId xmlns:p14="http://schemas.microsoft.com/office/powerpoint/2010/main" val="19512312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129</a:t>
            </a:fld>
            <a:endParaRPr lang="es-ES" dirty="0"/>
          </a:p>
        </p:txBody>
      </p:sp>
    </p:spTree>
    <p:extLst>
      <p:ext uri="{BB962C8B-B14F-4D97-AF65-F5344CB8AC3E}">
        <p14:creationId xmlns:p14="http://schemas.microsoft.com/office/powerpoint/2010/main" val="1653817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130</a:t>
            </a:fld>
            <a:endParaRPr lang="es-ES" dirty="0"/>
          </a:p>
        </p:txBody>
      </p:sp>
    </p:spTree>
    <p:extLst>
      <p:ext uri="{BB962C8B-B14F-4D97-AF65-F5344CB8AC3E}">
        <p14:creationId xmlns:p14="http://schemas.microsoft.com/office/powerpoint/2010/main" val="27103414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131</a:t>
            </a:fld>
            <a:endParaRPr lang="es-ES" dirty="0"/>
          </a:p>
        </p:txBody>
      </p:sp>
    </p:spTree>
    <p:extLst>
      <p:ext uri="{BB962C8B-B14F-4D97-AF65-F5344CB8AC3E}">
        <p14:creationId xmlns:p14="http://schemas.microsoft.com/office/powerpoint/2010/main" val="19025784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132</a:t>
            </a:fld>
            <a:endParaRPr lang="es-ES" dirty="0"/>
          </a:p>
        </p:txBody>
      </p:sp>
    </p:spTree>
    <p:extLst>
      <p:ext uri="{BB962C8B-B14F-4D97-AF65-F5344CB8AC3E}">
        <p14:creationId xmlns:p14="http://schemas.microsoft.com/office/powerpoint/2010/main" val="108085515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133</a:t>
            </a:fld>
            <a:endParaRPr lang="es-ES" dirty="0"/>
          </a:p>
        </p:txBody>
      </p:sp>
    </p:spTree>
    <p:extLst>
      <p:ext uri="{BB962C8B-B14F-4D97-AF65-F5344CB8AC3E}">
        <p14:creationId xmlns:p14="http://schemas.microsoft.com/office/powerpoint/2010/main" val="20658090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134</a:t>
            </a:fld>
            <a:endParaRPr lang="es-ES" dirty="0"/>
          </a:p>
        </p:txBody>
      </p:sp>
    </p:spTree>
    <p:extLst>
      <p:ext uri="{BB962C8B-B14F-4D97-AF65-F5344CB8AC3E}">
        <p14:creationId xmlns:p14="http://schemas.microsoft.com/office/powerpoint/2010/main" val="19324693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135</a:t>
            </a:fld>
            <a:endParaRPr lang="es-ES" dirty="0"/>
          </a:p>
        </p:txBody>
      </p:sp>
    </p:spTree>
    <p:extLst>
      <p:ext uri="{BB962C8B-B14F-4D97-AF65-F5344CB8AC3E}">
        <p14:creationId xmlns:p14="http://schemas.microsoft.com/office/powerpoint/2010/main" val="32140352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136</a:t>
            </a:fld>
            <a:endParaRPr lang="es-ES" dirty="0"/>
          </a:p>
        </p:txBody>
      </p:sp>
    </p:spTree>
    <p:extLst>
      <p:ext uri="{BB962C8B-B14F-4D97-AF65-F5344CB8AC3E}">
        <p14:creationId xmlns:p14="http://schemas.microsoft.com/office/powerpoint/2010/main" val="33822037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137</a:t>
            </a:fld>
            <a:endParaRPr lang="es-ES" dirty="0"/>
          </a:p>
        </p:txBody>
      </p:sp>
    </p:spTree>
    <p:extLst>
      <p:ext uri="{BB962C8B-B14F-4D97-AF65-F5344CB8AC3E}">
        <p14:creationId xmlns:p14="http://schemas.microsoft.com/office/powerpoint/2010/main" val="38771492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138</a:t>
            </a:fld>
            <a:endParaRPr lang="es-ES" dirty="0"/>
          </a:p>
        </p:txBody>
      </p:sp>
    </p:spTree>
    <p:extLst>
      <p:ext uri="{BB962C8B-B14F-4D97-AF65-F5344CB8AC3E}">
        <p14:creationId xmlns:p14="http://schemas.microsoft.com/office/powerpoint/2010/main" val="46498577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139</a:t>
            </a:fld>
            <a:endParaRPr lang="es-ES" dirty="0"/>
          </a:p>
        </p:txBody>
      </p:sp>
    </p:spTree>
    <p:extLst>
      <p:ext uri="{BB962C8B-B14F-4D97-AF65-F5344CB8AC3E}">
        <p14:creationId xmlns:p14="http://schemas.microsoft.com/office/powerpoint/2010/main" val="3159926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140</a:t>
            </a:fld>
            <a:endParaRPr lang="es-ES" dirty="0"/>
          </a:p>
        </p:txBody>
      </p:sp>
    </p:spTree>
    <p:extLst>
      <p:ext uri="{BB962C8B-B14F-4D97-AF65-F5344CB8AC3E}">
        <p14:creationId xmlns:p14="http://schemas.microsoft.com/office/powerpoint/2010/main" val="27195411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141</a:t>
            </a:fld>
            <a:endParaRPr lang="es-ES" dirty="0"/>
          </a:p>
        </p:txBody>
      </p:sp>
    </p:spTree>
    <p:extLst>
      <p:ext uri="{BB962C8B-B14F-4D97-AF65-F5344CB8AC3E}">
        <p14:creationId xmlns:p14="http://schemas.microsoft.com/office/powerpoint/2010/main" val="26578710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142</a:t>
            </a:fld>
            <a:endParaRPr lang="es-ES" dirty="0"/>
          </a:p>
        </p:txBody>
      </p:sp>
    </p:spTree>
    <p:extLst>
      <p:ext uri="{BB962C8B-B14F-4D97-AF65-F5344CB8AC3E}">
        <p14:creationId xmlns:p14="http://schemas.microsoft.com/office/powerpoint/2010/main" val="105048943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Janeiro.-Paseo de las mangueiras</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143</a:t>
            </a:fld>
            <a:endParaRPr lang="es-ES" dirty="0"/>
          </a:p>
        </p:txBody>
      </p:sp>
    </p:spTree>
    <p:extLst>
      <p:ext uri="{BB962C8B-B14F-4D97-AF65-F5344CB8AC3E}">
        <p14:creationId xmlns:p14="http://schemas.microsoft.com/office/powerpoint/2010/main" val="343078179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do Rio de Janeiro.-</a:t>
            </a:r>
          </a:p>
          <a:p>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144</a:t>
            </a:fld>
            <a:endParaRPr lang="es-ES" dirty="0"/>
          </a:p>
        </p:txBody>
      </p:sp>
    </p:spTree>
    <p:extLst>
      <p:ext uri="{BB962C8B-B14F-4D97-AF65-F5344CB8AC3E}">
        <p14:creationId xmlns:p14="http://schemas.microsoft.com/office/powerpoint/2010/main" val="56649044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err="1"/>
              <a:t>Rio.-Jardim</a:t>
            </a:r>
            <a:r>
              <a:rPr lang="pt-BR" dirty="0"/>
              <a:t> Botânico.-Theobroma cacao.-Cacao</a:t>
            </a:r>
            <a:endParaRPr lang="es-ES" dirty="0"/>
          </a:p>
        </p:txBody>
      </p:sp>
      <p:sp>
        <p:nvSpPr>
          <p:cNvPr id="4" name="3 Marcador de número de diapositiva"/>
          <p:cNvSpPr>
            <a:spLocks noGrp="1"/>
          </p:cNvSpPr>
          <p:nvPr>
            <p:ph type="sldNum" sz="quarter" idx="10"/>
          </p:nvPr>
        </p:nvSpPr>
        <p:spPr/>
        <p:txBody>
          <a:bodyPr/>
          <a:lstStyle/>
          <a:p>
            <a:fld id="{365B9AAE-0E1C-4164-82CE-F370076EB51C}" type="slidenum">
              <a:rPr lang="es-ES" smtClean="0"/>
              <a:t>145</a:t>
            </a:fld>
            <a:endParaRPr lang="es-ES" dirty="0"/>
          </a:p>
        </p:txBody>
      </p:sp>
    </p:spTree>
    <p:extLst>
      <p:ext uri="{BB962C8B-B14F-4D97-AF65-F5344CB8AC3E}">
        <p14:creationId xmlns:p14="http://schemas.microsoft.com/office/powerpoint/2010/main" val="7552229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Jardim Botánico de Rio de Janeiro</a:t>
            </a:r>
          </a:p>
        </p:txBody>
      </p:sp>
      <p:sp>
        <p:nvSpPr>
          <p:cNvPr id="4" name="Marcador de número de diapositiva 3"/>
          <p:cNvSpPr>
            <a:spLocks noGrp="1"/>
          </p:cNvSpPr>
          <p:nvPr>
            <p:ph type="sldNum" sz="quarter" idx="5"/>
          </p:nvPr>
        </p:nvSpPr>
        <p:spPr/>
        <p:txBody>
          <a:bodyPr/>
          <a:lstStyle/>
          <a:p>
            <a:fld id="{365B9AAE-0E1C-4164-82CE-F370076EB51C}" type="slidenum">
              <a:rPr lang="es-ES" smtClean="0"/>
              <a:t>146</a:t>
            </a:fld>
            <a:endParaRPr lang="es-ES" dirty="0"/>
          </a:p>
        </p:txBody>
      </p:sp>
    </p:spTree>
    <p:extLst>
      <p:ext uri="{BB962C8B-B14F-4D97-AF65-F5344CB8AC3E}">
        <p14:creationId xmlns:p14="http://schemas.microsoft.com/office/powerpoint/2010/main" val="78344985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BR" dirty="0"/>
              <a:t>Jardim Botânico de Rio de Janeiro</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147</a:t>
            </a:fld>
            <a:endParaRPr lang="es-ES" dirty="0"/>
          </a:p>
        </p:txBody>
      </p:sp>
    </p:spTree>
    <p:extLst>
      <p:ext uri="{BB962C8B-B14F-4D97-AF65-F5344CB8AC3E}">
        <p14:creationId xmlns:p14="http://schemas.microsoft.com/office/powerpoint/2010/main" val="85681166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BR" dirty="0"/>
              <a:t>Jardim Botânico de Rio de Janeiro</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148</a:t>
            </a:fld>
            <a:endParaRPr lang="es-ES" dirty="0"/>
          </a:p>
        </p:txBody>
      </p:sp>
    </p:spTree>
    <p:extLst>
      <p:ext uri="{BB962C8B-B14F-4D97-AF65-F5344CB8AC3E}">
        <p14:creationId xmlns:p14="http://schemas.microsoft.com/office/powerpoint/2010/main" val="10601611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BR" dirty="0"/>
              <a:t>Jardim Botânico de Rio de Janeiro.-Philodendron eichleri</a:t>
            </a:r>
          </a:p>
          <a:p>
            <a:endParaRPr lang="es-ES" dirty="0"/>
          </a:p>
        </p:txBody>
      </p:sp>
      <p:sp>
        <p:nvSpPr>
          <p:cNvPr id="4" name="Marcador de número de diapositiva 3"/>
          <p:cNvSpPr>
            <a:spLocks noGrp="1"/>
          </p:cNvSpPr>
          <p:nvPr>
            <p:ph type="sldNum" sz="quarter" idx="5"/>
          </p:nvPr>
        </p:nvSpPr>
        <p:spPr/>
        <p:txBody>
          <a:bodyPr/>
          <a:lstStyle/>
          <a:p>
            <a:fld id="{365B9AAE-0E1C-4164-82CE-F370076EB51C}" type="slidenum">
              <a:rPr lang="es-ES" smtClean="0"/>
              <a:t>149</a:t>
            </a:fld>
            <a:endParaRPr lang="es-ES" dirty="0"/>
          </a:p>
        </p:txBody>
      </p:sp>
    </p:spTree>
    <p:extLst>
      <p:ext uri="{BB962C8B-B14F-4D97-AF65-F5344CB8AC3E}">
        <p14:creationId xmlns:p14="http://schemas.microsoft.com/office/powerpoint/2010/main" val="2412259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36519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99101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7031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21761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8485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72361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1860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3918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98467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1989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714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9/17/2019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397132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5.jpg"/></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114.jpg"/><Relationship Id="rId4" Type="http://schemas.openxmlformats.org/officeDocument/2006/relationships/image" Target="../media/image116.jpg"/></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4.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44.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notesSlide" Target="../notesSlides/notesSlide126.xml"/><Relationship Id="rId1" Type="http://schemas.openxmlformats.org/officeDocument/2006/relationships/slideLayout" Target="../slideLayouts/slideLayout7.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s>
</file>

<file path=ppt/slides/_rels/slide146.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27.xml"/><Relationship Id="rId1" Type="http://schemas.openxmlformats.org/officeDocument/2006/relationships/slideLayout" Target="../slideLayouts/slideLayout7.xml"/><Relationship Id="rId4" Type="http://schemas.openxmlformats.org/officeDocument/2006/relationships/image" Target="../media/image143.jpg"/></Relationships>
</file>

<file path=ppt/slides/_rels/slide147.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45.jpg"/></Relationships>
</file>

<file path=ppt/slides/_rels/slide1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4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40000"/>
                  <a:lumOff val="60000"/>
                </a:schemeClr>
              </a:solidFill>
            </a:endParaRPr>
          </a:p>
        </p:txBody>
      </p:sp>
      <p:pic>
        <p:nvPicPr>
          <p:cNvPr id="13" name="Picture 12">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4" name="3 Título"/>
          <p:cNvSpPr>
            <a:spLocks noGrp="1"/>
          </p:cNvSpPr>
          <p:nvPr>
            <p:ph type="ctrTitle"/>
          </p:nvPr>
        </p:nvSpPr>
        <p:spPr>
          <a:xfrm>
            <a:off x="2279286" y="2568817"/>
            <a:ext cx="5366698" cy="3133968"/>
          </a:xfrm>
        </p:spPr>
        <p:txBody>
          <a:bodyPr>
            <a:normAutofit/>
          </a:bodyPr>
          <a:lstStyle/>
          <a:p>
            <a:pPr algn="l"/>
            <a:br>
              <a:rPr lang="es-ES" sz="2700" dirty="0">
                <a:solidFill>
                  <a:srgbClr val="1F2D29"/>
                </a:solidFill>
              </a:rPr>
            </a:br>
            <a:r>
              <a:rPr lang="es-ES" sz="2700" dirty="0">
                <a:solidFill>
                  <a:srgbClr val="1F2D29"/>
                </a:solidFill>
              </a:rPr>
              <a:t>Brasil.-Jardim Botánico de Curitiba</a:t>
            </a:r>
            <a:br>
              <a:rPr lang="es-ES" sz="2700" dirty="0">
                <a:solidFill>
                  <a:srgbClr val="1F2D29"/>
                </a:solidFill>
              </a:rPr>
            </a:br>
            <a:r>
              <a:rPr lang="pt-BR" sz="2700" dirty="0">
                <a:solidFill>
                  <a:srgbClr val="1F2D29"/>
                </a:solidFill>
              </a:rPr>
              <a:t>Jardim Botânico de Porto Alegre</a:t>
            </a:r>
            <a:br>
              <a:rPr lang="pt-BR" sz="2700" dirty="0">
                <a:solidFill>
                  <a:srgbClr val="1F2D29"/>
                </a:solidFill>
              </a:rPr>
            </a:br>
            <a:r>
              <a:rPr lang="pt-BR" sz="2700" dirty="0">
                <a:solidFill>
                  <a:srgbClr val="1F2D29"/>
                </a:solidFill>
              </a:rPr>
              <a:t>Jardim Botânico de São Paulo.-</a:t>
            </a:r>
            <a:br>
              <a:rPr lang="pt-BR" sz="2700" dirty="0">
                <a:solidFill>
                  <a:srgbClr val="1F2D29"/>
                </a:solidFill>
              </a:rPr>
            </a:br>
            <a:r>
              <a:rPr lang="pt-BR" sz="2700" dirty="0">
                <a:solidFill>
                  <a:srgbClr val="1F2D29"/>
                </a:solidFill>
              </a:rPr>
              <a:t>Jardim Botânico do Rio de Janeiro.-</a:t>
            </a:r>
            <a:br>
              <a:rPr lang="es-ES" sz="2700" dirty="0">
                <a:solidFill>
                  <a:srgbClr val="1F2D29"/>
                </a:solidFill>
              </a:rPr>
            </a:br>
            <a:endParaRPr lang="es-ES" sz="2700" dirty="0">
              <a:solidFill>
                <a:srgbClr val="1F2D29"/>
              </a:solidFill>
            </a:endParaRP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dirty="0">
                <a:solidFill>
                  <a:srgbClr val="1F2D29"/>
                </a:solidFill>
              </a:rPr>
              <a:t>Selección de textos y fotografías por</a:t>
            </a:r>
          </a:p>
          <a:p>
            <a:pPr algn="l"/>
            <a:r>
              <a:rPr lang="es-ES" sz="1400" dirty="0">
                <a:solidFill>
                  <a:srgbClr val="1F2D29"/>
                </a:solidFill>
              </a:rPr>
              <a:t>JOSE ELIAS BONELLS</a:t>
            </a:r>
          </a:p>
          <a:p>
            <a:pPr algn="l"/>
            <a:endParaRPr lang="es-ES" sz="1400" dirty="0">
              <a:solidFill>
                <a:srgbClr val="1F2D29"/>
              </a:solidFill>
            </a:endParaRPr>
          </a:p>
        </p:txBody>
      </p:sp>
      <p:sp>
        <p:nvSpPr>
          <p:cNvPr id="15" name="Rectangle 14">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ight Triangle 16">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574835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1" y="808057"/>
            <a:ext cx="5904655" cy="1077229"/>
          </a:xfrm>
        </p:spPr>
        <p:txBody>
          <a:bodyPr/>
          <a:lstStyle/>
          <a:p>
            <a:r>
              <a:rPr lang="es-ES" dirty="0"/>
              <a:t>Jardim Botánico de Curitiba</a:t>
            </a:r>
            <a:br>
              <a:rPr lang="es-ES" dirty="0"/>
            </a:br>
            <a:endParaRPr lang="es-ES" dirty="0"/>
          </a:p>
        </p:txBody>
      </p:sp>
      <p:sp>
        <p:nvSpPr>
          <p:cNvPr id="3" name="2 Marcador de contenido"/>
          <p:cNvSpPr>
            <a:spLocks noGrp="1"/>
          </p:cNvSpPr>
          <p:nvPr>
            <p:ph idx="1"/>
          </p:nvPr>
        </p:nvSpPr>
        <p:spPr>
          <a:xfrm>
            <a:off x="971600" y="2049878"/>
            <a:ext cx="6867728" cy="4000066"/>
          </a:xfrm>
        </p:spPr>
        <p:txBody>
          <a:bodyPr/>
          <a:lstStyle/>
          <a:p>
            <a:r>
              <a:rPr lang="es-ES" dirty="0"/>
              <a:t>El Jardín Botánico de Curitiba, en portugués, o en el Jardín Botánico de Curitiba, en Inglés, también conocido como el "Jardín Botánico Fanchette Rischbieter", es un parque ubicado en la ciudad de Curitiba - El capital social del estado de Paraná, y de la ciudad más grande en el sur de Brasil.</a:t>
            </a:r>
          </a:p>
          <a:p>
            <a:r>
              <a:rPr lang="es-ES" dirty="0"/>
              <a:t> Es la principal atracción turística y lugar de interés de la ciudad, y alberga parte del campus de la Universidad Federal de Paraná. El código de identificación internacional es CURIT.</a:t>
            </a:r>
          </a:p>
        </p:txBody>
      </p:sp>
    </p:spTree>
    <p:extLst>
      <p:ext uri="{BB962C8B-B14F-4D97-AF65-F5344CB8AC3E}">
        <p14:creationId xmlns:p14="http://schemas.microsoft.com/office/powerpoint/2010/main" val="56354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lstStyle/>
          <a:p>
            <a:r>
              <a:rPr lang="es-ES" dirty="0"/>
              <a:t>Inaugurado en 1991, la marca registrada de Curitiba jardín botánico fue creado en el estilo del francés jardines. Una vez por la puerta de entrada, se puede ver extensos jardines al estilo francés en medio de fuentes, cascadas y lagos, y el invernadero principal de 458 metros cuadrados, que alberga en su interior, especímenes de plantas características de las regiones tropicales. </a:t>
            </a:r>
          </a:p>
          <a:p>
            <a:r>
              <a:rPr lang="es-ES" dirty="0"/>
              <a:t>Se lanza su alfombra de flores a los visitantes en la entrada. El parque ocupa 240.000 m² en el área. El director de efecto invernadero, en un art nouveau estilo con un moderno metálico estructura, se asemeja a la mitad del siglo 19 Crystal Palace en Londres.</a:t>
            </a:r>
          </a:p>
        </p:txBody>
      </p:sp>
    </p:spTree>
    <p:extLst>
      <p:ext uri="{BB962C8B-B14F-4D97-AF65-F5344CB8AC3E}">
        <p14:creationId xmlns:p14="http://schemas.microsoft.com/office/powerpoint/2010/main" val="1588501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El Botánico Museo, que ofrece una colección de referencia nacional de nativos flora, atrae a investigadores de todo el mundo. Incluye muchos botánicos especies desde los húmedos bosques atlánticos del este de Brasil.</a:t>
            </a:r>
          </a:p>
          <a:p>
            <a:r>
              <a:rPr lang="es-ES" dirty="0"/>
              <a:t>El bosque  nativo  está lleno de caminos para pasear. Detrás del efecto invernadero es el Museo de Franz Krajcberg , la brasileña polaco artista que tomó la causa de la conservación del medio ambiente; con 1.320 metros cuadrados de superficie, divididos en multimedia aulas, un auditorio con capacidad para 60 personas y un salón con varias exposiciones de obras donadas por el artista visual, representado por esculturas y relieves, así como fotografías, vídeos, publicaciones y materiales educativos.</a:t>
            </a:r>
          </a:p>
        </p:txBody>
      </p:sp>
    </p:spTree>
    <p:extLst>
      <p:ext uri="{BB962C8B-B14F-4D97-AF65-F5344CB8AC3E}">
        <p14:creationId xmlns:p14="http://schemas.microsoft.com/office/powerpoint/2010/main" val="119788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32656"/>
            <a:ext cx="6953200" cy="6141296"/>
          </a:xfrm>
        </p:spPr>
        <p:txBody>
          <a:bodyPr/>
          <a:lstStyle/>
          <a:p>
            <a:r>
              <a:rPr lang="es-ES" dirty="0"/>
              <a:t>En el otro lado del parque se encuentra el Museo Botánico, un edificio de madera, cuya entrada principal se llega a través de una madera del puente. El Museo Botánico de Curitiba tiene el cuarto más grande de herbario en el país. </a:t>
            </a:r>
          </a:p>
          <a:p>
            <a:r>
              <a:rPr lang="es-ES" dirty="0"/>
              <a:t> En frente de la construcción hay un estanque con carpas, tortugas, verde azulado, garzas, etc., y en todo el edificio hay un lago, un auditorio, una biblioteca, un área de exposiciones, un teatro, canchas de tenis y una pista para bicicletas.</a:t>
            </a:r>
          </a:p>
        </p:txBody>
      </p:sp>
    </p:spTree>
    <p:extLst>
      <p:ext uri="{BB962C8B-B14F-4D97-AF65-F5344CB8AC3E}">
        <p14:creationId xmlns:p14="http://schemas.microsoft.com/office/powerpoint/2010/main" val="1705262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1844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46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82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4" y="10838"/>
            <a:ext cx="4286250" cy="684716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6595" y="10839"/>
            <a:ext cx="4827958" cy="6858000"/>
          </a:xfrm>
          <a:prstGeom prst="rect">
            <a:avLst/>
          </a:prstGeom>
        </p:spPr>
      </p:pic>
    </p:spTree>
    <p:extLst>
      <p:ext uri="{BB962C8B-B14F-4D97-AF65-F5344CB8AC3E}">
        <p14:creationId xmlns:p14="http://schemas.microsoft.com/office/powerpoint/2010/main" val="3069993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125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464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94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261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6863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6250" b="-3125"/>
          <a:stretch/>
        </p:blipFill>
        <p:spPr>
          <a:xfrm>
            <a:off x="5143500" y="-1"/>
            <a:ext cx="4000500" cy="7072313"/>
          </a:xfrm>
          <a:prstGeom prst="rect">
            <a:avLst/>
          </a:prstGeom>
        </p:spPr>
      </p:pic>
    </p:spTree>
    <p:extLst>
      <p:ext uri="{BB962C8B-B14F-4D97-AF65-F5344CB8AC3E}">
        <p14:creationId xmlns:p14="http://schemas.microsoft.com/office/powerpoint/2010/main" val="313075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cielo, exterior, árbol&#10;&#10;Descripción generada automáticamente">
            <a:extLst>
              <a:ext uri="{FF2B5EF4-FFF2-40B4-BE49-F238E27FC236}">
                <a16:creationId xmlns:a16="http://schemas.microsoft.com/office/drawing/2014/main" id="{3B509B30-834C-470E-AB28-6C4A87F48B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961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Imagen 2" descr="Imagen que contiene cielo, exterior, montaña, hierba&#10;&#10;Descripción generada automáticamente">
            <a:extLst>
              <a:ext uri="{FF2B5EF4-FFF2-40B4-BE49-F238E27FC236}">
                <a16:creationId xmlns:a16="http://schemas.microsoft.com/office/drawing/2014/main" id="{C4BDBBF0-D75E-4E01-953F-8156EFD1C3D8}"/>
              </a:ext>
            </a:extLst>
          </p:cNvPr>
          <p:cNvPicPr>
            <a:picLocks noChangeAspect="1"/>
          </p:cNvPicPr>
          <p:nvPr/>
        </p:nvPicPr>
        <p:blipFill rotWithShape="1">
          <a:blip r:embed="rId3">
            <a:extLst>
              <a:ext uri="{28A0092B-C50C-407E-A947-70E740481C1C}">
                <a14:useLocalDpi xmlns:a14="http://schemas.microsoft.com/office/drawing/2010/main" val="0"/>
              </a:ext>
            </a:extLst>
          </a:blip>
          <a:srcRect t="26268" r="1" b="574"/>
          <a:stretch/>
        </p:blipFill>
        <p:spPr>
          <a:xfrm>
            <a:off x="20" y="10"/>
            <a:ext cx="5411530" cy="2969294"/>
          </a:xfrm>
          <a:custGeom>
            <a:avLst/>
            <a:gdLst>
              <a:gd name="connsiteX0" fmla="*/ 0 w 7215401"/>
              <a:gd name="connsiteY0" fmla="*/ 0 h 2969304"/>
              <a:gd name="connsiteX1" fmla="*/ 677334 w 7215401"/>
              <a:gd name="connsiteY1" fmla="*/ 0 h 2969304"/>
              <a:gd name="connsiteX2" fmla="*/ 1168036 w 7215401"/>
              <a:gd name="connsiteY2" fmla="*/ 0 h 2969304"/>
              <a:gd name="connsiteX3" fmla="*/ 1205499 w 7215401"/>
              <a:gd name="connsiteY3" fmla="*/ 0 h 2969304"/>
              <a:gd name="connsiteX4" fmla="*/ 1647632 w 7215401"/>
              <a:gd name="connsiteY4" fmla="*/ 0 h 2969304"/>
              <a:gd name="connsiteX5" fmla="*/ 7215401 w 7215401"/>
              <a:gd name="connsiteY5" fmla="*/ 0 h 2969304"/>
              <a:gd name="connsiteX6" fmla="*/ 5840224 w 7215401"/>
              <a:gd name="connsiteY6" fmla="*/ 2969304 h 2969304"/>
              <a:gd name="connsiteX7" fmla="*/ 0 w 7215401"/>
              <a:gd name="connsiteY7" fmla="*/ 2969304 h 29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5" name="Imagen 4" descr="Imagen que contiene hierba, árbol, montaña, tren&#10;&#10;Descripción generada automáticamente">
            <a:extLst>
              <a:ext uri="{FF2B5EF4-FFF2-40B4-BE49-F238E27FC236}">
                <a16:creationId xmlns:a16="http://schemas.microsoft.com/office/drawing/2014/main" id="{7F0AECAC-878D-46D5-8566-2A7EC1E42E55}"/>
              </a:ext>
            </a:extLst>
          </p:cNvPr>
          <p:cNvPicPr>
            <a:picLocks noChangeAspect="1"/>
          </p:cNvPicPr>
          <p:nvPr/>
        </p:nvPicPr>
        <p:blipFill rotWithShape="1">
          <a:blip r:embed="rId4">
            <a:extLst>
              <a:ext uri="{28A0092B-C50C-407E-A947-70E740481C1C}">
                <a14:useLocalDpi xmlns:a14="http://schemas.microsoft.com/office/drawing/2010/main" val="0"/>
              </a:ext>
            </a:extLst>
          </a:blip>
          <a:srcRect l="1473" r="-3" b="-3"/>
          <a:stretch/>
        </p:blipFill>
        <p:spPr>
          <a:xfrm>
            <a:off x="4216674" y="10"/>
            <a:ext cx="4927327" cy="3750724"/>
          </a:xfrm>
          <a:custGeom>
            <a:avLst/>
            <a:gdLst>
              <a:gd name="connsiteX0" fmla="*/ 1738471 w 6569769"/>
              <a:gd name="connsiteY0" fmla="*/ 0 h 3750734"/>
              <a:gd name="connsiteX1" fmla="*/ 6569769 w 6569769"/>
              <a:gd name="connsiteY1" fmla="*/ 0 h 3750734"/>
              <a:gd name="connsiteX2" fmla="*/ 6569769 w 6569769"/>
              <a:gd name="connsiteY2" fmla="*/ 3750734 h 3750734"/>
              <a:gd name="connsiteX3" fmla="*/ 0 w 6569769"/>
              <a:gd name="connsiteY3" fmla="*/ 3750734 h 3750734"/>
            </a:gdLst>
            <a:ahLst/>
            <a:cxnLst>
              <a:cxn ang="0">
                <a:pos x="connsiteX0" y="connsiteY0"/>
              </a:cxn>
              <a:cxn ang="0">
                <a:pos x="connsiteX1" y="connsiteY1"/>
              </a:cxn>
              <a:cxn ang="0">
                <a:pos x="connsiteX2" y="connsiteY2"/>
              </a:cxn>
              <a:cxn ang="0">
                <a:pos x="connsiteX3" y="connsiteY3"/>
              </a:cxn>
            </a:cxnLst>
            <a:rect l="l" t="t" r="r" b="b"/>
            <a:pathLst>
              <a:path w="6569769" h="3750734">
                <a:moveTo>
                  <a:pt x="1738471" y="0"/>
                </a:moveTo>
                <a:lnTo>
                  <a:pt x="6569769" y="0"/>
                </a:lnTo>
                <a:lnTo>
                  <a:pt x="6569769" y="3750734"/>
                </a:lnTo>
                <a:lnTo>
                  <a:pt x="0" y="3750734"/>
                </a:lnTo>
                <a:close/>
              </a:path>
            </a:pathLst>
          </a:custGeom>
        </p:spPr>
      </p:pic>
      <p:pic>
        <p:nvPicPr>
          <p:cNvPr id="9" name="Imagen 8" descr="Imagen que contiene cielo, exterior, montaña, hierba&#10;&#10;Descripción generada automáticamente">
            <a:extLst>
              <a:ext uri="{FF2B5EF4-FFF2-40B4-BE49-F238E27FC236}">
                <a16:creationId xmlns:a16="http://schemas.microsoft.com/office/drawing/2014/main" id="{3AE6E480-7027-468F-B19F-C92379A4DEB3}"/>
              </a:ext>
            </a:extLst>
          </p:cNvPr>
          <p:cNvPicPr>
            <a:picLocks noChangeAspect="1"/>
          </p:cNvPicPr>
          <p:nvPr/>
        </p:nvPicPr>
        <p:blipFill rotWithShape="1">
          <a:blip r:embed="rId3">
            <a:extLst>
              <a:ext uri="{28A0092B-C50C-407E-A947-70E740481C1C}">
                <a14:useLocalDpi xmlns:a14="http://schemas.microsoft.com/office/drawing/2010/main" val="0"/>
              </a:ext>
            </a:extLst>
          </a:blip>
          <a:srcRect t="29887" r="2" b="4194"/>
          <a:stretch/>
        </p:blipFill>
        <p:spPr>
          <a:xfrm>
            <a:off x="3136508" y="3887894"/>
            <a:ext cx="6007493" cy="2970106"/>
          </a:xfrm>
          <a:custGeom>
            <a:avLst/>
            <a:gdLst>
              <a:gd name="connsiteX0" fmla="*/ 1376648 w 8009991"/>
              <a:gd name="connsiteY0" fmla="*/ 0 h 2970106"/>
              <a:gd name="connsiteX1" fmla="*/ 8009991 w 8009991"/>
              <a:gd name="connsiteY1" fmla="*/ 0 h 2970106"/>
              <a:gd name="connsiteX2" fmla="*/ 8009991 w 8009991"/>
              <a:gd name="connsiteY2" fmla="*/ 2970106 h 2970106"/>
              <a:gd name="connsiteX3" fmla="*/ 0 w 8009991"/>
              <a:gd name="connsiteY3" fmla="*/ 2970106 h 2970106"/>
            </a:gdLst>
            <a:ahLst/>
            <a:cxnLst>
              <a:cxn ang="0">
                <a:pos x="connsiteX0" y="connsiteY0"/>
              </a:cxn>
              <a:cxn ang="0">
                <a:pos x="connsiteX1" y="connsiteY1"/>
              </a:cxn>
              <a:cxn ang="0">
                <a:pos x="connsiteX2" y="connsiteY2"/>
              </a:cxn>
              <a:cxn ang="0">
                <a:pos x="connsiteX3" y="connsiteY3"/>
              </a:cxn>
            </a:cxnLst>
            <a:rect l="l" t="t" r="r" b="b"/>
            <a:pathLst>
              <a:path w="8009991" h="2970106">
                <a:moveTo>
                  <a:pt x="1376648" y="0"/>
                </a:moveTo>
                <a:lnTo>
                  <a:pt x="8009991" y="0"/>
                </a:lnTo>
                <a:lnTo>
                  <a:pt x="8009991" y="2970106"/>
                </a:lnTo>
                <a:lnTo>
                  <a:pt x="0" y="2970106"/>
                </a:lnTo>
                <a:close/>
              </a:path>
            </a:pathLst>
          </a:custGeom>
        </p:spPr>
      </p:pic>
      <p:pic>
        <p:nvPicPr>
          <p:cNvPr id="7" name="Imagen 6" descr="Imagen que contiene árbol, cielo, exterior, hierba&#10;&#10;Descripción generada automáticamente">
            <a:extLst>
              <a:ext uri="{FF2B5EF4-FFF2-40B4-BE49-F238E27FC236}">
                <a16:creationId xmlns:a16="http://schemas.microsoft.com/office/drawing/2014/main" id="{1ACB502C-3590-4786-B9B4-8CD641579461}"/>
              </a:ext>
            </a:extLst>
          </p:cNvPr>
          <p:cNvPicPr>
            <a:picLocks noChangeAspect="1"/>
          </p:cNvPicPr>
          <p:nvPr/>
        </p:nvPicPr>
        <p:blipFill rotWithShape="1">
          <a:blip r:embed="rId5">
            <a:extLst>
              <a:ext uri="{28A0092B-C50C-407E-A947-70E740481C1C}">
                <a14:useLocalDpi xmlns:a14="http://schemas.microsoft.com/office/drawing/2010/main" val="0"/>
              </a:ext>
            </a:extLst>
          </a:blip>
          <a:srcRect l="6895" r="-1" b="-1"/>
          <a:stretch/>
        </p:blipFill>
        <p:spPr>
          <a:xfrm>
            <a:off x="20" y="3106464"/>
            <a:ext cx="4657145" cy="3751536"/>
          </a:xfrm>
          <a:custGeom>
            <a:avLst/>
            <a:gdLst>
              <a:gd name="connsiteX0" fmla="*/ 0 w 6209553"/>
              <a:gd name="connsiteY0" fmla="*/ 0 h 3751536"/>
              <a:gd name="connsiteX1" fmla="*/ 5776701 w 6209553"/>
              <a:gd name="connsiteY1" fmla="*/ 0 h 3751536"/>
              <a:gd name="connsiteX2" fmla="*/ 4041567 w 6209553"/>
              <a:gd name="connsiteY2" fmla="*/ 3746529 h 3751536"/>
              <a:gd name="connsiteX3" fmla="*/ 6209553 w 6209553"/>
              <a:gd name="connsiteY3" fmla="*/ 3746529 h 3751536"/>
              <a:gd name="connsiteX4" fmla="*/ 6209553 w 6209553"/>
              <a:gd name="connsiteY4" fmla="*/ 3746530 h 3751536"/>
              <a:gd name="connsiteX5" fmla="*/ 1647632 w 6209553"/>
              <a:gd name="connsiteY5" fmla="*/ 3746530 h 3751536"/>
              <a:gd name="connsiteX6" fmla="*/ 1647632 w 6209553"/>
              <a:gd name="connsiteY6" fmla="*/ 3751536 h 3751536"/>
              <a:gd name="connsiteX7" fmla="*/ 0 w 6209553"/>
              <a:gd name="connsiteY7" fmla="*/ 3751536 h 37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Tree>
    <p:extLst>
      <p:ext uri="{BB962C8B-B14F-4D97-AF65-F5344CB8AC3E}">
        <p14:creationId xmlns:p14="http://schemas.microsoft.com/office/powerpoint/2010/main" val="3581246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árbol, exterior, montaña&#10;&#10;Descripción generada automáticamente">
            <a:extLst>
              <a:ext uri="{FF2B5EF4-FFF2-40B4-BE49-F238E27FC236}">
                <a16:creationId xmlns:a16="http://schemas.microsoft.com/office/drawing/2014/main" id="{C6467138-1A98-4C04-89BC-1F4A583431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186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descr="Imagen que contiene hierba, exterior, árbol, cielo&#10;&#10;Descripción generada automáticamente">
            <a:extLst>
              <a:ext uri="{FF2B5EF4-FFF2-40B4-BE49-F238E27FC236}">
                <a16:creationId xmlns:a16="http://schemas.microsoft.com/office/drawing/2014/main" id="{E26350A8-5DA7-4DB8-B86D-25C9C48A435A}"/>
              </a:ext>
            </a:extLst>
          </p:cNvPr>
          <p:cNvPicPr>
            <a:picLocks noChangeAspect="1"/>
          </p:cNvPicPr>
          <p:nvPr/>
        </p:nvPicPr>
        <p:blipFill rotWithShape="1">
          <a:blip r:embed="rId3">
            <a:extLst>
              <a:ext uri="{28A0092B-C50C-407E-A947-70E740481C1C}">
                <a14:useLocalDpi xmlns:a14="http://schemas.microsoft.com/office/drawing/2010/main" val="0"/>
              </a:ext>
            </a:extLst>
          </a:blip>
          <a:srcRect l="22557" r="9057" b="-1"/>
          <a:stretch/>
        </p:blipFill>
        <p:spPr>
          <a:xfrm>
            <a:off x="5845889" y="3506112"/>
            <a:ext cx="3298111" cy="3351888"/>
          </a:xfrm>
          <a:custGeom>
            <a:avLst/>
            <a:gdLst>
              <a:gd name="connsiteX0" fmla="*/ 0 w 4397481"/>
              <a:gd name="connsiteY0" fmla="*/ 0 h 3351888"/>
              <a:gd name="connsiteX1" fmla="*/ 4397481 w 4397481"/>
              <a:gd name="connsiteY1" fmla="*/ 0 h 3351888"/>
              <a:gd name="connsiteX2" fmla="*/ 4397481 w 4397481"/>
              <a:gd name="connsiteY2" fmla="*/ 3351888 h 3351888"/>
              <a:gd name="connsiteX3" fmla="*/ 1552363 w 4397481"/>
              <a:gd name="connsiteY3" fmla="*/ 3351888 h 3351888"/>
            </a:gdLst>
            <a:ahLst/>
            <a:cxnLst>
              <a:cxn ang="0">
                <a:pos x="connsiteX0" y="connsiteY0"/>
              </a:cxn>
              <a:cxn ang="0">
                <a:pos x="connsiteX1" y="connsiteY1"/>
              </a:cxn>
              <a:cxn ang="0">
                <a:pos x="connsiteX2" y="connsiteY2"/>
              </a:cxn>
              <a:cxn ang="0">
                <a:pos x="connsiteX3" y="connsiteY3"/>
              </a:cxn>
            </a:cxnLst>
            <a:rect l="l" t="t" r="r" b="b"/>
            <a:pathLst>
              <a:path w="4397481" h="3351888">
                <a:moveTo>
                  <a:pt x="0" y="0"/>
                </a:moveTo>
                <a:lnTo>
                  <a:pt x="4397481" y="0"/>
                </a:lnTo>
                <a:lnTo>
                  <a:pt x="4397481" y="3351888"/>
                </a:lnTo>
                <a:lnTo>
                  <a:pt x="1552363" y="3351888"/>
                </a:lnTo>
                <a:close/>
              </a:path>
            </a:pathLst>
          </a:custGeom>
        </p:spPr>
      </p:pic>
      <p:pic>
        <p:nvPicPr>
          <p:cNvPr id="5" name="Imagen 4" descr="Imagen que contiene árbol, cielo, hierba, exterior&#10;&#10;Descripción generada automáticamente">
            <a:extLst>
              <a:ext uri="{FF2B5EF4-FFF2-40B4-BE49-F238E27FC236}">
                <a16:creationId xmlns:a16="http://schemas.microsoft.com/office/drawing/2014/main" id="{6EA9792B-2AA6-4982-9935-50C14256CE65}"/>
              </a:ext>
            </a:extLst>
          </p:cNvPr>
          <p:cNvPicPr>
            <a:picLocks noChangeAspect="1"/>
          </p:cNvPicPr>
          <p:nvPr/>
        </p:nvPicPr>
        <p:blipFill rotWithShape="1">
          <a:blip r:embed="rId4">
            <a:extLst>
              <a:ext uri="{28A0092B-C50C-407E-A947-70E740481C1C}">
                <a14:useLocalDpi xmlns:a14="http://schemas.microsoft.com/office/drawing/2010/main" val="0"/>
              </a:ext>
            </a:extLst>
          </a:blip>
          <a:srcRect l="11704" r="11268"/>
          <a:stretch/>
        </p:blipFill>
        <p:spPr>
          <a:xfrm>
            <a:off x="20" y="10"/>
            <a:ext cx="6865999" cy="6863475"/>
          </a:xfrm>
          <a:custGeom>
            <a:avLst/>
            <a:gdLst>
              <a:gd name="connsiteX0" fmla="*/ 0 w 9154693"/>
              <a:gd name="connsiteY0" fmla="*/ 0 h 6863485"/>
              <a:gd name="connsiteX1" fmla="*/ 5976000 w 9154693"/>
              <a:gd name="connsiteY1" fmla="*/ 0 h 6863485"/>
              <a:gd name="connsiteX2" fmla="*/ 9154693 w 9154693"/>
              <a:gd name="connsiteY2" fmla="*/ 6863485 h 6863485"/>
              <a:gd name="connsiteX3" fmla="*/ 0 w 9154693"/>
              <a:gd name="connsiteY3" fmla="*/ 6863485 h 6863485"/>
              <a:gd name="connsiteX4" fmla="*/ 0 w 9154693"/>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693" h="6863485">
                <a:moveTo>
                  <a:pt x="0" y="0"/>
                </a:moveTo>
                <a:lnTo>
                  <a:pt x="5976000" y="0"/>
                </a:lnTo>
                <a:lnTo>
                  <a:pt x="9154693" y="6863485"/>
                </a:lnTo>
                <a:lnTo>
                  <a:pt x="0" y="6863485"/>
                </a:lnTo>
                <a:lnTo>
                  <a:pt x="0" y="0"/>
                </a:lnTo>
                <a:close/>
              </a:path>
            </a:pathLst>
          </a:custGeom>
        </p:spPr>
      </p:pic>
      <p:pic>
        <p:nvPicPr>
          <p:cNvPr id="3" name="Imagen 2" descr="Imagen que contiene hierba, exterior, cielo, valla&#10;&#10;Descripción generada automáticamente">
            <a:extLst>
              <a:ext uri="{FF2B5EF4-FFF2-40B4-BE49-F238E27FC236}">
                <a16:creationId xmlns:a16="http://schemas.microsoft.com/office/drawing/2014/main" id="{BF48799E-6C40-4004-ACF1-733811BBD16E}"/>
              </a:ext>
            </a:extLst>
          </p:cNvPr>
          <p:cNvPicPr>
            <a:picLocks noChangeAspect="1"/>
          </p:cNvPicPr>
          <p:nvPr/>
        </p:nvPicPr>
        <p:blipFill rotWithShape="1">
          <a:blip r:embed="rId5">
            <a:extLst>
              <a:ext uri="{28A0092B-C50C-407E-A947-70E740481C1C}">
                <a14:useLocalDpi xmlns:a14="http://schemas.microsoft.com/office/drawing/2010/main" val="0"/>
              </a:ext>
            </a:extLst>
          </a:blip>
          <a:srcRect r="14272" b="2"/>
          <a:stretch/>
        </p:blipFill>
        <p:spPr>
          <a:xfrm>
            <a:off x="4626141" y="10"/>
            <a:ext cx="4517859" cy="3346394"/>
          </a:xfrm>
          <a:custGeom>
            <a:avLst/>
            <a:gdLst>
              <a:gd name="connsiteX0" fmla="*/ 0 w 6023811"/>
              <a:gd name="connsiteY0" fmla="*/ 0 h 3346404"/>
              <a:gd name="connsiteX1" fmla="*/ 6023811 w 6023811"/>
              <a:gd name="connsiteY1" fmla="*/ 0 h 3346404"/>
              <a:gd name="connsiteX2" fmla="*/ 6023811 w 6023811"/>
              <a:gd name="connsiteY2" fmla="*/ 3346404 h 3346404"/>
              <a:gd name="connsiteX3" fmla="*/ 1549824 w 6023811"/>
              <a:gd name="connsiteY3" fmla="*/ 3346404 h 3346404"/>
            </a:gdLst>
            <a:ahLst/>
            <a:cxnLst>
              <a:cxn ang="0">
                <a:pos x="connsiteX0" y="connsiteY0"/>
              </a:cxn>
              <a:cxn ang="0">
                <a:pos x="connsiteX1" y="connsiteY1"/>
              </a:cxn>
              <a:cxn ang="0">
                <a:pos x="connsiteX2" y="connsiteY2"/>
              </a:cxn>
              <a:cxn ang="0">
                <a:pos x="connsiteX3" y="connsiteY3"/>
              </a:cxn>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2699701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cielo, exterior, hierba, suelo&#10;&#10;Descripción generada automáticamente">
            <a:extLst>
              <a:ext uri="{FF2B5EF4-FFF2-40B4-BE49-F238E27FC236}">
                <a16:creationId xmlns:a16="http://schemas.microsoft.com/office/drawing/2014/main" id="{1FEC913E-3C0F-4434-B613-4568B3E57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313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346987" cy="1077229"/>
          </a:xfrm>
        </p:spPr>
        <p:txBody>
          <a:bodyPr/>
          <a:lstStyle/>
          <a:p>
            <a:r>
              <a:rPr lang="pt-BR" dirty="0"/>
              <a:t>Jardim Botânico de Porto Alegre</a:t>
            </a:r>
            <a:endParaRPr lang="es-ES" dirty="0"/>
          </a:p>
        </p:txBody>
      </p:sp>
      <p:sp>
        <p:nvSpPr>
          <p:cNvPr id="3" name="2 Marcador de contenido"/>
          <p:cNvSpPr>
            <a:spLocks noGrp="1"/>
          </p:cNvSpPr>
          <p:nvPr>
            <p:ph idx="1"/>
          </p:nvPr>
        </p:nvSpPr>
        <p:spPr>
          <a:xfrm>
            <a:off x="971600" y="2049878"/>
            <a:ext cx="6867728" cy="4000066"/>
          </a:xfrm>
        </p:spPr>
        <p:txBody>
          <a:bodyPr>
            <a:normAutofit/>
          </a:bodyPr>
          <a:lstStyle/>
          <a:p>
            <a:r>
              <a:rPr lang="es-ES" dirty="0"/>
              <a:t>El Jardín Botánico de Porto Alegre es un órgano ejecutivo de la Fundación RS Zoobotánica, en Porto Alegre.</a:t>
            </a:r>
          </a:p>
          <a:p>
            <a:r>
              <a:rPr lang="es-ES" dirty="0"/>
              <a:t>Hoy el Jardín Botánico de Porto Alegre tiene una superficie de 39 ha, ya consolidada tras varios pleitos. Sin embargo, se considera uno de los cinco jardines botánicos más grandes de Brasil, en vista de la diversidad de su colección y su buena organización. Su público principal son los estudiantes y científicos, pero también muy frecuentado por los turistas y por los locales, que en conjunto suman alrededor de 60.000 personas al año.</a:t>
            </a:r>
          </a:p>
        </p:txBody>
      </p:sp>
    </p:spTree>
    <p:extLst>
      <p:ext uri="{BB962C8B-B14F-4D97-AF65-F5344CB8AC3E}">
        <p14:creationId xmlns:p14="http://schemas.microsoft.com/office/powerpoint/2010/main" val="2739724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Proyectos </a:t>
            </a:r>
          </a:p>
          <a:p>
            <a:r>
              <a:rPr lang="es-ES" dirty="0"/>
              <a:t>Ambiental educación, en funcionamiento desde 1988, estructurado como una pequeña escuela donde se celebran conferencias, seminarios y proyecciones sobre diversos aspectos relacionados con el conocimiento de las nuevas generaciones sobre la ecología y la preservación del medio ambiente, sobre todo el estado.</a:t>
            </a:r>
          </a:p>
          <a:p>
            <a:pPr marL="342900" lvl="1" indent="0">
              <a:buNone/>
            </a:pPr>
            <a:r>
              <a:rPr lang="es-ES" dirty="0"/>
              <a:t>Jardín Botánico ir a la escuela, en colaboración con una escuela del barrio, buscando la formación del profesorado y la educación de los estudiantes que utilizan el parque como un laboratorio al aire libre para varias prácticas interdisciplinarias.</a:t>
            </a:r>
          </a:p>
          <a:p>
            <a:r>
              <a:rPr lang="es-ES" dirty="0"/>
              <a:t>La plantación de los Sueños, una frente a taller de plantación de árboles para los niños.</a:t>
            </a:r>
          </a:p>
          <a:p>
            <a:r>
              <a:rPr lang="es-ES" dirty="0"/>
              <a:t>.</a:t>
            </a:r>
          </a:p>
        </p:txBody>
      </p:sp>
    </p:spTree>
    <p:extLst>
      <p:ext uri="{BB962C8B-B14F-4D97-AF65-F5344CB8AC3E}">
        <p14:creationId xmlns:p14="http://schemas.microsoft.com/office/powerpoint/2010/main" val="3882084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lstStyle/>
          <a:p>
            <a:r>
              <a:rPr lang="es-ES" dirty="0"/>
              <a:t>Conocer el Natural Patrimonio, la difusión de los recursos naturales regionales.</a:t>
            </a:r>
          </a:p>
          <a:p>
            <a:r>
              <a:rPr lang="es-ES" dirty="0"/>
              <a:t>Plántulas de vivero, con ventas al público, con más de 120 especies de árboles nativos, ornamentales, frutales y medicinales.</a:t>
            </a:r>
          </a:p>
          <a:p>
            <a:r>
              <a:rPr lang="es-ES" dirty="0"/>
              <a:t>Actividades científicas </a:t>
            </a:r>
          </a:p>
          <a:p>
            <a:r>
              <a:rPr lang="es-ES" dirty="0"/>
              <a:t>La conservación integrada de la biodiversidad, con especial interés en la conservación de los ecosistemas.</a:t>
            </a:r>
          </a:p>
          <a:p>
            <a:r>
              <a:rPr lang="es-ES" dirty="0"/>
              <a:t>Sistemática y Vegetal taxonomía, la catalogación de las especies del Jardín Botánico.</a:t>
            </a:r>
          </a:p>
          <a:p>
            <a:r>
              <a:rPr lang="es-ES" dirty="0"/>
              <a:t>Propagación y cultivo, buscando desarrollar tecnología para producir una más cualificados plantas de laboratorio y vivero, así como para el cultivo de especies nativas de su hábitat original.</a:t>
            </a:r>
          </a:p>
          <a:p>
            <a:endParaRPr lang="es-ES" dirty="0"/>
          </a:p>
        </p:txBody>
      </p:sp>
    </p:spTree>
    <p:extLst>
      <p:ext uri="{BB962C8B-B14F-4D97-AF65-F5344CB8AC3E}">
        <p14:creationId xmlns:p14="http://schemas.microsoft.com/office/powerpoint/2010/main" val="72649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Etnobotánica, que se centra en la recopilación de los conocimientos tradicionales sobre las plantas, sus usos y modos de cultivo.</a:t>
            </a:r>
          </a:p>
          <a:p>
            <a:r>
              <a:rPr lang="es-ES" dirty="0"/>
              <a:t>Planta de la salud, la realización de investigaciones destinadas a desarrollar nuevas técnicas de cultivo que permiten una reducción en el uso de productos químicos y manipulación de especímenes conservados en los viveros, con miras a la protección contra la multiplicación de enfermedades, plagas y especies invasoras. También la investigación de nuevas técnicas de gestión y rehabilitación de las zonas devastadas.</a:t>
            </a:r>
          </a:p>
          <a:p>
            <a:r>
              <a:rPr lang="es-ES" dirty="0"/>
              <a:t>Programa de formación destinado a capacitar a los empleados y al público, para actuar como multiplicadores del conocimiento.</a:t>
            </a:r>
          </a:p>
          <a:p>
            <a:r>
              <a:rPr lang="es-ES" dirty="0"/>
              <a:t>Exploración Botánico Programa, con viajes de investigación y recolección.</a:t>
            </a:r>
          </a:p>
        </p:txBody>
      </p:sp>
    </p:spTree>
    <p:extLst>
      <p:ext uri="{BB962C8B-B14F-4D97-AF65-F5344CB8AC3E}">
        <p14:creationId xmlns:p14="http://schemas.microsoft.com/office/powerpoint/2010/main" val="450101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7128792" cy="5997280"/>
          </a:xfrm>
        </p:spPr>
        <p:txBody>
          <a:bodyPr/>
          <a:lstStyle/>
          <a:p>
            <a:r>
              <a:rPr lang="es-ES" dirty="0"/>
              <a:t>Actualmente el Jardín Botánico de Porto Alegre cuenta con una colección de 653 especies de árboles con cerca de 3.000 ejemplares, además de una colección de plantas en macetas, con 3000 copias de un Banco de Germoplasma y el Banco de semillas para la conservación de especies raras o en peligro y para la repoblación de las zonas agotadas. Su distribución sigue criterios taxonómicos y geográficos, y reconstituye en áreas limitadas muchos ecosistemas importantes regional: hoja caduca Bosque y semi-caducifolio, densa lluvia bosque, Araucaria bosque y sabana, esta última una rareza en Brasil, que se producen sólo en su estado natural, en Parque Estatal Espinilho.</a:t>
            </a:r>
          </a:p>
        </p:txBody>
      </p:sp>
    </p:spTree>
    <p:extLst>
      <p:ext uri="{BB962C8B-B14F-4D97-AF65-F5344CB8AC3E}">
        <p14:creationId xmlns:p14="http://schemas.microsoft.com/office/powerpoint/2010/main" val="852281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24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0895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90718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131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924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9675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418995" cy="1077229"/>
          </a:xfrm>
        </p:spPr>
        <p:txBody>
          <a:bodyPr/>
          <a:lstStyle/>
          <a:p>
            <a:r>
              <a:rPr lang="pt-BR" dirty="0"/>
              <a:t>Jardim Botânico de Sao Paulo.-</a:t>
            </a:r>
            <a:endParaRPr lang="es-ES" dirty="0"/>
          </a:p>
        </p:txBody>
      </p:sp>
      <p:sp>
        <p:nvSpPr>
          <p:cNvPr id="3" name="2 Marcador de contenido"/>
          <p:cNvSpPr>
            <a:spLocks noGrp="1"/>
          </p:cNvSpPr>
          <p:nvPr>
            <p:ph idx="1"/>
          </p:nvPr>
        </p:nvSpPr>
        <p:spPr>
          <a:xfrm>
            <a:off x="971600" y="2049878"/>
            <a:ext cx="6867728" cy="4000066"/>
          </a:xfrm>
        </p:spPr>
        <p:txBody>
          <a:bodyPr/>
          <a:lstStyle/>
          <a:p>
            <a:r>
              <a:rPr lang="es-ES" dirty="0"/>
              <a:t>El origen del Jardín Botánico de São Paulo fue la pasión por la botánica naturalista Carlos Frederico Hoehne en 1928, cuando el estado comenzó Orquídea en aguas profundas. Hoy en día hay 143 hectáreas que albergan diversas especies de plantas. Dentro de ella se construyó dos invernaderos - que se han convertido en el sello del Jardín Botánico - un hogar de plantas típicas de la selva, mientras que el otro está destinado a exposiciones temporales.</a:t>
            </a:r>
          </a:p>
        </p:txBody>
      </p:sp>
    </p:spTree>
    <p:extLst>
      <p:ext uri="{BB962C8B-B14F-4D97-AF65-F5344CB8AC3E}">
        <p14:creationId xmlns:p14="http://schemas.microsoft.com/office/powerpoint/2010/main" val="2513318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548680"/>
            <a:ext cx="6881192" cy="5925272"/>
          </a:xfrm>
        </p:spPr>
        <p:txBody>
          <a:bodyPr/>
          <a:lstStyle/>
          <a:p>
            <a:r>
              <a:rPr lang="es-ES" dirty="0"/>
              <a:t>El Instituto Botánico cuenta con una biblioteca con cerca de 6.400 libros, numerosas obras del siglo pasado, y una colección botánica única en el estado de São Paulo. El Museo Botánico son numerosas muestras de plantas de la flora, una colección de productos extraídos de plantas, fibras, aceites, madera, semillas y también marcos y fotos representativas de los diferentes ecosistemas del estado. </a:t>
            </a:r>
          </a:p>
          <a:p>
            <a:r>
              <a:rPr lang="es-ES" dirty="0"/>
              <a:t>En el conjunto arquitectónico y cultural del Jardín Botánico se destacan, además del Museo, Linnaeus Jardín, inspirado en el Jardín Botánico de Uppsala en Suecia, los invernaderos históricos, la puerta histórica de 1894 y marzo de muelles Ipiranga arroyo.</a:t>
            </a:r>
          </a:p>
        </p:txBody>
      </p:sp>
    </p:spTree>
    <p:extLst>
      <p:ext uri="{BB962C8B-B14F-4D97-AF65-F5344CB8AC3E}">
        <p14:creationId xmlns:p14="http://schemas.microsoft.com/office/powerpoint/2010/main" val="2448707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lstStyle/>
          <a:p>
            <a:r>
              <a:rPr lang="es-ES" dirty="0"/>
              <a:t>El Jardín Botánico de São Paulo cuenta con las siguientes instalaciones:</a:t>
            </a:r>
          </a:p>
          <a:p>
            <a:r>
              <a:rPr lang="es-ES" dirty="0"/>
              <a:t>Botánico Museo João Barbosa Rodrigues</a:t>
            </a:r>
          </a:p>
          <a:p>
            <a:r>
              <a:rPr lang="es-ES" dirty="0"/>
              <a:t>Jardín Linneo y reflejo de agua de la piscina</a:t>
            </a:r>
          </a:p>
          <a:p>
            <a:r>
              <a:rPr lang="es-ES" dirty="0"/>
              <a:t>Invernaderos de orquídeas y el Dr. Frederico Carlos Hoehne</a:t>
            </a:r>
          </a:p>
          <a:p>
            <a:r>
              <a:rPr lang="es-ES" dirty="0"/>
              <a:t>Palmetto Historia</a:t>
            </a:r>
          </a:p>
          <a:p>
            <a:r>
              <a:rPr lang="es-ES" dirty="0"/>
              <a:t>Arboleda de Imbuias</a:t>
            </a:r>
          </a:p>
          <a:p>
            <a:r>
              <a:rPr lang="es-ES" dirty="0"/>
              <a:t>Lago de los lirios de agua</a:t>
            </a:r>
          </a:p>
          <a:p>
            <a:r>
              <a:rPr lang="es-ES" dirty="0"/>
              <a:t>Puerta de Historia</a:t>
            </a:r>
          </a:p>
        </p:txBody>
      </p:sp>
    </p:spTree>
    <p:extLst>
      <p:ext uri="{BB962C8B-B14F-4D97-AF65-F5344CB8AC3E}">
        <p14:creationId xmlns:p14="http://schemas.microsoft.com/office/powerpoint/2010/main" val="2746212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lstStyle/>
          <a:p>
            <a:r>
              <a:rPr lang="es-ES" dirty="0"/>
              <a:t>Jardín de los Sentidos</a:t>
            </a:r>
          </a:p>
          <a:p>
            <a:r>
              <a:rPr lang="es-ES" dirty="0"/>
              <a:t>Grove Árbol helechos, helechos, y el lago Bugios</a:t>
            </a:r>
          </a:p>
          <a:p>
            <a:r>
              <a:rPr lang="es-ES" dirty="0"/>
              <a:t>Conjunto escultórico para la Paz y la Libertad</a:t>
            </a:r>
          </a:p>
          <a:p>
            <a:r>
              <a:rPr lang="es-ES" dirty="0"/>
              <a:t>Grove Passuarés</a:t>
            </a:r>
          </a:p>
          <a:p>
            <a:r>
              <a:rPr lang="es-ES" dirty="0"/>
              <a:t>Lago del Riacho resortes Ipiranga</a:t>
            </a:r>
          </a:p>
          <a:p>
            <a:r>
              <a:rPr lang="es-ES" dirty="0"/>
              <a:t>Grove Pau-Brasil</a:t>
            </a:r>
          </a:p>
          <a:p>
            <a:r>
              <a:rPr lang="es-ES" dirty="0"/>
              <a:t>Planta pista beat</a:t>
            </a:r>
          </a:p>
          <a:p>
            <a:r>
              <a:rPr lang="es-ES" dirty="0"/>
              <a:t>Arboleda de Guaricangas</a:t>
            </a:r>
          </a:p>
          <a:p>
            <a:r>
              <a:rPr lang="es-ES" dirty="0"/>
              <a:t>Restaurante con comida típica brasileña.</a:t>
            </a:r>
          </a:p>
        </p:txBody>
      </p:sp>
    </p:spTree>
    <p:extLst>
      <p:ext uri="{BB962C8B-B14F-4D97-AF65-F5344CB8AC3E}">
        <p14:creationId xmlns:p14="http://schemas.microsoft.com/office/powerpoint/2010/main" val="572526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1500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5741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3922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217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162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17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134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16050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448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290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473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061074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9535131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33925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49440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145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49149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95387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336"/>
            <a:ext cx="9144000" cy="6824663"/>
          </a:xfrm>
          <a:prstGeom prst="rect">
            <a:avLst/>
          </a:prstGeom>
        </p:spPr>
      </p:pic>
    </p:spTree>
    <p:extLst>
      <p:ext uri="{BB962C8B-B14F-4D97-AF65-F5344CB8AC3E}">
        <p14:creationId xmlns:p14="http://schemas.microsoft.com/office/powerpoint/2010/main" val="3105248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6973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5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60001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7227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2166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907337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40805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9" y="808057"/>
            <a:ext cx="6120679" cy="1077229"/>
          </a:xfrm>
        </p:spPr>
        <p:txBody>
          <a:bodyPr/>
          <a:lstStyle/>
          <a:p>
            <a:r>
              <a:rPr lang="pt-BR" dirty="0"/>
              <a:t>Jardim Botânico do Rio de Janeiro.-</a:t>
            </a:r>
            <a:endParaRPr lang="es-ES" dirty="0"/>
          </a:p>
        </p:txBody>
      </p:sp>
      <p:sp>
        <p:nvSpPr>
          <p:cNvPr id="3" name="2 Marcador de contenido"/>
          <p:cNvSpPr>
            <a:spLocks noGrp="1"/>
          </p:cNvSpPr>
          <p:nvPr>
            <p:ph idx="1"/>
          </p:nvPr>
        </p:nvSpPr>
        <p:spPr>
          <a:xfrm>
            <a:off x="971600" y="2049878"/>
            <a:ext cx="6867728" cy="4000066"/>
          </a:xfrm>
        </p:spPr>
        <p:txBody>
          <a:bodyPr>
            <a:normAutofit/>
          </a:bodyPr>
          <a:lstStyle/>
          <a:p>
            <a:r>
              <a:rPr lang="es-ES" dirty="0"/>
              <a:t>El Río de Janeiro Jardín Botánico o el Jardín Botánico se encuentra en el Jardín Botánico de distrito en el "Zona Sul" (zona sur) de Río de Janeiro.</a:t>
            </a:r>
          </a:p>
          <a:p>
            <a:r>
              <a:rPr lang="es-ES" dirty="0"/>
              <a:t>El Jardín Botánico se muestra la diversidad de la flora brasileña y extranjeros. Hay alrededor de 6.500 especies (algunas en peligro de extinción) distribuidos por toda un área de 54 hectáreas, y hay numerosos invernaderos. El jardín también alberga monumentos de importancia histórica, artística y arqueológica. No es un importante centro de investigación, que incluye la biblioteca más completa en el país especializada en botánica con más de 32.000 volúmenes.</a:t>
            </a:r>
          </a:p>
        </p:txBody>
      </p:sp>
    </p:spTree>
    <p:extLst>
      <p:ext uri="{BB962C8B-B14F-4D97-AF65-F5344CB8AC3E}">
        <p14:creationId xmlns:p14="http://schemas.microsoft.com/office/powerpoint/2010/main" val="15825498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Fue fundado en 1808 por el rey Juan VI de Portugal. Previsto originalmente para la aclimatación de especias como la nuez moscada, la pimienta y la canela importado de la Indias Occidentales, el jardín fue abierto al público en 1822, y está abierto durante el día todos los días excepto el 25 de diciembre y 1 de enero.</a:t>
            </a:r>
          </a:p>
          <a:p>
            <a:r>
              <a:rPr lang="es-ES" dirty="0"/>
              <a:t>El parque de 140 hectáreas se encuentra al pie de la montaña de Corcovado, muy por debajo del brazo derecho de la estatua del Cristo Redentor y contiene más de 6.000 especies diferentes de plantas y árboles tropicales y subtropicales, incluyendo 900 variedades de palmeras. Una línea de 750 m de 134 palmas forma la avenida de Royal Palms que va desde la entrada a los jardines.</a:t>
            </a:r>
          </a:p>
        </p:txBody>
      </p:sp>
    </p:spTree>
    <p:extLst>
      <p:ext uri="{BB962C8B-B14F-4D97-AF65-F5344CB8AC3E}">
        <p14:creationId xmlns:p14="http://schemas.microsoft.com/office/powerpoint/2010/main" val="873818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Estas palmas todos descienden de un solo árbol, el Palma Mater, desde hace mucho tiempo destruidos por un rayo. Sólo alrededor del 40% del parque se cultiva, siendo el resto bosque atlántico levantándose las faldas del Corcovado. El parque está protegido por el Patrimonio Histórico y Artístico Nacional y fue designada como Reserva de la Biosfera por la UNESCO en 1992.</a:t>
            </a:r>
          </a:p>
          <a:p>
            <a:r>
              <a:rPr lang="es-ES" dirty="0"/>
              <a:t>El Jardín Botánico tiene un importante instituto de investigación, que desarrolla una amplia gama de estudios botánicos en Brasil. El instituto tiene taxónomos que se especializan en la identificación y conservación de la flora neotropical.</a:t>
            </a:r>
          </a:p>
          <a:p>
            <a:r>
              <a:rPr lang="es-ES" dirty="0"/>
              <a:t>Las colecciones de los jardines de las casas que incluyen bromelias, orquídeas, plantas carnívoras y cactus</a:t>
            </a:r>
          </a:p>
        </p:txBody>
      </p:sp>
    </p:spTree>
    <p:extLst>
      <p:ext uri="{BB962C8B-B14F-4D97-AF65-F5344CB8AC3E}">
        <p14:creationId xmlns:p14="http://schemas.microsoft.com/office/powerpoint/2010/main" val="29127124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Estos incluyen biblioteca más grande de Brasil, botánicos y colecciones de frutas secas, las plantas brasileñas raros, y muchas fotografías. La fuente de hierro fundido pintado de las Musas se hizo en Derby, Reino Unido, y hasta 1895 estaba situada en la villa de Henrique Lage en el Largo da Lapa, como parte de la jardinería por el pintor Inglés John Tydall. </a:t>
            </a:r>
          </a:p>
          <a:p>
            <a:r>
              <a:rPr lang="es-ES" dirty="0"/>
              <a:t>El parque cuenta con 140 especies de aves, muchas de las cuales se han acostumbrado a los humanos y son, en consecuencia mucho más fácil de observar que en la naturaleza. Estos incluyen el Ramphastos vitellinus, Penelope Superciliaris, carril de madera pizarroso pecho y la endémica en peligro de extinción halcón de cuello blanco.</a:t>
            </a:r>
          </a:p>
        </p:txBody>
      </p:sp>
    </p:spTree>
    <p:extLst>
      <p:ext uri="{BB962C8B-B14F-4D97-AF65-F5344CB8AC3E}">
        <p14:creationId xmlns:p14="http://schemas.microsoft.com/office/powerpoint/2010/main" val="2017673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lstStyle/>
          <a:p>
            <a:r>
              <a:rPr lang="es-ES" dirty="0"/>
              <a:t>Monos capuchinos y monos tití pelo insertado de orejas también son vistos con frecuencia en el Jardín Botánico</a:t>
            </a:r>
          </a:p>
          <a:p>
            <a:r>
              <a:rPr lang="es-ES" dirty="0"/>
              <a:t>Características de interés como una antigua fábrica de pólvora, los lirios Victoria en el estanque Lago Frei Leandro, el Jardín Japonés, y numerosas esculturas y fuentes.</a:t>
            </a:r>
          </a:p>
          <a:p>
            <a:endParaRPr lang="es-ES" dirty="0"/>
          </a:p>
        </p:txBody>
      </p:sp>
    </p:spTree>
    <p:extLst>
      <p:ext uri="{BB962C8B-B14F-4D97-AF65-F5344CB8AC3E}">
        <p14:creationId xmlns:p14="http://schemas.microsoft.com/office/powerpoint/2010/main" val="33540725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851138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1655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823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1169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3331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1993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4765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809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3" name="Imagen 2" descr="Imagen que contiene árbol, exterior, planta, hierba&#10;&#10;Descripción generada automáticamente">
            <a:extLst>
              <a:ext uri="{FF2B5EF4-FFF2-40B4-BE49-F238E27FC236}">
                <a16:creationId xmlns:a16="http://schemas.microsoft.com/office/drawing/2014/main" id="{4A044687-9DEC-4CCE-81BD-412FDFB8B672}"/>
              </a:ext>
            </a:extLst>
          </p:cNvPr>
          <p:cNvPicPr>
            <a:picLocks noChangeAspect="1"/>
          </p:cNvPicPr>
          <p:nvPr/>
        </p:nvPicPr>
        <p:blipFill rotWithShape="1">
          <a:blip r:embed="rId4">
            <a:extLst>
              <a:ext uri="{28A0092B-C50C-407E-A947-70E740481C1C}">
                <a14:useLocalDpi xmlns:a14="http://schemas.microsoft.com/office/drawing/2010/main" val="0"/>
              </a:ext>
            </a:extLst>
          </a:blip>
          <a:srcRect l="11667" r="-1" b="-1"/>
          <a:stretch/>
        </p:blipFill>
        <p:spPr>
          <a:xfrm>
            <a:off x="20" y="10"/>
            <a:ext cx="9143980" cy="6857990"/>
          </a:xfrm>
          <a:prstGeom prst="rect">
            <a:avLst/>
          </a:prstGeom>
        </p:spPr>
      </p:pic>
    </p:spTree>
    <p:extLst>
      <p:ext uri="{BB962C8B-B14F-4D97-AF65-F5344CB8AC3E}">
        <p14:creationId xmlns:p14="http://schemas.microsoft.com/office/powerpoint/2010/main" val="4167055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28926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7466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9220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5213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302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32480143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552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0485417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850"/>
            <a:ext cx="515208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850"/>
            <a:ext cx="4572000" cy="6858000"/>
          </a:xfrm>
          <a:prstGeom prst="rect">
            <a:avLst/>
          </a:prstGeom>
        </p:spPr>
      </p:pic>
    </p:spTree>
    <p:extLst>
      <p:ext uri="{BB962C8B-B14F-4D97-AF65-F5344CB8AC3E}">
        <p14:creationId xmlns:p14="http://schemas.microsoft.com/office/powerpoint/2010/main" val="28081508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5347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2009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73416"/>
          </a:xfrm>
          <a:prstGeom prst="rect">
            <a:avLst/>
          </a:prstGeom>
        </p:spPr>
      </p:pic>
    </p:spTree>
    <p:extLst>
      <p:ext uri="{BB962C8B-B14F-4D97-AF65-F5344CB8AC3E}">
        <p14:creationId xmlns:p14="http://schemas.microsoft.com/office/powerpoint/2010/main" val="3656508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06104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33211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4980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6912767"/>
          </a:xfrm>
          <a:prstGeom prst="rect">
            <a:avLst/>
          </a:prstGeom>
        </p:spPr>
      </p:pic>
    </p:spTree>
    <p:extLst>
      <p:ext uri="{BB962C8B-B14F-4D97-AF65-F5344CB8AC3E}">
        <p14:creationId xmlns:p14="http://schemas.microsoft.com/office/powerpoint/2010/main" val="25286405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79410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49705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336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3537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58079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06669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5312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56954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0176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670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4447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9791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87880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9877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6354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4937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4499992"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21146"/>
            <a:ext cx="4644008" cy="350100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356992"/>
            <a:ext cx="4644008" cy="3501008"/>
          </a:xfrm>
          <a:prstGeom prst="rect">
            <a:avLst/>
          </a:prstGeom>
        </p:spPr>
      </p:pic>
    </p:spTree>
    <p:extLst>
      <p:ext uri="{BB962C8B-B14F-4D97-AF65-F5344CB8AC3E}">
        <p14:creationId xmlns:p14="http://schemas.microsoft.com/office/powerpoint/2010/main" val="36981909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1116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061836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0767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79911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29425"/>
          </a:xfrm>
          <a:prstGeom prst="rect">
            <a:avLst/>
          </a:prstGeom>
        </p:spPr>
      </p:pic>
    </p:spTree>
    <p:extLst>
      <p:ext uri="{BB962C8B-B14F-4D97-AF65-F5344CB8AC3E}">
        <p14:creationId xmlns:p14="http://schemas.microsoft.com/office/powerpoint/2010/main" val="27075198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2170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8039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647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4667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7583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5407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37845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18605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flor, planta, mesa, ramo&#10;&#10;Descripción generada automáticamente">
            <a:extLst>
              <a:ext uri="{FF2B5EF4-FFF2-40B4-BE49-F238E27FC236}">
                <a16:creationId xmlns:a16="http://schemas.microsoft.com/office/drawing/2014/main" id="{C0376F1B-F086-495E-9B1E-EE0DB8E88652}"/>
              </a:ext>
            </a:extLst>
          </p:cNvPr>
          <p:cNvPicPr>
            <a:picLocks noChangeAspect="1"/>
          </p:cNvPicPr>
          <p:nvPr/>
        </p:nvPicPr>
        <p:blipFill rotWithShape="1">
          <a:blip r:embed="rId3">
            <a:extLst>
              <a:ext uri="{28A0092B-C50C-407E-A947-70E740481C1C}">
                <a14:useLocalDpi xmlns:a14="http://schemas.microsoft.com/office/drawing/2010/main" val="0"/>
              </a:ext>
            </a:extLst>
          </a:blip>
          <a:srcRect l="21181" r="13141" b="1"/>
          <a:stretch/>
        </p:blipFill>
        <p:spPr>
          <a:xfrm>
            <a:off x="5845889" y="3506112"/>
            <a:ext cx="3298111" cy="3351888"/>
          </a:xfrm>
          <a:custGeom>
            <a:avLst/>
            <a:gdLst>
              <a:gd name="connsiteX0" fmla="*/ 0 w 4397481"/>
              <a:gd name="connsiteY0" fmla="*/ 0 h 3351888"/>
              <a:gd name="connsiteX1" fmla="*/ 4397481 w 4397481"/>
              <a:gd name="connsiteY1" fmla="*/ 0 h 3351888"/>
              <a:gd name="connsiteX2" fmla="*/ 4397481 w 4397481"/>
              <a:gd name="connsiteY2" fmla="*/ 3351888 h 3351888"/>
              <a:gd name="connsiteX3" fmla="*/ 1552363 w 4397481"/>
              <a:gd name="connsiteY3" fmla="*/ 3351888 h 3351888"/>
            </a:gdLst>
            <a:ahLst/>
            <a:cxnLst>
              <a:cxn ang="0">
                <a:pos x="connsiteX0" y="connsiteY0"/>
              </a:cxn>
              <a:cxn ang="0">
                <a:pos x="connsiteX1" y="connsiteY1"/>
              </a:cxn>
              <a:cxn ang="0">
                <a:pos x="connsiteX2" y="connsiteY2"/>
              </a:cxn>
              <a:cxn ang="0">
                <a:pos x="connsiteX3" y="connsiteY3"/>
              </a:cxn>
            </a:cxnLst>
            <a:rect l="l" t="t" r="r" b="b"/>
            <a:pathLst>
              <a:path w="4397481" h="3351888">
                <a:moveTo>
                  <a:pt x="0" y="0"/>
                </a:moveTo>
                <a:lnTo>
                  <a:pt x="4397481" y="0"/>
                </a:lnTo>
                <a:lnTo>
                  <a:pt x="4397481" y="3351888"/>
                </a:lnTo>
                <a:lnTo>
                  <a:pt x="1552363" y="3351888"/>
                </a:lnTo>
                <a:close/>
              </a:path>
            </a:pathLst>
          </a:custGeom>
        </p:spPr>
      </p:pic>
      <p:pic>
        <p:nvPicPr>
          <p:cNvPr id="5" name="Imagen 4" descr="Imagen que contiene flor, planta, mesa, valla&#10;&#10;Descripción generada automáticamente">
            <a:extLst>
              <a:ext uri="{FF2B5EF4-FFF2-40B4-BE49-F238E27FC236}">
                <a16:creationId xmlns:a16="http://schemas.microsoft.com/office/drawing/2014/main" id="{858D9DB3-44F7-4F62-A284-608489861E7B}"/>
              </a:ext>
            </a:extLst>
          </p:cNvPr>
          <p:cNvPicPr>
            <a:picLocks noChangeAspect="1"/>
          </p:cNvPicPr>
          <p:nvPr/>
        </p:nvPicPr>
        <p:blipFill rotWithShape="1">
          <a:blip r:embed="rId4">
            <a:extLst>
              <a:ext uri="{28A0092B-C50C-407E-A947-70E740481C1C}">
                <a14:useLocalDpi xmlns:a14="http://schemas.microsoft.com/office/drawing/2010/main" val="0"/>
              </a:ext>
            </a:extLst>
          </a:blip>
          <a:srcRect l="11919" r="21307"/>
          <a:stretch/>
        </p:blipFill>
        <p:spPr>
          <a:xfrm>
            <a:off x="20" y="10"/>
            <a:ext cx="6865999" cy="6863475"/>
          </a:xfrm>
          <a:custGeom>
            <a:avLst/>
            <a:gdLst>
              <a:gd name="connsiteX0" fmla="*/ 0 w 9154693"/>
              <a:gd name="connsiteY0" fmla="*/ 0 h 6863485"/>
              <a:gd name="connsiteX1" fmla="*/ 5976000 w 9154693"/>
              <a:gd name="connsiteY1" fmla="*/ 0 h 6863485"/>
              <a:gd name="connsiteX2" fmla="*/ 9154693 w 9154693"/>
              <a:gd name="connsiteY2" fmla="*/ 6863485 h 6863485"/>
              <a:gd name="connsiteX3" fmla="*/ 0 w 9154693"/>
              <a:gd name="connsiteY3" fmla="*/ 6863485 h 6863485"/>
              <a:gd name="connsiteX4" fmla="*/ 0 w 9154693"/>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693" h="6863485">
                <a:moveTo>
                  <a:pt x="0" y="0"/>
                </a:moveTo>
                <a:lnTo>
                  <a:pt x="5976000" y="0"/>
                </a:lnTo>
                <a:lnTo>
                  <a:pt x="9154693" y="6863485"/>
                </a:lnTo>
                <a:lnTo>
                  <a:pt x="0" y="6863485"/>
                </a:lnTo>
                <a:lnTo>
                  <a:pt x="0" y="0"/>
                </a:lnTo>
                <a:close/>
              </a:path>
            </a:pathLst>
          </a:custGeom>
        </p:spPr>
      </p:pic>
      <p:pic>
        <p:nvPicPr>
          <p:cNvPr id="7" name="Imagen 6" descr="Imagen que contiene edificio, verde, invernadero&#10;&#10;Descripción generada automáticamente">
            <a:extLst>
              <a:ext uri="{FF2B5EF4-FFF2-40B4-BE49-F238E27FC236}">
                <a16:creationId xmlns:a16="http://schemas.microsoft.com/office/drawing/2014/main" id="{1557599B-4124-44FE-85AC-4CD3F034BDE2}"/>
              </a:ext>
            </a:extLst>
          </p:cNvPr>
          <p:cNvPicPr>
            <a:picLocks noChangeAspect="1"/>
          </p:cNvPicPr>
          <p:nvPr/>
        </p:nvPicPr>
        <p:blipFill rotWithShape="1">
          <a:blip r:embed="rId5">
            <a:extLst>
              <a:ext uri="{28A0092B-C50C-407E-A947-70E740481C1C}">
                <a14:useLocalDpi xmlns:a14="http://schemas.microsoft.com/office/drawing/2010/main" val="0"/>
              </a:ext>
            </a:extLst>
          </a:blip>
          <a:srcRect t="1239" r="3" b="3"/>
          <a:stretch/>
        </p:blipFill>
        <p:spPr>
          <a:xfrm>
            <a:off x="4626141" y="10"/>
            <a:ext cx="4517859" cy="3346394"/>
          </a:xfrm>
          <a:custGeom>
            <a:avLst/>
            <a:gdLst>
              <a:gd name="connsiteX0" fmla="*/ 0 w 6023811"/>
              <a:gd name="connsiteY0" fmla="*/ 0 h 3346404"/>
              <a:gd name="connsiteX1" fmla="*/ 6023811 w 6023811"/>
              <a:gd name="connsiteY1" fmla="*/ 0 h 3346404"/>
              <a:gd name="connsiteX2" fmla="*/ 6023811 w 6023811"/>
              <a:gd name="connsiteY2" fmla="*/ 3346404 h 3346404"/>
              <a:gd name="connsiteX3" fmla="*/ 1549824 w 6023811"/>
              <a:gd name="connsiteY3" fmla="*/ 3346404 h 3346404"/>
            </a:gdLst>
            <a:ahLst/>
            <a:cxnLst>
              <a:cxn ang="0">
                <a:pos x="connsiteX0" y="connsiteY0"/>
              </a:cxn>
              <a:cxn ang="0">
                <a:pos x="connsiteX1" y="connsiteY1"/>
              </a:cxn>
              <a:cxn ang="0">
                <a:pos x="connsiteX2" y="connsiteY2"/>
              </a:cxn>
              <a:cxn ang="0">
                <a:pos x="connsiteX3" y="connsiteY3"/>
              </a:cxn>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15795942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7353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980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02912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06422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04144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13401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245423"/>
          </a:xfrm>
          <a:prstGeom prst="rect">
            <a:avLst/>
          </a:prstGeom>
        </p:spPr>
      </p:pic>
    </p:spTree>
    <p:extLst>
      <p:ext uri="{BB962C8B-B14F-4D97-AF65-F5344CB8AC3E}">
        <p14:creationId xmlns:p14="http://schemas.microsoft.com/office/powerpoint/2010/main" val="22701530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8036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9835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9757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45181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90624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0513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23894"/>
          </a:xfrm>
          <a:prstGeom prst="rect">
            <a:avLst/>
          </a:prstGeom>
        </p:spPr>
      </p:pic>
    </p:spTree>
    <p:extLst>
      <p:ext uri="{BB962C8B-B14F-4D97-AF65-F5344CB8AC3E}">
        <p14:creationId xmlns:p14="http://schemas.microsoft.com/office/powerpoint/2010/main" val="29297860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83859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5968630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55873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7887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22283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33223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640" y="908720"/>
            <a:ext cx="1987826" cy="132389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3333"/>
          <a:stretch/>
        </p:blipFill>
        <p:spPr>
          <a:xfrm>
            <a:off x="0" y="0"/>
            <a:ext cx="9144000" cy="7029400"/>
          </a:xfrm>
          <a:prstGeom prst="rect">
            <a:avLst/>
          </a:prstGeom>
        </p:spPr>
      </p:pic>
    </p:spTree>
    <p:extLst>
      <p:ext uri="{BB962C8B-B14F-4D97-AF65-F5344CB8AC3E}">
        <p14:creationId xmlns:p14="http://schemas.microsoft.com/office/powerpoint/2010/main" val="15130973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87818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213" b="4167"/>
          <a:stretch/>
        </p:blipFill>
        <p:spPr>
          <a:xfrm>
            <a:off x="0" y="0"/>
            <a:ext cx="4500563" cy="344214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42146"/>
            <a:ext cx="2411760" cy="341585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11759" y="3442146"/>
            <a:ext cx="2088803" cy="341585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00564" y="3442146"/>
            <a:ext cx="4643436" cy="3415854"/>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0564" y="0"/>
            <a:ext cx="4643436" cy="3442146"/>
          </a:xfrm>
          <a:prstGeom prst="rect">
            <a:avLst/>
          </a:prstGeom>
        </p:spPr>
      </p:pic>
    </p:spTree>
    <p:extLst>
      <p:ext uri="{BB962C8B-B14F-4D97-AF65-F5344CB8AC3E}">
        <p14:creationId xmlns:p14="http://schemas.microsoft.com/office/powerpoint/2010/main" val="5863367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1" y="0"/>
            <a:ext cx="4563989" cy="6815137"/>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1" y="0"/>
            <a:ext cx="4562872" cy="6911657"/>
          </a:xfrm>
          <a:prstGeom prst="rect">
            <a:avLst/>
          </a:prstGeom>
        </p:spPr>
      </p:pic>
    </p:spTree>
    <p:extLst>
      <p:ext uri="{BB962C8B-B14F-4D97-AF65-F5344CB8AC3E}">
        <p14:creationId xmlns:p14="http://schemas.microsoft.com/office/powerpoint/2010/main" val="23075896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273" y="0"/>
            <a:ext cx="8733453" cy="6858000"/>
          </a:xfrm>
          <a:prstGeom prst="rect">
            <a:avLst/>
          </a:prstGeom>
        </p:spPr>
      </p:pic>
    </p:spTree>
    <p:extLst>
      <p:ext uri="{BB962C8B-B14F-4D97-AF65-F5344CB8AC3E}">
        <p14:creationId xmlns:p14="http://schemas.microsoft.com/office/powerpoint/2010/main" val="40993975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3" name="Imagen 2" descr="Imagen que contiene árbol, planta, exterior, cielo&#10;&#10;Descripción generada automáticamente">
            <a:extLst>
              <a:ext uri="{FF2B5EF4-FFF2-40B4-BE49-F238E27FC236}">
                <a16:creationId xmlns:a16="http://schemas.microsoft.com/office/drawing/2014/main" id="{7E249CE0-7C87-42F6-9AF3-182BFF89D0C6}"/>
              </a:ext>
            </a:extLst>
          </p:cNvPr>
          <p:cNvPicPr>
            <a:picLocks noChangeAspect="1"/>
          </p:cNvPicPr>
          <p:nvPr/>
        </p:nvPicPr>
        <p:blipFill rotWithShape="1">
          <a:blip r:embed="rId4">
            <a:extLst>
              <a:ext uri="{28A0092B-C50C-407E-A947-70E740481C1C}">
                <a14:useLocalDpi xmlns:a14="http://schemas.microsoft.com/office/drawing/2010/main" val="0"/>
              </a:ext>
            </a:extLst>
          </a:blip>
          <a:srcRect t="18919"/>
          <a:stretch/>
        </p:blipFill>
        <p:spPr>
          <a:xfrm>
            <a:off x="20" y="10"/>
            <a:ext cx="9143980" cy="6857990"/>
          </a:xfrm>
          <a:prstGeom prst="rect">
            <a:avLst/>
          </a:prstGeom>
        </p:spPr>
      </p:pic>
    </p:spTree>
    <p:extLst>
      <p:ext uri="{BB962C8B-B14F-4D97-AF65-F5344CB8AC3E}">
        <p14:creationId xmlns:p14="http://schemas.microsoft.com/office/powerpoint/2010/main" val="4608673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3" name="Imagen 2" descr="Imagen que contiene árbol, exterior, planta, palmera&#10;&#10;Descripción generada automáticamente">
            <a:extLst>
              <a:ext uri="{FF2B5EF4-FFF2-40B4-BE49-F238E27FC236}">
                <a16:creationId xmlns:a16="http://schemas.microsoft.com/office/drawing/2014/main" id="{ECD65DE6-5B85-4831-9E7C-68067D66735D}"/>
              </a:ext>
            </a:extLst>
          </p:cNvPr>
          <p:cNvPicPr>
            <a:picLocks noChangeAspect="1"/>
          </p:cNvPicPr>
          <p:nvPr/>
        </p:nvPicPr>
        <p:blipFill rotWithShape="1">
          <a:blip r:embed="rId4">
            <a:extLst>
              <a:ext uri="{28A0092B-C50C-407E-A947-70E740481C1C}">
                <a14:useLocalDpi xmlns:a14="http://schemas.microsoft.com/office/drawing/2010/main" val="0"/>
              </a:ext>
            </a:extLst>
          </a:blip>
          <a:srcRect t="20844"/>
          <a:stretch/>
        </p:blipFill>
        <p:spPr>
          <a:xfrm>
            <a:off x="20" y="10"/>
            <a:ext cx="9143980" cy="6857990"/>
          </a:xfrm>
          <a:prstGeom prst="rect">
            <a:avLst/>
          </a:prstGeom>
        </p:spPr>
      </p:pic>
    </p:spTree>
    <p:extLst>
      <p:ext uri="{BB962C8B-B14F-4D97-AF65-F5344CB8AC3E}">
        <p14:creationId xmlns:p14="http://schemas.microsoft.com/office/powerpoint/2010/main" val="2894594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124</TotalTime>
  <Words>2818</Words>
  <Application>Microsoft Office PowerPoint</Application>
  <PresentationFormat>Presentación en pantalla (4:3)</PresentationFormat>
  <Paragraphs>324</Paragraphs>
  <Slides>149</Slides>
  <Notes>130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149</vt:i4>
      </vt:variant>
    </vt:vector>
  </HeadingPairs>
  <TitlesOfParts>
    <vt:vector size="155" baseType="lpstr">
      <vt:lpstr>Arial</vt:lpstr>
      <vt:lpstr>Calibri</vt:lpstr>
      <vt:lpstr>MS Shell Dlg 2</vt:lpstr>
      <vt:lpstr>Wingdings</vt:lpstr>
      <vt:lpstr>Wingdings 3</vt:lpstr>
      <vt:lpstr>Madison</vt:lpstr>
      <vt:lpstr> Brasil.-Jardim Botánico de Curitiba Jardim Botânico de Porto Alegre Jardim Botânico de São Paulo.- Jardim Botânico do Rio de Janeiro.- </vt:lpstr>
      <vt:lpstr>Jardim Botánico de Curitiba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Jardim Botânico de Porto Alegre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Jardim Botânico de Sao Paulo.-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Jardim Botânico do Rio de Janeiro.-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BOTANICOS.-34 Brasil</dc:title>
  <dc:creator>Josep</dc:creator>
  <cp:lastModifiedBy>jose Maria pichardo   sagrista</cp:lastModifiedBy>
  <cp:revision>16</cp:revision>
  <dcterms:created xsi:type="dcterms:W3CDTF">2001-08-31T19:01:32Z</dcterms:created>
  <dcterms:modified xsi:type="dcterms:W3CDTF">2019-09-17T05:47:45Z</dcterms:modified>
</cp:coreProperties>
</file>