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74" r:id="rId13"/>
    <p:sldId id="270" r:id="rId14"/>
    <p:sldId id="271" r:id="rId15"/>
    <p:sldId id="272" r:id="rId16"/>
    <p:sldId id="275" r:id="rId17"/>
    <p:sldId id="282" r:id="rId18"/>
    <p:sldId id="281" r:id="rId19"/>
    <p:sldId id="273" r:id="rId20"/>
    <p:sldId id="276" r:id="rId21"/>
    <p:sldId id="287" r:id="rId22"/>
    <p:sldId id="269" r:id="rId23"/>
    <p:sldId id="277" r:id="rId24"/>
    <p:sldId id="278" r:id="rId25"/>
    <p:sldId id="306" r:id="rId26"/>
    <p:sldId id="285" r:id="rId27"/>
    <p:sldId id="289" r:id="rId28"/>
    <p:sldId id="293" r:id="rId29"/>
    <p:sldId id="315" r:id="rId30"/>
    <p:sldId id="299" r:id="rId31"/>
    <p:sldId id="301" r:id="rId32"/>
    <p:sldId id="300" r:id="rId33"/>
    <p:sldId id="302" r:id="rId34"/>
    <p:sldId id="314" r:id="rId35"/>
    <p:sldId id="298" r:id="rId36"/>
    <p:sldId id="319" r:id="rId37"/>
    <p:sldId id="279" r:id="rId38"/>
    <p:sldId id="288" r:id="rId39"/>
    <p:sldId id="280" r:id="rId40"/>
    <p:sldId id="283" r:id="rId41"/>
    <p:sldId id="284" r:id="rId42"/>
    <p:sldId id="320" r:id="rId43"/>
    <p:sldId id="305" r:id="rId44"/>
    <p:sldId id="304" r:id="rId45"/>
    <p:sldId id="303" r:id="rId46"/>
    <p:sldId id="290" r:id="rId47"/>
    <p:sldId id="309" r:id="rId48"/>
    <p:sldId id="263" r:id="rId49"/>
    <p:sldId id="262" r:id="rId50"/>
    <p:sldId id="308" r:id="rId51"/>
    <p:sldId id="311" r:id="rId52"/>
    <p:sldId id="310" r:id="rId53"/>
    <p:sldId id="316" r:id="rId54"/>
    <p:sldId id="286" r:id="rId55"/>
    <p:sldId id="294" r:id="rId56"/>
    <p:sldId id="297" r:id="rId57"/>
    <p:sldId id="317" r:id="rId58"/>
    <p:sldId id="295" r:id="rId59"/>
    <p:sldId id="313" r:id="rId60"/>
    <p:sldId id="307" r:id="rId61"/>
    <p:sldId id="312" r:id="rId62"/>
    <p:sldId id="292" r:id="rId63"/>
    <p:sldId id="291" r:id="rId64"/>
    <p:sldId id="323" r:id="rId65"/>
    <p:sldId id="325" r:id="rId66"/>
    <p:sldId id="324" r:id="rId67"/>
    <p:sldId id="322" r:id="rId68"/>
    <p:sldId id="326" r:id="rId69"/>
    <p:sldId id="327" r:id="rId70"/>
    <p:sldId id="329" r:id="rId71"/>
    <p:sldId id="330" r:id="rId72"/>
    <p:sldId id="328" r:id="rId73"/>
    <p:sldId id="296" r:id="rId74"/>
    <p:sldId id="321" r:id="rId7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uterio calleja marchal" initials="ecm" lastIdx="0" clrIdx="0">
    <p:extLst>
      <p:ext uri="{19B8F6BF-5375-455C-9EA6-DF929625EA0E}">
        <p15:presenceInfo xmlns:p15="http://schemas.microsoft.com/office/powerpoint/2012/main" userId="77f8c93f2e13980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8B0FA-A0A4-4DCB-B317-6208F7939822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E5148-919D-4A9F-915C-47D40B93F49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1002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CB79-3F61-40DE-90BB-92361EC152ED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8D40-A19B-4A10-9CDA-57200B1DA5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451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CB79-3F61-40DE-90BB-92361EC152ED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8D40-A19B-4A10-9CDA-57200B1DA5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232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CB79-3F61-40DE-90BB-92361EC152ED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8D40-A19B-4A10-9CDA-57200B1DA5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0310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CB79-3F61-40DE-90BB-92361EC152ED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8D40-A19B-4A10-9CDA-57200B1DA5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4760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CB79-3F61-40DE-90BB-92361EC152ED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8D40-A19B-4A10-9CDA-57200B1DA5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009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CB79-3F61-40DE-90BB-92361EC152ED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8D40-A19B-4A10-9CDA-57200B1DA5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063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CB79-3F61-40DE-90BB-92361EC152ED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8D40-A19B-4A10-9CDA-57200B1DA5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7707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CB79-3F61-40DE-90BB-92361EC152ED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8D40-A19B-4A10-9CDA-57200B1DA5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33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CB79-3F61-40DE-90BB-92361EC152ED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8D40-A19B-4A10-9CDA-57200B1DA5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16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CB79-3F61-40DE-90BB-92361EC152ED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8D40-A19B-4A10-9CDA-57200B1DA5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5370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CB79-3F61-40DE-90BB-92361EC152ED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8D40-A19B-4A10-9CDA-57200B1DA5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248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2CB79-3F61-40DE-90BB-92361EC152ED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F8D40-A19B-4A10-9CDA-57200B1DA5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837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7" Type="http://schemas.openxmlformats.org/officeDocument/2006/relationships/image" Target="../media/image132.jp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jpg"/><Relationship Id="rId5" Type="http://schemas.openxmlformats.org/officeDocument/2006/relationships/image" Target="../media/image130.jpg"/><Relationship Id="rId4" Type="http://schemas.openxmlformats.org/officeDocument/2006/relationships/image" Target="../media/image129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jpeg"/><Relationship Id="rId5" Type="http://schemas.openxmlformats.org/officeDocument/2006/relationships/image" Target="../media/image138.jpg"/><Relationship Id="rId4" Type="http://schemas.openxmlformats.org/officeDocument/2006/relationships/image" Target="../media/image137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jp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jpg"/><Relationship Id="rId5" Type="http://schemas.openxmlformats.org/officeDocument/2006/relationships/image" Target="../media/image149.jpg"/><Relationship Id="rId4" Type="http://schemas.openxmlformats.org/officeDocument/2006/relationships/image" Target="../media/image148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3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7.jpg"/><Relationship Id="rId4" Type="http://schemas.openxmlformats.org/officeDocument/2006/relationships/image" Target="../media/image156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2388358"/>
          </a:xfrm>
        </p:spPr>
        <p:txBody>
          <a:bodyPr>
            <a:normAutofit/>
          </a:bodyPr>
          <a:lstStyle/>
          <a:p>
            <a:r>
              <a:rPr lang="es-ES" sz="6100" b="1" dirty="0">
                <a:ln w="22225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JARDINES DE MORATALLA</a:t>
            </a:r>
            <a:br>
              <a:rPr lang="es-ES" sz="6100" b="1" dirty="0">
                <a:ln w="22225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</a:br>
            <a:r>
              <a:rPr lang="es-ES" sz="6100" b="1" dirty="0">
                <a:ln w="22225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ayer y hoy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38782" y="5390866"/>
            <a:ext cx="3853217" cy="1467134"/>
          </a:xfrm>
        </p:spPr>
        <p:txBody>
          <a:bodyPr/>
          <a:lstStyle/>
          <a:p>
            <a:r>
              <a:rPr lang="es-ES" dirty="0"/>
              <a:t>Eleuterio calleja</a:t>
            </a:r>
          </a:p>
          <a:p>
            <a:r>
              <a:rPr lang="es-ES"/>
              <a:t>Fundación </a:t>
            </a:r>
            <a:r>
              <a:rPr lang="es-ES" dirty="0"/>
              <a:t>Madariaga</a:t>
            </a:r>
          </a:p>
          <a:p>
            <a:r>
              <a:rPr lang="es-ES" dirty="0"/>
              <a:t>Sevilla 20 de febrero 2019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68" y="2490715"/>
            <a:ext cx="3275464" cy="436728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035" y="6826"/>
            <a:ext cx="1143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5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811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643467" y="519289"/>
            <a:ext cx="9584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n w="0">
                  <a:solidFill>
                    <a:schemeClr val="accent6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Reseña histórica del Jardín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891823" y="1042509"/>
            <a:ext cx="9335911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800" dirty="0"/>
          </a:p>
          <a:p>
            <a:r>
              <a:rPr lang="es-ES" sz="2800" dirty="0"/>
              <a:t>*Situación geográfica : </a:t>
            </a:r>
            <a:r>
              <a:rPr lang="es-ES" sz="2800" dirty="0" err="1"/>
              <a:t>Hornachuelos</a:t>
            </a:r>
            <a:r>
              <a:rPr lang="es-ES" sz="2800" dirty="0"/>
              <a:t> a 42 km de Córdoba.</a:t>
            </a:r>
          </a:p>
          <a:p>
            <a:endParaRPr lang="es-ES" sz="2800" dirty="0"/>
          </a:p>
          <a:p>
            <a:r>
              <a:rPr lang="es-ES" sz="2800" dirty="0"/>
              <a:t>*</a:t>
            </a:r>
            <a:r>
              <a:rPr lang="es-ES" sz="2800" dirty="0" err="1"/>
              <a:t>Villae</a:t>
            </a:r>
            <a:r>
              <a:rPr lang="es-ES" sz="2800" dirty="0"/>
              <a:t> romana , restos arqueológicos en el Palacio de Viana de Córdoba provenientes de </a:t>
            </a:r>
            <a:r>
              <a:rPr lang="es-ES" sz="2800" dirty="0" err="1"/>
              <a:t>Moratalla</a:t>
            </a:r>
            <a:r>
              <a:rPr lang="es-ES" sz="2800" dirty="0"/>
              <a:t>.</a:t>
            </a:r>
          </a:p>
          <a:p>
            <a:endParaRPr lang="es-ES" sz="2800" dirty="0"/>
          </a:p>
          <a:p>
            <a:r>
              <a:rPr lang="es-ES" sz="2800" dirty="0"/>
              <a:t>*S. XII se denominaba Murad.</a:t>
            </a:r>
          </a:p>
          <a:p>
            <a:endParaRPr lang="es-ES" sz="2800" dirty="0"/>
          </a:p>
          <a:p>
            <a:r>
              <a:rPr lang="es-ES" sz="2800" dirty="0"/>
              <a:t>*En 1240 es conquistada por Fernando III el Santo.</a:t>
            </a:r>
          </a:p>
          <a:p>
            <a:endParaRPr lang="es-ES" sz="2800" dirty="0"/>
          </a:p>
          <a:p>
            <a:r>
              <a:rPr lang="es-ES" sz="2800" dirty="0"/>
              <a:t>*En 1562 aparecen los primeros documentos de propiedad a favor de los marqueses de Villaseca.</a:t>
            </a:r>
          </a:p>
          <a:p>
            <a:endParaRPr lang="es-ES" sz="32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0848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993422" y="327378"/>
            <a:ext cx="1032933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*A mediados del XIX pertenece a la familia de Juan Bautista Cabrera </a:t>
            </a:r>
            <a:r>
              <a:rPr lang="es-ES" sz="2800" dirty="0" err="1"/>
              <a:t>Bernuy</a:t>
            </a:r>
            <a:r>
              <a:rPr lang="es-ES" sz="2800" dirty="0"/>
              <a:t> .IX Marqués de Villaseca (1830-1871).</a:t>
            </a:r>
          </a:p>
          <a:p>
            <a:endParaRPr lang="es-ES" sz="2800" dirty="0"/>
          </a:p>
          <a:p>
            <a:r>
              <a:rPr lang="es-ES" sz="2800" dirty="0"/>
              <a:t>*1871. Hereda la finca y todos su bienes la esposa del Marqués, Dña. María del Carmen Pérez de Barradas </a:t>
            </a:r>
            <a:r>
              <a:rPr lang="es-ES" sz="2800" dirty="0" err="1"/>
              <a:t>Bernuy</a:t>
            </a:r>
            <a:r>
              <a:rPr lang="es-ES" sz="2800" dirty="0"/>
              <a:t> (1821-1901).</a:t>
            </a:r>
          </a:p>
          <a:p>
            <a:endParaRPr lang="es-ES" sz="2800" dirty="0"/>
          </a:p>
          <a:p>
            <a:r>
              <a:rPr lang="es-ES" sz="2800" dirty="0"/>
              <a:t>*1873. María del Carmen viuda se casa en Burdeos con Teobaldo Saavedra y Cueto .I Marqués de Viana (1839-1898)</a:t>
            </a:r>
          </a:p>
          <a:p>
            <a:endParaRPr lang="es-ES" dirty="0"/>
          </a:p>
          <a:p>
            <a:r>
              <a:rPr lang="es-ES" sz="2800" dirty="0"/>
              <a:t>*1901 a la muerte de la marquesa hereda el sobrino de Teobaldo  José Saavedra y Salamanca (1870-1927) como II Marqués de Viana.</a:t>
            </a:r>
          </a:p>
          <a:p>
            <a:endParaRPr lang="es-ES" sz="2800" dirty="0"/>
          </a:p>
          <a:p>
            <a:r>
              <a:rPr lang="es-ES" sz="2800" dirty="0"/>
              <a:t>*1908 a 1930 visitas </a:t>
            </a:r>
            <a:r>
              <a:rPr lang="es-ES" sz="2800" dirty="0" err="1"/>
              <a:t>contínuas</a:t>
            </a:r>
            <a:r>
              <a:rPr lang="es-ES" sz="2800" dirty="0"/>
              <a:t> de la familia real a </a:t>
            </a:r>
            <a:r>
              <a:rPr lang="es-ES" sz="2800" dirty="0" err="1"/>
              <a:t>Moratalla</a:t>
            </a:r>
            <a:r>
              <a:rPr lang="es-ES" sz="2800" dirty="0"/>
              <a:t>.</a:t>
            </a:r>
          </a:p>
          <a:p>
            <a:endParaRPr lang="es-ES" sz="2800" dirty="0"/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550259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134533" y="581378"/>
            <a:ext cx="10588978" cy="6242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756356" y="293511"/>
            <a:ext cx="10555111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*1927 hereda a su padre Fausto Saavedra y Collado como III Marqués de Viana (1902-1980)</a:t>
            </a:r>
          </a:p>
          <a:p>
            <a:endParaRPr lang="es-ES" sz="2800" dirty="0"/>
          </a:p>
          <a:p>
            <a:r>
              <a:rPr lang="es-ES" sz="2800" dirty="0"/>
              <a:t>*1980 hereda su esposa Sofía Amelia Lancaster (1902-1982) todas sus posesiones hasta su muerte 2 años mas tarde.</a:t>
            </a:r>
          </a:p>
          <a:p>
            <a:endParaRPr lang="es-ES" sz="2800" dirty="0"/>
          </a:p>
          <a:p>
            <a:r>
              <a:rPr lang="es-ES" sz="2800" dirty="0"/>
              <a:t>*1982. El titulo de IV Marqués de Viana recae en el sobrino de Fausto y también la propiedad de Moratalla,  Jacobo Fernando Fitz-James Stuart Gómez (1947_).</a:t>
            </a:r>
          </a:p>
          <a:p>
            <a:endParaRPr lang="es-ES" sz="2800" dirty="0"/>
          </a:p>
          <a:p>
            <a:r>
              <a:rPr lang="es-ES" sz="2800" dirty="0"/>
              <a:t>*1988 se vende </a:t>
            </a:r>
            <a:r>
              <a:rPr lang="es-ES" sz="2800" dirty="0" err="1"/>
              <a:t>Moratalla</a:t>
            </a:r>
            <a:r>
              <a:rPr lang="es-ES" sz="2800" dirty="0"/>
              <a:t> a la sociedad Palacio de </a:t>
            </a:r>
            <a:r>
              <a:rPr lang="es-ES" sz="2800" dirty="0" err="1"/>
              <a:t>Moratalla</a:t>
            </a:r>
            <a:r>
              <a:rPr lang="es-ES" sz="2800" dirty="0"/>
              <a:t> S.L. del que forma parte de la misma Ignacio Medina Fernández de Córdoba, Duque de Segorbe de la Casa Medinaceli.</a:t>
            </a:r>
          </a:p>
          <a:p>
            <a:endParaRPr lang="es-ES" sz="2800" dirty="0"/>
          </a:p>
          <a:p>
            <a:r>
              <a:rPr lang="es-ES" sz="2800" dirty="0"/>
              <a:t>*1989 Se vende a una sociedad panameña.</a:t>
            </a:r>
          </a:p>
          <a:p>
            <a:endParaRPr lang="es-ES" sz="2800" dirty="0"/>
          </a:p>
          <a:p>
            <a:r>
              <a:rPr lang="es-ES" sz="2800" dirty="0"/>
              <a:t>*2019 </a:t>
            </a:r>
            <a:r>
              <a:rPr lang="es-ES" sz="2800" dirty="0" err="1"/>
              <a:t>Moratalla</a:t>
            </a:r>
            <a:r>
              <a:rPr lang="es-ES" sz="2800" dirty="0"/>
              <a:t> pasa al Banco Popular por deudas.</a:t>
            </a:r>
          </a:p>
        </p:txBody>
      </p:sp>
    </p:spTree>
    <p:extLst>
      <p:ext uri="{BB962C8B-B14F-4D97-AF65-F5344CB8AC3E}">
        <p14:creationId xmlns:p14="http://schemas.microsoft.com/office/powerpoint/2010/main" val="629161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195754" y="548640"/>
            <a:ext cx="9847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* </a:t>
            </a:r>
            <a:r>
              <a:rPr lang="es-ES" sz="2800" dirty="0"/>
              <a:t>2019 Moratalla pasa al Banco Popular ahora Banco Santander por deudas.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926" y="2006221"/>
            <a:ext cx="6469039" cy="485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703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327" y="0"/>
            <a:ext cx="5441674" cy="769733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441675" cy="769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06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704" y="0"/>
            <a:ext cx="8948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941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00700" cy="685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00" y="0"/>
            <a:ext cx="4852358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085" y="2935111"/>
            <a:ext cx="2142630" cy="160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78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5235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358" y="1"/>
            <a:ext cx="4316443" cy="68579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245" y="2197834"/>
            <a:ext cx="1828800" cy="230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69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50556" cy="687787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152" y="19877"/>
            <a:ext cx="51561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02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87141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911" y="784578"/>
            <a:ext cx="742808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30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7" y="1"/>
            <a:ext cx="5022430" cy="361244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896" y="0"/>
            <a:ext cx="4790103" cy="384550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7" y="3945088"/>
            <a:ext cx="5010912" cy="290487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896" y="4062343"/>
            <a:ext cx="4472954" cy="279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893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65986" cy="389466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912" y="0"/>
            <a:ext cx="2404110" cy="330088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200"/>
            <a:ext cx="5396089" cy="263494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93" y="3443111"/>
            <a:ext cx="3569829" cy="341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71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22" y="1070032"/>
            <a:ext cx="5983111" cy="478890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789" y="1061156"/>
            <a:ext cx="6041211" cy="479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24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" y="890939"/>
            <a:ext cx="6877992" cy="494071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415" y="0"/>
            <a:ext cx="483656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574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022" y="0"/>
            <a:ext cx="5894534" cy="431447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11" y="0"/>
            <a:ext cx="6250289" cy="420158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78" y="4410270"/>
            <a:ext cx="3522134" cy="22991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778" y="4314471"/>
            <a:ext cx="1821533" cy="254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61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" y="12205"/>
            <a:ext cx="5264835" cy="345630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628" y="1"/>
            <a:ext cx="4839372" cy="342236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" y="3679792"/>
            <a:ext cx="5264835" cy="317820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778" y="3422364"/>
            <a:ext cx="4854222" cy="343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67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88178" cy="344134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669" y="79022"/>
            <a:ext cx="5707331" cy="336232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7330"/>
            <a:ext cx="4188177" cy="304006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669" y="3529332"/>
            <a:ext cx="4199989" cy="332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549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525" y="0"/>
            <a:ext cx="3067050" cy="3810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547" y="0"/>
            <a:ext cx="6343453" cy="3810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525" y="3894668"/>
            <a:ext cx="4242243" cy="296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66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7976" cy="355758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350" y="0"/>
            <a:ext cx="5020370" cy="346788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663" y="3557588"/>
            <a:ext cx="5248275" cy="34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28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8933"/>
            <a:ext cx="12192000" cy="429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012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243" y="0"/>
            <a:ext cx="8393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12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7442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85" y="4573326"/>
            <a:ext cx="1713505" cy="228467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05300"/>
            <a:ext cx="3810000" cy="25527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06319" cy="42797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675" y="0"/>
            <a:ext cx="5648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80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833" y="718314"/>
            <a:ext cx="3368993" cy="561498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741" y="-71908"/>
            <a:ext cx="5224864" cy="33569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6" y="914399"/>
            <a:ext cx="3575287" cy="554308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327" y="3414713"/>
            <a:ext cx="3579017" cy="477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661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173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963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11318" cy="348274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849" y="0"/>
            <a:ext cx="5693151" cy="35135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25332"/>
            <a:ext cx="5211318" cy="366590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177" y="3674367"/>
            <a:ext cx="4955823" cy="371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6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271748" cy="32038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391" y="0"/>
            <a:ext cx="4212609" cy="315945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67837"/>
            <a:ext cx="4271748" cy="320381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391" y="3575714"/>
            <a:ext cx="4376382" cy="328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3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5162165" cy="34575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43" y="3557587"/>
            <a:ext cx="4927521" cy="330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7812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89852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38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85826"/>
            <a:ext cx="7467600" cy="56007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00550" cy="682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450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4209"/>
            <a:ext cx="5129213" cy="384691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438" y="1724203"/>
            <a:ext cx="5262562" cy="394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0852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52633" cy="420351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633" y="0"/>
            <a:ext cx="51435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133" y="0"/>
            <a:ext cx="4594746" cy="344606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133" y="3712192"/>
            <a:ext cx="4194411" cy="314580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083" y="4203510"/>
            <a:ext cx="3539319" cy="265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8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50"/>
            <a:ext cx="3636466" cy="5429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095" y="0"/>
            <a:ext cx="4256337" cy="319225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062" y="1428750"/>
            <a:ext cx="4071938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751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398292" y="259307"/>
            <a:ext cx="836607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1890: Primera pista ciclista en el bosque de Vincennes.</a:t>
            </a:r>
          </a:p>
          <a:p>
            <a:r>
              <a:rPr lang="es-ES" dirty="0"/>
              <a:t>1898: Creación de la Avenida de </a:t>
            </a:r>
            <a:r>
              <a:rPr lang="es-ES" dirty="0" err="1"/>
              <a:t>Breteuil</a:t>
            </a:r>
            <a:r>
              <a:rPr lang="es-ES" dirty="0"/>
              <a:t> en París.</a:t>
            </a:r>
          </a:p>
          <a:p>
            <a:r>
              <a:rPr lang="es-ES" dirty="0"/>
              <a:t>1904: Nivelación del Campo de Marte.</a:t>
            </a:r>
          </a:p>
          <a:p>
            <a:r>
              <a:rPr lang="es-ES" dirty="0"/>
              <a:t>1911: Inauguración del Parque Ascensión en Badajoz.</a:t>
            </a:r>
          </a:p>
          <a:p>
            <a:r>
              <a:rPr lang="es-ES" dirty="0"/>
              <a:t>1912: Jardines de la Casa del Rey Moro en Ronda (Málaga).</a:t>
            </a:r>
          </a:p>
          <a:p>
            <a:r>
              <a:rPr lang="es-ES" dirty="0"/>
              <a:t>1913: Anteproyecto para disposiciones urbanas en Marrakech.</a:t>
            </a:r>
          </a:p>
          <a:p>
            <a:r>
              <a:rPr lang="es-ES" dirty="0"/>
              <a:t>1914: inauguración del Parque de María Luisa en Sevilla.</a:t>
            </a:r>
          </a:p>
          <a:p>
            <a:r>
              <a:rPr lang="es-ES" dirty="0"/>
              <a:t>1915: Jardines del Palacio de </a:t>
            </a:r>
            <a:r>
              <a:rPr lang="es-ES" dirty="0" err="1"/>
              <a:t>Moratalla</a:t>
            </a:r>
            <a:r>
              <a:rPr lang="es-ES" dirty="0"/>
              <a:t> en </a:t>
            </a:r>
            <a:r>
              <a:rPr lang="es-ES" dirty="0" err="1"/>
              <a:t>Hornachuelos</a:t>
            </a:r>
            <a:r>
              <a:rPr lang="es-ES" dirty="0"/>
              <a:t> (Córdoba).</a:t>
            </a:r>
          </a:p>
          <a:p>
            <a:r>
              <a:rPr lang="es-ES" dirty="0"/>
              <a:t>1916: Jardín del Palacio de Liria en Madrid.</a:t>
            </a:r>
          </a:p>
          <a:p>
            <a:r>
              <a:rPr lang="es-ES" dirty="0"/>
              <a:t>1916: Jardín de la Fundación Julio Muñoz </a:t>
            </a:r>
            <a:r>
              <a:rPr lang="es-ES" dirty="0" err="1"/>
              <a:t>Ramonet</a:t>
            </a:r>
            <a:r>
              <a:rPr lang="es-ES" dirty="0"/>
              <a:t>, Barcelona.</a:t>
            </a:r>
          </a:p>
          <a:p>
            <a:r>
              <a:rPr lang="es-ES" dirty="0"/>
              <a:t>1916: Jardín de la Plaza de Armas del Parque de la Ciudadela, Barcelona.</a:t>
            </a:r>
          </a:p>
          <a:p>
            <a:r>
              <a:rPr lang="es-ES" dirty="0"/>
              <a:t>1916-1923: urbanización de la montaña de </a:t>
            </a:r>
            <a:r>
              <a:rPr lang="es-ES" dirty="0" err="1"/>
              <a:t>Montjuïc</a:t>
            </a:r>
            <a:r>
              <a:rPr lang="es-ES" dirty="0"/>
              <a:t> para la Exposición Internacional de Barcelona (jardines de </a:t>
            </a:r>
            <a:r>
              <a:rPr lang="es-ES" dirty="0" err="1"/>
              <a:t>Laribal</a:t>
            </a:r>
            <a:r>
              <a:rPr lang="es-ES" dirty="0"/>
              <a:t>, del Umbráculo, del </a:t>
            </a:r>
            <a:r>
              <a:rPr lang="es-ES" dirty="0" err="1"/>
              <a:t>Teatre</a:t>
            </a:r>
            <a:r>
              <a:rPr lang="es-ES" dirty="0"/>
              <a:t> </a:t>
            </a:r>
            <a:r>
              <a:rPr lang="es-ES" dirty="0" err="1"/>
              <a:t>Grec</a:t>
            </a:r>
            <a:r>
              <a:rPr lang="es-ES" dirty="0"/>
              <a:t> y de Miramar).</a:t>
            </a:r>
          </a:p>
          <a:p>
            <a:r>
              <a:rPr lang="es-ES" dirty="0"/>
              <a:t>1917: Jardín para la terraza de las caballerizas del Palacio de la Magdalena, Santander.</a:t>
            </a:r>
          </a:p>
          <a:p>
            <a:r>
              <a:rPr lang="es-ES" dirty="0"/>
              <a:t>1918: Parque del </a:t>
            </a:r>
            <a:r>
              <a:rPr lang="es-ES" dirty="0" err="1"/>
              <a:t>Guinardó</a:t>
            </a:r>
            <a:r>
              <a:rPr lang="es-ES" dirty="0"/>
              <a:t>, Barcelona.</a:t>
            </a:r>
          </a:p>
          <a:p>
            <a:r>
              <a:rPr lang="es-ES" dirty="0"/>
              <a:t>1919: Jardín de Ángel Pérez, </a:t>
            </a:r>
            <a:r>
              <a:rPr lang="es-ES" dirty="0" err="1"/>
              <a:t>Valdenoja</a:t>
            </a:r>
            <a:r>
              <a:rPr lang="es-ES" dirty="0"/>
              <a:t> (Santander).</a:t>
            </a:r>
          </a:p>
          <a:p>
            <a:r>
              <a:rPr lang="es-ES" dirty="0"/>
              <a:t>1920: Realización del Parque René Fraga en Matanzas, Cuba.</a:t>
            </a:r>
          </a:p>
          <a:p>
            <a:r>
              <a:rPr lang="es-ES" dirty="0"/>
              <a:t>1920: Parque de la Fraternidad Americana, en La Habana.</a:t>
            </a:r>
          </a:p>
          <a:p>
            <a:r>
              <a:rPr lang="es-ES" dirty="0"/>
              <a:t>1923: Proyecto de sistema de parques para París.</a:t>
            </a:r>
          </a:p>
          <a:p>
            <a:r>
              <a:rPr lang="es-ES" dirty="0"/>
              <a:t>1924: Avenida Costera de Buenos Aires.</a:t>
            </a:r>
          </a:p>
          <a:p>
            <a:r>
              <a:rPr lang="es-ES" dirty="0"/>
              <a:t>1927: Jardín de los Condes de Castilleja, Castilleja de Guzmán (Sevilla).</a:t>
            </a:r>
          </a:p>
          <a:p>
            <a:r>
              <a:rPr lang="es-ES" dirty="0"/>
              <a:t>1929: jardín del Colegio Mayor Santa María del Buen Aire, Castilleja de Guzmán, Sevilla.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05" y="50461"/>
            <a:ext cx="3093209" cy="388519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06" y="3886412"/>
            <a:ext cx="3229686" cy="242226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8969660" y="-110025"/>
            <a:ext cx="29311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Jean-Claude </a:t>
            </a:r>
            <a:r>
              <a:rPr lang="es-ES" dirty="0" err="1"/>
              <a:t>Nicolas</a:t>
            </a:r>
            <a:r>
              <a:rPr lang="es-ES" dirty="0"/>
              <a:t> </a:t>
            </a:r>
            <a:r>
              <a:rPr lang="es-ES" dirty="0" err="1"/>
              <a:t>Forestier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66617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57" y="0"/>
            <a:ext cx="112416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410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00762" cy="409255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378" y="5744"/>
            <a:ext cx="4087459" cy="726659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92559"/>
            <a:ext cx="6100762" cy="343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279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0921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564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535" y="-28457"/>
            <a:ext cx="4691175" cy="340743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457"/>
            <a:ext cx="5020964" cy="309574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8" y="3854370"/>
            <a:ext cx="4691042" cy="289001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9694"/>
            <a:ext cx="5020964" cy="334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022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43" y="925975"/>
            <a:ext cx="5191655" cy="480349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788" y="925975"/>
            <a:ext cx="4969397" cy="469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5559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" y="1975556"/>
            <a:ext cx="6720416" cy="430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852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9236"/>
            <a:ext cx="4558352" cy="34187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1" y="0"/>
            <a:ext cx="5143499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2"/>
            <a:ext cx="4545890" cy="280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191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67785" cy="372583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215" y="0"/>
            <a:ext cx="4967785" cy="372583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78468" y="3852318"/>
            <a:ext cx="3435065" cy="257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03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08127" cy="481083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873" y="0"/>
            <a:ext cx="3608127" cy="481083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127" y="1343365"/>
            <a:ext cx="4975745" cy="551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004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49119" cy="693436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9605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9941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2476"/>
            <a:ext cx="4117769" cy="601552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200" y="948519"/>
            <a:ext cx="4432111" cy="590948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962" y="267974"/>
            <a:ext cx="3635927" cy="547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2630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480" y="1"/>
            <a:ext cx="2994769" cy="45025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84" y="1062596"/>
            <a:ext cx="2995908" cy="439951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49" y="1298224"/>
            <a:ext cx="2914221" cy="450255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470" y="2"/>
            <a:ext cx="2925937" cy="450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304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73006" y="1531233"/>
            <a:ext cx="6858000" cy="38576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7579" y="1531232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3284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0562"/>
            <a:ext cx="6439495" cy="404078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721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156" y="2640577"/>
            <a:ext cx="3163067" cy="421742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156" y="0"/>
            <a:ext cx="3345803" cy="249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7654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5618329" cy="421374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033" y="1219199"/>
            <a:ext cx="5618329" cy="421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2151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10614"/>
            <a:ext cx="2438400" cy="32512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964" y="63760"/>
            <a:ext cx="4264072" cy="319805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14"/>
            <a:ext cx="2438400" cy="3251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15" y="3561496"/>
            <a:ext cx="4358185" cy="326863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952" y="3606801"/>
            <a:ext cx="2438400" cy="32511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3633"/>
            <a:ext cx="4432489" cy="332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9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7625"/>
            <a:ext cx="5888445" cy="46148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187625"/>
            <a:ext cx="62484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262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894"/>
            <a:ext cx="2876550" cy="38354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086" y="3809249"/>
            <a:ext cx="2224914" cy="296655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9349"/>
            <a:ext cx="2178756" cy="290500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917" y="0"/>
            <a:ext cx="5081852" cy="677580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136" y="-22974"/>
            <a:ext cx="3958863" cy="316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297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57675" cy="319325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1882"/>
            <a:ext cx="4314824" cy="323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086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212" y="736979"/>
            <a:ext cx="5834784" cy="38759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59989" y="3343701"/>
            <a:ext cx="2635724" cy="35142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30" y="736979"/>
            <a:ext cx="3290533" cy="438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898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218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74794" cy="348017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367" y="1"/>
            <a:ext cx="6200633" cy="343618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96" y="3551829"/>
            <a:ext cx="4408227" cy="330617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367" y="3539696"/>
            <a:ext cx="2488727" cy="331830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292" y="3480178"/>
            <a:ext cx="2521708" cy="336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050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778" y="1429576"/>
            <a:ext cx="5362222" cy="402166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576"/>
            <a:ext cx="6129480" cy="403013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22" y="4589007"/>
            <a:ext cx="1717764" cy="226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6379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1214437"/>
            <a:ext cx="6667500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1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440" y="0"/>
            <a:ext cx="373356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6578"/>
            <a:ext cx="6157911" cy="410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9949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" y="34925"/>
            <a:ext cx="10234613" cy="682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8462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451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113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439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197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118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486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7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4760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1379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7936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97" y="0"/>
            <a:ext cx="102390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290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780430" y="3029803"/>
            <a:ext cx="6687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2238954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1195</TotalTime>
  <Words>598</Words>
  <Application>Microsoft Office PowerPoint</Application>
  <PresentationFormat>Panorámica</PresentationFormat>
  <Paragraphs>59</Paragraphs>
  <Slides>74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74</vt:i4>
      </vt:variant>
    </vt:vector>
  </HeadingPairs>
  <TitlesOfParts>
    <vt:vector size="78" baseType="lpstr">
      <vt:lpstr>Arial</vt:lpstr>
      <vt:lpstr>Calibri</vt:lpstr>
      <vt:lpstr>Calibri Light</vt:lpstr>
      <vt:lpstr>Tema de Office</vt:lpstr>
      <vt:lpstr>JARDINES DE MORATALLA ayer y hoy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JARDINES DE MORATALLA ayer y hoy</dc:title>
  <dc:creator>eleuterio calleja marchal</dc:creator>
  <cp:lastModifiedBy>jose Maria pichardo   sagrista</cp:lastModifiedBy>
  <cp:revision>94</cp:revision>
  <dcterms:created xsi:type="dcterms:W3CDTF">2019-02-13T16:08:42Z</dcterms:created>
  <dcterms:modified xsi:type="dcterms:W3CDTF">2019-02-21T07:45:18Z</dcterms:modified>
</cp:coreProperties>
</file>