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 id="2147483756" r:id="rId6"/>
    <p:sldMasterId id="2147483768" r:id="rId7"/>
  </p:sldMasterIdLst>
  <p:notesMasterIdLst>
    <p:notesMasterId r:id="rId172"/>
  </p:notesMasterIdLst>
  <p:sldIdLst>
    <p:sldId id="256" r:id="rId8"/>
    <p:sldId id="257" r:id="rId9"/>
    <p:sldId id="258" r:id="rId10"/>
    <p:sldId id="259" r:id="rId11"/>
    <p:sldId id="260" r:id="rId12"/>
    <p:sldId id="261"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20" r:id="rId64"/>
    <p:sldId id="314" r:id="rId65"/>
    <p:sldId id="315" r:id="rId66"/>
    <p:sldId id="316" r:id="rId67"/>
    <p:sldId id="317" r:id="rId68"/>
    <p:sldId id="319" r:id="rId69"/>
    <p:sldId id="313" r:id="rId70"/>
    <p:sldId id="318"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405" r:id="rId125"/>
    <p:sldId id="406" r:id="rId126"/>
    <p:sldId id="407" r:id="rId127"/>
    <p:sldId id="408" r:id="rId128"/>
    <p:sldId id="409" r:id="rId129"/>
    <p:sldId id="411" r:id="rId130"/>
    <p:sldId id="412" r:id="rId131"/>
    <p:sldId id="413" r:id="rId132"/>
    <p:sldId id="414" r:id="rId133"/>
    <p:sldId id="415" r:id="rId134"/>
    <p:sldId id="416" r:id="rId135"/>
    <p:sldId id="417" r:id="rId136"/>
    <p:sldId id="418" r:id="rId137"/>
    <p:sldId id="419" r:id="rId138"/>
    <p:sldId id="420" r:id="rId139"/>
    <p:sldId id="421" r:id="rId140"/>
    <p:sldId id="374" r:id="rId141"/>
    <p:sldId id="375" r:id="rId142"/>
    <p:sldId id="376" r:id="rId143"/>
    <p:sldId id="377" r:id="rId144"/>
    <p:sldId id="378" r:id="rId145"/>
    <p:sldId id="379" r:id="rId146"/>
    <p:sldId id="380" r:id="rId147"/>
    <p:sldId id="381" r:id="rId148"/>
    <p:sldId id="382" r:id="rId149"/>
    <p:sldId id="383" r:id="rId150"/>
    <p:sldId id="384" r:id="rId151"/>
    <p:sldId id="385" r:id="rId152"/>
    <p:sldId id="386" r:id="rId153"/>
    <p:sldId id="387" r:id="rId154"/>
    <p:sldId id="388" r:id="rId155"/>
    <p:sldId id="389" r:id="rId156"/>
    <p:sldId id="390" r:id="rId157"/>
    <p:sldId id="391" r:id="rId158"/>
    <p:sldId id="392" r:id="rId159"/>
    <p:sldId id="393" r:id="rId160"/>
    <p:sldId id="394" r:id="rId161"/>
    <p:sldId id="395" r:id="rId162"/>
    <p:sldId id="396" r:id="rId163"/>
    <p:sldId id="397" r:id="rId164"/>
    <p:sldId id="398" r:id="rId165"/>
    <p:sldId id="399" r:id="rId166"/>
    <p:sldId id="400" r:id="rId167"/>
    <p:sldId id="401" r:id="rId168"/>
    <p:sldId id="402" r:id="rId169"/>
    <p:sldId id="403" r:id="rId170"/>
    <p:sldId id="404" r:id="rId1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3380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70" Type="http://schemas.openxmlformats.org/officeDocument/2006/relationships/slide" Target="slides/slide163.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5.xml"/><Relationship Id="rId95" Type="http://schemas.openxmlformats.org/officeDocument/2006/relationships/slide" Target="slides/slide88.xml"/><Relationship Id="rId160" Type="http://schemas.openxmlformats.org/officeDocument/2006/relationships/slide" Target="slides/slide153.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71" Type="http://schemas.openxmlformats.org/officeDocument/2006/relationships/slide" Target="slides/slide164.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54" Type="http://schemas.openxmlformats.org/officeDocument/2006/relationships/slide" Target="slides/slide47.xml"/><Relationship Id="rId75" Type="http://schemas.openxmlformats.org/officeDocument/2006/relationships/slide" Target="slides/slide68.xml"/><Relationship Id="rId96" Type="http://schemas.openxmlformats.org/officeDocument/2006/relationships/slide" Target="slides/slide89.xml"/><Relationship Id="rId140" Type="http://schemas.openxmlformats.org/officeDocument/2006/relationships/slide" Target="slides/slide133.xml"/><Relationship Id="rId161" Type="http://schemas.openxmlformats.org/officeDocument/2006/relationships/slide" Target="slides/slide15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72" Type="http://schemas.openxmlformats.org/officeDocument/2006/relationships/notesMaster" Target="notesMasters/notesMaster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167" Type="http://schemas.openxmlformats.org/officeDocument/2006/relationships/slide" Target="slides/slide160.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73"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slide" Target="slides/slide16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openxmlformats.org/officeDocument/2006/relationships/viewProps" Target="view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slide" Target="slides/slide162.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75" Type="http://schemas.openxmlformats.org/officeDocument/2006/relationships/theme" Target="theme/theme1.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slide" Target="slides/slide158.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6" Type="http://schemas.openxmlformats.org/officeDocument/2006/relationships/tableStyles" Target="tableStyles.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 Id="rId70" Type="http://schemas.openxmlformats.org/officeDocument/2006/relationships/slide" Target="slides/slide63.xml"/><Relationship Id="rId91" Type="http://schemas.openxmlformats.org/officeDocument/2006/relationships/slide" Target="slides/slide84.xml"/><Relationship Id="rId145" Type="http://schemas.openxmlformats.org/officeDocument/2006/relationships/slide" Target="slides/slide138.xml"/><Relationship Id="rId166" Type="http://schemas.openxmlformats.org/officeDocument/2006/relationships/slide" Target="slides/slide1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E98599-DAEA-47B9-A657-520B1EDA465C}"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2242A-B5AF-405D-826E-35907D297215}" type="slidenum">
              <a:rPr lang="es-ES" smtClean="0"/>
              <a:t>‹Nº›</a:t>
            </a:fld>
            <a:endParaRPr lang="es-ES" dirty="0"/>
          </a:p>
        </p:txBody>
      </p:sp>
    </p:spTree>
    <p:extLst>
      <p:ext uri="{BB962C8B-B14F-4D97-AF65-F5344CB8AC3E}">
        <p14:creationId xmlns:p14="http://schemas.microsoft.com/office/powerpoint/2010/main" val="137724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19</a:t>
            </a:fld>
            <a:endParaRPr lang="es-ES" dirty="0"/>
          </a:p>
        </p:txBody>
      </p:sp>
    </p:spTree>
    <p:extLst>
      <p:ext uri="{BB962C8B-B14F-4D97-AF65-F5344CB8AC3E}">
        <p14:creationId xmlns:p14="http://schemas.microsoft.com/office/powerpoint/2010/main" val="4026850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20</a:t>
            </a:fld>
            <a:endParaRPr lang="es-ES" dirty="0"/>
          </a:p>
        </p:txBody>
      </p:sp>
    </p:spTree>
    <p:extLst>
      <p:ext uri="{BB962C8B-B14F-4D97-AF65-F5344CB8AC3E}">
        <p14:creationId xmlns:p14="http://schemas.microsoft.com/office/powerpoint/2010/main" val="1280975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21</a:t>
            </a:fld>
            <a:endParaRPr lang="es-ES" dirty="0"/>
          </a:p>
        </p:txBody>
      </p:sp>
    </p:spTree>
    <p:extLst>
      <p:ext uri="{BB962C8B-B14F-4D97-AF65-F5344CB8AC3E}">
        <p14:creationId xmlns:p14="http://schemas.microsoft.com/office/powerpoint/2010/main" val="774007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22</a:t>
            </a:fld>
            <a:endParaRPr lang="es-ES" dirty="0"/>
          </a:p>
        </p:txBody>
      </p:sp>
    </p:spTree>
    <p:extLst>
      <p:ext uri="{BB962C8B-B14F-4D97-AF65-F5344CB8AC3E}">
        <p14:creationId xmlns:p14="http://schemas.microsoft.com/office/powerpoint/2010/main" val="2513371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23</a:t>
            </a:fld>
            <a:endParaRPr lang="es-ES" dirty="0"/>
          </a:p>
        </p:txBody>
      </p:sp>
    </p:spTree>
    <p:extLst>
      <p:ext uri="{BB962C8B-B14F-4D97-AF65-F5344CB8AC3E}">
        <p14:creationId xmlns:p14="http://schemas.microsoft.com/office/powerpoint/2010/main" val="51161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24</a:t>
            </a:fld>
            <a:endParaRPr lang="es-ES" dirty="0"/>
          </a:p>
        </p:txBody>
      </p:sp>
    </p:spTree>
    <p:extLst>
      <p:ext uri="{BB962C8B-B14F-4D97-AF65-F5344CB8AC3E}">
        <p14:creationId xmlns:p14="http://schemas.microsoft.com/office/powerpoint/2010/main" val="2564896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25</a:t>
            </a:fld>
            <a:endParaRPr lang="es-ES" dirty="0"/>
          </a:p>
        </p:txBody>
      </p:sp>
    </p:spTree>
    <p:extLst>
      <p:ext uri="{BB962C8B-B14F-4D97-AF65-F5344CB8AC3E}">
        <p14:creationId xmlns:p14="http://schemas.microsoft.com/office/powerpoint/2010/main" val="2822606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26</a:t>
            </a:fld>
            <a:endParaRPr lang="es-ES" dirty="0"/>
          </a:p>
        </p:txBody>
      </p:sp>
    </p:spTree>
    <p:extLst>
      <p:ext uri="{BB962C8B-B14F-4D97-AF65-F5344CB8AC3E}">
        <p14:creationId xmlns:p14="http://schemas.microsoft.com/office/powerpoint/2010/main" val="396436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33</a:t>
            </a:fld>
            <a:endParaRPr lang="es-ES" dirty="0"/>
          </a:p>
        </p:txBody>
      </p:sp>
    </p:spTree>
    <p:extLst>
      <p:ext uri="{BB962C8B-B14F-4D97-AF65-F5344CB8AC3E}">
        <p14:creationId xmlns:p14="http://schemas.microsoft.com/office/powerpoint/2010/main" val="1409749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34</a:t>
            </a:fld>
            <a:endParaRPr lang="es-ES" dirty="0"/>
          </a:p>
        </p:txBody>
      </p:sp>
    </p:spTree>
    <p:extLst>
      <p:ext uri="{BB962C8B-B14F-4D97-AF65-F5344CB8AC3E}">
        <p14:creationId xmlns:p14="http://schemas.microsoft.com/office/powerpoint/2010/main" val="2505824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35</a:t>
            </a:fld>
            <a:endParaRPr lang="es-ES" dirty="0"/>
          </a:p>
        </p:txBody>
      </p:sp>
    </p:spTree>
    <p:extLst>
      <p:ext uri="{BB962C8B-B14F-4D97-AF65-F5344CB8AC3E}">
        <p14:creationId xmlns:p14="http://schemas.microsoft.com/office/powerpoint/2010/main" val="3700616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36</a:t>
            </a:fld>
            <a:endParaRPr lang="es-ES" dirty="0"/>
          </a:p>
        </p:txBody>
      </p:sp>
    </p:spTree>
    <p:extLst>
      <p:ext uri="{BB962C8B-B14F-4D97-AF65-F5344CB8AC3E}">
        <p14:creationId xmlns:p14="http://schemas.microsoft.com/office/powerpoint/2010/main" val="3143438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37</a:t>
            </a:fld>
            <a:endParaRPr lang="es-ES" dirty="0"/>
          </a:p>
        </p:txBody>
      </p:sp>
    </p:spTree>
    <p:extLst>
      <p:ext uri="{BB962C8B-B14F-4D97-AF65-F5344CB8AC3E}">
        <p14:creationId xmlns:p14="http://schemas.microsoft.com/office/powerpoint/2010/main" val="162159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38</a:t>
            </a:fld>
            <a:endParaRPr lang="es-ES" dirty="0"/>
          </a:p>
        </p:txBody>
      </p:sp>
    </p:spTree>
    <p:extLst>
      <p:ext uri="{BB962C8B-B14F-4D97-AF65-F5344CB8AC3E}">
        <p14:creationId xmlns:p14="http://schemas.microsoft.com/office/powerpoint/2010/main" val="4124157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39</a:t>
            </a:fld>
            <a:endParaRPr lang="es-ES" dirty="0"/>
          </a:p>
        </p:txBody>
      </p:sp>
    </p:spTree>
    <p:extLst>
      <p:ext uri="{BB962C8B-B14F-4D97-AF65-F5344CB8AC3E}">
        <p14:creationId xmlns:p14="http://schemas.microsoft.com/office/powerpoint/2010/main" val="153092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40</a:t>
            </a:fld>
            <a:endParaRPr lang="es-ES" dirty="0"/>
          </a:p>
        </p:txBody>
      </p:sp>
    </p:spTree>
    <p:extLst>
      <p:ext uri="{BB962C8B-B14F-4D97-AF65-F5344CB8AC3E}">
        <p14:creationId xmlns:p14="http://schemas.microsoft.com/office/powerpoint/2010/main" val="107151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a:t>
            </a:r>
            <a:r>
              <a:rPr lang="es-ES" baseline="0" dirty="0"/>
              <a:t> di </a:t>
            </a:r>
            <a:r>
              <a:rPr lang="es-ES" dirty="0"/>
              <a:t>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41</a:t>
            </a:fld>
            <a:endParaRPr lang="es-ES" dirty="0"/>
          </a:p>
        </p:txBody>
      </p:sp>
    </p:spTree>
    <p:extLst>
      <p:ext uri="{BB962C8B-B14F-4D97-AF65-F5344CB8AC3E}">
        <p14:creationId xmlns:p14="http://schemas.microsoft.com/office/powerpoint/2010/main" val="1530051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Roma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42</a:t>
            </a:fld>
            <a:endParaRPr lang="es-ES" dirty="0"/>
          </a:p>
        </p:txBody>
      </p:sp>
    </p:spTree>
    <p:extLst>
      <p:ext uri="{BB962C8B-B14F-4D97-AF65-F5344CB8AC3E}">
        <p14:creationId xmlns:p14="http://schemas.microsoft.com/office/powerpoint/2010/main" val="3922044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Roma</a:t>
            </a:r>
          </a:p>
          <a:p>
            <a:pPr>
              <a:spcBef>
                <a:spcPct val="0"/>
              </a:spcBef>
            </a:pPr>
            <a:r>
              <a:rPr lang="es-ES" dirty="0"/>
              <a:t>Euphorbia canariensis</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768E55A-CFAF-4D16-A87F-E3B89DE37FD2}" type="slidenum">
              <a:rPr lang="es-ES">
                <a:solidFill>
                  <a:prstClr val="black"/>
                </a:solidFill>
                <a:latin typeface="Calibri" pitchFamily="34" charset="0"/>
              </a:rPr>
              <a:pPr/>
              <a:t>43</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Roma.-Jardin japones</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48</a:t>
            </a:fld>
            <a:endParaRPr lang="es-ES" dirty="0"/>
          </a:p>
        </p:txBody>
      </p:sp>
    </p:spTree>
    <p:extLst>
      <p:ext uri="{BB962C8B-B14F-4D97-AF65-F5344CB8AC3E}">
        <p14:creationId xmlns:p14="http://schemas.microsoft.com/office/powerpoint/2010/main" val="851009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Roma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49</a:t>
            </a:fld>
            <a:endParaRPr lang="es-ES" dirty="0"/>
          </a:p>
        </p:txBody>
      </p:sp>
    </p:spTree>
    <p:extLst>
      <p:ext uri="{BB962C8B-B14F-4D97-AF65-F5344CB8AC3E}">
        <p14:creationId xmlns:p14="http://schemas.microsoft.com/office/powerpoint/2010/main" val="3367335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57</a:t>
            </a:fld>
            <a:endParaRPr lang="es-ES" dirty="0"/>
          </a:p>
        </p:txBody>
      </p:sp>
    </p:spTree>
    <p:extLst>
      <p:ext uri="{BB962C8B-B14F-4D97-AF65-F5344CB8AC3E}">
        <p14:creationId xmlns:p14="http://schemas.microsoft.com/office/powerpoint/2010/main" val="3091875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58</a:t>
            </a:fld>
            <a:endParaRPr lang="es-ES" dirty="0"/>
          </a:p>
        </p:txBody>
      </p:sp>
    </p:spTree>
    <p:extLst>
      <p:ext uri="{BB962C8B-B14F-4D97-AF65-F5344CB8AC3E}">
        <p14:creationId xmlns:p14="http://schemas.microsoft.com/office/powerpoint/2010/main" val="3098045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59</a:t>
            </a:fld>
            <a:endParaRPr lang="es-ES" dirty="0"/>
          </a:p>
        </p:txBody>
      </p:sp>
    </p:spTree>
    <p:extLst>
      <p:ext uri="{BB962C8B-B14F-4D97-AF65-F5344CB8AC3E}">
        <p14:creationId xmlns:p14="http://schemas.microsoft.com/office/powerpoint/2010/main" val="448825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60</a:t>
            </a:fld>
            <a:endParaRPr lang="es-ES" dirty="0"/>
          </a:p>
        </p:txBody>
      </p:sp>
    </p:spTree>
    <p:extLst>
      <p:ext uri="{BB962C8B-B14F-4D97-AF65-F5344CB8AC3E}">
        <p14:creationId xmlns:p14="http://schemas.microsoft.com/office/powerpoint/2010/main" val="2737981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61</a:t>
            </a:fld>
            <a:endParaRPr lang="es-ES" dirty="0"/>
          </a:p>
        </p:txBody>
      </p:sp>
    </p:spTree>
    <p:extLst>
      <p:ext uri="{BB962C8B-B14F-4D97-AF65-F5344CB8AC3E}">
        <p14:creationId xmlns:p14="http://schemas.microsoft.com/office/powerpoint/2010/main" val="365827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62</a:t>
            </a:fld>
            <a:endParaRPr lang="es-ES" dirty="0"/>
          </a:p>
        </p:txBody>
      </p:sp>
    </p:spTree>
    <p:extLst>
      <p:ext uri="{BB962C8B-B14F-4D97-AF65-F5344CB8AC3E}">
        <p14:creationId xmlns:p14="http://schemas.microsoft.com/office/powerpoint/2010/main" val="2691073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63</a:t>
            </a:fld>
            <a:endParaRPr lang="es-ES" dirty="0"/>
          </a:p>
        </p:txBody>
      </p:sp>
    </p:spTree>
    <p:extLst>
      <p:ext uri="{BB962C8B-B14F-4D97-AF65-F5344CB8AC3E}">
        <p14:creationId xmlns:p14="http://schemas.microsoft.com/office/powerpoint/2010/main" val="24685463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64</a:t>
            </a:fld>
            <a:endParaRPr lang="es-ES" dirty="0"/>
          </a:p>
        </p:txBody>
      </p:sp>
    </p:spTree>
    <p:extLst>
      <p:ext uri="{BB962C8B-B14F-4D97-AF65-F5344CB8AC3E}">
        <p14:creationId xmlns:p14="http://schemas.microsoft.com/office/powerpoint/2010/main" val="2335911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67</a:t>
            </a:fld>
            <a:endParaRPr lang="es-ES" dirty="0"/>
          </a:p>
        </p:txBody>
      </p:sp>
    </p:spTree>
    <p:extLst>
      <p:ext uri="{BB962C8B-B14F-4D97-AF65-F5344CB8AC3E}">
        <p14:creationId xmlns:p14="http://schemas.microsoft.com/office/powerpoint/2010/main" val="3846060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68</a:t>
            </a:fld>
            <a:endParaRPr lang="es-ES" dirty="0"/>
          </a:p>
        </p:txBody>
      </p:sp>
    </p:spTree>
    <p:extLst>
      <p:ext uri="{BB962C8B-B14F-4D97-AF65-F5344CB8AC3E}">
        <p14:creationId xmlns:p14="http://schemas.microsoft.com/office/powerpoint/2010/main" val="1752306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69</a:t>
            </a:fld>
            <a:endParaRPr lang="es-ES" dirty="0"/>
          </a:p>
        </p:txBody>
      </p:sp>
    </p:spTree>
    <p:extLst>
      <p:ext uri="{BB962C8B-B14F-4D97-AF65-F5344CB8AC3E}">
        <p14:creationId xmlns:p14="http://schemas.microsoft.com/office/powerpoint/2010/main" val="1573998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70</a:t>
            </a:fld>
            <a:endParaRPr lang="es-ES" dirty="0"/>
          </a:p>
        </p:txBody>
      </p:sp>
    </p:spTree>
    <p:extLst>
      <p:ext uri="{BB962C8B-B14F-4D97-AF65-F5344CB8AC3E}">
        <p14:creationId xmlns:p14="http://schemas.microsoft.com/office/powerpoint/2010/main" val="1255917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71</a:t>
            </a:fld>
            <a:endParaRPr lang="es-ES" dirty="0"/>
          </a:p>
        </p:txBody>
      </p:sp>
    </p:spTree>
    <p:extLst>
      <p:ext uri="{BB962C8B-B14F-4D97-AF65-F5344CB8AC3E}">
        <p14:creationId xmlns:p14="http://schemas.microsoft.com/office/powerpoint/2010/main" val="27733249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72</a:t>
            </a:fld>
            <a:endParaRPr lang="es-ES" dirty="0"/>
          </a:p>
        </p:txBody>
      </p:sp>
    </p:spTree>
    <p:extLst>
      <p:ext uri="{BB962C8B-B14F-4D97-AF65-F5344CB8AC3E}">
        <p14:creationId xmlns:p14="http://schemas.microsoft.com/office/powerpoint/2010/main" val="2056679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73</a:t>
            </a:fld>
            <a:endParaRPr lang="es-ES" dirty="0"/>
          </a:p>
        </p:txBody>
      </p:sp>
    </p:spTree>
    <p:extLst>
      <p:ext uri="{BB962C8B-B14F-4D97-AF65-F5344CB8AC3E}">
        <p14:creationId xmlns:p14="http://schemas.microsoft.com/office/powerpoint/2010/main" val="137538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_Bletilla_striata </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46F6098-2613-4428-8F30-0C80B471FD31}" type="slidenum">
              <a:rPr lang="es-ES">
                <a:solidFill>
                  <a:prstClr val="black"/>
                </a:solidFill>
                <a:latin typeface="Calibri" pitchFamily="34" charset="0"/>
              </a:rPr>
              <a:pPr/>
              <a:t>74</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Padua.-Eichornia crasipes.-Jacinto de agua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75</a:t>
            </a:fld>
            <a:endParaRPr lang="es-ES" dirty="0"/>
          </a:p>
        </p:txBody>
      </p:sp>
    </p:spTree>
    <p:extLst>
      <p:ext uri="{BB962C8B-B14F-4D97-AF65-F5344CB8AC3E}">
        <p14:creationId xmlns:p14="http://schemas.microsoft.com/office/powerpoint/2010/main" val="3670478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76</a:t>
            </a:fld>
            <a:endParaRPr lang="es-ES" dirty="0"/>
          </a:p>
        </p:txBody>
      </p:sp>
    </p:spTree>
    <p:extLst>
      <p:ext uri="{BB962C8B-B14F-4D97-AF65-F5344CB8AC3E}">
        <p14:creationId xmlns:p14="http://schemas.microsoft.com/office/powerpoint/2010/main" val="2230685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77</a:t>
            </a:fld>
            <a:endParaRPr lang="es-ES" dirty="0"/>
          </a:p>
        </p:txBody>
      </p:sp>
    </p:spTree>
    <p:extLst>
      <p:ext uri="{BB962C8B-B14F-4D97-AF65-F5344CB8AC3E}">
        <p14:creationId xmlns:p14="http://schemas.microsoft.com/office/powerpoint/2010/main" val="42166167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78</a:t>
            </a:fld>
            <a:endParaRPr lang="es-ES" dirty="0"/>
          </a:p>
        </p:txBody>
      </p:sp>
    </p:spTree>
    <p:extLst>
      <p:ext uri="{BB962C8B-B14F-4D97-AF65-F5344CB8AC3E}">
        <p14:creationId xmlns:p14="http://schemas.microsoft.com/office/powerpoint/2010/main" val="3626260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79</a:t>
            </a:fld>
            <a:endParaRPr lang="es-ES" dirty="0"/>
          </a:p>
        </p:txBody>
      </p:sp>
    </p:spTree>
    <p:extLst>
      <p:ext uri="{BB962C8B-B14F-4D97-AF65-F5344CB8AC3E}">
        <p14:creationId xmlns:p14="http://schemas.microsoft.com/office/powerpoint/2010/main" val="21496322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80</a:t>
            </a:fld>
            <a:endParaRPr lang="es-ES" dirty="0"/>
          </a:p>
        </p:txBody>
      </p:sp>
    </p:spTree>
    <p:extLst>
      <p:ext uri="{BB962C8B-B14F-4D97-AF65-F5344CB8AC3E}">
        <p14:creationId xmlns:p14="http://schemas.microsoft.com/office/powerpoint/2010/main" val="35026605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Iris_sibirica</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1827FFA-92B9-4C5A-9EB3-4B80108CCADB}" type="slidenum">
              <a:rPr lang="es-ES">
                <a:solidFill>
                  <a:prstClr val="black"/>
                </a:solidFill>
                <a:latin typeface="Calibri" pitchFamily="34" charset="0"/>
              </a:rPr>
              <a:pPr/>
              <a:t>81</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82</a:t>
            </a:fld>
            <a:endParaRPr lang="es-ES" dirty="0"/>
          </a:p>
        </p:txBody>
      </p:sp>
    </p:spTree>
    <p:extLst>
      <p:ext uri="{BB962C8B-B14F-4D97-AF65-F5344CB8AC3E}">
        <p14:creationId xmlns:p14="http://schemas.microsoft.com/office/powerpoint/2010/main" val="2028799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83</a:t>
            </a:fld>
            <a:endParaRPr lang="es-ES" dirty="0"/>
          </a:p>
        </p:txBody>
      </p:sp>
    </p:spTree>
    <p:extLst>
      <p:ext uri="{BB962C8B-B14F-4D97-AF65-F5344CB8AC3E}">
        <p14:creationId xmlns:p14="http://schemas.microsoft.com/office/powerpoint/2010/main" val="908494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Magnolia_grandiflora y Puerta Oeste</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49A89A9-21D5-4D55-ADEC-B3ED01090960}" type="slidenum">
              <a:rPr lang="es-ES">
                <a:solidFill>
                  <a:prstClr val="black"/>
                </a:solidFill>
                <a:latin typeface="Calibri" pitchFamily="34" charset="0"/>
              </a:rPr>
              <a:pPr/>
              <a:t>84</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_Nymphaea_flava</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9F10FB9-A6FD-4AFC-B73C-4CA2C4D0F94B}" type="slidenum">
              <a:rPr lang="es-ES">
                <a:solidFill>
                  <a:prstClr val="black"/>
                </a:solidFill>
                <a:latin typeface="Calibri" pitchFamily="34" charset="0"/>
              </a:rPr>
              <a:pPr/>
              <a:t>85</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Pistia_stratiotes</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360A74B-AF1A-44CA-88C5-09620212A64D}" type="slidenum">
              <a:rPr lang="es-ES">
                <a:solidFill>
                  <a:prstClr val="black"/>
                </a:solidFill>
                <a:latin typeface="Calibri" pitchFamily="34" charset="0"/>
              </a:rPr>
              <a:pPr/>
              <a:t>86</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Rocalla alpina</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DBCD8D2-E5C3-4445-ABDD-4E1BDC746550}" type="slidenum">
              <a:rPr lang="es-ES">
                <a:solidFill>
                  <a:prstClr val="black"/>
                </a:solidFill>
                <a:latin typeface="Calibri" pitchFamily="34" charset="0"/>
              </a:rPr>
              <a:pPr/>
              <a:t>87</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Plantas carnivoras</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7CF5F9D-6414-47D8-BCDA-A04AD4E2D827}" type="slidenum">
              <a:rPr lang="es-ES">
                <a:solidFill>
                  <a:prstClr val="black"/>
                </a:solidFill>
                <a:latin typeface="Calibri" pitchFamily="34" charset="0"/>
              </a:rPr>
              <a:pPr/>
              <a:t>88</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89</a:t>
            </a:fld>
            <a:endParaRPr lang="es-ES" dirty="0"/>
          </a:p>
        </p:txBody>
      </p:sp>
    </p:spTree>
    <p:extLst>
      <p:ext uri="{BB962C8B-B14F-4D97-AF65-F5344CB8AC3E}">
        <p14:creationId xmlns:p14="http://schemas.microsoft.com/office/powerpoint/2010/main" val="14170861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90</a:t>
            </a:fld>
            <a:endParaRPr lang="es-ES" dirty="0"/>
          </a:p>
        </p:txBody>
      </p:sp>
    </p:spTree>
    <p:extLst>
      <p:ext uri="{BB962C8B-B14F-4D97-AF65-F5344CB8AC3E}">
        <p14:creationId xmlns:p14="http://schemas.microsoft.com/office/powerpoint/2010/main" val="219734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Palermo.-Gimnasium</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EDB0D48-AB48-4D26-832A-7A1BD6742DA6}" type="slidenum">
              <a:rPr lang="es-ES">
                <a:solidFill>
                  <a:prstClr val="black"/>
                </a:solidFill>
                <a:latin typeface="Calibri" pitchFamily="34" charset="0"/>
              </a:rPr>
              <a:pPr/>
              <a:t>98</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Botanici di Palermo.-</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99</a:t>
            </a:fld>
            <a:endParaRPr lang="es-ES" dirty="0"/>
          </a:p>
        </p:txBody>
      </p:sp>
    </p:spTree>
    <p:extLst>
      <p:ext uri="{BB962C8B-B14F-4D97-AF65-F5344CB8AC3E}">
        <p14:creationId xmlns:p14="http://schemas.microsoft.com/office/powerpoint/2010/main" val="41739552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Palermo.-Pegolato</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3E8190E-BA87-4FDB-8619-FEE06452FCC9}" type="slidenum">
              <a:rPr lang="es-ES">
                <a:solidFill>
                  <a:prstClr val="black"/>
                </a:solidFill>
                <a:latin typeface="Calibri" pitchFamily="34" charset="0"/>
              </a:rPr>
              <a:pPr/>
              <a:t>100</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Botanici di Palermo.-Agaves</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101</a:t>
            </a:fld>
            <a:endParaRPr lang="es-ES" dirty="0"/>
          </a:p>
        </p:txBody>
      </p:sp>
    </p:spTree>
    <p:extLst>
      <p:ext uri="{BB962C8B-B14F-4D97-AF65-F5344CB8AC3E}">
        <p14:creationId xmlns:p14="http://schemas.microsoft.com/office/powerpoint/2010/main" val="27832900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Palermo.-Echinocactus_grusonii_</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703A9CB-8EF4-48C4-8807-959A86BA4997}" type="slidenum">
              <a:rPr lang="es-ES">
                <a:solidFill>
                  <a:prstClr val="black"/>
                </a:solidFill>
                <a:latin typeface="Calibri" pitchFamily="34" charset="0"/>
              </a:rPr>
              <a:pPr/>
              <a:t>102</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Palermo.-Encephalartos_altensteini</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C4236BA-2826-4237-AC89-4FE064B6B3CF}" type="slidenum">
              <a:rPr lang="es-ES">
                <a:solidFill>
                  <a:prstClr val="black"/>
                </a:solidFill>
                <a:latin typeface="Calibri" pitchFamily="34" charset="0"/>
              </a:rPr>
              <a:pPr/>
              <a:t>103</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Palermo.-Encephalartos_longifolius</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878A5FE-B039-48A6-89AB-49AF0A89C74F}" type="slidenum">
              <a:rPr lang="es-ES">
                <a:solidFill>
                  <a:prstClr val="black"/>
                </a:solidFill>
                <a:latin typeface="Calibri" pitchFamily="34" charset="0"/>
              </a:rPr>
              <a:pPr/>
              <a:t>104</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Palermo.-Encephalartos_woodii_x_natalensis</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F1A58B6-12EB-403D-B46F-1949EB8B73CB}" type="slidenum">
              <a:rPr lang="es-ES">
                <a:solidFill>
                  <a:prstClr val="black"/>
                </a:solidFill>
                <a:latin typeface="Calibri" pitchFamily="34" charset="0"/>
              </a:rPr>
              <a:pPr/>
              <a:t>105</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it-IT"/>
              <a:t>Orto Botanico di Palermo.-Ceiba_speciosa</a:t>
            </a:r>
            <a:endParaRPr lang="es-ES" dirty="0"/>
          </a:p>
        </p:txBody>
      </p:sp>
      <p:sp>
        <p:nvSpPr>
          <p:cNvPr id="216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2800C87-D831-493E-9AEA-7FA3129F0A6A}" type="slidenum">
              <a:rPr lang="es-ES">
                <a:solidFill>
                  <a:prstClr val="black"/>
                </a:solidFill>
                <a:latin typeface="Calibri" pitchFamily="34" charset="0"/>
              </a:rPr>
              <a:pPr/>
              <a:t>106</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Ceiba_speciosa_</a:t>
            </a:r>
          </a:p>
        </p:txBody>
      </p:sp>
      <p:sp>
        <p:nvSpPr>
          <p:cNvPr id="217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92581BC-DE32-4F91-B473-88F6ACC5E35F}" type="slidenum">
              <a:rPr lang="es-ES">
                <a:solidFill>
                  <a:prstClr val="black"/>
                </a:solidFill>
                <a:latin typeface="Calibri" pitchFamily="34" charset="0"/>
              </a:rPr>
              <a:pPr/>
              <a:t>107</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Chorisia speciosa o Ceiba speciosa</a:t>
            </a:r>
          </a:p>
        </p:txBody>
      </p:sp>
      <p:sp>
        <p:nvSpPr>
          <p:cNvPr id="218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68A2A7F-DCBF-4F9E-BD38-197AD6DB3E25}" type="slidenum">
              <a:rPr lang="es-ES">
                <a:solidFill>
                  <a:prstClr val="black"/>
                </a:solidFill>
                <a:latin typeface="Calibri" pitchFamily="34" charset="0"/>
              </a:rPr>
              <a:pPr/>
              <a:t>108</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Ficus_macrophylla</a:t>
            </a:r>
          </a:p>
        </p:txBody>
      </p:sp>
      <p:sp>
        <p:nvSpPr>
          <p:cNvPr id="2191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2B566DC-720B-49F0-8005-8A1B4C8AE726}" type="slidenum">
              <a:rPr lang="es-ES">
                <a:solidFill>
                  <a:prstClr val="black"/>
                </a:solidFill>
                <a:latin typeface="Calibri" pitchFamily="34" charset="0"/>
              </a:rPr>
              <a:pPr/>
              <a:t>109</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Palermo.-Ficus_macrophylla</a:t>
            </a:r>
          </a:p>
        </p:txBody>
      </p:sp>
      <p:sp>
        <p:nvSpPr>
          <p:cNvPr id="2201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E623C82-EE60-449F-8820-867431FC135C}" type="slidenum">
              <a:rPr lang="es-ES">
                <a:solidFill>
                  <a:prstClr val="black"/>
                </a:solidFill>
                <a:latin typeface="Calibri" pitchFamily="34" charset="0"/>
              </a:rPr>
              <a:pPr/>
              <a:t>110</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Palermo.-Ficus_macrophylla</a:t>
            </a:r>
          </a:p>
        </p:txBody>
      </p:sp>
      <p:sp>
        <p:nvSpPr>
          <p:cNvPr id="2211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D3E3EDE-F54C-4A1B-932C-793FBCC19293}" type="slidenum">
              <a:rPr lang="es-ES">
                <a:solidFill>
                  <a:prstClr val="black"/>
                </a:solidFill>
                <a:latin typeface="Calibri" pitchFamily="34" charset="0"/>
              </a:rPr>
              <a:pPr/>
              <a:t>111</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a:t>
            </a:r>
          </a:p>
        </p:txBody>
      </p:sp>
      <p:sp>
        <p:nvSpPr>
          <p:cNvPr id="2222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72F303E1-6B1E-4C47-9B46-814C70B9A0AB}" type="slidenum">
              <a:rPr lang="es-ES">
                <a:solidFill>
                  <a:prstClr val="black"/>
                </a:solidFill>
                <a:latin typeface="Calibri" pitchFamily="34" charset="0"/>
              </a:rPr>
              <a:pPr/>
              <a:t>112</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Palermo-Bambues</a:t>
            </a:r>
          </a:p>
        </p:txBody>
      </p:sp>
      <p:sp>
        <p:nvSpPr>
          <p:cNvPr id="223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69BED1C-D025-4BD5-BD72-6C0D6C58D74E}" type="slidenum">
              <a:rPr lang="es-ES">
                <a:solidFill>
                  <a:prstClr val="black"/>
                </a:solidFill>
                <a:latin typeface="Calibri" pitchFamily="34" charset="0"/>
              </a:rPr>
              <a:pPr/>
              <a:t>114</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Botanici di Palermo.-</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115</a:t>
            </a:fld>
            <a:endParaRPr lang="es-ES" dirty="0"/>
          </a:p>
        </p:txBody>
      </p:sp>
    </p:spTree>
    <p:extLst>
      <p:ext uri="{BB962C8B-B14F-4D97-AF65-F5344CB8AC3E}">
        <p14:creationId xmlns:p14="http://schemas.microsoft.com/office/powerpoint/2010/main" val="41393956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Palermo.-Aloe_plicatilis</a:t>
            </a:r>
          </a:p>
        </p:txBody>
      </p:sp>
      <p:sp>
        <p:nvSpPr>
          <p:cNvPr id="2242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2990D39-2AA7-4B75-B37E-10F2653F5A94}" type="slidenum">
              <a:rPr lang="es-ES">
                <a:solidFill>
                  <a:prstClr val="black"/>
                </a:solidFill>
                <a:latin typeface="Calibri" pitchFamily="34" charset="0"/>
              </a:rPr>
              <a:pPr/>
              <a:t>116</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Botanici di Palermo.-Dracaena_draco_</a:t>
            </a:r>
          </a:p>
        </p:txBody>
      </p:sp>
      <p:sp>
        <p:nvSpPr>
          <p:cNvPr id="2252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C5200E4-F5B3-451D-91F0-6CBC573B2C4D}" type="slidenum">
              <a:rPr lang="es-ES">
                <a:solidFill>
                  <a:prstClr val="black"/>
                </a:solidFill>
                <a:latin typeface="Calibri" pitchFamily="34" charset="0"/>
              </a:rPr>
              <a:pPr/>
              <a:t>117</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Botanici di Palermo.-</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118</a:t>
            </a:fld>
            <a:endParaRPr lang="es-ES" dirty="0"/>
          </a:p>
        </p:txBody>
      </p:sp>
    </p:spTree>
    <p:extLst>
      <p:ext uri="{BB962C8B-B14F-4D97-AF65-F5344CB8AC3E}">
        <p14:creationId xmlns:p14="http://schemas.microsoft.com/office/powerpoint/2010/main" val="16265254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Botanici di Palermo.-Plantas acuaticas</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119</a:t>
            </a:fld>
            <a:endParaRPr lang="es-ES" dirty="0"/>
          </a:p>
        </p:txBody>
      </p:sp>
    </p:spTree>
    <p:extLst>
      <p:ext uri="{BB962C8B-B14F-4D97-AF65-F5344CB8AC3E}">
        <p14:creationId xmlns:p14="http://schemas.microsoft.com/office/powerpoint/2010/main" val="3872538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Palermo.-Alocasia</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120</a:t>
            </a:fld>
            <a:endParaRPr lang="es-ES" dirty="0"/>
          </a:p>
        </p:txBody>
      </p:sp>
    </p:spTree>
    <p:extLst>
      <p:ext uri="{BB962C8B-B14F-4D97-AF65-F5344CB8AC3E}">
        <p14:creationId xmlns:p14="http://schemas.microsoft.com/office/powerpoint/2010/main" val="2257985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Palermo.-Aeonium</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121</a:t>
            </a:fld>
            <a:endParaRPr lang="es-ES" dirty="0"/>
          </a:p>
        </p:txBody>
      </p:sp>
    </p:spTree>
    <p:extLst>
      <p:ext uri="{BB962C8B-B14F-4D97-AF65-F5344CB8AC3E}">
        <p14:creationId xmlns:p14="http://schemas.microsoft.com/office/powerpoint/2010/main" val="28306369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122</a:t>
            </a:fld>
            <a:endParaRPr lang="es-ES" dirty="0"/>
          </a:p>
        </p:txBody>
      </p:sp>
    </p:spTree>
    <p:extLst>
      <p:ext uri="{BB962C8B-B14F-4D97-AF65-F5344CB8AC3E}">
        <p14:creationId xmlns:p14="http://schemas.microsoft.com/office/powerpoint/2010/main" val="35792518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Palermo.-Chorisia</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123</a:t>
            </a:fld>
            <a:endParaRPr lang="es-ES" dirty="0"/>
          </a:p>
        </p:txBody>
      </p:sp>
    </p:spTree>
    <p:extLst>
      <p:ext uri="{BB962C8B-B14F-4D97-AF65-F5344CB8AC3E}">
        <p14:creationId xmlns:p14="http://schemas.microsoft.com/office/powerpoint/2010/main" val="1815605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Chorisias</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124</a:t>
            </a:fld>
            <a:endParaRPr lang="es-ES" dirty="0"/>
          </a:p>
        </p:txBody>
      </p:sp>
    </p:spTree>
    <p:extLst>
      <p:ext uri="{BB962C8B-B14F-4D97-AF65-F5344CB8AC3E}">
        <p14:creationId xmlns:p14="http://schemas.microsoft.com/office/powerpoint/2010/main" val="16788927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Palermo.-Calidarium</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125</a:t>
            </a:fld>
            <a:endParaRPr lang="es-ES" dirty="0"/>
          </a:p>
        </p:txBody>
      </p:sp>
    </p:spTree>
    <p:extLst>
      <p:ext uri="{BB962C8B-B14F-4D97-AF65-F5344CB8AC3E}">
        <p14:creationId xmlns:p14="http://schemas.microsoft.com/office/powerpoint/2010/main" val="12795086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Palermo.-Chorisia</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126</a:t>
            </a:fld>
            <a:endParaRPr lang="es-ES" dirty="0"/>
          </a:p>
        </p:txBody>
      </p:sp>
    </p:spTree>
    <p:extLst>
      <p:ext uri="{BB962C8B-B14F-4D97-AF65-F5344CB8AC3E}">
        <p14:creationId xmlns:p14="http://schemas.microsoft.com/office/powerpoint/2010/main" val="22750275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Palermo.-Cyperus</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127</a:t>
            </a:fld>
            <a:endParaRPr lang="es-ES" dirty="0"/>
          </a:p>
        </p:txBody>
      </p:sp>
    </p:spTree>
    <p:extLst>
      <p:ext uri="{BB962C8B-B14F-4D97-AF65-F5344CB8AC3E}">
        <p14:creationId xmlns:p14="http://schemas.microsoft.com/office/powerpoint/2010/main" val="33877423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Palermo.-Calidarium</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128</a:t>
            </a:fld>
            <a:endParaRPr lang="es-ES" dirty="0"/>
          </a:p>
        </p:txBody>
      </p:sp>
    </p:spTree>
    <p:extLst>
      <p:ext uri="{BB962C8B-B14F-4D97-AF65-F5344CB8AC3E}">
        <p14:creationId xmlns:p14="http://schemas.microsoft.com/office/powerpoint/2010/main" val="2147808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Palermo.-Calidarium</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129</a:t>
            </a:fld>
            <a:endParaRPr lang="es-ES" dirty="0"/>
          </a:p>
        </p:txBody>
      </p:sp>
    </p:spTree>
    <p:extLst>
      <p:ext uri="{BB962C8B-B14F-4D97-AF65-F5344CB8AC3E}">
        <p14:creationId xmlns:p14="http://schemas.microsoft.com/office/powerpoint/2010/main" val="29894266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Palermo.-Entrada</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130</a:t>
            </a:fld>
            <a:endParaRPr lang="es-ES" dirty="0"/>
          </a:p>
        </p:txBody>
      </p:sp>
    </p:spTree>
    <p:extLst>
      <p:ext uri="{BB962C8B-B14F-4D97-AF65-F5344CB8AC3E}">
        <p14:creationId xmlns:p14="http://schemas.microsoft.com/office/powerpoint/2010/main" val="10477006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Palermo.-Japanese</a:t>
            </a:r>
            <a:r>
              <a:rPr lang="it-IT" baseline="0" dirty="0"/>
              <a:t> Garden</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131</a:t>
            </a:fld>
            <a:endParaRPr lang="es-ES" dirty="0"/>
          </a:p>
        </p:txBody>
      </p:sp>
    </p:spTree>
    <p:extLst>
      <p:ext uri="{BB962C8B-B14F-4D97-AF65-F5344CB8AC3E}">
        <p14:creationId xmlns:p14="http://schemas.microsoft.com/office/powerpoint/2010/main" val="28028801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Palermo.-Calidarium</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132</a:t>
            </a:fld>
            <a:endParaRPr lang="es-ES" dirty="0"/>
          </a:p>
        </p:txBody>
      </p:sp>
    </p:spTree>
    <p:extLst>
      <p:ext uri="{BB962C8B-B14F-4D97-AF65-F5344CB8AC3E}">
        <p14:creationId xmlns:p14="http://schemas.microsoft.com/office/powerpoint/2010/main" val="21830172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Palermo.-Plantas</a:t>
            </a:r>
            <a:r>
              <a:rPr lang="it-IT" baseline="0" dirty="0"/>
              <a:t> acuaticas</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133</a:t>
            </a:fld>
            <a:endParaRPr lang="es-ES" dirty="0"/>
          </a:p>
        </p:txBody>
      </p:sp>
    </p:spTree>
    <p:extLst>
      <p:ext uri="{BB962C8B-B14F-4D97-AF65-F5344CB8AC3E}">
        <p14:creationId xmlns:p14="http://schemas.microsoft.com/office/powerpoint/2010/main" val="39499197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139</a:t>
            </a:fld>
            <a:endParaRPr lang="es-ES" dirty="0"/>
          </a:p>
        </p:txBody>
      </p:sp>
    </p:spTree>
    <p:extLst>
      <p:ext uri="{BB962C8B-B14F-4D97-AF65-F5344CB8AC3E}">
        <p14:creationId xmlns:p14="http://schemas.microsoft.com/office/powerpoint/2010/main" val="34669728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140</a:t>
            </a:fld>
            <a:endParaRPr lang="es-ES" dirty="0"/>
          </a:p>
        </p:txBody>
      </p:sp>
    </p:spTree>
    <p:extLst>
      <p:ext uri="{BB962C8B-B14F-4D97-AF65-F5344CB8AC3E}">
        <p14:creationId xmlns:p14="http://schemas.microsoft.com/office/powerpoint/2010/main" val="40849344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141</a:t>
            </a:fld>
            <a:endParaRPr lang="es-ES" dirty="0"/>
          </a:p>
        </p:txBody>
      </p:sp>
    </p:spTree>
    <p:extLst>
      <p:ext uri="{BB962C8B-B14F-4D97-AF65-F5344CB8AC3E}">
        <p14:creationId xmlns:p14="http://schemas.microsoft.com/office/powerpoint/2010/main" val="28280429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142</a:t>
            </a:fld>
            <a:endParaRPr lang="es-ES" dirty="0"/>
          </a:p>
        </p:txBody>
      </p:sp>
    </p:spTree>
    <p:extLst>
      <p:ext uri="{BB962C8B-B14F-4D97-AF65-F5344CB8AC3E}">
        <p14:creationId xmlns:p14="http://schemas.microsoft.com/office/powerpoint/2010/main" val="2270078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143</a:t>
            </a:fld>
            <a:endParaRPr lang="es-ES" dirty="0"/>
          </a:p>
        </p:txBody>
      </p:sp>
    </p:spTree>
    <p:extLst>
      <p:ext uri="{BB962C8B-B14F-4D97-AF65-F5344CB8AC3E}">
        <p14:creationId xmlns:p14="http://schemas.microsoft.com/office/powerpoint/2010/main" val="3948565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144</a:t>
            </a:fld>
            <a:endParaRPr lang="es-ES" dirty="0"/>
          </a:p>
        </p:txBody>
      </p:sp>
    </p:spTree>
    <p:extLst>
      <p:ext uri="{BB962C8B-B14F-4D97-AF65-F5344CB8AC3E}">
        <p14:creationId xmlns:p14="http://schemas.microsoft.com/office/powerpoint/2010/main" val="9784087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Phyllostachys_heterocycla</a:t>
            </a:r>
          </a:p>
        </p:txBody>
      </p:sp>
      <p:sp>
        <p:nvSpPr>
          <p:cNvPr id="226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080F2DF-CF08-4F6D-855F-B6B555E16819}" type="slidenum">
              <a:rPr lang="es-ES">
                <a:solidFill>
                  <a:prstClr val="black"/>
                </a:solidFill>
                <a:latin typeface="Calibri" pitchFamily="34" charset="0"/>
              </a:rPr>
              <a:pPr/>
              <a:t>145</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Aloe_lastii</a:t>
            </a:r>
          </a:p>
        </p:txBody>
      </p:sp>
      <p:sp>
        <p:nvSpPr>
          <p:cNvPr id="2273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A777B3F-3B23-4B0A-A4AB-0793817D389D}" type="slidenum">
              <a:rPr lang="es-ES">
                <a:solidFill>
                  <a:prstClr val="black"/>
                </a:solidFill>
                <a:latin typeface="Calibri" pitchFamily="34" charset="0"/>
              </a:rPr>
              <a:pPr/>
              <a:t>146</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Pisa.-.-Caltha_palustris</a:t>
            </a:r>
          </a:p>
        </p:txBody>
      </p:sp>
      <p:sp>
        <p:nvSpPr>
          <p:cNvPr id="2283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738EE5C-786F-41EE-9160-CCC223E8DC20}" type="slidenum">
              <a:rPr lang="es-ES">
                <a:solidFill>
                  <a:prstClr val="black"/>
                </a:solidFill>
                <a:latin typeface="Calibri" pitchFamily="34" charset="0"/>
              </a:rPr>
              <a:pPr/>
              <a:t>147</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Pisa.-Tillandsia_aeranthos-</a:t>
            </a:r>
          </a:p>
        </p:txBody>
      </p:sp>
      <p:sp>
        <p:nvSpPr>
          <p:cNvPr id="2293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803C7FF-BAEC-40AB-98CC-1F8E91A575D3}" type="slidenum">
              <a:rPr lang="es-ES">
                <a:solidFill>
                  <a:prstClr val="black"/>
                </a:solidFill>
                <a:latin typeface="Calibri" pitchFamily="34" charset="0"/>
              </a:rPr>
              <a:pPr/>
              <a:t>148</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Pisa.-Paeonia_suffruticosa</a:t>
            </a:r>
          </a:p>
        </p:txBody>
      </p:sp>
      <p:sp>
        <p:nvSpPr>
          <p:cNvPr id="2304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961BDCC-6E60-471E-AD54-CEBCEA02258C}" type="slidenum">
              <a:rPr lang="es-ES">
                <a:solidFill>
                  <a:prstClr val="black"/>
                </a:solidFill>
                <a:latin typeface="Calibri" pitchFamily="34" charset="0"/>
              </a:rPr>
              <a:pPr/>
              <a:t>149</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150</a:t>
            </a:fld>
            <a:endParaRPr lang="es-ES" dirty="0"/>
          </a:p>
        </p:txBody>
      </p:sp>
    </p:spTree>
    <p:extLst>
      <p:ext uri="{BB962C8B-B14F-4D97-AF65-F5344CB8AC3E}">
        <p14:creationId xmlns:p14="http://schemas.microsoft.com/office/powerpoint/2010/main" val="18111415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Pisa.-Taxodium.-Neumatoforos.-Raices aereas</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151</a:t>
            </a:fld>
            <a:endParaRPr lang="es-ES" dirty="0"/>
          </a:p>
        </p:txBody>
      </p:sp>
    </p:spTree>
    <p:extLst>
      <p:ext uri="{BB962C8B-B14F-4D97-AF65-F5344CB8AC3E}">
        <p14:creationId xmlns:p14="http://schemas.microsoft.com/office/powerpoint/2010/main" val="22956754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152</a:t>
            </a:fld>
            <a:endParaRPr lang="es-ES" dirty="0"/>
          </a:p>
        </p:txBody>
      </p:sp>
    </p:spTree>
    <p:extLst>
      <p:ext uri="{BB962C8B-B14F-4D97-AF65-F5344CB8AC3E}">
        <p14:creationId xmlns:p14="http://schemas.microsoft.com/office/powerpoint/2010/main" val="27322028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154</a:t>
            </a:fld>
            <a:endParaRPr lang="es-ES" dirty="0"/>
          </a:p>
        </p:txBody>
      </p:sp>
    </p:spTree>
    <p:extLst>
      <p:ext uri="{BB962C8B-B14F-4D97-AF65-F5344CB8AC3E}">
        <p14:creationId xmlns:p14="http://schemas.microsoft.com/office/powerpoint/2010/main" val="13498470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155</a:t>
            </a:fld>
            <a:endParaRPr lang="es-ES" dirty="0"/>
          </a:p>
        </p:txBody>
      </p:sp>
    </p:spTree>
    <p:extLst>
      <p:ext uri="{BB962C8B-B14F-4D97-AF65-F5344CB8AC3E}">
        <p14:creationId xmlns:p14="http://schemas.microsoft.com/office/powerpoint/2010/main" val="28756343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156</a:t>
            </a:fld>
            <a:endParaRPr lang="es-ES" dirty="0"/>
          </a:p>
        </p:txBody>
      </p:sp>
    </p:spTree>
    <p:extLst>
      <p:ext uri="{BB962C8B-B14F-4D97-AF65-F5344CB8AC3E}">
        <p14:creationId xmlns:p14="http://schemas.microsoft.com/office/powerpoint/2010/main" val="41246178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160</a:t>
            </a:fld>
            <a:endParaRPr lang="es-ES" dirty="0"/>
          </a:p>
        </p:txBody>
      </p:sp>
    </p:spTree>
    <p:extLst>
      <p:ext uri="{BB962C8B-B14F-4D97-AF65-F5344CB8AC3E}">
        <p14:creationId xmlns:p14="http://schemas.microsoft.com/office/powerpoint/2010/main" val="28202531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161</a:t>
            </a:fld>
            <a:endParaRPr lang="es-ES" dirty="0"/>
          </a:p>
        </p:txBody>
      </p:sp>
    </p:spTree>
    <p:extLst>
      <p:ext uri="{BB962C8B-B14F-4D97-AF65-F5344CB8AC3E}">
        <p14:creationId xmlns:p14="http://schemas.microsoft.com/office/powerpoint/2010/main" val="27191122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162</a:t>
            </a:fld>
            <a:endParaRPr lang="es-ES" dirty="0"/>
          </a:p>
        </p:txBody>
      </p:sp>
    </p:spTree>
    <p:extLst>
      <p:ext uri="{BB962C8B-B14F-4D97-AF65-F5344CB8AC3E}">
        <p14:creationId xmlns:p14="http://schemas.microsoft.com/office/powerpoint/2010/main" val="5520905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Pisa.-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t>163</a:t>
            </a:fld>
            <a:endParaRPr lang="es-ES" dirty="0"/>
          </a:p>
        </p:txBody>
      </p:sp>
    </p:spTree>
    <p:extLst>
      <p:ext uri="{BB962C8B-B14F-4D97-AF65-F5344CB8AC3E}">
        <p14:creationId xmlns:p14="http://schemas.microsoft.com/office/powerpoint/2010/main" val="4918640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Pisa.-Armillaria mellea</a:t>
            </a:r>
          </a:p>
        </p:txBody>
      </p:sp>
      <p:sp>
        <p:nvSpPr>
          <p:cNvPr id="2314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696173D-84B1-4C2D-AE8E-A1B88DDD6C4A}" type="slidenum">
              <a:rPr lang="es-ES">
                <a:solidFill>
                  <a:prstClr val="black"/>
                </a:solidFill>
                <a:latin typeface="Calibri" pitchFamily="34" charset="0"/>
              </a:rPr>
              <a:pPr/>
              <a:t>164</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E9E5DC"/>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71643D6D-0B1D-49AA-9D20-32C7BBFD9649}" type="slidenum">
              <a:rPr lang="es-ES" smtClean="0"/>
              <a:pPr>
                <a:defRPr/>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9" name="8 Marcador de número de diapositiva"/>
          <p:cNvSpPr>
            <a:spLocks noGrp="1"/>
          </p:cNvSpPr>
          <p:nvPr>
            <p:ph type="sldNum" sz="quarter" idx="15"/>
          </p:nvPr>
        </p:nvSpPr>
        <p:spPr/>
        <p:txBody>
          <a:bodyPr rtlCol="0"/>
          <a:lstStyle/>
          <a:p>
            <a:pPr>
              <a:defRPr/>
            </a:pPr>
            <a:fld id="{27D06CF3-FFFB-4D21-A38B-2D11068CD13A}"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E9E5DC"/>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BC39F289-82F4-4F8F-983A-63873EA8A7FF}" type="slidenum">
              <a:rPr lang="es-ES" smtClean="0"/>
              <a:pPr>
                <a:defRPr/>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7" name="6 Marcador de número de diapositiva"/>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9" name="8 Marcador de número de diapositiva"/>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31D1D0D6-A12F-4ED4-8E16-4BD715CE08F5}" type="datetimeFigureOut">
              <a:rPr lang="es-ES" smtClean="0">
                <a:solidFill>
                  <a:srgbClr val="E9E5DC"/>
                </a:solidFill>
              </a:rPr>
              <a:pPr>
                <a:defRPr/>
              </a:pPr>
              <a:t>16/09/2019</a:t>
            </a:fld>
            <a:endParaRPr lang="es-ES" dirty="0">
              <a:solidFill>
                <a:srgbClr val="E9E5DC"/>
              </a:solidFill>
            </a:endParaRPr>
          </a:p>
        </p:txBody>
      </p:sp>
      <p:sp>
        <p:nvSpPr>
          <p:cNvPr id="7" name="6 Marcador de número de diapositiva"/>
          <p:cNvSpPr>
            <a:spLocks noGrp="1"/>
          </p:cNvSpPr>
          <p:nvPr>
            <p:ph type="sldNum" sz="quarter" idx="11"/>
          </p:nvPr>
        </p:nvSpPr>
        <p:spPr/>
        <p:txBody>
          <a:bodyPr rtlCol="0"/>
          <a:lstStyle/>
          <a:p>
            <a:pPr>
              <a:defRPr/>
            </a:pPr>
            <a:fld id="{9713F80B-7B28-44EB-A92A-2FCD28317350}"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4" name="3 Marcador de número de diapositiva"/>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22" name="21 Marcador de número de diapositiva"/>
          <p:cNvSpPr>
            <a:spLocks noGrp="1"/>
          </p:cNvSpPr>
          <p:nvPr>
            <p:ph type="sldNum" sz="quarter" idx="15"/>
          </p:nvPr>
        </p:nvSpPr>
        <p:spPr/>
        <p:txBody>
          <a:bodyPr rtlCol="0"/>
          <a:lstStyle/>
          <a:p>
            <a:pPr>
              <a:defRPr/>
            </a:pPr>
            <a:fld id="{DC8D70C3-C24E-4E92-A578-A7CF44DC1E95}"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18" name="17 Marcador de número de diapositiva"/>
          <p:cNvSpPr>
            <a:spLocks noGrp="1"/>
          </p:cNvSpPr>
          <p:nvPr>
            <p:ph type="sldNum" sz="quarter" idx="11"/>
          </p:nvPr>
        </p:nvSpPr>
        <p:spPr/>
        <p:txBody>
          <a:bodyPr rtlCol="0"/>
          <a:lstStyle/>
          <a:p>
            <a:pPr>
              <a:defRPr/>
            </a:pPr>
            <a:fld id="{FF7BBD6B-AB0A-48AB-A1AE-6816A4F71F91}"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rIns="45720"/>
          <a:lstStyle/>
          <a:p>
            <a:pPr eaLnBrk="1" latinLnBrk="0" hangingPunct="1"/>
            <a:fld id="{2BBB5E19-F10A-4C2F-BF6F-11C513378A2E}" type="slidenum">
              <a:rPr kumimoji="0" lang="en-US" smtClean="0"/>
              <a:pPr eaLnBrk="1" latinLnBrk="0" hangingPunct="1"/>
              <a:t>‹Nº›</a:t>
            </a:fld>
            <a:endParaRPr kumimoji="0"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58968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39036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17083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88235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15510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040897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94760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63696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697633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4664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57010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rIns="45720"/>
          <a:lstStyle/>
          <a:p>
            <a:pPr>
              <a:defRPr/>
            </a:pPr>
            <a:fld id="{71643D6D-0B1D-49AA-9D20-32C7BBFD9649}" type="slidenum">
              <a:rPr lang="es-ES" smtClean="0"/>
              <a:pPr>
                <a:defRPr/>
              </a:pPr>
              <a:t>‹Nº›</a:t>
            </a:fld>
            <a:endParaRPr lang="es-E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06339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05216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149987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81985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332608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140299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7551227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3903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9436444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2092619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1739078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rIns="45720"/>
          <a:lstStyle/>
          <a:p>
            <a:pPr>
              <a:defRPr/>
            </a:pPr>
            <a:fld id="{71643D6D-0B1D-49AA-9D20-32C7BBFD9649}" type="slidenum">
              <a:rPr lang="es-ES" smtClean="0"/>
              <a:pPr>
                <a:defRPr/>
              </a:pPr>
              <a:t>‹Nº›</a:t>
            </a:fld>
            <a:endParaRPr lang="es-E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253277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699754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17056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243769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38835133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9070354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1175552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3906029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22831592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31316770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3827372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rIns="45720"/>
          <a:lstStyle/>
          <a:p>
            <a:pPr>
              <a:defRPr/>
            </a:pPr>
            <a:fld id="{71643D6D-0B1D-49AA-9D20-32C7BBFD9649}" type="slidenum">
              <a:rPr lang="es-ES" smtClean="0"/>
              <a:pPr>
                <a:defRPr/>
              </a:pPr>
              <a:t>‹Nº›</a:t>
            </a:fld>
            <a:endParaRPr lang="es-E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648000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923431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060398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134448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42081972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7432400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3915141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7344364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34180100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17853140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7814055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rIns="45720"/>
          <a:lstStyle/>
          <a:p>
            <a:pPr>
              <a:defRPr/>
            </a:pPr>
            <a:fld id="{71643D6D-0B1D-49AA-9D20-32C7BBFD9649}" type="slidenum">
              <a:rPr lang="es-ES" smtClean="0"/>
              <a:pPr>
                <a:defRPr/>
              </a:pPr>
              <a:t>‹Nº›</a:t>
            </a:fld>
            <a:endParaRPr lang="es-E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936013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3769492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83195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040227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22670182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4481241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38838016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9466849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12944796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32136267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15282838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rIns="45720"/>
          <a:lstStyle/>
          <a:p>
            <a:pPr>
              <a:defRPr/>
            </a:pPr>
            <a:fld id="{71643D6D-0B1D-49AA-9D20-32C7BBFD9649}" type="slidenum">
              <a:rPr lang="es-ES" smtClean="0"/>
              <a:pPr>
                <a:defRPr/>
              </a:pPr>
              <a:t>‹Nº›</a:t>
            </a:fld>
            <a:endParaRPr lang="es-E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526777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871720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537254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140771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16/09/2019</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2427144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620100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16/09/2019</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26583210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11021508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16/09/2019</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10402005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10687459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16/09/2019</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183147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16381813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4418748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62584390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72640104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675458731"/>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32001550"/>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hyperlink" Target="//upload.wikimedia.org/wikipedia/commons/5/53/Orto_botanico_-_le_anatre_del_giardino_giapponese_2743.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hyperlink" Target="//upload.wikimedia.org/wikipedia/commons/b/b9/020907-ortobotanico20a-acquatica.gif"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8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0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5.jpg"/><Relationship Id="rId7" Type="http://schemas.openxmlformats.org/officeDocument/2006/relationships/image" Target="../media/image99.jp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image" Target="../media/image96.jpg"/></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105.jpg"/><Relationship Id="rId4" Type="http://schemas.openxmlformats.org/officeDocument/2006/relationships/image" Target="../media/image104.jpeg"/></Relationships>
</file>

<file path=ppt/slides/_rels/slide1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108.jpeg"/><Relationship Id="rId4" Type="http://schemas.openxmlformats.org/officeDocument/2006/relationships/image" Target="../media/image107.jpeg"/></Relationships>
</file>

<file path=ppt/slides/_rels/slide13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15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hyperlink" Target="//upload.wikimedia.org/wikipedia/commons/a/ae/Armillaria_mellea_-_Pisa_2010_-_2.JPG" TargetMode="External"/><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3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40000"/>
                  <a:lumOff val="60000"/>
                </a:schemeClr>
              </a:solidFill>
            </a:endParaRPr>
          </a:p>
        </p:txBody>
      </p:sp>
      <p:pic>
        <p:nvPicPr>
          <p:cNvPr id="12" name="Picture 11">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2" name="1 Título"/>
          <p:cNvSpPr>
            <a:spLocks noGrp="1"/>
          </p:cNvSpPr>
          <p:nvPr>
            <p:ph type="ctrTitle"/>
          </p:nvPr>
        </p:nvSpPr>
        <p:spPr>
          <a:xfrm>
            <a:off x="2279286" y="2568817"/>
            <a:ext cx="5366698" cy="3133968"/>
          </a:xfrm>
        </p:spPr>
        <p:txBody>
          <a:bodyPr>
            <a:normAutofit/>
          </a:bodyPr>
          <a:lstStyle/>
          <a:p>
            <a:pPr algn="l"/>
            <a:r>
              <a:rPr lang="es-ES" sz="5700" dirty="0">
                <a:solidFill>
                  <a:srgbClr val="1F2D29"/>
                </a:solidFill>
              </a:rPr>
              <a:t>Ortos botánicos italianos</a:t>
            </a: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dirty="0">
                <a:solidFill>
                  <a:srgbClr val="1F2D29"/>
                </a:solidFill>
              </a:rPr>
              <a:t>Selección de textos y fotografías por</a:t>
            </a:r>
          </a:p>
          <a:p>
            <a:pPr algn="l"/>
            <a:r>
              <a:rPr lang="es-ES" sz="1400" dirty="0">
                <a:solidFill>
                  <a:srgbClr val="1F2D29"/>
                </a:solidFill>
              </a:rPr>
              <a:t>JOSE ELIAS BONELLS</a:t>
            </a:r>
          </a:p>
          <a:p>
            <a:pPr algn="l"/>
            <a:endParaRPr lang="es-ES" sz="1400" dirty="0">
              <a:solidFill>
                <a:srgbClr val="1F2D29"/>
              </a:solidFill>
            </a:endParaRPr>
          </a:p>
        </p:txBody>
      </p:sp>
      <p:sp>
        <p:nvSpPr>
          <p:cNvPr id="14" name="Rectangle 1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ight Triangle 15">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634255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3762811" cy="1077229"/>
          </a:xfrm>
        </p:spPr>
        <p:txBody>
          <a:bodyPr/>
          <a:lstStyle/>
          <a:p>
            <a:r>
              <a:rPr lang="es-ES" dirty="0"/>
              <a:t>Orto Botánico</a:t>
            </a:r>
          </a:p>
        </p:txBody>
      </p:sp>
      <p:sp>
        <p:nvSpPr>
          <p:cNvPr id="3" name="2 Marcador de contenido"/>
          <p:cNvSpPr>
            <a:spLocks noGrp="1"/>
          </p:cNvSpPr>
          <p:nvPr>
            <p:ph idx="1"/>
          </p:nvPr>
        </p:nvSpPr>
        <p:spPr>
          <a:xfrm>
            <a:off x="1043608" y="2049878"/>
            <a:ext cx="6795720" cy="4000066"/>
          </a:xfrm>
        </p:spPr>
        <p:txBody>
          <a:bodyPr>
            <a:normAutofit lnSpcReduction="10000"/>
          </a:bodyPr>
          <a:lstStyle/>
          <a:p>
            <a:r>
              <a:rPr lang="es-ES" dirty="0"/>
              <a:t>Botanical Garden (en latín , Hortus Botanicus) es un entorno natural recreado artificialmente que reúne a una gran variedad de plantas clasificadas con fines científicos y para la educación de los visitantes. </a:t>
            </a:r>
          </a:p>
          <a:p>
            <a:r>
              <a:rPr lang="es-ES" dirty="0"/>
              <a:t>El término jardín botánico se considera un sinónimo de un jardín botánico, aunque algunos consideran que el jardín botánico como un entorno con el propósito de recreación y estudio, mientras que el jardín botánico fue históricamente una función de producción de sustancias medicinales en cantidades suficientes para abastecer a una cercana hospital. </a:t>
            </a:r>
          </a:p>
          <a:p>
            <a:r>
              <a:rPr lang="es-ES" dirty="0"/>
              <a:t>. </a:t>
            </a:r>
          </a:p>
        </p:txBody>
      </p:sp>
    </p:spTree>
    <p:extLst>
      <p:ext uri="{BB962C8B-B14F-4D97-AF65-F5344CB8AC3E}">
        <p14:creationId xmlns:p14="http://schemas.microsoft.com/office/powerpoint/2010/main" val="205529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20688"/>
            <a:ext cx="6953200" cy="5853264"/>
          </a:xfrm>
        </p:spPr>
        <p:txBody>
          <a:bodyPr>
            <a:normAutofit/>
          </a:bodyPr>
          <a:lstStyle/>
          <a:p>
            <a:r>
              <a:rPr lang="es-ES" dirty="0"/>
              <a:t>A menudo se asocia con él son una biblioteca y un herbario para el estudio y catalogación de las especies.</a:t>
            </a:r>
          </a:p>
          <a:p>
            <a:r>
              <a:rPr lang="es-ES" dirty="0"/>
              <a:t>El origen del complejo similar al actual Jardín Botánico es discutido por varios autores, pero en general se remonta a tiempos antiguos: desde el " Jardín Botánico de Karnak "del faraón egipcio Tutmosis III , a la recolección de plantas medicinales de plazas atenienses (por ejemplo, Teofrasto en IV aC)  o romana ( Hortus conclusus ). </a:t>
            </a:r>
          </a:p>
          <a:p>
            <a:r>
              <a:rPr lang="es-ES" dirty="0"/>
              <a:t>En la Edad Media y antes de los del Renacimiento en adelante, se extendió el cultivo de plantas medicinales en el Horti sanitatis ubicadas en los monasterios y en las escuelas de medicina y farmacia de la Universidad.</a:t>
            </a:r>
          </a:p>
          <a:p>
            <a:endParaRPr lang="es-ES" dirty="0"/>
          </a:p>
        </p:txBody>
      </p:sp>
    </p:spTree>
    <p:extLst>
      <p:ext uri="{BB962C8B-B14F-4D97-AF65-F5344CB8AC3E}">
        <p14:creationId xmlns:p14="http://schemas.microsoft.com/office/powerpoint/2010/main" val="4118891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normAutofit/>
          </a:bodyPr>
          <a:lstStyle/>
          <a:p>
            <a:r>
              <a:rPr lang="es-ES" dirty="0"/>
              <a:t>El primer jardín botánico en el mundo occidental, probablemente surgió en Salerno a manos de Mateo Silvatico , un distinguido médico de la Facultad de Medicina de Salerno entre los siglos XIII y XIV. Se distinguió como un gran conocedor de las plantas para la producción de medicamentos.</a:t>
            </a:r>
          </a:p>
          <a:p>
            <a:r>
              <a:rPr lang="es-ES" dirty="0"/>
              <a:t> En su jardín de hierbas, el Jardín de Minerva , se cultivó por primera vez y se clasifica una gran cantidad de plantas y hierbas, para estudiar las propiedades terapéuticas y medicinales científicos. </a:t>
            </a:r>
          </a:p>
          <a:p>
            <a:r>
              <a:rPr lang="es-ES" dirty="0"/>
              <a:t>Italia, que ya está en el Renacimiento , con el surgimiento y la propagación del jardín a la italiana tuvo un papel central en la historia del arte de los jardines , fue, durante el siglo XVI , la cuna de un renovado interés en " observación naturalista y clasificación de las plantas.</a:t>
            </a:r>
          </a:p>
          <a:p>
            <a:endParaRPr lang="es-ES" dirty="0"/>
          </a:p>
        </p:txBody>
      </p:sp>
    </p:spTree>
    <p:extLst>
      <p:ext uri="{BB962C8B-B14F-4D97-AF65-F5344CB8AC3E}">
        <p14:creationId xmlns:p14="http://schemas.microsoft.com/office/powerpoint/2010/main" val="105094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32656"/>
            <a:ext cx="6953200" cy="6141296"/>
          </a:xfrm>
        </p:spPr>
        <p:txBody>
          <a:bodyPr/>
          <a:lstStyle/>
          <a:p>
            <a:r>
              <a:rPr lang="es-ES" dirty="0"/>
              <a:t>Las instituciones más antiguas de este tipo son los jardines del Vaticano en Roma (1447), y el Jardín Echtiano en Colonia (1490). A esto se sumó la necesidad de la enseñanza dirigida a los estudiantes de la Universidad, lo que llevó al nacimiento de los primeros jardines botánicos. Así nacieron el " Jardín Botánico de Pisa , en 1544 , el " Jardín Botánico de Padua , en junio de 1545 , uno en Florencia , en diciembre de 1545 , la de Bolonia en 1567 . </a:t>
            </a:r>
          </a:p>
          <a:p>
            <a:r>
              <a:rPr lang="es-ES" dirty="0"/>
              <a:t>En Europa, algunos años más tarde, vio la luz el " Jardín Botánico de Leiden en los Países Bajos ( 1590 ), uno de Oxford en Inglaterra, de Montpellier en Francia ( 1593 ), Leipzig y Heidelberg en Alemania ( 1597 ). </a:t>
            </a:r>
          </a:p>
          <a:p>
            <a:endParaRPr lang="es-ES" dirty="0"/>
          </a:p>
        </p:txBody>
      </p:sp>
    </p:spTree>
    <p:extLst>
      <p:ext uri="{BB962C8B-B14F-4D97-AF65-F5344CB8AC3E}">
        <p14:creationId xmlns:p14="http://schemas.microsoft.com/office/powerpoint/2010/main" val="126906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32656"/>
            <a:ext cx="6953200" cy="6141296"/>
          </a:xfrm>
        </p:spPr>
        <p:txBody>
          <a:bodyPr/>
          <a:lstStyle/>
          <a:p>
            <a:r>
              <a:rPr lang="es-ES" dirty="0"/>
              <a:t>Los jardines botánicos pronto se convirtió no sólo los lugares de estudio, la formación científica, experimentación y docencia, sino también los lugares de investigación y difusión de información, así como los principales centros de referencia para las actividades económicas y comerciales</a:t>
            </a:r>
          </a:p>
        </p:txBody>
      </p:sp>
    </p:spTree>
    <p:extLst>
      <p:ext uri="{BB962C8B-B14F-4D97-AF65-F5344CB8AC3E}">
        <p14:creationId xmlns:p14="http://schemas.microsoft.com/office/powerpoint/2010/main" val="7114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a:xfrm>
            <a:off x="1403649" y="808057"/>
            <a:ext cx="5472608" cy="1077229"/>
          </a:xfrm>
        </p:spPr>
        <p:txBody>
          <a:bodyPr/>
          <a:lstStyle/>
          <a:p>
            <a:r>
              <a:rPr lang="it-IT" dirty="0"/>
              <a:t>Giardino dei Semplici di Firenze</a:t>
            </a:r>
            <a:endParaRPr lang="es-ES" dirty="0"/>
          </a:p>
        </p:txBody>
      </p:sp>
      <p:sp>
        <p:nvSpPr>
          <p:cNvPr id="47107" name="2 Marcador de contenido"/>
          <p:cNvSpPr>
            <a:spLocks noGrp="1"/>
          </p:cNvSpPr>
          <p:nvPr>
            <p:ph idx="1"/>
          </p:nvPr>
        </p:nvSpPr>
        <p:spPr>
          <a:xfrm>
            <a:off x="971600" y="2049878"/>
            <a:ext cx="6867728" cy="4000066"/>
          </a:xfrm>
        </p:spPr>
        <p:txBody>
          <a:bodyPr/>
          <a:lstStyle/>
          <a:p>
            <a:r>
              <a:rPr lang="it-IT" dirty="0"/>
              <a:t>El </a:t>
            </a:r>
            <a:r>
              <a:rPr lang="it-IT" b="1" dirty="0"/>
              <a:t>jardín de hierbas</a:t>
            </a:r>
            <a:r>
              <a:rPr lang="it-IT" dirty="0"/>
              <a:t> de Florencia es una sección del Museo de Historia Natural de la ' Universidad de Florencia . </a:t>
            </a:r>
          </a:p>
          <a:p>
            <a:r>
              <a:rPr lang="it-IT" b="1" dirty="0"/>
              <a:t>«</a:t>
            </a:r>
            <a:r>
              <a:rPr lang="it-IT" dirty="0"/>
              <a:t> Un Luogo Pubblico, dove... </a:t>
            </a:r>
            <a:r>
              <a:rPr lang="it-IT" b="1" dirty="0"/>
              <a:t>"Un</a:t>
            </a:r>
            <a:r>
              <a:rPr lang="it-IT" dirty="0"/>
              <a:t> lugar público, donde ... se cultivan plantas nativas de climas y países diferentes para que los estudiantes varones jóvenes, podría, en el corto espacio de lugar, con facilidad y rapidez aprender a reconocer </a:t>
            </a:r>
            <a:r>
              <a:rPr lang="it-IT" b="1" dirty="0"/>
              <a:t>".</a:t>
            </a:r>
            <a:r>
              <a:rPr lang="it-IT" dirty="0"/>
              <a:t> ( Luca Ghini , 1543 - frase citada en la medalla que conmemora los 460 años de la fundación del jardín de hierbas) </a:t>
            </a:r>
          </a:p>
          <a:p>
            <a:endParaRPr lang="es-ES" dirty="0"/>
          </a:p>
        </p:txBody>
      </p:sp>
    </p:spTree>
    <p:extLst>
      <p:ext uri="{BB962C8B-B14F-4D97-AF65-F5344CB8AC3E}">
        <p14:creationId xmlns:p14="http://schemas.microsoft.com/office/powerpoint/2010/main" val="108791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idx="1"/>
          </p:nvPr>
        </p:nvSpPr>
        <p:spPr>
          <a:xfrm>
            <a:off x="1043608" y="404813"/>
            <a:ext cx="7643192" cy="5614987"/>
          </a:xfrm>
        </p:spPr>
        <p:txBody>
          <a:bodyPr/>
          <a:lstStyle/>
          <a:p>
            <a:r>
              <a:rPr lang="it-IT" dirty="0"/>
              <a:t>Desde la Edad Media,la "simple" (variedades de plantas con virtudes medicinales) se cultivaron en parcelación que la componen. </a:t>
            </a:r>
          </a:p>
          <a:p>
            <a:r>
              <a:rPr lang="it-IT" dirty="0"/>
              <a:t>La palabra proviene del latín medieval sencillo </a:t>
            </a:r>
            <a:r>
              <a:rPr lang="it-IT" i="1" dirty="0"/>
              <a:t>medicamentum o medicina simplex</a:t>
            </a:r>
            <a:r>
              <a:rPr lang="it-IT" dirty="0"/>
              <a:t> utiliza para definir las hierbas medicinales.. Inicialmente tenía el nombre de </a:t>
            </a:r>
            <a:r>
              <a:rPr lang="it-IT" b="1" dirty="0"/>
              <a:t>sencillo Horto.</a:t>
            </a:r>
            <a:r>
              <a:rPr lang="it-IT" dirty="0"/>
              <a:t> </a:t>
            </a:r>
          </a:p>
          <a:p>
            <a:r>
              <a:rPr lang="it-IT" dirty="0"/>
              <a:t>El primer jardín botánico en el mundo occidental fue construido en Italia , la obra de Mateo Silvatico , un médico distinguido de la Escuela de Salerno entre los siglos XIII y XIV. </a:t>
            </a:r>
          </a:p>
          <a:p>
            <a:r>
              <a:rPr lang="it-IT" dirty="0"/>
              <a:t>Se distinguió como un gran conocedor de las plantas para la producción de medicamentos.</a:t>
            </a:r>
            <a:endParaRPr lang="es-ES" dirty="0"/>
          </a:p>
        </p:txBody>
      </p:sp>
    </p:spTree>
    <p:extLst>
      <p:ext uri="{BB962C8B-B14F-4D97-AF65-F5344CB8AC3E}">
        <p14:creationId xmlns:p14="http://schemas.microsoft.com/office/powerpoint/2010/main" val="2622327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idx="1"/>
          </p:nvPr>
        </p:nvSpPr>
        <p:spPr>
          <a:xfrm>
            <a:off x="1043608" y="333375"/>
            <a:ext cx="7272808" cy="6524625"/>
          </a:xfrm>
        </p:spPr>
        <p:txBody>
          <a:bodyPr/>
          <a:lstStyle/>
          <a:p>
            <a:r>
              <a:rPr lang="it-IT" dirty="0"/>
              <a:t>Di Matteo Silvatico es el Liber et cibalis Pandectarum medicinalis , preciosa colección de información sobre es decir, simple, en las plantas que se utilizaron para la producción de medicamentos.</a:t>
            </a:r>
          </a:p>
          <a:p>
            <a:r>
              <a:rPr lang="it-IT" dirty="0"/>
              <a:t> En el Giardini della Minerva fueron, por primera vez, cultivadas y clasificadas un gran número de plantas y hierbas, para realizar estudios de científicos propiedades terapéuticas y medicinales.</a:t>
            </a:r>
          </a:p>
          <a:p>
            <a:r>
              <a:rPr lang="it-IT" dirty="0"/>
              <a:t> A continuación se llevó a cabo algunas de las actividades educativas reales que muestran los estudiantes de la Facultad de Medicina de las plantas con sus nombres y sus características.</a:t>
            </a:r>
          </a:p>
        </p:txBody>
      </p:sp>
    </p:spTree>
    <p:extLst>
      <p:ext uri="{BB962C8B-B14F-4D97-AF65-F5344CB8AC3E}">
        <p14:creationId xmlns:p14="http://schemas.microsoft.com/office/powerpoint/2010/main" val="3595079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idx="1"/>
          </p:nvPr>
        </p:nvSpPr>
        <p:spPr>
          <a:xfrm>
            <a:off x="914400" y="765175"/>
            <a:ext cx="7772400" cy="5254625"/>
          </a:xfrm>
        </p:spPr>
        <p:txBody>
          <a:bodyPr/>
          <a:lstStyle/>
          <a:p>
            <a:r>
              <a:rPr lang="it-IT"/>
              <a:t>El sitio cuenta con un microclima especial, favorecido por la baja incidencia de los vientos del norte y la exposición favorable, que todavía permite el cultivo o propagación incluso espontánea de las especies de plantas más exigentes en cuanto a humedad y el calor. </a:t>
            </a:r>
          </a:p>
          <a:p>
            <a:r>
              <a:rPr lang="it-IT"/>
              <a:t>Los registros históricos confirman que este jardín fue el primer jardín botánico en Europa para el cultivo y la recolección de plantas simples con fines terapéuticos. L</a:t>
            </a:r>
          </a:p>
          <a:p>
            <a:r>
              <a:rPr lang="it-IT"/>
              <a:t> El tipo particular de diseño y el uso de la vegetación se refleja también en posteriores jardín botánico de Padua, Pisa, Florencia, Pavia y Bolonia. </a:t>
            </a:r>
          </a:p>
          <a:p>
            <a:endParaRPr lang="it-IT"/>
          </a:p>
          <a:p>
            <a:endParaRPr lang="es-ES" dirty="0"/>
          </a:p>
          <a:p>
            <a:endParaRPr lang="es-ES" dirty="0"/>
          </a:p>
        </p:txBody>
      </p:sp>
    </p:spTree>
    <p:extLst>
      <p:ext uri="{BB962C8B-B14F-4D97-AF65-F5344CB8AC3E}">
        <p14:creationId xmlns:p14="http://schemas.microsoft.com/office/powerpoint/2010/main" val="1240465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260350"/>
            <a:ext cx="7772400" cy="6597650"/>
          </a:xfrm>
        </p:spPr>
        <p:txBody>
          <a:bodyPr>
            <a:normAutofit/>
          </a:bodyPr>
          <a:lstStyle/>
          <a:p>
            <a:pPr marL="274320" indent="-274320" fontAlgn="auto">
              <a:spcBef>
                <a:spcPts val="580"/>
              </a:spcBef>
              <a:spcAft>
                <a:spcPts val="0"/>
              </a:spcAft>
              <a:buFont typeface="Wingdings 2"/>
              <a:buChar char=""/>
              <a:defRPr/>
            </a:pPr>
            <a:r>
              <a:rPr lang="it-IT" dirty="0"/>
              <a:t>En el siglo XVI, se intensificó el interés en el estudio del mundo natural, el duque Cosimo I de 'Medici quería un jardín académico para integrar las lecciones de los estudiantes de la facultad de medicina</a:t>
            </a:r>
          </a:p>
          <a:p>
            <a:pPr marL="274320" indent="-274320" fontAlgn="auto">
              <a:spcBef>
                <a:spcPts val="580"/>
              </a:spcBef>
              <a:spcAft>
                <a:spcPts val="0"/>
              </a:spcAft>
              <a:buFont typeface="Wingdings 2"/>
              <a:buChar char=""/>
              <a:defRPr/>
            </a:pPr>
            <a:r>
              <a:rPr lang="it-IT" dirty="0"/>
              <a:t>La fecha oficial de fundación puede fijarse en 01 de diciembre 1545 , la fecha del contrato de arrendamiento con las monjas dominicanas que les dio un terreno ubicado en "Cafaggio", cerca de los establos de los Medici de Michelozzo (ahora en el ' Instituto Geográfico Militar ). </a:t>
            </a:r>
          </a:p>
          <a:p>
            <a:pPr marL="274320" indent="-274320" fontAlgn="auto">
              <a:spcBef>
                <a:spcPts val="580"/>
              </a:spcBef>
              <a:spcAft>
                <a:spcPts val="0"/>
              </a:spcAft>
              <a:buFont typeface="Wingdings 2"/>
              <a:buChar char=""/>
              <a:defRPr/>
            </a:pPr>
            <a:r>
              <a:rPr lang="it-IT" dirty="0"/>
              <a:t>El jardín florentino puede considerarse la más antigua tercero en el mundo después del ' Jardín Botánico de Pisa y " Jardín Botánico de Padua.</a:t>
            </a:r>
          </a:p>
          <a:p>
            <a:pPr marL="274320" indent="-274320" fontAlgn="auto">
              <a:spcBef>
                <a:spcPts val="580"/>
              </a:spcBef>
              <a:spcAft>
                <a:spcPts val="0"/>
              </a:spcAft>
              <a:buFont typeface="Wingdings 2"/>
              <a:buChar char=""/>
              <a:defRPr/>
            </a:pPr>
            <a:r>
              <a:rPr lang="it-IT" dirty="0"/>
              <a:t>Fue diseñado por Niccolò Tribolo y la elección de las plantas y su ubicación fue comisariada por Luca Ghini.</a:t>
            </a:r>
          </a:p>
          <a:p>
            <a:pPr marL="274320" indent="-274320" fontAlgn="auto">
              <a:spcBef>
                <a:spcPts val="580"/>
              </a:spcBef>
              <a:spcAft>
                <a:spcPts val="0"/>
              </a:spcAft>
              <a:buFont typeface="Wingdings 2"/>
              <a:buChar char=""/>
              <a:defRPr/>
            </a:pPr>
            <a:endParaRPr lang="it-IT" dirty="0"/>
          </a:p>
          <a:p>
            <a:pPr marL="274320" indent="-274320" fontAlgn="auto">
              <a:spcBef>
                <a:spcPts val="580"/>
              </a:spcBef>
              <a:spcAft>
                <a:spcPts val="0"/>
              </a:spcAft>
              <a:buFont typeface="Wingdings 2"/>
              <a:buNone/>
              <a:defRPr/>
            </a:pPr>
            <a:r>
              <a:rPr lang="it-IT" dirty="0"/>
              <a:t>.</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19702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idx="1"/>
          </p:nvPr>
        </p:nvSpPr>
        <p:spPr>
          <a:xfrm>
            <a:off x="914400" y="765175"/>
            <a:ext cx="7772400" cy="5616575"/>
          </a:xfrm>
        </p:spPr>
        <p:txBody>
          <a:bodyPr>
            <a:normAutofit/>
          </a:bodyPr>
          <a:lstStyle/>
          <a:p>
            <a:r>
              <a:rPr lang="it-IT"/>
              <a:t>El Jardín disfrutó de un período de gran esplendor a finales del siglo, bajo la dirección de Giuseppe Casabona , capaz de enriquecer con muchas plantas raras. </a:t>
            </a:r>
          </a:p>
          <a:p>
            <a:r>
              <a:rPr lang="it-IT"/>
              <a:t>Durante el siglo XVII , obra de Paul Mouthful y otros botánicos y jardineros el jardín permite un cierto grado de autonomía, a pesar del hecho de que el " Jardín Botánico de Santa Maria Nuova y ' Jardín Botánico de Pisa jugar un papel mucho más importante de relevancia científica. </a:t>
            </a:r>
          </a:p>
          <a:p>
            <a:r>
              <a:rPr lang="it-IT"/>
              <a:t>Fue el gran botánico Pier Antonio Micheli quien, a principios del siglo XVIII, hizo el jardín de un centro de estudios e investigación botánica de importancia internacional debido a sus numerosos contactos con académicos extranjeros. </a:t>
            </a:r>
          </a:p>
        </p:txBody>
      </p:sp>
    </p:spTree>
    <p:extLst>
      <p:ext uri="{BB962C8B-B14F-4D97-AF65-F5344CB8AC3E}">
        <p14:creationId xmlns:p14="http://schemas.microsoft.com/office/powerpoint/2010/main" val="8858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7772400" cy="5614987"/>
          </a:xfrm>
        </p:spPr>
        <p:txBody>
          <a:bodyPr>
            <a:normAutofit/>
          </a:bodyPr>
          <a:lstStyle/>
          <a:p>
            <a:pPr marL="0" indent="0" fontAlgn="auto">
              <a:spcBef>
                <a:spcPts val="580"/>
              </a:spcBef>
              <a:spcAft>
                <a:spcPts val="0"/>
              </a:spcAft>
              <a:buNone/>
              <a:defRPr/>
            </a:pPr>
            <a:r>
              <a:rPr lang="it-IT" dirty="0"/>
              <a:t> </a:t>
            </a:r>
          </a:p>
          <a:p>
            <a:pPr marL="274320" indent="-274320" fontAlgn="auto">
              <a:spcBef>
                <a:spcPts val="580"/>
              </a:spcBef>
              <a:spcAft>
                <a:spcPts val="0"/>
              </a:spcAft>
              <a:buFont typeface="Wingdings 2"/>
              <a:buChar char=""/>
              <a:defRPr/>
            </a:pPr>
            <a:r>
              <a:rPr lang="it-IT" dirty="0"/>
              <a:t>Fundó en 1716  la </a:t>
            </a:r>
            <a:r>
              <a:rPr lang="it-IT" i="1" dirty="0"/>
              <a:t>Sociedad Italiana Botánico</a:t>
            </a:r>
            <a:r>
              <a:rPr lang="it-IT" dirty="0"/>
              <a:t> como recuerda una placa en la esquina de Via Micheli.</a:t>
            </a:r>
          </a:p>
          <a:p>
            <a:pPr marL="274320" indent="-274320" fontAlgn="auto">
              <a:spcBef>
                <a:spcPts val="580"/>
              </a:spcBef>
              <a:spcAft>
                <a:spcPts val="0"/>
              </a:spcAft>
              <a:buFont typeface="Wingdings 2"/>
              <a:buChar char=""/>
              <a:defRPr/>
            </a:pPr>
            <a:r>
              <a:rPr lang="it-IT" dirty="0"/>
              <a:t> Fue en 1718 que fue llamado por Cosimo III de dirigir el Jardín Botánico. </a:t>
            </a:r>
          </a:p>
          <a:p>
            <a:pPr marL="274320" indent="-274320" fontAlgn="auto">
              <a:spcBef>
                <a:spcPts val="580"/>
              </a:spcBef>
              <a:spcAft>
                <a:spcPts val="0"/>
              </a:spcAft>
              <a:buFont typeface="Wingdings 2"/>
              <a:buChar char=""/>
              <a:defRPr/>
            </a:pPr>
            <a:r>
              <a:rPr lang="it-IT" dirty="0"/>
              <a:t>También se cuidó muy mucho también la recolección de semillas y muestras secas. </a:t>
            </a:r>
          </a:p>
          <a:p>
            <a:pPr marL="274320" indent="-274320" fontAlgn="auto">
              <a:spcBef>
                <a:spcPts val="580"/>
              </a:spcBef>
              <a:spcAft>
                <a:spcPts val="0"/>
              </a:spcAft>
              <a:buFont typeface="Wingdings 2"/>
              <a:buChar char=""/>
              <a:defRPr/>
            </a:pPr>
            <a:r>
              <a:rPr lang="it-IT" dirty="0"/>
              <a:t>A la muerte de Micheli, en 1737 , fue sucedido por John Targioni Tozzetti y Saverio Manetti , autor del primer </a:t>
            </a:r>
            <a:r>
              <a:rPr lang="it-IT" i="1" dirty="0"/>
              <a:t>Índice Seminum.</a:t>
            </a:r>
          </a:p>
          <a:p>
            <a:pPr marL="274320" indent="-274320" fontAlgn="auto">
              <a:spcBef>
                <a:spcPts val="580"/>
              </a:spcBef>
              <a:spcAft>
                <a:spcPts val="0"/>
              </a:spcAft>
              <a:buFont typeface="Wingdings 2"/>
              <a:buChar char=""/>
              <a:defRPr/>
            </a:pPr>
            <a:r>
              <a:rPr lang="it-IT" dirty="0"/>
              <a:t>Pasado a ' Georgofili Academia en 1783 , después de la supresión de la Compañía Botánico, el jardín se transformó en "el jardín experimental agrario" y radicalmente rediseñado abad Leonardo Frailes .</a:t>
            </a:r>
            <a:endParaRPr lang="es-ES" dirty="0"/>
          </a:p>
        </p:txBody>
      </p:sp>
    </p:spTree>
    <p:extLst>
      <p:ext uri="{BB962C8B-B14F-4D97-AF65-F5344CB8AC3E}">
        <p14:creationId xmlns:p14="http://schemas.microsoft.com/office/powerpoint/2010/main" val="3330021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idx="1"/>
          </p:nvPr>
        </p:nvSpPr>
        <p:spPr>
          <a:xfrm>
            <a:off x="914400" y="908050"/>
            <a:ext cx="7772400" cy="5329238"/>
          </a:xfrm>
        </p:spPr>
        <p:txBody>
          <a:bodyPr>
            <a:normAutofit/>
          </a:bodyPr>
          <a:lstStyle/>
          <a:p>
            <a:r>
              <a:rPr lang="it-IT"/>
              <a:t>Trajo de vuelta a la "Garden of Simple" en 1847 , bajo la dirección de Antonio Targioni Tozzetti en 1864 se abrió al público. </a:t>
            </a:r>
          </a:p>
          <a:p>
            <a:r>
              <a:rPr lang="it-IT"/>
              <a:t>El botánico Theodore Caruel, director de 1865 a 1895 , se construyeron los invernaderos que siguen existiendo. </a:t>
            </a:r>
          </a:p>
          <a:p>
            <a:r>
              <a:rPr lang="it-IT"/>
              <a:t>A finales del siglo pasado al Real Instituto de Estudios Avanzados, que más tarde se convirtió en la facultad de la universidad, que reúne a la industria museo botánico historia natural de la calle romana y las colecciones de los jardines de Boboli .</a:t>
            </a:r>
          </a:p>
          <a:p>
            <a:r>
              <a:rPr lang="it-IT"/>
              <a:t>Tiene una superficie de 2,3 hectáreas , de las cuales 1.694 m² están ocupados por invernaderos. </a:t>
            </a:r>
          </a:p>
          <a:p>
            <a:endParaRPr lang="it-IT"/>
          </a:p>
          <a:p>
            <a:endParaRPr lang="es-ES" dirty="0"/>
          </a:p>
        </p:txBody>
      </p:sp>
    </p:spTree>
    <p:extLst>
      <p:ext uri="{BB962C8B-B14F-4D97-AF65-F5344CB8AC3E}">
        <p14:creationId xmlns:p14="http://schemas.microsoft.com/office/powerpoint/2010/main" val="3952282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idx="1"/>
          </p:nvPr>
        </p:nvSpPr>
        <p:spPr>
          <a:xfrm>
            <a:off x="914400" y="981075"/>
            <a:ext cx="7772400" cy="5038725"/>
          </a:xfrm>
        </p:spPr>
        <p:txBody>
          <a:bodyPr/>
          <a:lstStyle/>
          <a:p>
            <a:r>
              <a:rPr lang="it-IT"/>
              <a:t>El diseño de los jardines es una reminiscencia de tanto el modelo de " </a:t>
            </a:r>
            <a:r>
              <a:rPr lang="it-IT" i="1"/>
              <a:t>Hortus conclusus</a:t>
            </a:r>
            <a:r>
              <a:rPr lang="it-IT"/>
              <a:t> medieval dedicada al cultivo de hierbas medicinales y aromáticas es el patrón del jardín secreto de una villa renacentista. </a:t>
            </a:r>
          </a:p>
          <a:p>
            <a:r>
              <a:rPr lang="it-IT"/>
              <a:t>El edificio principal, que ocupa todo el lado de la Via Micheli, alberga oficinas, una biblioteca, un laboratorio e invernaderos..</a:t>
            </a:r>
          </a:p>
          <a:p>
            <a:r>
              <a:rPr lang="it-IT"/>
              <a:t> El edificio es de planta rectangular, tiene dos grandes invernaderos como cuerpos laterales y estructuras de organización en el área central.</a:t>
            </a:r>
          </a:p>
          <a:p>
            <a:r>
              <a:rPr lang="it-IT"/>
              <a:t> </a:t>
            </a:r>
            <a:endParaRPr lang="es-ES" dirty="0"/>
          </a:p>
        </p:txBody>
      </p:sp>
    </p:spTree>
    <p:extLst>
      <p:ext uri="{BB962C8B-B14F-4D97-AF65-F5344CB8AC3E}">
        <p14:creationId xmlns:p14="http://schemas.microsoft.com/office/powerpoint/2010/main" val="1972764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idx="1"/>
          </p:nvPr>
        </p:nvSpPr>
        <p:spPr>
          <a:xfrm>
            <a:off x="914400" y="908050"/>
            <a:ext cx="7772400" cy="5111750"/>
          </a:xfrm>
        </p:spPr>
        <p:txBody>
          <a:bodyPr/>
          <a:lstStyle/>
          <a:p>
            <a:r>
              <a:rPr lang="it-IT"/>
              <a:t> Cinco otro invernadero de vidrio y metal se colocan en el jardín, invernaderos están calientes o fríos que poseen colecciones de helechos , plantas epífitas , begonias , bromelias. </a:t>
            </a:r>
          </a:p>
          <a:p>
            <a:r>
              <a:rPr lang="it-IT"/>
              <a:t>Desde el acceso principal a la terraza, cubierta por dos pérgolas con rosas escalada de hierro de la que, a través de una escalera de piedra, baja en el jardín, la escalera está flanqueada por dos casquillos </a:t>
            </a:r>
            <a:r>
              <a:rPr lang="it-IT" i="1"/>
              <a:t>Feijoa sellowiana</a:t>
            </a:r>
            <a:r>
              <a:rPr lang="it-IT"/>
              <a:t> y </a:t>
            </a:r>
            <a:r>
              <a:rPr lang="it-IT" i="1"/>
              <a:t>Stranvaesia</a:t>
            </a:r>
            <a:r>
              <a:rPr lang="it-IT"/>
              <a:t> , geométricamente podados.</a:t>
            </a:r>
          </a:p>
          <a:p>
            <a:r>
              <a:rPr lang="it-IT"/>
              <a:t> Todos los caminos están pavimentados en la grava y las camas están delimitadas por bordes bajos de piedra. </a:t>
            </a:r>
          </a:p>
        </p:txBody>
      </p:sp>
    </p:spTree>
    <p:extLst>
      <p:ext uri="{BB962C8B-B14F-4D97-AF65-F5344CB8AC3E}">
        <p14:creationId xmlns:p14="http://schemas.microsoft.com/office/powerpoint/2010/main" val="2207790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idx="1"/>
          </p:nvPr>
        </p:nvSpPr>
        <p:spPr>
          <a:xfrm>
            <a:off x="914400" y="549275"/>
            <a:ext cx="7772400" cy="6551613"/>
          </a:xfrm>
        </p:spPr>
        <p:txBody>
          <a:bodyPr/>
          <a:lstStyle/>
          <a:p>
            <a:r>
              <a:rPr lang="it-IT"/>
              <a:t>Siempre en bancos de piedra y una mesa que está en el montículo, mientras que los muebles son de hierro.</a:t>
            </a:r>
          </a:p>
          <a:p>
            <a:r>
              <a:rPr lang="it-IT"/>
              <a:t>En un nicho en la pared opuesta a la entrada de Via La Pira, se colocó un busto de mármol de Esculapio , obra de Antonio Gino Lorenzi desde Settignano en la segunda mitad del siglo XVI. </a:t>
            </a:r>
          </a:p>
          <a:p>
            <a:r>
              <a:rPr lang="it-IT"/>
              <a:t> En el centro del jardín hay una fuente de piedra, con un chorro central que representa un putto. </a:t>
            </a:r>
          </a:p>
          <a:p>
            <a:r>
              <a:rPr lang="it-IT"/>
              <a:t>El estanque tiene unos 4 metros de diámetro y es el hogar de plantas acuáticas y peces de colores. </a:t>
            </a:r>
          </a:p>
          <a:p>
            <a:endParaRPr lang="es-ES" dirty="0"/>
          </a:p>
        </p:txBody>
      </p:sp>
    </p:spTree>
    <p:extLst>
      <p:ext uri="{BB962C8B-B14F-4D97-AF65-F5344CB8AC3E}">
        <p14:creationId xmlns:p14="http://schemas.microsoft.com/office/powerpoint/2010/main" val="2583566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idx="1"/>
          </p:nvPr>
        </p:nvSpPr>
        <p:spPr>
          <a:xfrm>
            <a:off x="914400" y="620713"/>
            <a:ext cx="7772400" cy="5399087"/>
          </a:xfrm>
        </p:spPr>
        <p:txBody>
          <a:bodyPr/>
          <a:lstStyle/>
          <a:p>
            <a:r>
              <a:rPr lang="it-IT"/>
              <a:t>Además de la fuente central, con fines decorativos, hay muchos tanques a la derecha de la entrada, hay un tanque de concreto usado para nenúfares, cuatro estanques más se encuentran en la colina y mantienen colecciones de plantas acuáticas. </a:t>
            </a:r>
          </a:p>
          <a:p>
            <a:r>
              <a:rPr lang="it-IT"/>
              <a:t>Por los grandes invernaderos se accede al jardín.</a:t>
            </a:r>
          </a:p>
          <a:p>
            <a:r>
              <a:rPr lang="it-IT"/>
              <a:t>Se colocan en el interior de un pequeño estanque y cuatro jardines de rocas húmedas con plantas de filodendro </a:t>
            </a:r>
            <a:r>
              <a:rPr lang="it-IT" i="1"/>
              <a:t>Philodendron</a:t>
            </a:r>
            <a:r>
              <a:rPr lang="it-IT"/>
              <a:t> y varios higrófila , entre los cuales esta el culantrillo </a:t>
            </a:r>
            <a:r>
              <a:rPr lang="it-IT" i="1"/>
              <a:t>Adiantum capillus-veneris</a:t>
            </a:r>
            <a:r>
              <a:rPr lang="it-IT"/>
              <a:t>. </a:t>
            </a:r>
          </a:p>
          <a:p>
            <a:endParaRPr lang="es-ES" dirty="0"/>
          </a:p>
        </p:txBody>
      </p:sp>
    </p:spTree>
    <p:extLst>
      <p:ext uri="{BB962C8B-B14F-4D97-AF65-F5344CB8AC3E}">
        <p14:creationId xmlns:p14="http://schemas.microsoft.com/office/powerpoint/2010/main" val="255872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iardino dei Semplici di Firenze.-La_montagn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765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iardino dei Semplici di Firenze.-Serre_Giardino_dei_Sempli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759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iardino dei Semplici di Firen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112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iardino_dei_semplici,_quercus_suber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997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iardino_dei_semplici,_serra_0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205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iardino_dei_semplici,_serra_0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913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iardino_dei_semplici,_vialetto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597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iardino_dei_semplici_F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55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2 Imagen" descr="Gorbio mimosa for blog  (1 of 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0"/>
            <a:ext cx="37798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944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a:xfrm>
            <a:off x="1961317" y="808057"/>
            <a:ext cx="4338875" cy="1077229"/>
          </a:xfrm>
        </p:spPr>
        <p:txBody>
          <a:bodyPr/>
          <a:lstStyle/>
          <a:p>
            <a:r>
              <a:rPr lang="es-ES" dirty="0"/>
              <a:t>Orto Botánico (Roma</a:t>
            </a:r>
          </a:p>
        </p:txBody>
      </p:sp>
      <p:sp>
        <p:nvSpPr>
          <p:cNvPr id="3" name="2 Marcador de contenido"/>
          <p:cNvSpPr>
            <a:spLocks noGrp="1"/>
          </p:cNvSpPr>
          <p:nvPr>
            <p:ph idx="1"/>
          </p:nvPr>
        </p:nvSpPr>
        <p:spPr>
          <a:xfrm>
            <a:off x="1043608" y="2049878"/>
            <a:ext cx="6795720" cy="4000066"/>
          </a:xfrm>
        </p:spPr>
        <p:txBody>
          <a:bodyPr>
            <a:normAutofit/>
          </a:bodyPr>
          <a:lstStyle/>
          <a:p>
            <a:pPr marL="274320" indent="-274320" fontAlgn="auto">
              <a:spcBef>
                <a:spcPts val="580"/>
              </a:spcBef>
              <a:spcAft>
                <a:spcPts val="0"/>
              </a:spcAft>
              <a:buFont typeface="Wingdings 2"/>
              <a:buChar char=""/>
              <a:defRPr/>
            </a:pPr>
            <a:r>
              <a:rPr lang="es-ES" dirty="0"/>
              <a:t>El </a:t>
            </a:r>
            <a:r>
              <a:rPr lang="es-ES" b="1" dirty="0"/>
              <a:t>Jardín Botánico de Roma</a:t>
            </a:r>
            <a:r>
              <a:rPr lang="es-ES" dirty="0"/>
              <a:t> es un jardín botánico de 12 hectáreas, situado sobre las cuestas del Janículo, en el antiguo parque de villa Corsini, que fue un tiempo la residencia de Cristina de Suecia. </a:t>
            </a:r>
          </a:p>
          <a:p>
            <a:pPr marL="274320" indent="-274320" fontAlgn="auto">
              <a:spcBef>
                <a:spcPts val="580"/>
              </a:spcBef>
              <a:spcAft>
                <a:spcPts val="0"/>
              </a:spcAft>
              <a:buFont typeface="Wingdings 2"/>
              <a:buChar char=""/>
              <a:defRPr/>
            </a:pPr>
            <a:r>
              <a:rPr lang="es-ES" dirty="0"/>
              <a:t>El jardín botánico depende del </a:t>
            </a:r>
            <a:r>
              <a:rPr lang="es-ES" i="1" dirty="0"/>
              <a:t>Departamento de biología vegetal</a:t>
            </a:r>
            <a:r>
              <a:rPr lang="es-ES" dirty="0"/>
              <a:t> de la Universidad de Roma La Sapienza.</a:t>
            </a:r>
          </a:p>
          <a:p>
            <a:pPr marL="274320" indent="-274320" fontAlgn="auto">
              <a:spcBef>
                <a:spcPts val="580"/>
              </a:spcBef>
              <a:spcAft>
                <a:spcPts val="0"/>
              </a:spcAft>
              <a:buFont typeface="Wingdings 2"/>
              <a:buChar char=""/>
              <a:defRPr/>
            </a:pPr>
            <a:r>
              <a:rPr lang="es-ES" dirty="0"/>
              <a:t>El antepasado del actual jardín botánico de Roma el </a:t>
            </a:r>
            <a:r>
              <a:rPr lang="es-ES" i="1" dirty="0"/>
              <a:t>Simpliciarius Pontificius Vaticanus</a:t>
            </a:r>
            <a:r>
              <a:rPr lang="es-ES" dirty="0"/>
              <a:t> (es decir, el "jardín del simples" dónde se cultivaban las plantas útiles y medicinales, siempre presente en los monasterios) mencionado bajo el pontificado de Bonifacio VIII. </a:t>
            </a:r>
          </a:p>
        </p:txBody>
      </p:sp>
    </p:spTree>
    <p:extLst>
      <p:ext uri="{BB962C8B-B14F-4D97-AF65-F5344CB8AC3E}">
        <p14:creationId xmlns:p14="http://schemas.microsoft.com/office/powerpoint/2010/main" val="937949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idx="1"/>
          </p:nvPr>
        </p:nvSpPr>
        <p:spPr>
          <a:xfrm>
            <a:off x="914400" y="404813"/>
            <a:ext cx="7402016" cy="5614987"/>
          </a:xfrm>
        </p:spPr>
        <p:txBody>
          <a:bodyPr>
            <a:normAutofit/>
          </a:bodyPr>
          <a:lstStyle/>
          <a:p>
            <a:r>
              <a:rPr lang="es-ES" dirty="0"/>
              <a:t>Un poco más tarde, al final del siglo XIII, una inscripción actual en el Capitolio menciona a un </a:t>
            </a:r>
            <a:r>
              <a:rPr lang="es-ES" i="1" dirty="0"/>
              <a:t>Pomerius</a:t>
            </a:r>
            <a:r>
              <a:rPr lang="es-ES" dirty="0"/>
              <a:t> creado por el papa Nicolás III sobre la colina del Vaticano: se trataba no obstante aún de un terreno agrícola - vid, huerta, hierbas medicinales - sobre el lugar ocupado hoy día por los jardines y los palacios del Vaticano, destinado a los cultivos para el servicio del tribunal pontifical.</a:t>
            </a:r>
          </a:p>
          <a:p>
            <a:r>
              <a:rPr lang="es-ES" dirty="0"/>
              <a:t>El primer verdadero jardín botánico de Roma fue creado en el siglo XVI por Alejandro VI, y posteriormente reconstruido por Pío IV, que lo dotó con un encargado (que hacía también función de guía). </a:t>
            </a:r>
          </a:p>
          <a:p>
            <a:r>
              <a:rPr lang="es-ES" dirty="0"/>
              <a:t>Pío V aumenta el jardín confiándolo al botánico Michele Mercati. </a:t>
            </a:r>
          </a:p>
          <a:p>
            <a:endParaRPr lang="es-ES" dirty="0"/>
          </a:p>
        </p:txBody>
      </p:sp>
    </p:spTree>
    <p:extLst>
      <p:ext uri="{BB962C8B-B14F-4D97-AF65-F5344CB8AC3E}">
        <p14:creationId xmlns:p14="http://schemas.microsoft.com/office/powerpoint/2010/main" val="4217482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813"/>
            <a:ext cx="7200800" cy="5614987"/>
          </a:xfrm>
        </p:spPr>
        <p:txBody>
          <a:bodyPr>
            <a:normAutofit/>
          </a:bodyPr>
          <a:lstStyle/>
          <a:p>
            <a:pPr marL="274320" indent="-274320" fontAlgn="auto">
              <a:spcBef>
                <a:spcPts val="580"/>
              </a:spcBef>
              <a:spcAft>
                <a:spcPts val="0"/>
              </a:spcAft>
              <a:buFont typeface="Wingdings 2"/>
              <a:buChar char=""/>
              <a:defRPr/>
            </a:pPr>
            <a:r>
              <a:rPr lang="es-ES" dirty="0"/>
              <a:t>Después de un período de abandono, el papa Alejandro VII hizo uno de los principales jardines botánicos de Europa, utilizando el agua de los acueductos de Roma que Pablo V había instalado desde Albano hasta el Janículo.</a:t>
            </a:r>
          </a:p>
          <a:p>
            <a:pPr marL="274320" indent="-274320" fontAlgn="auto">
              <a:spcBef>
                <a:spcPts val="580"/>
              </a:spcBef>
              <a:spcAft>
                <a:spcPts val="0"/>
              </a:spcAft>
              <a:buFont typeface="Wingdings 2"/>
              <a:buChar char=""/>
              <a:defRPr/>
            </a:pPr>
            <a:r>
              <a:rPr lang="es-ES" dirty="0"/>
              <a:t>Aunque la primera cátedra universitaria de botánico se haya instituido en Roma en 1513, en la cual, los estudiantes y los profesores podían gozar para sus observaciones del jardín botánico del Vaticano, este último permanecía con un estatuto muy privado. El papa dio el primer terreno destinado a este uso a la Universidad Alejandro VII Chigi en 1660.</a:t>
            </a:r>
          </a:p>
          <a:p>
            <a:pPr marL="274320" indent="-274320" fontAlgn="auto">
              <a:spcBef>
                <a:spcPts val="580"/>
              </a:spcBef>
              <a:spcAft>
                <a:spcPts val="0"/>
              </a:spcAft>
              <a:buFont typeface="Wingdings 2"/>
              <a:buChar char=""/>
              <a:defRPr/>
            </a:pPr>
            <a:r>
              <a:rPr lang="es-ES" dirty="0"/>
              <a:t>Es solamente con la reunificación de Italia, en 1883, que el jardín botánico de Roma se instala sobre su sitio actual, cuando el Estado adquiere la propiedad de jardines de la villa Corsini</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22351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07738"/>
            <a:ext cx="7272808" cy="5686425"/>
          </a:xfrm>
        </p:spPr>
        <p:txBody>
          <a:bodyPr>
            <a:normAutofit fontScale="77500" lnSpcReduction="20000"/>
          </a:bodyPr>
          <a:lstStyle/>
          <a:p>
            <a:pPr marL="274320" indent="-274320" fontAlgn="auto">
              <a:spcBef>
                <a:spcPts val="580"/>
              </a:spcBef>
              <a:spcAft>
                <a:spcPts val="0"/>
              </a:spcAft>
              <a:buFont typeface="Wingdings 2"/>
              <a:buChar char=""/>
              <a:defRPr/>
            </a:pPr>
            <a:r>
              <a:rPr lang="es-ES" sz="2600" dirty="0"/>
              <a:t>El primer director, el que en el parque Corsini, prácticamente abandonado hizo instalar las primeras colecciones, fue Pietro Romualdo Pirotta (Pavía 1853-1936), profesor de Botánica de la Universidad de Roma desde 1883, miembro de la Accademia nazionale d sci desde 1910, miembro entre otras cosas, desde 1913, de la primera comisión ministerial para la creación Parque ciudadano de los Abruzos, fundador en 1924 del </a:t>
            </a:r>
            <a:r>
              <a:rPr lang="es-ES" sz="2600" i="1" dirty="0"/>
              <a:t>Annali di Botanica</a:t>
            </a:r>
            <a:r>
              <a:rPr lang="es-ES" sz="2600" dirty="0"/>
              <a:t>.</a:t>
            </a:r>
          </a:p>
          <a:p>
            <a:pPr marL="274320" indent="-274320" fontAlgn="auto">
              <a:spcBef>
                <a:spcPts val="580"/>
              </a:spcBef>
              <a:spcAft>
                <a:spcPts val="0"/>
              </a:spcAft>
              <a:buFont typeface="Wingdings 2"/>
              <a:buChar char=""/>
              <a:defRPr/>
            </a:pPr>
            <a:r>
              <a:rPr lang="es-ES" sz="2600" dirty="0"/>
              <a:t>El jardín botánico de Roma tiene actualmente una extensión de 12 hectáreas, situado sobre las cuestas del Janículo hacia el Noreste y soleada en su parte llana. </a:t>
            </a:r>
          </a:p>
          <a:p>
            <a:pPr marL="274320" indent="-274320" fontAlgn="auto">
              <a:spcBef>
                <a:spcPts val="580"/>
              </a:spcBef>
              <a:spcAft>
                <a:spcPts val="0"/>
              </a:spcAft>
              <a:buFont typeface="Wingdings 2"/>
              <a:buChar char=""/>
              <a:defRPr/>
            </a:pPr>
            <a:r>
              <a:rPr lang="es-ES" sz="2600" dirty="0"/>
              <a:t>La red de riego y algunos arroyos destinados a las plantas acuáticas se abastecen por el acueducto de </a:t>
            </a:r>
            <a:r>
              <a:rPr lang="es-ES" sz="2600" i="1" dirty="0"/>
              <a:t>Acqua Paola</a:t>
            </a:r>
            <a:r>
              <a:rPr lang="es-ES" sz="2600" dirty="0"/>
              <a:t> que domina el lugar.</a:t>
            </a:r>
          </a:p>
          <a:p>
            <a:pPr marL="274320" indent="-274320" fontAlgn="auto">
              <a:spcBef>
                <a:spcPts val="580"/>
              </a:spcBef>
              <a:spcAft>
                <a:spcPts val="0"/>
              </a:spcAft>
              <a:buFont typeface="Wingdings 2"/>
              <a:buChar char=""/>
              <a:defRPr/>
            </a:pPr>
            <a:r>
              <a:rPr lang="es-ES" sz="2600" dirty="0"/>
              <a:t>El jardín alberga actualmente más de 3000 especies vegetales.</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82061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idx="1"/>
          </p:nvPr>
        </p:nvSpPr>
        <p:spPr>
          <a:xfrm>
            <a:off x="1043608" y="476250"/>
            <a:ext cx="7272808" cy="5543550"/>
          </a:xfrm>
        </p:spPr>
        <p:txBody>
          <a:bodyPr>
            <a:normAutofit/>
          </a:bodyPr>
          <a:lstStyle/>
          <a:p>
            <a:r>
              <a:rPr lang="es-ES" dirty="0"/>
              <a:t>Palmeras,</a:t>
            </a:r>
          </a:p>
          <a:p>
            <a:r>
              <a:rPr lang="es-ES" dirty="0"/>
              <a:t>Bosquete de bambús, valle de los helechos, rosaleda,</a:t>
            </a:r>
          </a:p>
          <a:p>
            <a:r>
              <a:rPr lang="es-ES" dirty="0"/>
              <a:t>Jardín japonés,</a:t>
            </a:r>
          </a:p>
          <a:p>
            <a:r>
              <a:rPr lang="es-ES" dirty="0"/>
              <a:t>En la parte superior de la colina se conservó la estructura arbolada original, dejada en forma de bosque mediterráneo de perennifolios. Este sector llamado el </a:t>
            </a:r>
            <a:r>
              <a:rPr lang="es-ES" i="1" dirty="0"/>
              <a:t>Bosco romano</a:t>
            </a:r>
            <a:r>
              <a:rPr lang="es-ES" dirty="0"/>
              <a:t>, y a través de las frondosidades, entre los especímenes seculares de encinas y de plátanos ( de 350 - 400 años), se beneficia de espléndidas vistas panorámicas sobre la ciudad.</a:t>
            </a:r>
          </a:p>
          <a:p>
            <a:r>
              <a:rPr lang="es-ES" dirty="0"/>
              <a:t> De la adaptación del jardín realizado en el siglo XVIII, se conservaron en este sector la escalera de Fuga y el nicho adosado en la cumbre de la colina.</a:t>
            </a:r>
          </a:p>
          <a:p>
            <a:endParaRPr lang="es-ES" dirty="0"/>
          </a:p>
          <a:p>
            <a:endParaRPr lang="es-ES" dirty="0"/>
          </a:p>
        </p:txBody>
      </p:sp>
    </p:spTree>
    <p:extLst>
      <p:ext uri="{BB962C8B-B14F-4D97-AF65-F5344CB8AC3E}">
        <p14:creationId xmlns:p14="http://schemas.microsoft.com/office/powerpoint/2010/main" val="3881508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idx="1"/>
          </p:nvPr>
        </p:nvSpPr>
        <p:spPr>
          <a:xfrm>
            <a:off x="914400" y="476250"/>
            <a:ext cx="7330008" cy="5543550"/>
          </a:xfrm>
        </p:spPr>
        <p:txBody>
          <a:bodyPr/>
          <a:lstStyle/>
          <a:p>
            <a:r>
              <a:rPr lang="es-ES" dirty="0"/>
              <a:t> En la parte inferior, en dirección del palacio, se instaló la colección de coníferas; se encuentra, en particular, la </a:t>
            </a:r>
            <a:r>
              <a:rPr lang="es-ES" i="1" dirty="0"/>
              <a:t>Araucaria</a:t>
            </a:r>
            <a:r>
              <a:rPr lang="es-ES" dirty="0"/>
              <a:t> australiana, una sequoia americana y algunos </a:t>
            </a:r>
            <a:r>
              <a:rPr lang="es-ES" i="1" dirty="0"/>
              <a:t>Taxodium distichum</a:t>
            </a:r>
            <a:r>
              <a:rPr lang="es-ES" dirty="0"/>
              <a:t> de Florida.</a:t>
            </a:r>
          </a:p>
          <a:p>
            <a:r>
              <a:rPr lang="es-ES" dirty="0"/>
              <a:t>Plantas acuáticas,</a:t>
            </a:r>
          </a:p>
          <a:p>
            <a:r>
              <a:rPr lang="es-ES" dirty="0"/>
              <a:t>Invernaderos,</a:t>
            </a:r>
          </a:p>
          <a:p>
            <a:r>
              <a:rPr lang="es-ES" dirty="0"/>
              <a:t>Jardín de las plantas medicinales y aromáticas</a:t>
            </a:r>
          </a:p>
          <a:p>
            <a:endParaRPr lang="es-ES" dirty="0"/>
          </a:p>
        </p:txBody>
      </p:sp>
    </p:spTree>
    <p:extLst>
      <p:ext uri="{BB962C8B-B14F-4D97-AF65-F5344CB8AC3E}">
        <p14:creationId xmlns:p14="http://schemas.microsoft.com/office/powerpoint/2010/main" val="2309140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File:Orto botanico - le anatre del giardino giapponese 274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999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le:020907-ortobotanico20a-acquatica.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158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Orto Botanico di Ro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994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Orto botanico (Roma).-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931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Orto Botanico di Ro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054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Orto Botanico di Ro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749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Orto Botanico di Ro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Orto Botanico di Rom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21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Orto Botanico di Rom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617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Orto botanico (Rom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634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Orto Botanico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94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Orto Botanico.-Euphorbia_canariensi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941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Orto botanico (Roma).-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9276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Orto botanico (Roma).-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969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Orto botanico (Roma)_fontana_dei_tritoni_27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921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Orto botanico (Roma)_i_bambu_27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699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Orto botanico (Roma)_il_giardino_giapponese_27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523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Orto botanico (Roma)serra_delle_orchidee_27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924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a:xfrm>
            <a:off x="1961317" y="808057"/>
            <a:ext cx="4770923" cy="1077229"/>
          </a:xfrm>
        </p:spPr>
        <p:txBody>
          <a:bodyPr/>
          <a:lstStyle/>
          <a:p>
            <a:r>
              <a:rPr lang="es-ES" dirty="0"/>
              <a:t>Orto Botánico de Padua.-</a:t>
            </a:r>
          </a:p>
        </p:txBody>
      </p:sp>
      <p:sp>
        <p:nvSpPr>
          <p:cNvPr id="91139" name="2 Marcador de contenido"/>
          <p:cNvSpPr>
            <a:spLocks noGrp="1"/>
          </p:cNvSpPr>
          <p:nvPr>
            <p:ph idx="1"/>
          </p:nvPr>
        </p:nvSpPr>
        <p:spPr>
          <a:xfrm>
            <a:off x="914400" y="1773238"/>
            <a:ext cx="7258000" cy="4246562"/>
          </a:xfrm>
        </p:spPr>
        <p:txBody>
          <a:bodyPr/>
          <a:lstStyle/>
          <a:p>
            <a:r>
              <a:rPr lang="es-ES" dirty="0"/>
              <a:t>El </a:t>
            </a:r>
            <a:r>
              <a:rPr lang="es-ES" b="1" dirty="0"/>
              <a:t>Jardín Botánico de Padua</a:t>
            </a:r>
            <a:r>
              <a:rPr lang="es-ES" dirty="0"/>
              <a:t> (en italiano: </a:t>
            </a:r>
            <a:r>
              <a:rPr lang="es-ES" b="1" dirty="0"/>
              <a:t>Orto Botánico di Pádova</a:t>
            </a:r>
            <a:r>
              <a:rPr lang="es-ES" dirty="0"/>
              <a:t>) es un jardín botánico que se encuentra en Padua (Italia). </a:t>
            </a:r>
          </a:p>
          <a:p>
            <a:r>
              <a:rPr lang="es-ES" dirty="0"/>
              <a:t>Fue fundado en 1545, siendo el jardín botánico universitario aún existente, más antiguo del mundo.</a:t>
            </a:r>
          </a:p>
          <a:p>
            <a:r>
              <a:rPr lang="es-ES" dirty="0"/>
              <a:t> El primero en ser establecido fue el Jardín Botánico de Pisa, fundado en 1544, en el transcurso de la historia ha cambiado poco el jardín, encontrándose en la localización que tenía en 1591.</a:t>
            </a:r>
          </a:p>
        </p:txBody>
      </p:sp>
    </p:spTree>
    <p:extLst>
      <p:ext uri="{BB962C8B-B14F-4D97-AF65-F5344CB8AC3E}">
        <p14:creationId xmlns:p14="http://schemas.microsoft.com/office/powerpoint/2010/main" val="2372531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idx="1"/>
          </p:nvPr>
        </p:nvSpPr>
        <p:spPr>
          <a:xfrm>
            <a:off x="914400" y="476250"/>
            <a:ext cx="7258000" cy="5543550"/>
          </a:xfrm>
        </p:spPr>
        <p:txBody>
          <a:bodyPr>
            <a:normAutofit fontScale="77500" lnSpcReduction="20000"/>
          </a:bodyPr>
          <a:lstStyle/>
          <a:p>
            <a:r>
              <a:rPr lang="es-ES" sz="2600" dirty="0"/>
              <a:t>El primer prefecto del jardín fue Luigi Squalermo, conocido como Anguillara, que introdujo unas 2000 especies con el propósito de facilitar el aprendizaje y el conocimiento de las plantas medicinales, a los estudiantes de la universidad</a:t>
            </a:r>
          </a:p>
          <a:p>
            <a:r>
              <a:rPr lang="es-ES" sz="2600" dirty="0"/>
              <a:t>En el 1997 fue inscrito en la lista del Patrimonio de la humanidad de la Unesco, con la siguiente motivación:</a:t>
            </a:r>
          </a:p>
          <a:p>
            <a:r>
              <a:rPr lang="es-ES" sz="2600" dirty="0"/>
              <a:t>El jardín botánico de Padua es el origen de todos los jardines botánicos del mundo y representa la cuna de la ciencia, los cambios científicos y nos hace comprensibles las relaciones entre la Naturaleza y la Cultura.</a:t>
            </a:r>
          </a:p>
          <a:p>
            <a:r>
              <a:rPr lang="es-ES" sz="2600" dirty="0"/>
              <a:t> Este ha contribuido ampliamente al progreso de numerosas disciplinas científicas modernas, en particular botánica, medicina, química, ecología y farmacia.</a:t>
            </a:r>
          </a:p>
          <a:p>
            <a:endParaRPr lang="es-ES" dirty="0"/>
          </a:p>
        </p:txBody>
      </p:sp>
    </p:spTree>
    <p:extLst>
      <p:ext uri="{BB962C8B-B14F-4D97-AF65-F5344CB8AC3E}">
        <p14:creationId xmlns:p14="http://schemas.microsoft.com/office/powerpoint/2010/main" val="3347496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idx="1"/>
          </p:nvPr>
        </p:nvSpPr>
        <p:spPr>
          <a:xfrm>
            <a:off x="914400" y="476250"/>
            <a:ext cx="7258000" cy="5543550"/>
          </a:xfrm>
        </p:spPr>
        <p:txBody>
          <a:bodyPr/>
          <a:lstStyle/>
          <a:p>
            <a:r>
              <a:rPr lang="es-ES" dirty="0"/>
              <a:t>El jardín botánico tiene actualmente una superficie de casi 22 mil metro cuadrados. </a:t>
            </a:r>
          </a:p>
          <a:p>
            <a:r>
              <a:rPr lang="es-ES" dirty="0"/>
              <a:t>La estructura está circundada por un muro circular construido en el 1552 con el propósito de surtir de hierbas medicinales. </a:t>
            </a:r>
          </a:p>
          <a:p>
            <a:r>
              <a:rPr lang="es-ES" dirty="0"/>
              <a:t>En el interior cuatro divisiones que a su vez están divididos en arriates con lechos de plantas. </a:t>
            </a:r>
          </a:p>
          <a:p>
            <a:r>
              <a:rPr lang="es-ES" dirty="0"/>
              <a:t>En el centro un estanque para las plantas acuáticas que está alimentado por una fuente de agua caliente que mana de un estrato trescientos metros por debajo del jardín.</a:t>
            </a:r>
          </a:p>
          <a:p>
            <a:r>
              <a:rPr lang="es-ES" dirty="0"/>
              <a:t>Debido a una escasez de invernáculos, las plantas están situadas principalmente al aire libre. </a:t>
            </a:r>
          </a:p>
        </p:txBody>
      </p:sp>
    </p:spTree>
    <p:extLst>
      <p:ext uri="{BB962C8B-B14F-4D97-AF65-F5344CB8AC3E}">
        <p14:creationId xmlns:p14="http://schemas.microsoft.com/office/powerpoint/2010/main" val="2300885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idx="1"/>
          </p:nvPr>
        </p:nvSpPr>
        <p:spPr>
          <a:xfrm>
            <a:off x="914400" y="333375"/>
            <a:ext cx="7258000" cy="5686425"/>
          </a:xfrm>
        </p:spPr>
        <p:txBody>
          <a:bodyPr/>
          <a:lstStyle/>
          <a:p>
            <a:r>
              <a:rPr lang="es-ES" dirty="0"/>
              <a:t>Unos 6.000 tipos de plantas se están cultivando y se están arreglando actualmente según estándares taxonómicos, utilitarios, ecológicos, ambientales e históricos.</a:t>
            </a:r>
          </a:p>
          <a:p>
            <a:r>
              <a:rPr lang="es-ES" dirty="0"/>
              <a:t>La colección sistemática se concentra en los cuatro arriates centrales más grandes.</a:t>
            </a:r>
          </a:p>
          <a:p>
            <a:r>
              <a:rPr lang="es-ES" dirty="0"/>
              <a:t>Actualmente las colecciones incluyen:</a:t>
            </a:r>
          </a:p>
          <a:p>
            <a:r>
              <a:rPr lang="es-ES" dirty="0"/>
              <a:t>Las </a:t>
            </a:r>
            <a:r>
              <a:rPr lang="es-ES" i="1" dirty="0"/>
              <a:t>plantas medicinales</a:t>
            </a:r>
            <a:r>
              <a:rPr lang="es-ES" dirty="0"/>
              <a:t> son las más importantes, siendo las que representan el propósito original del jardín botánico. Estas se clasifican según taxonomía de Engler, basada en la filogenética, las relaciones entre las familias. </a:t>
            </a:r>
          </a:p>
          <a:p>
            <a:r>
              <a:rPr lang="es-ES" dirty="0"/>
              <a:t>Cada planta se etiqueta con su sustantivo científico y sus características terapéuticas principales.</a:t>
            </a:r>
          </a:p>
          <a:p>
            <a:endParaRPr lang="es-ES" dirty="0"/>
          </a:p>
          <a:p>
            <a:endParaRPr lang="es-ES" dirty="0"/>
          </a:p>
        </p:txBody>
      </p:sp>
    </p:spTree>
    <p:extLst>
      <p:ext uri="{BB962C8B-B14F-4D97-AF65-F5344CB8AC3E}">
        <p14:creationId xmlns:p14="http://schemas.microsoft.com/office/powerpoint/2010/main" val="752282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7330008" cy="5614987"/>
          </a:xfrm>
        </p:spPr>
        <p:txBody>
          <a:bodyPr>
            <a:normAutofit/>
          </a:bodyPr>
          <a:lstStyle/>
          <a:p>
            <a:pPr marL="274320" indent="-274320" fontAlgn="auto">
              <a:spcBef>
                <a:spcPts val="580"/>
              </a:spcBef>
              <a:spcAft>
                <a:spcPts val="0"/>
              </a:spcAft>
              <a:buFont typeface="Wingdings 2"/>
              <a:buChar char=""/>
              <a:defRPr/>
            </a:pPr>
            <a:r>
              <a:rPr lang="es-ES" dirty="0"/>
              <a:t>Una colección de </a:t>
            </a:r>
            <a:r>
              <a:rPr lang="es-ES" i="1" dirty="0"/>
              <a:t>plantas venenosas</a:t>
            </a:r>
            <a:r>
              <a:rPr lang="es-ES" dirty="0"/>
              <a:t> se ha instalado recientemente con paneles didácticos: muchas de estas plantas venenosas se encuentran también en el sector de las plantas medicinales porque en cantidades convenientes pueden ser utilizadas para tratar las enfermedades.</a:t>
            </a:r>
          </a:p>
          <a:p>
            <a:pPr marL="274320" indent="-274320" fontAlgn="auto">
              <a:spcBef>
                <a:spcPts val="580"/>
              </a:spcBef>
              <a:spcAft>
                <a:spcPts val="0"/>
              </a:spcAft>
              <a:buFont typeface="Wingdings 2"/>
              <a:buChar char=""/>
              <a:defRPr/>
            </a:pPr>
            <a:r>
              <a:rPr lang="es-ES" dirty="0"/>
              <a:t>Plantas insectívoras, plantas que se encuentran en suelos pobres en nitrógeno, estas plantas para sobrevivir, deben utilizar las proteínas de algunos pequeños insectos capturados con sus hojas para contrarestar sus deficiencias de nutrientes.</a:t>
            </a:r>
          </a:p>
          <a:p>
            <a:pPr marL="274320" indent="-274320" fontAlgn="auto">
              <a:spcBef>
                <a:spcPts val="580"/>
              </a:spcBef>
              <a:spcAft>
                <a:spcPts val="0"/>
              </a:spcAft>
              <a:buFont typeface="Wingdings 2"/>
              <a:buChar char=""/>
              <a:defRPr/>
            </a:pPr>
            <a:r>
              <a:rPr lang="es-ES" dirty="0"/>
              <a:t>Plantas crasas en una reconstrucción de un hábitat desértico (en primavera y verano).</a:t>
            </a:r>
          </a:p>
          <a:p>
            <a:pPr marL="274320" indent="-274320" fontAlgn="auto">
              <a:spcBef>
                <a:spcPts val="580"/>
              </a:spcBef>
              <a:spcAft>
                <a:spcPts val="0"/>
              </a:spcAft>
              <a:buFont typeface="Wingdings 2"/>
              <a:buChar char=""/>
              <a:defRPr/>
            </a:pPr>
            <a:r>
              <a:rPr lang="es-ES" dirty="0"/>
              <a:t>Orquídeas, con un microhábitat húmedo caliente que permite el cultivo de estas plantas procedentes de bosques tropicales.</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718922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idx="1"/>
          </p:nvPr>
        </p:nvSpPr>
        <p:spPr>
          <a:xfrm>
            <a:off x="914400" y="404813"/>
            <a:ext cx="7258000" cy="5614987"/>
          </a:xfrm>
        </p:spPr>
        <p:txBody>
          <a:bodyPr>
            <a:normAutofit/>
          </a:bodyPr>
          <a:lstStyle/>
          <a:p>
            <a:r>
              <a:rPr lang="es-ES" dirty="0"/>
              <a:t>Plantas del maquis mediterráneo, que contiene la vegetación costera típica de la cuenca mediterránea, caracterizada por un clima de veranos calientes e inviernos suaves. </a:t>
            </a:r>
          </a:p>
          <a:p>
            <a:r>
              <a:rPr lang="es-ES" dirty="0"/>
              <a:t>Una impenetrable maraña que se compone de un matorral de plantas perennes leñosas y los árboles así como numerosas plantas trepadoras, a menudo espinosas.</a:t>
            </a:r>
          </a:p>
          <a:p>
            <a:r>
              <a:rPr lang="es-ES" dirty="0"/>
              <a:t>Jardín Alpino: plantas características de clima alpino típico, sistema que se encuentra sobre la ladera de la montaña.</a:t>
            </a:r>
          </a:p>
          <a:p>
            <a:r>
              <a:rPr lang="es-ES" dirty="0"/>
              <a:t> Caracterizado por las zonas del detritus rocoso donde las plantas de porte herbaceo hunden sus raíces en este suelo suelto y pobre, junto con los arbustos, y los árboles torcidos pequeños tales como el pino del mugo y el enebro enano.</a:t>
            </a:r>
          </a:p>
          <a:p>
            <a:endParaRPr lang="es-ES" dirty="0"/>
          </a:p>
        </p:txBody>
      </p:sp>
    </p:spTree>
    <p:extLst>
      <p:ext uri="{BB962C8B-B14F-4D97-AF65-F5344CB8AC3E}">
        <p14:creationId xmlns:p14="http://schemas.microsoft.com/office/powerpoint/2010/main" val="3449365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idx="1"/>
          </p:nvPr>
        </p:nvSpPr>
        <p:spPr>
          <a:xfrm>
            <a:off x="914400" y="260350"/>
            <a:ext cx="7330008" cy="5759450"/>
          </a:xfrm>
        </p:spPr>
        <p:txBody>
          <a:bodyPr>
            <a:normAutofit/>
          </a:bodyPr>
          <a:lstStyle/>
          <a:p>
            <a:r>
              <a:rPr lang="es-ES" dirty="0"/>
              <a:t>Plantas típicas del Triveneto: Esta es una colección de plantas representativas de las colinas de Euganea y del área que rodea el jardín botánico.</a:t>
            </a:r>
          </a:p>
          <a:p>
            <a:r>
              <a:rPr lang="es-ES" dirty="0"/>
              <a:t> Hay también una sección dedicada a la colección, a la preservación y al estudio de plantas en peligro de la extinción.</a:t>
            </a:r>
          </a:p>
          <a:p>
            <a:r>
              <a:rPr lang="es-ES" dirty="0"/>
              <a:t>Entre los ejemplares más interesantes se encuentra la </a:t>
            </a:r>
            <a:r>
              <a:rPr lang="es-ES" i="1" dirty="0"/>
              <a:t>palma de San Pedro</a:t>
            </a:r>
            <a:r>
              <a:rPr lang="es-ES" dirty="0"/>
              <a:t> (Chamaerops humilis L.) que se plantó en 1585 y a la que Goethe le dedicó alguno de sus escritos.</a:t>
            </a:r>
          </a:p>
          <a:p>
            <a:r>
              <a:rPr lang="es-ES" dirty="0"/>
              <a:t>Son numerosas las plantas que fueron introducidas en Italia por primera vez a través de este jardín botánico.</a:t>
            </a:r>
            <a:br>
              <a:rPr lang="es-ES" dirty="0"/>
            </a:br>
            <a:r>
              <a:rPr lang="es-ES" dirty="0"/>
              <a:t>Entre estas se encuentra el </a:t>
            </a:r>
            <a:r>
              <a:rPr lang="es-ES" i="1" dirty="0"/>
              <a:t>Ginkgo biloba</a:t>
            </a:r>
            <a:r>
              <a:rPr lang="es-ES" dirty="0"/>
              <a:t>, la magnolia, la patata, el jazmín, la acacia y el girasol.</a:t>
            </a:r>
          </a:p>
          <a:p>
            <a:endParaRPr lang="es-ES" dirty="0"/>
          </a:p>
          <a:p>
            <a:endParaRPr lang="es-ES" dirty="0"/>
          </a:p>
        </p:txBody>
      </p:sp>
    </p:spTree>
    <p:extLst>
      <p:ext uri="{BB962C8B-B14F-4D97-AF65-F5344CB8AC3E}">
        <p14:creationId xmlns:p14="http://schemas.microsoft.com/office/powerpoint/2010/main" val="230703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Orto Botanico dellÚniversita di Pad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959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Orto Botanico de Pad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4281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dova.-0rto Botani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992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Orto Botanico di Padova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5512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Orto Botanico di Padua.-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9545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Orto Botanico de Padu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9418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Orto Botanico de `Padov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3971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Orto Botanico de Padu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262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Orto Botanico di Padov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5035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3 Imagen" descr="Orto Botanico di Pado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2705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Orto Botanico di Pad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4000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Orto Botanico di Padov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976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orto botanico di Padua.-1.jpg"/>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3230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Orto Botanico di Pad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161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OrtoBotPadova_Incrocio_viali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4850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Orto Botanico di 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8901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Orto Botanico di Padua.-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2162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OrtoBotPadova_Bletilla_striat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5438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OrtoBotPadova_Eichhornia_crassip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786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dova.-Orto Botani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8529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OrtoBotPadova_Fontana_4_stagioni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3447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OrtoBotPadova_Fontana_Teofrast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9648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dova.-Orto Botanic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4011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OrtoBotPadova_Ingress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914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OrtoBotPadova_Iris_grami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2 Imagen" descr="OrtoBotPadova_Iris_sibiric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4095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OrtoBotPadova_Lampranthus_deltoi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673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OrtoBotPadova_Macchia_mediterra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1874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OrtoBotPadova_Magnolia_grandifl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OrtoBotPadova_Porta_oves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6331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OrtoBotPadova_Nymphaea_fla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1378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OrtoBotPadova_Pistia_stratio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043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OrtoBotPadova_Roccera_alp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7660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OrtoBotPadova_Serra_carnivo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982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2 Imagen" descr="Padov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0612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934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a:xfrm>
            <a:off x="1961317" y="808057"/>
            <a:ext cx="4626907" cy="1077229"/>
          </a:xfrm>
        </p:spPr>
        <p:txBody>
          <a:bodyPr/>
          <a:lstStyle/>
          <a:p>
            <a:r>
              <a:rPr lang="it-IT" dirty="0"/>
              <a:t>Orto Botanico di Palermo</a:t>
            </a:r>
            <a:endParaRPr lang="es-ES" dirty="0"/>
          </a:p>
        </p:txBody>
      </p:sp>
      <p:sp>
        <p:nvSpPr>
          <p:cNvPr id="3" name="2 Marcador de contenido"/>
          <p:cNvSpPr>
            <a:spLocks noGrp="1"/>
          </p:cNvSpPr>
          <p:nvPr>
            <p:ph idx="1"/>
          </p:nvPr>
        </p:nvSpPr>
        <p:spPr>
          <a:xfrm>
            <a:off x="1043608" y="2049878"/>
            <a:ext cx="6795720" cy="4000066"/>
          </a:xfrm>
        </p:spPr>
        <p:txBody>
          <a:bodyPr>
            <a:normAutofit/>
          </a:bodyPr>
          <a:lstStyle/>
          <a:p>
            <a:pPr marL="274320" indent="-274320" fontAlgn="auto">
              <a:spcBef>
                <a:spcPts val="580"/>
              </a:spcBef>
              <a:spcAft>
                <a:spcPts val="0"/>
              </a:spcAft>
              <a:buFont typeface="Wingdings 2"/>
              <a:buChar char=""/>
              <a:defRPr/>
            </a:pPr>
            <a:r>
              <a:rPr lang="es-ES" dirty="0"/>
              <a:t>El </a:t>
            </a:r>
            <a:r>
              <a:rPr lang="es-ES" b="1" dirty="0"/>
              <a:t>Jardín Botánico de Palermo</a:t>
            </a:r>
            <a:r>
              <a:rPr lang="es-ES" dirty="0"/>
              <a:t> (en italiano, </a:t>
            </a:r>
            <a:r>
              <a:rPr lang="es-ES" b="1" i="1" dirty="0"/>
              <a:t>Orto Botánico di Palermo</a:t>
            </a:r>
            <a:r>
              <a:rPr lang="es-ES" dirty="0"/>
              <a:t> o también como </a:t>
            </a:r>
            <a:r>
              <a:rPr lang="es-ES" b="1" dirty="0"/>
              <a:t>Orto Botánico dell'Università di Palermo</a:t>
            </a:r>
            <a:r>
              <a:rPr lang="es-ES" dirty="0"/>
              <a:t>) se encuentra en la ciudad de Palermo en la isla italiana de Sicilia.</a:t>
            </a:r>
          </a:p>
          <a:p>
            <a:pPr marL="274320" indent="-274320" fontAlgn="auto">
              <a:spcBef>
                <a:spcPts val="580"/>
              </a:spcBef>
              <a:spcAft>
                <a:spcPts val="0"/>
              </a:spcAft>
              <a:buFont typeface="Wingdings 2"/>
              <a:buChar char=""/>
              <a:defRPr/>
            </a:pPr>
            <a:r>
              <a:rPr lang="es-ES" dirty="0"/>
              <a:t>El jardín botánico con una extensión de unas 10 hectáreas, es una institución didáctico-científica del Departamento de Ciencia Botánica de la Universidad de Palermo.</a:t>
            </a:r>
          </a:p>
          <a:p>
            <a:pPr marL="274320" indent="-274320" fontAlgn="auto">
              <a:spcBef>
                <a:spcPts val="580"/>
              </a:spcBef>
              <a:spcAft>
                <a:spcPts val="0"/>
              </a:spcAft>
              <a:buFont typeface="Wingdings 2"/>
              <a:buChar char=""/>
              <a:defRPr/>
            </a:pPr>
            <a:r>
              <a:rPr lang="es-ES" dirty="0"/>
              <a:t>El código de identificación internacional de "Orto Botánico dell'Università di Palermo" como miembro del "Botanic Gardens Conservation Internacional" (BGCI), así como las siglas de su herbario es </a:t>
            </a:r>
            <a:r>
              <a:rPr lang="es-ES" b="1" dirty="0"/>
              <a:t>PAL</a:t>
            </a:r>
            <a:r>
              <a:rPr lang="es-ES" dirty="0"/>
              <a:t>.</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0857763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idx="1"/>
          </p:nvPr>
        </p:nvSpPr>
        <p:spPr>
          <a:xfrm>
            <a:off x="1043608" y="333375"/>
            <a:ext cx="7200800" cy="5686425"/>
          </a:xfrm>
        </p:spPr>
        <p:txBody>
          <a:bodyPr>
            <a:normAutofit/>
          </a:bodyPr>
          <a:lstStyle/>
          <a:p>
            <a:r>
              <a:rPr lang="es-ES" dirty="0"/>
              <a:t>Su origen se remonta al 1779, año en el que </a:t>
            </a:r>
            <a:r>
              <a:rPr lang="es-ES" i="1" dirty="0"/>
              <a:t>l'Accademia dei Regi Studi</a:t>
            </a:r>
            <a:r>
              <a:rPr lang="es-ES" dirty="0"/>
              <a:t> instituye la cátedra de "Botanica e Materia medica" y se le asigna un modesto trozo de terreno para acondicionar un pequeño jardín botánico dedicado al cultivo de plantas medicinales útiles para la enseñanza y la salud pública.</a:t>
            </a:r>
          </a:p>
          <a:p>
            <a:r>
              <a:rPr lang="es-ES" dirty="0"/>
              <a:t>Este primer jardín bien pronto se reveló insuficiente para las necesidades y en el 1786 se decide de transferirlo a lo que es su sede actual, situado en el </a:t>
            </a:r>
            <a:r>
              <a:rPr lang="es-ES" i="1" dirty="0"/>
              <a:t>Llano de San Erasmo</a:t>
            </a:r>
            <a:r>
              <a:rPr lang="es-ES" dirty="0"/>
              <a:t>, en la época tristemente famoso en cuanto a ser el lugar de ajusticiamientos de la Santa Inquisición. </a:t>
            </a:r>
          </a:p>
          <a:p>
            <a:r>
              <a:rPr lang="es-ES" dirty="0"/>
              <a:t>En el 1789 se inicia la construcción del cuerpo principal del edificio del jardín, en estilo neoclásico. </a:t>
            </a:r>
          </a:p>
          <a:p>
            <a:endParaRPr lang="es-ES" dirty="0"/>
          </a:p>
        </p:txBody>
      </p:sp>
    </p:spTree>
    <p:extLst>
      <p:ext uri="{BB962C8B-B14F-4D97-AF65-F5344CB8AC3E}">
        <p14:creationId xmlns:p14="http://schemas.microsoft.com/office/powerpoint/2010/main" val="26941461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2 Marcador de contenido"/>
          <p:cNvSpPr>
            <a:spLocks noGrp="1"/>
          </p:cNvSpPr>
          <p:nvPr>
            <p:ph idx="1"/>
          </p:nvPr>
        </p:nvSpPr>
        <p:spPr>
          <a:xfrm>
            <a:off x="914400" y="476250"/>
            <a:ext cx="7402016" cy="5543550"/>
          </a:xfrm>
        </p:spPr>
        <p:txBody>
          <a:bodyPr>
            <a:normAutofit/>
          </a:bodyPr>
          <a:lstStyle/>
          <a:p>
            <a:r>
              <a:rPr lang="es-ES" dirty="0"/>
              <a:t>Está constituido de un edificio central, el </a:t>
            </a:r>
            <a:r>
              <a:rPr lang="es-ES" i="1" dirty="0"/>
              <a:t>Gymnasium</a:t>
            </a:r>
            <a:r>
              <a:rPr lang="es-ES" dirty="0"/>
              <a:t>, y de dos cuerpos laterales, el </a:t>
            </a:r>
            <a:r>
              <a:rPr lang="es-ES" i="1" dirty="0"/>
              <a:t>Tepidarium</a:t>
            </a:r>
            <a:r>
              <a:rPr lang="es-ES" dirty="0"/>
              <a:t> y el </a:t>
            </a:r>
            <a:r>
              <a:rPr lang="es-ES" i="1" dirty="0"/>
              <a:t>Calidarium</a:t>
            </a:r>
            <a:r>
              <a:rPr lang="es-ES" dirty="0"/>
              <a:t>, proyectado por el arquitecto francés Léon Dufourny a quién se debe el diseño de las plantaciones de la porción más antigua del Jardín, próxima al </a:t>
            </a:r>
            <a:r>
              <a:rPr lang="es-ES" i="1" dirty="0"/>
              <a:t>Gimnasyum</a:t>
            </a:r>
            <a:r>
              <a:rPr lang="es-ES" dirty="0"/>
              <a:t>, un esquema rectangular, subdividido en cuatro paralelogramos, en los que las especies se encuentran dispuestas según el sistema de clasificación de Carlos Linneo.</a:t>
            </a:r>
          </a:p>
          <a:p>
            <a:r>
              <a:rPr lang="es-ES" dirty="0"/>
              <a:t>El "</a:t>
            </a:r>
            <a:r>
              <a:rPr lang="es-ES" i="1" dirty="0"/>
              <a:t>nuovo Orto</a:t>
            </a:r>
            <a:r>
              <a:rPr lang="es-ES" dirty="0"/>
              <a:t>" fue inaugurado en el 1795; en los años siguientes se fue acrecentando, con el </a:t>
            </a:r>
            <a:r>
              <a:rPr lang="es-ES" i="1" dirty="0"/>
              <a:t>Acquarium</a:t>
            </a:r>
            <a:r>
              <a:rPr lang="es-ES" dirty="0"/>
              <a:t> (1798), un gran estanque en el que prosperan numerosas especies de plantas acuáticas, y con la </a:t>
            </a:r>
            <a:r>
              <a:rPr lang="es-ES" i="1" dirty="0"/>
              <a:t>serra Maria Carolina</a:t>
            </a:r>
            <a:r>
              <a:rPr lang="es-ES" dirty="0"/>
              <a:t>, 1823. </a:t>
            </a:r>
          </a:p>
        </p:txBody>
      </p:sp>
    </p:spTree>
    <p:extLst>
      <p:ext uri="{BB962C8B-B14F-4D97-AF65-F5344CB8AC3E}">
        <p14:creationId xmlns:p14="http://schemas.microsoft.com/office/powerpoint/2010/main" val="31062927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idx="1"/>
          </p:nvPr>
        </p:nvSpPr>
        <p:spPr>
          <a:xfrm>
            <a:off x="914400" y="333375"/>
            <a:ext cx="7330008" cy="5686425"/>
          </a:xfrm>
        </p:spPr>
        <p:txBody>
          <a:bodyPr>
            <a:normAutofit/>
          </a:bodyPr>
          <a:lstStyle/>
          <a:p>
            <a:r>
              <a:rPr lang="es-ES" dirty="0"/>
              <a:t>. El gran </a:t>
            </a:r>
            <a:r>
              <a:rPr lang="es-ES" i="1" dirty="0"/>
              <a:t>Ficus magnolioides</a:t>
            </a:r>
            <a:r>
              <a:rPr lang="es-ES" dirty="0"/>
              <a:t>, que constituye el símbolo del jardín moderno, fue importado de la Isla Norfolk (Australia), en 1845. </a:t>
            </a:r>
          </a:p>
          <a:p>
            <a:r>
              <a:rPr lang="es-ES" dirty="0"/>
              <a:t>La extensión actual, de unas 10 hectáreas, se debió a una ampliación en el 1892</a:t>
            </a:r>
          </a:p>
          <a:p>
            <a:r>
              <a:rPr lang="es-ES" dirty="0"/>
              <a:t>. En 1985 el jardín pasó a ser un Departamento de los estudios de Botánica de la Universidad de Palermo.</a:t>
            </a:r>
          </a:p>
          <a:p>
            <a:r>
              <a:rPr lang="es-ES" dirty="0"/>
              <a:t>De frente a la cancela de entrada está el edificio central en estilo neoclásico del </a:t>
            </a:r>
            <a:r>
              <a:rPr lang="es-ES" i="1" dirty="0"/>
              <a:t>Gymnasium</a:t>
            </a:r>
            <a:r>
              <a:rPr lang="es-ES" dirty="0"/>
              <a:t>, que originalmente era la sede de la </a:t>
            </a:r>
            <a:r>
              <a:rPr lang="es-ES" i="1" dirty="0"/>
              <a:t>Schola Regia Botanice</a:t>
            </a:r>
            <a:r>
              <a:rPr lang="es-ES" dirty="0"/>
              <a:t>, del </a:t>
            </a:r>
            <a:r>
              <a:rPr lang="es-ES" i="1" dirty="0"/>
              <a:t>Herbarium</a:t>
            </a:r>
            <a:r>
              <a:rPr lang="es-ES" dirty="0"/>
              <a:t>, de la Biblioteca y de la vivienda de Director.</a:t>
            </a:r>
          </a:p>
          <a:p>
            <a:r>
              <a:rPr lang="es-ES" dirty="0"/>
              <a:t>Junto al Gymnasium dos edificios menores dispuestos simétricamente. </a:t>
            </a:r>
          </a:p>
          <a:p>
            <a:endParaRPr lang="es-ES" dirty="0"/>
          </a:p>
        </p:txBody>
      </p:sp>
    </p:spTree>
    <p:extLst>
      <p:ext uri="{BB962C8B-B14F-4D97-AF65-F5344CB8AC3E}">
        <p14:creationId xmlns:p14="http://schemas.microsoft.com/office/powerpoint/2010/main" val="39486397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333375"/>
            <a:ext cx="7330008" cy="5686425"/>
          </a:xfrm>
        </p:spPr>
        <p:txBody>
          <a:bodyPr>
            <a:normAutofit/>
          </a:bodyPr>
          <a:lstStyle/>
          <a:p>
            <a:pPr marL="274320" indent="-274320" fontAlgn="auto">
              <a:spcBef>
                <a:spcPts val="580"/>
              </a:spcBef>
              <a:spcAft>
                <a:spcPts val="0"/>
              </a:spcAft>
              <a:buFont typeface="Wingdings 2"/>
              <a:buChar char=""/>
              <a:defRPr/>
            </a:pPr>
            <a:r>
              <a:rPr lang="es-ES" dirty="0"/>
              <a:t>Estos se denominan ahora como el </a:t>
            </a:r>
            <a:r>
              <a:rPr lang="es-ES" i="1" dirty="0"/>
              <a:t>Calidarium</a:t>
            </a:r>
            <a:r>
              <a:rPr lang="es-ES" dirty="0"/>
              <a:t> y el </a:t>
            </a:r>
            <a:r>
              <a:rPr lang="es-ES" i="1" dirty="0"/>
              <a:t>Tepidarium</a:t>
            </a:r>
            <a:r>
              <a:rPr lang="es-ES" dirty="0"/>
              <a:t> porque originalmente albergaban plantas de climas cálidos y tde climas templados respectivamente.</a:t>
            </a:r>
          </a:p>
          <a:p>
            <a:pPr marL="274320" indent="-274320" fontAlgn="auto">
              <a:spcBef>
                <a:spcPts val="580"/>
              </a:spcBef>
              <a:spcAft>
                <a:spcPts val="0"/>
              </a:spcAft>
              <a:buFont typeface="Wingdings 2"/>
              <a:buChar char=""/>
              <a:defRPr/>
            </a:pPr>
            <a:r>
              <a:rPr lang="es-ES" dirty="0"/>
              <a:t>En el sector más antiguo del jardín, diseñado según un esquema rectangular, con subdivisones de cuatro paralelogramos, en los que a su vez se subdividen en lechos de siembra cuadrados, donde las plantas se disponen siguiendo la clasificación lineana. </a:t>
            </a:r>
          </a:p>
          <a:p>
            <a:pPr marL="274320" indent="-274320" fontAlgn="auto">
              <a:spcBef>
                <a:spcPts val="580"/>
              </a:spcBef>
              <a:spcAft>
                <a:spcPts val="0"/>
              </a:spcAft>
              <a:buFont typeface="Wingdings 2"/>
              <a:buChar char=""/>
              <a:defRPr/>
            </a:pPr>
            <a:r>
              <a:rPr lang="es-ES" dirty="0"/>
              <a:t>Las plantaciones originales de este sector se han modificado con el tiempo, debido a que algunas de las plantas originales que tenían un mayor desarrollo ahogaban a otras próximas.</a:t>
            </a:r>
          </a:p>
          <a:p>
            <a:pPr marL="274320" indent="-274320" fontAlgn="auto">
              <a:spcBef>
                <a:spcPts val="580"/>
              </a:spcBef>
              <a:spcAft>
                <a:spcPts val="0"/>
              </a:spcAft>
              <a:buFont typeface="Wingdings 2"/>
              <a:buChar char=""/>
              <a:defRPr/>
            </a:pPr>
            <a:r>
              <a:rPr lang="es-ES" dirty="0"/>
              <a:t>Al fondo del paseo central, se encuentra el </a:t>
            </a:r>
            <a:r>
              <a:rPr lang="es-ES" i="1" dirty="0"/>
              <a:t>Aquarium</a:t>
            </a:r>
            <a:r>
              <a:rPr lang="es-ES" dirty="0"/>
              <a:t>, un gran estanque circular subdividido en 24 compartimentos, que se obtienen repartiendo radialmente tres sectores concéntricos en 8 partes, que albergan numerosas especies acuáticas.</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01901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idx="1"/>
          </p:nvPr>
        </p:nvSpPr>
        <p:spPr>
          <a:xfrm>
            <a:off x="914400" y="404813"/>
            <a:ext cx="7258000" cy="5614987"/>
          </a:xfrm>
        </p:spPr>
        <p:txBody>
          <a:bodyPr>
            <a:normAutofit/>
          </a:bodyPr>
          <a:lstStyle/>
          <a:p>
            <a:r>
              <a:rPr lang="es-ES" dirty="0"/>
              <a:t>A pocos metros del </a:t>
            </a:r>
            <a:r>
              <a:rPr lang="es-ES" i="1" dirty="0"/>
              <a:t>Aquarium</a:t>
            </a:r>
            <a:r>
              <a:rPr lang="es-ES" dirty="0"/>
              <a:t> se encuentra el </a:t>
            </a:r>
            <a:r>
              <a:rPr lang="es-ES" i="1" dirty="0"/>
              <a:t>laghetto</a:t>
            </a:r>
            <a:r>
              <a:rPr lang="es-ES" dirty="0"/>
              <a:t>, otro estanque amplio en el que las plantas se disponen de un modo informal. Otras piezas de agua se encuentran dentro de los cuadrados Lineanos.</a:t>
            </a:r>
          </a:p>
          <a:p>
            <a:r>
              <a:rPr lang="es-ES" b="1" dirty="0"/>
              <a:t> El invernadero</a:t>
            </a:r>
          </a:p>
          <a:p>
            <a:r>
              <a:rPr lang="es-ES" dirty="0"/>
              <a:t>El jardín ha ido acrecentando con el tiempo una serie de invernaderos (</a:t>
            </a:r>
            <a:r>
              <a:rPr lang="es-ES" i="1" dirty="0"/>
              <a:t>serras</a:t>
            </a:r>
            <a:r>
              <a:rPr lang="es-ES" dirty="0"/>
              <a:t>), que actualmente suman unos 1300 mq.</a:t>
            </a:r>
          </a:p>
          <a:p>
            <a:r>
              <a:rPr lang="es-ES" dirty="0"/>
              <a:t>El más antiguo de estos es la </a:t>
            </a:r>
            <a:r>
              <a:rPr lang="es-ES" i="1" dirty="0"/>
              <a:t>serra Maria Carolina</a:t>
            </a:r>
            <a:r>
              <a:rPr lang="es-ES" dirty="0"/>
              <a:t>, donación de la reina Maria Carolina de Austria, denominado como </a:t>
            </a:r>
            <a:r>
              <a:rPr lang="es-ES" i="1" dirty="0"/>
              <a:t>Giardino d'Inverno</a:t>
            </a:r>
            <a:r>
              <a:rPr lang="es-ES" dirty="0"/>
              <a:t>. Originalmente la estructura era en madera con un recubrimiento de estuco, en la segunda mitad siglo XIX se reconstruyó como una estructura metálica.</a:t>
            </a:r>
          </a:p>
          <a:p>
            <a:endParaRPr lang="es-ES" dirty="0"/>
          </a:p>
        </p:txBody>
      </p:sp>
    </p:spTree>
    <p:extLst>
      <p:ext uri="{BB962C8B-B14F-4D97-AF65-F5344CB8AC3E}">
        <p14:creationId xmlns:p14="http://schemas.microsoft.com/office/powerpoint/2010/main" val="14766905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idx="1"/>
          </p:nvPr>
        </p:nvSpPr>
        <p:spPr>
          <a:xfrm>
            <a:off x="914400" y="188913"/>
            <a:ext cx="7185992" cy="5830887"/>
          </a:xfrm>
        </p:spPr>
        <p:txBody>
          <a:bodyPr/>
          <a:lstStyle/>
          <a:p>
            <a:r>
              <a:rPr lang="es-ES" dirty="0"/>
              <a:t>Otros invernaderos son:</a:t>
            </a:r>
          </a:p>
          <a:p>
            <a:r>
              <a:rPr lang="es-ES" i="1" dirty="0"/>
              <a:t>la serra delle succulente</a:t>
            </a:r>
            <a:r>
              <a:rPr lang="es-ES" dirty="0"/>
              <a:t>, con plantas de ambientes cálidos-áridos</a:t>
            </a:r>
          </a:p>
          <a:p>
            <a:r>
              <a:rPr lang="es-ES" i="1" dirty="0"/>
              <a:t>la serra sperimentale</a:t>
            </a:r>
            <a:r>
              <a:rPr lang="es-ES" dirty="0"/>
              <a:t>, que actualmente alberga bananos y papayas</a:t>
            </a:r>
          </a:p>
          <a:p>
            <a:r>
              <a:rPr lang="es-ES" i="1" dirty="0"/>
              <a:t>la serra della Regione</a:t>
            </a:r>
            <a:r>
              <a:rPr lang="es-ES" dirty="0"/>
              <a:t>, que alberga plantas de ambientes cálidos-húmedos</a:t>
            </a:r>
          </a:p>
          <a:p>
            <a:r>
              <a:rPr lang="es-ES" i="1" dirty="0"/>
              <a:t>la serra per il salvataggio delle succulente</a:t>
            </a:r>
            <a:r>
              <a:rPr lang="es-ES" dirty="0"/>
              <a:t>, anexa al Departamento de Ciencia Botánica</a:t>
            </a:r>
          </a:p>
          <a:p>
            <a:r>
              <a:rPr lang="es-ES" i="1" dirty="0"/>
              <a:t>la serra delle felci</a:t>
            </a:r>
            <a:endParaRPr lang="es-ES" dirty="0"/>
          </a:p>
          <a:p>
            <a:endParaRPr lang="es-ES" dirty="0"/>
          </a:p>
        </p:txBody>
      </p:sp>
    </p:spTree>
    <p:extLst>
      <p:ext uri="{BB962C8B-B14F-4D97-AF65-F5344CB8AC3E}">
        <p14:creationId xmlns:p14="http://schemas.microsoft.com/office/powerpoint/2010/main" val="28455851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Orto Botanico di Palermo.-Gymnas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9167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Orto_botanico_Palerm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6765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ergolatoV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807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Orto-Botanico-Palerm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64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alermo botanic garden-Echinocactus_grusonii_-_Palerm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2808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Palermo botanic garden-Encephalartos_altensteinii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6994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Palermo botanic garden-Encephalartos_longifoliu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1160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Palermo botanic garden-Encephalartos_woodii_x_natalensi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5734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Orto Botanico di Palermo.-Ceiba_Specio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3" name="2 Imagen" descr="Orto Botanico di Palermo.-Ceiba_speciosa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2928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Orto Botanico di PalermoCeiba_specios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4963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Orto Botanico di Palermo.-Choris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517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Orto Botanico di Palermo.-Ficus_macrophylla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129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Orto Botanico di Palermo.-Ficus_macrophylla_(Palerm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4246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Orto Botanico di Palermo.-Sici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1382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Orto Botanico di Palermo-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9569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Orto Botanico di Palermo.-sicilia.-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5707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Orto Botanico di Pàlerm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5" name="3 CuadroTexto"/>
          <p:cNvSpPr txBox="1">
            <a:spLocks noChangeArrowheads="1"/>
          </p:cNvSpPr>
          <p:nvPr/>
        </p:nvSpPr>
        <p:spPr bwMode="auto">
          <a:xfrm>
            <a:off x="5580063" y="0"/>
            <a:ext cx="35639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dirty="0">
                <a:solidFill>
                  <a:prstClr val="white"/>
                </a:solidFill>
                <a:cs typeface="Arial" charset="0"/>
              </a:rPr>
              <a:t>Orto Botánico di Palermo</a:t>
            </a:r>
          </a:p>
        </p:txBody>
      </p:sp>
    </p:spTree>
    <p:extLst>
      <p:ext uri="{BB962C8B-B14F-4D97-AF65-F5344CB8AC3E}">
        <p14:creationId xmlns:p14="http://schemas.microsoft.com/office/powerpoint/2010/main" val="28285023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Orto Botanico di palermo_aquar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5169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Orto Botanico di PalermoAloe_plicati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6958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Orto Botanico di PalermoDracaena_draco_P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0761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007" y="0"/>
            <a:ext cx="8593985" cy="6858000"/>
          </a:xfrm>
          <a:prstGeom prst="rect">
            <a:avLst/>
          </a:prstGeom>
        </p:spPr>
      </p:pic>
    </p:spTree>
    <p:extLst>
      <p:ext uri="{BB962C8B-B14F-4D97-AF65-F5344CB8AC3E}">
        <p14:creationId xmlns:p14="http://schemas.microsoft.com/office/powerpoint/2010/main" val="2002253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616124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911" t="2941" r="1913" b="7843"/>
          <a:stretch/>
        </p:blipFill>
        <p:spPr>
          <a:xfrm>
            <a:off x="0" y="1"/>
            <a:ext cx="9144000" cy="6858000"/>
          </a:xfrm>
          <a:prstGeom prst="rect">
            <a:avLst/>
          </a:prstGeom>
        </p:spPr>
      </p:pic>
    </p:spTree>
    <p:extLst>
      <p:ext uri="{BB962C8B-B14F-4D97-AF65-F5344CB8AC3E}">
        <p14:creationId xmlns:p14="http://schemas.microsoft.com/office/powerpoint/2010/main" val="8091326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962436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9785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07983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294321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573016"/>
            <a:ext cx="2943212"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152" y="0"/>
            <a:ext cx="3203848"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0716" y="0"/>
            <a:ext cx="2889436" cy="3429000"/>
          </a:xfrm>
          <a:prstGeom prst="rect">
            <a:avLst/>
          </a:prstGeom>
        </p:spPr>
      </p:pic>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0716" y="3428999"/>
            <a:ext cx="6093284" cy="3464151"/>
          </a:xfrm>
          <a:prstGeom prst="rect">
            <a:avLst/>
          </a:prstGeom>
        </p:spPr>
      </p:pic>
    </p:spTree>
    <p:extLst>
      <p:ext uri="{BB962C8B-B14F-4D97-AF65-F5344CB8AC3E}">
        <p14:creationId xmlns:p14="http://schemas.microsoft.com/office/powerpoint/2010/main" val="5842444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1380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1082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00400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8" y="23410"/>
            <a:ext cx="6478450" cy="3571875"/>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4427" t="2157" r="3396" b="6470"/>
          <a:stretch/>
        </p:blipFill>
        <p:spPr>
          <a:xfrm>
            <a:off x="6494928" y="147918"/>
            <a:ext cx="2649071" cy="671008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92" y="3502959"/>
            <a:ext cx="6471935" cy="3260560"/>
          </a:xfrm>
          <a:prstGeom prst="rect">
            <a:avLst/>
          </a:prstGeom>
        </p:spPr>
      </p:pic>
    </p:spTree>
    <p:extLst>
      <p:ext uri="{BB962C8B-B14F-4D97-AF65-F5344CB8AC3E}">
        <p14:creationId xmlns:p14="http://schemas.microsoft.com/office/powerpoint/2010/main" val="19896089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140" t="2804" r="2693" b="10725"/>
          <a:stretch/>
        </p:blipFill>
        <p:spPr>
          <a:xfrm>
            <a:off x="0" y="94128"/>
            <a:ext cx="4283968" cy="2902823"/>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2330" t="2804" r="3321" b="5466"/>
          <a:stretch/>
        </p:blipFill>
        <p:spPr>
          <a:xfrm>
            <a:off x="4283968" y="0"/>
            <a:ext cx="4860032" cy="317350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996952"/>
            <a:ext cx="9144000" cy="3861048"/>
          </a:xfrm>
          <a:prstGeom prst="rect">
            <a:avLst/>
          </a:prstGeom>
        </p:spPr>
      </p:pic>
    </p:spTree>
    <p:extLst>
      <p:ext uri="{BB962C8B-B14F-4D97-AF65-F5344CB8AC3E}">
        <p14:creationId xmlns:p14="http://schemas.microsoft.com/office/powerpoint/2010/main" val="12501182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6979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3230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76733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5333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Título"/>
          <p:cNvSpPr>
            <a:spLocks noGrp="1"/>
          </p:cNvSpPr>
          <p:nvPr>
            <p:ph type="title"/>
          </p:nvPr>
        </p:nvSpPr>
        <p:spPr>
          <a:xfrm>
            <a:off x="1961317" y="808057"/>
            <a:ext cx="4626907" cy="1077229"/>
          </a:xfrm>
        </p:spPr>
        <p:txBody>
          <a:bodyPr/>
          <a:lstStyle/>
          <a:p>
            <a:r>
              <a:rPr lang="es-ES" dirty="0"/>
              <a:t>Orto Botánico di Pisa.-</a:t>
            </a:r>
          </a:p>
        </p:txBody>
      </p:sp>
      <p:sp>
        <p:nvSpPr>
          <p:cNvPr id="160771" name="2 Marcador de contenido"/>
          <p:cNvSpPr>
            <a:spLocks noGrp="1"/>
          </p:cNvSpPr>
          <p:nvPr>
            <p:ph idx="1"/>
          </p:nvPr>
        </p:nvSpPr>
        <p:spPr>
          <a:xfrm>
            <a:off x="1043608" y="2049878"/>
            <a:ext cx="6795720" cy="4000066"/>
          </a:xfrm>
        </p:spPr>
        <p:txBody>
          <a:bodyPr/>
          <a:lstStyle/>
          <a:p>
            <a:r>
              <a:rPr lang="es-ES" dirty="0"/>
              <a:t>El </a:t>
            </a:r>
            <a:r>
              <a:rPr lang="es-ES" b="1" dirty="0"/>
              <a:t>Orto Botánico di Pisa,</a:t>
            </a:r>
            <a:r>
              <a:rPr lang="es-ES" dirty="0"/>
              <a:t> también conocido como el </a:t>
            </a:r>
            <a:r>
              <a:rPr lang="es-ES" b="1" dirty="0"/>
              <a:t>Orto Botánico di Pisa dell'Università,</a:t>
            </a:r>
            <a:r>
              <a:rPr lang="es-ES" dirty="0"/>
              <a:t> es un jardín botánico operado por la Universidad de Pisa , y ubicado en la calle Via Luca Ghini 5, Pisa , Italia </a:t>
            </a:r>
          </a:p>
          <a:p>
            <a:r>
              <a:rPr lang="es-ES" dirty="0"/>
              <a:t> Está abierto de lunes a viernes por la mañana, sin costo alguno. </a:t>
            </a:r>
          </a:p>
          <a:p>
            <a:r>
              <a:rPr lang="es-ES" dirty="0"/>
              <a:t>El jardín fue creado en 1544 en virtud de Cosimo I de 'Medici como el primer jardín botánico de la universidad en Europa, y encargó al famoso botánico Luca Ghini de Imola .</a:t>
            </a:r>
          </a:p>
          <a:p>
            <a:endParaRPr lang="es-ES" dirty="0"/>
          </a:p>
        </p:txBody>
      </p:sp>
    </p:spTree>
    <p:extLst>
      <p:ext uri="{BB962C8B-B14F-4D97-AF65-F5344CB8AC3E}">
        <p14:creationId xmlns:p14="http://schemas.microsoft.com/office/powerpoint/2010/main" val="20455733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76250"/>
            <a:ext cx="7113984" cy="5543550"/>
          </a:xfrm>
        </p:spPr>
        <p:txBody>
          <a:bodyPr>
            <a:normAutofit/>
          </a:bodyPr>
          <a:lstStyle/>
          <a:p>
            <a:pPr marL="274320" indent="-274320" fontAlgn="auto">
              <a:spcBef>
                <a:spcPts val="580"/>
              </a:spcBef>
              <a:spcAft>
                <a:spcPts val="0"/>
              </a:spcAft>
              <a:buFont typeface="Wingdings 2"/>
              <a:buChar char=""/>
              <a:defRPr/>
            </a:pPr>
            <a:r>
              <a:rPr lang="es-ES" dirty="0"/>
              <a:t>En 1563 el jardín fue trasladado desde su ubicación junto al río original (ahora el Arsenal Médicis) a uno cerca del convento de Santa Marta, y en 1591 se trasladó de nuevo a su posición tercera y actual. </a:t>
            </a:r>
          </a:p>
          <a:p>
            <a:pPr marL="274320" indent="-274320" fontAlgn="auto">
              <a:spcBef>
                <a:spcPts val="580"/>
              </a:spcBef>
              <a:spcAft>
                <a:spcPts val="0"/>
              </a:spcAft>
              <a:buFont typeface="Wingdings 2"/>
              <a:buChar char=""/>
              <a:defRPr/>
            </a:pPr>
            <a:r>
              <a:rPr lang="es-ES" dirty="0"/>
              <a:t>A partir de estos primeros tiempos, el jardín ha contenido una galería de objetos naturales (hoy Museo di Storia Pisa Naturale), una biblioteca (ahora parte de la biblioteca de la universidad), y los retratos de sus directores a lo largo de los siglos.</a:t>
            </a:r>
          </a:p>
          <a:p>
            <a:pPr marL="274320" indent="-274320" fontAlgn="auto">
              <a:spcBef>
                <a:spcPts val="580"/>
              </a:spcBef>
              <a:spcAft>
                <a:spcPts val="0"/>
              </a:spcAft>
              <a:buFont typeface="Wingdings 2"/>
              <a:buChar char=""/>
              <a:defRPr/>
            </a:pPr>
            <a:r>
              <a:rPr lang="es-ES" dirty="0"/>
              <a:t>También incluye una de las primeras de hierro con marco de invernaderos construidos en Italia. </a:t>
            </a:r>
          </a:p>
          <a:p>
            <a:pPr marL="274320" indent="-274320" fontAlgn="auto">
              <a:spcBef>
                <a:spcPts val="580"/>
              </a:spcBef>
              <a:spcAft>
                <a:spcPts val="0"/>
              </a:spcAft>
              <a:buFont typeface="Wingdings 2"/>
              <a:buChar char=""/>
              <a:defRPr/>
            </a:pPr>
            <a:r>
              <a:rPr lang="es-ES" dirty="0"/>
              <a:t>Hoy, el jardín está dividido en secciones que contienen la escuela botánico, jardines, piscinas, invernaderos, y varios edificios. </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676288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2 Marcador de contenido"/>
          <p:cNvSpPr>
            <a:spLocks noGrp="1"/>
          </p:cNvSpPr>
          <p:nvPr>
            <p:ph idx="1"/>
          </p:nvPr>
        </p:nvSpPr>
        <p:spPr>
          <a:xfrm>
            <a:off x="914400" y="620713"/>
            <a:ext cx="7258000" cy="5399087"/>
          </a:xfrm>
        </p:spPr>
        <p:txBody>
          <a:bodyPr/>
          <a:lstStyle/>
          <a:p>
            <a:r>
              <a:rPr lang="es-ES" dirty="0"/>
              <a:t>Colecciones importantes incluyen hierba de los jardines y arboretos, así como el instituto de botánica antigua, construida 1591-1595, con una fachada decorada con conchas marinas.</a:t>
            </a:r>
          </a:p>
          <a:p>
            <a:r>
              <a:rPr lang="es-ES" dirty="0"/>
              <a:t>En este sector, que refleja aún hoy día el esquema de implantación definido en el siglo XIX por los prefectos Gaetano Savi y Teodoro Caruel, se encuentra árboles que pertenecen a los grupos de las coníferas y de las amentiferas (acacia). </a:t>
            </a:r>
          </a:p>
          <a:p>
            <a:r>
              <a:rPr lang="es-ES" dirty="0"/>
              <a:t>Los dos ejemplares más antiguos del jardín son el de </a:t>
            </a:r>
            <a:r>
              <a:rPr lang="es-ES" i="1" dirty="0"/>
              <a:t>Magnolia grandiflora</a:t>
            </a:r>
            <a:r>
              <a:rPr lang="es-ES" dirty="0"/>
              <a:t> y el </a:t>
            </a:r>
            <a:r>
              <a:rPr lang="es-ES" i="1" dirty="0"/>
              <a:t>Ginkgo biloba</a:t>
            </a:r>
            <a:r>
              <a:rPr lang="es-ES" dirty="0"/>
              <a:t>, plantados en 1787 por el prefecto Giorgio Santi. Se encuentran realmente fuera de este sector, en el jardín nombrado "jardín del cedro". </a:t>
            </a:r>
          </a:p>
          <a:p>
            <a:endParaRPr lang="es-ES" dirty="0"/>
          </a:p>
        </p:txBody>
      </p:sp>
    </p:spTree>
    <p:extLst>
      <p:ext uri="{BB962C8B-B14F-4D97-AF65-F5344CB8AC3E}">
        <p14:creationId xmlns:p14="http://schemas.microsoft.com/office/powerpoint/2010/main" val="32857502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76250"/>
            <a:ext cx="7330008" cy="6121400"/>
          </a:xfrm>
        </p:spPr>
        <p:txBody>
          <a:bodyPr>
            <a:normAutofit/>
          </a:bodyPr>
          <a:lstStyle/>
          <a:p>
            <a:pPr marL="274320" indent="-274320" fontAlgn="auto">
              <a:spcBef>
                <a:spcPts val="580"/>
              </a:spcBef>
              <a:spcAft>
                <a:spcPts val="0"/>
              </a:spcAft>
              <a:buFont typeface="Wingdings 2"/>
              <a:buChar char=""/>
              <a:defRPr/>
            </a:pPr>
            <a:r>
              <a:rPr lang="es-ES" b="1" dirty="0"/>
              <a:t> Flora oficinal</a:t>
            </a:r>
          </a:p>
          <a:p>
            <a:pPr marL="274320" indent="-274320" fontAlgn="auto">
              <a:spcBef>
                <a:spcPts val="580"/>
              </a:spcBef>
              <a:spcAft>
                <a:spcPts val="0"/>
              </a:spcAft>
              <a:buFont typeface="Wingdings 2"/>
              <a:buChar char=""/>
              <a:defRPr/>
            </a:pPr>
            <a:r>
              <a:rPr lang="es-ES" dirty="0"/>
              <a:t>Este sector, llamado « jardín del mirto » (</a:t>
            </a:r>
            <a:r>
              <a:rPr lang="es-ES" i="1" dirty="0"/>
              <a:t>Orto del Mirto</a:t>
            </a:r>
            <a:r>
              <a:rPr lang="es-ES" dirty="0"/>
              <a:t>) a causa de la presencia de un antiguo ejemplar de </a:t>
            </a:r>
            <a:r>
              <a:rPr lang="es-ES" i="1" dirty="0"/>
              <a:t>Myrtus communis</a:t>
            </a:r>
            <a:r>
              <a:rPr lang="es-ES" dirty="0"/>
              <a:t>, acoge alrededor de 140 especies de plantas oficinales, algunas de las cuales aún se encuentran incluidas en la farmacopea oficial como el ricino (</a:t>
            </a:r>
            <a:r>
              <a:rPr lang="es-ES" i="1" dirty="0"/>
              <a:t>Ricinus communis</a:t>
            </a:r>
            <a:r>
              <a:rPr lang="es-ES" dirty="0"/>
              <a:t>), la digital (</a:t>
            </a:r>
            <a:r>
              <a:rPr lang="es-ES" i="1" dirty="0"/>
              <a:t>Digitalis purpurea</a:t>
            </a:r>
            <a:r>
              <a:rPr lang="es-ES" dirty="0"/>
              <a:t>).</a:t>
            </a:r>
          </a:p>
          <a:p>
            <a:pPr marL="274320" indent="-274320" fontAlgn="auto">
              <a:spcBef>
                <a:spcPts val="580"/>
              </a:spcBef>
              <a:spcAft>
                <a:spcPts val="0"/>
              </a:spcAft>
              <a:buFont typeface="Wingdings 2"/>
              <a:buChar char=""/>
              <a:defRPr/>
            </a:pPr>
            <a:r>
              <a:rPr lang="es-ES" b="1" dirty="0"/>
              <a:t> Plantas acuáticas</a:t>
            </a:r>
          </a:p>
          <a:p>
            <a:pPr marL="274320" indent="-274320" fontAlgn="auto">
              <a:spcBef>
                <a:spcPts val="580"/>
              </a:spcBef>
              <a:spcAft>
                <a:spcPts val="0"/>
              </a:spcAft>
              <a:buFont typeface="Wingdings 2"/>
              <a:buChar char=""/>
              <a:defRPr/>
            </a:pPr>
            <a:r>
              <a:rPr lang="es-ES" dirty="0"/>
              <a:t>Se trata de una colección de especies esencialmente autóctonas: algunas de entre ellas como la calta de los pantanos (</a:t>
            </a:r>
            <a:r>
              <a:rPr lang="es-ES" i="1" dirty="0"/>
              <a:t>Caltha palustris</a:t>
            </a:r>
            <a:r>
              <a:rPr lang="es-ES" dirty="0"/>
              <a:t>) están casi extintas en la naturaleza, mientras que otros, como el hibiscus palustre (</a:t>
            </a:r>
            <a:r>
              <a:rPr lang="es-ES" i="1" dirty="0"/>
              <a:t>Hibiscus palustris</a:t>
            </a:r>
            <a:r>
              <a:rPr lang="es-ES" dirty="0"/>
              <a:t>) y el nenúfar amarillo (</a:t>
            </a:r>
            <a:r>
              <a:rPr lang="es-ES" i="1" dirty="0"/>
              <a:t>Nuphar lutea</a:t>
            </a:r>
            <a:r>
              <a:rPr lang="es-ES" dirty="0"/>
              <a:t>) están fuertemente amenazadas por la contaminación de las aguas y el saneamiento de las zonas húmedas.</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None/>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7197123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2 Marcador de contenido"/>
          <p:cNvSpPr>
            <a:spLocks noGrp="1"/>
          </p:cNvSpPr>
          <p:nvPr>
            <p:ph idx="1"/>
          </p:nvPr>
        </p:nvSpPr>
        <p:spPr>
          <a:xfrm>
            <a:off x="971600" y="549275"/>
            <a:ext cx="7128792" cy="5470525"/>
          </a:xfrm>
        </p:spPr>
        <p:txBody>
          <a:bodyPr/>
          <a:lstStyle/>
          <a:p>
            <a:r>
              <a:rPr lang="es-ES" b="1" dirty="0"/>
              <a:t>Colección sistemática</a:t>
            </a:r>
          </a:p>
          <a:p>
            <a:r>
              <a:rPr lang="es-ES" dirty="0"/>
              <a:t>Incluye alrededor de 45 arriates en los cuales están representados 550 especies pertenecientes a 39 familias, dispuestas según criterios didáctico sistemáticos.</a:t>
            </a:r>
          </a:p>
          <a:p>
            <a:endParaRPr lang="es-ES" dirty="0"/>
          </a:p>
        </p:txBody>
      </p:sp>
    </p:spTree>
    <p:extLst>
      <p:ext uri="{BB962C8B-B14F-4D97-AF65-F5344CB8AC3E}">
        <p14:creationId xmlns:p14="http://schemas.microsoft.com/office/powerpoint/2010/main" val="402363416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Orto_botanico_di_Pisa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8673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Orto_botanico_di_Pis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169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orto_botanico_p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910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8177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Orto_ botanico di P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3429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Orto_botanico_Pis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8819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2 Imagen" descr="Orto Botanico di Pis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36185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Orto Botanico di Pisa.-Phyllostachys_heterocyc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26326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Orto botanico di Pisa .-Aloe_last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76700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Orto botanico di Pisa .-Caltha_palustri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9599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Orto botanico di Pisa .-Tillandsia_aeranthos-Pisa-2010-05-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74911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Orto botanico di Pisa -Paeonia_suffruticos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0851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Orto botanico di Pisa Pisa_orto_botanico_alo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6779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Orto_Botanico_Comunale_di_Lucc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99755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Orto_botanico_di_Pis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7298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Orto_botanico_di_Pisa_5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82252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Orto_botanico_di_Pisa_-_general_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1" name="2 Imagen" descr="Orto_botanico_Pisa.-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71450"/>
            <a:ext cx="4427537"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91239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Orto_botanico_Pis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69170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Orto_botanico_Pi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0748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Orto_botanico_Pi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31841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Orto_botanico_Pis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9279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Orto_botanico_Pis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3180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Orto_botanico_Pis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53941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Orto_botanico_Pis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67285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Orto_botanico_Pis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85029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Orto_botanico_Pis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552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File:Armillaria mellea - Pisa 2010 -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8704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1_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4.xml><?xml version="1.0" encoding="utf-8"?>
<a:theme xmlns:a="http://schemas.openxmlformats.org/drawingml/2006/main" name="2_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5.xml><?xml version="1.0" encoding="utf-8"?>
<a:theme xmlns:a="http://schemas.openxmlformats.org/drawingml/2006/main" name="3_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6.xml><?xml version="1.0" encoding="utf-8"?>
<a:theme xmlns:a="http://schemas.openxmlformats.org/drawingml/2006/main" name="4_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7.xml><?xml version="1.0" encoding="utf-8"?>
<a:theme xmlns:a="http://schemas.openxmlformats.org/drawingml/2006/main" name="5_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183</TotalTime>
  <Words>5224</Words>
  <Application>Microsoft Office PowerPoint</Application>
  <PresentationFormat>Presentación en pantalla (4:3)</PresentationFormat>
  <Paragraphs>392</Paragraphs>
  <Slides>164</Slides>
  <Notes>110</Notes>
  <HiddenSlides>0</HiddenSlides>
  <MMClips>0</MMClips>
  <ScaleCrop>false</ScaleCrop>
  <HeadingPairs>
    <vt:vector size="6" baseType="variant">
      <vt:variant>
        <vt:lpstr>Fuentes usadas</vt:lpstr>
      </vt:variant>
      <vt:variant>
        <vt:i4>8</vt:i4>
      </vt:variant>
      <vt:variant>
        <vt:lpstr>Tema</vt:lpstr>
      </vt:variant>
      <vt:variant>
        <vt:i4>7</vt:i4>
      </vt:variant>
      <vt:variant>
        <vt:lpstr>Títulos de diapositiva</vt:lpstr>
      </vt:variant>
      <vt:variant>
        <vt:i4>164</vt:i4>
      </vt:variant>
    </vt:vector>
  </HeadingPairs>
  <TitlesOfParts>
    <vt:vector size="179" baseType="lpstr">
      <vt:lpstr>Arial</vt:lpstr>
      <vt:lpstr>Calibri</vt:lpstr>
      <vt:lpstr>Century Schoolbook</vt:lpstr>
      <vt:lpstr>MS Shell Dlg 2</vt:lpstr>
      <vt:lpstr>Perpetua</vt:lpstr>
      <vt:lpstr>Wingdings</vt:lpstr>
      <vt:lpstr>Wingdings 2</vt:lpstr>
      <vt:lpstr>Wingdings 3</vt:lpstr>
      <vt:lpstr>Mirador</vt:lpstr>
      <vt:lpstr>Madison</vt:lpstr>
      <vt:lpstr>1_Madison</vt:lpstr>
      <vt:lpstr>2_Madison</vt:lpstr>
      <vt:lpstr>3_Madison</vt:lpstr>
      <vt:lpstr>4_Madison</vt:lpstr>
      <vt:lpstr>5_Madison</vt:lpstr>
      <vt:lpstr>Ortos botánicos italianos</vt:lpstr>
      <vt:lpstr>Orto Botánico</vt:lpstr>
      <vt:lpstr>Presentación de PowerPoint</vt:lpstr>
      <vt:lpstr>Presentación de PowerPoint</vt:lpstr>
      <vt:lpstr>Presentación de PowerPoint</vt:lpstr>
      <vt:lpstr>Presentación de PowerPoint</vt:lpstr>
      <vt:lpstr>Giardino dei Semplici di Firenze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Botánico (Roma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Botánico de Padua.-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Palermo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Botánico di Pisa.-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Ortos botanicos italianos</dc:title>
  <dc:creator>Josep</dc:creator>
  <cp:lastModifiedBy>jose Maria pichardo   sagrista</cp:lastModifiedBy>
  <cp:revision>11</cp:revision>
  <dcterms:created xsi:type="dcterms:W3CDTF">2013-07-11T04:18:02Z</dcterms:created>
  <dcterms:modified xsi:type="dcterms:W3CDTF">2019-09-16T08:11:35Z</dcterms:modified>
</cp:coreProperties>
</file>