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71"/>
  </p:notesMasterIdLst>
  <p:sldIdLst>
    <p:sldId id="256" r:id="rId2"/>
    <p:sldId id="257" r:id="rId3"/>
    <p:sldId id="416" r:id="rId4"/>
    <p:sldId id="417" r:id="rId5"/>
    <p:sldId id="258" r:id="rId6"/>
    <p:sldId id="259" r:id="rId7"/>
    <p:sldId id="260" r:id="rId8"/>
    <p:sldId id="262" r:id="rId9"/>
    <p:sldId id="263" r:id="rId10"/>
    <p:sldId id="264" r:id="rId11"/>
    <p:sldId id="265" r:id="rId12"/>
    <p:sldId id="266" r:id="rId13"/>
    <p:sldId id="267" r:id="rId14"/>
    <p:sldId id="268" r:id="rId15"/>
    <p:sldId id="418"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419" r:id="rId33"/>
    <p:sldId id="286" r:id="rId34"/>
    <p:sldId id="287" r:id="rId35"/>
    <p:sldId id="288" r:id="rId36"/>
    <p:sldId id="289" r:id="rId37"/>
    <p:sldId id="290"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6" r:id="rId52"/>
    <p:sldId id="305" r:id="rId53"/>
    <p:sldId id="307" r:id="rId54"/>
    <p:sldId id="308" r:id="rId55"/>
    <p:sldId id="309" r:id="rId56"/>
    <p:sldId id="311" r:id="rId57"/>
    <p:sldId id="312" r:id="rId58"/>
    <p:sldId id="313" r:id="rId59"/>
    <p:sldId id="317" r:id="rId60"/>
    <p:sldId id="314" r:id="rId61"/>
    <p:sldId id="315" r:id="rId62"/>
    <p:sldId id="316"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 id="358" r:id="rId103"/>
    <p:sldId id="359" r:id="rId104"/>
    <p:sldId id="360" r:id="rId105"/>
    <p:sldId id="420" r:id="rId106"/>
    <p:sldId id="421" r:id="rId107"/>
    <p:sldId id="361" r:id="rId108"/>
    <p:sldId id="362" r:id="rId109"/>
    <p:sldId id="363" r:id="rId110"/>
    <p:sldId id="364" r:id="rId111"/>
    <p:sldId id="365" r:id="rId112"/>
    <p:sldId id="366" r:id="rId113"/>
    <p:sldId id="367" r:id="rId114"/>
    <p:sldId id="368" r:id="rId115"/>
    <p:sldId id="369" r:id="rId116"/>
    <p:sldId id="370" r:id="rId117"/>
    <p:sldId id="371" r:id="rId118"/>
    <p:sldId id="422" r:id="rId119"/>
    <p:sldId id="423" r:id="rId120"/>
    <p:sldId id="424" r:id="rId121"/>
    <p:sldId id="425" r:id="rId122"/>
    <p:sldId id="426" r:id="rId123"/>
    <p:sldId id="427" r:id="rId124"/>
    <p:sldId id="428" r:id="rId125"/>
    <p:sldId id="372" r:id="rId126"/>
    <p:sldId id="373" r:id="rId127"/>
    <p:sldId id="374" r:id="rId128"/>
    <p:sldId id="375" r:id="rId129"/>
    <p:sldId id="376" r:id="rId130"/>
    <p:sldId id="377" r:id="rId131"/>
    <p:sldId id="378" r:id="rId132"/>
    <p:sldId id="379" r:id="rId133"/>
    <p:sldId id="380" r:id="rId134"/>
    <p:sldId id="381" r:id="rId135"/>
    <p:sldId id="382" r:id="rId136"/>
    <p:sldId id="383" r:id="rId137"/>
    <p:sldId id="384" r:id="rId138"/>
    <p:sldId id="392" r:id="rId139"/>
    <p:sldId id="385" r:id="rId140"/>
    <p:sldId id="386" r:id="rId141"/>
    <p:sldId id="387" r:id="rId142"/>
    <p:sldId id="429" r:id="rId143"/>
    <p:sldId id="388" r:id="rId144"/>
    <p:sldId id="389" r:id="rId145"/>
    <p:sldId id="390" r:id="rId146"/>
    <p:sldId id="391" r:id="rId147"/>
    <p:sldId id="393" r:id="rId148"/>
    <p:sldId id="394" r:id="rId149"/>
    <p:sldId id="395" r:id="rId150"/>
    <p:sldId id="396" r:id="rId151"/>
    <p:sldId id="398" r:id="rId152"/>
    <p:sldId id="430" r:id="rId153"/>
    <p:sldId id="431" r:id="rId154"/>
    <p:sldId id="399" r:id="rId155"/>
    <p:sldId id="400" r:id="rId156"/>
    <p:sldId id="401" r:id="rId157"/>
    <p:sldId id="402" r:id="rId158"/>
    <p:sldId id="403" r:id="rId159"/>
    <p:sldId id="404" r:id="rId160"/>
    <p:sldId id="405" r:id="rId161"/>
    <p:sldId id="406" r:id="rId162"/>
    <p:sldId id="407" r:id="rId163"/>
    <p:sldId id="408" r:id="rId164"/>
    <p:sldId id="409" r:id="rId165"/>
    <p:sldId id="411" r:id="rId166"/>
    <p:sldId id="412" r:id="rId167"/>
    <p:sldId id="413" r:id="rId168"/>
    <p:sldId id="414" r:id="rId169"/>
    <p:sldId id="415" r:id="rId17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2" d="100"/>
          <a:sy n="112" d="100"/>
        </p:scale>
        <p:origin x="150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notesMaster" Target="notesMasters/notesMaster1.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2"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tableStyles" Target="tableStyle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14D8979-9F6E-4D5C-87E7-EBD6C1EC08E7}" type="datetimeFigureOut">
              <a:rPr lang="es-ES" smtClean="0"/>
              <a:t>16/09/2019</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444642A-E9A6-4686-989A-F5651A6CFB02}" type="slidenum">
              <a:rPr lang="es-ES" smtClean="0"/>
              <a:t>‹Nº›</a:t>
            </a:fld>
            <a:endParaRPr lang="es-ES" dirty="0"/>
          </a:p>
        </p:txBody>
      </p:sp>
    </p:spTree>
    <p:extLst>
      <p:ext uri="{BB962C8B-B14F-4D97-AF65-F5344CB8AC3E}">
        <p14:creationId xmlns:p14="http://schemas.microsoft.com/office/powerpoint/2010/main" val="34522509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dell Universita di Genova.</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5</a:t>
            </a:fld>
            <a:endParaRPr lang="es-ES" dirty="0"/>
          </a:p>
        </p:txBody>
      </p:sp>
    </p:spTree>
    <p:extLst>
      <p:ext uri="{BB962C8B-B14F-4D97-AF65-F5344CB8AC3E}">
        <p14:creationId xmlns:p14="http://schemas.microsoft.com/office/powerpoint/2010/main" val="38960424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dell Universita di Genova.</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6</a:t>
            </a:fld>
            <a:endParaRPr lang="es-ES" dirty="0"/>
          </a:p>
        </p:txBody>
      </p:sp>
    </p:spTree>
    <p:extLst>
      <p:ext uri="{BB962C8B-B14F-4D97-AF65-F5344CB8AC3E}">
        <p14:creationId xmlns:p14="http://schemas.microsoft.com/office/powerpoint/2010/main" val="22750769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dell Universita di Genova.</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7</a:t>
            </a:fld>
            <a:endParaRPr lang="es-ES" dirty="0"/>
          </a:p>
        </p:txBody>
      </p:sp>
    </p:spTree>
    <p:extLst>
      <p:ext uri="{BB962C8B-B14F-4D97-AF65-F5344CB8AC3E}">
        <p14:creationId xmlns:p14="http://schemas.microsoft.com/office/powerpoint/2010/main" val="22952630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dell Universita di Genova.</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8</a:t>
            </a:fld>
            <a:endParaRPr lang="es-ES" dirty="0"/>
          </a:p>
        </p:txBody>
      </p:sp>
    </p:spTree>
    <p:extLst>
      <p:ext uri="{BB962C8B-B14F-4D97-AF65-F5344CB8AC3E}">
        <p14:creationId xmlns:p14="http://schemas.microsoft.com/office/powerpoint/2010/main" val="11225858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dell Universita di Genova.</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9</a:t>
            </a:fld>
            <a:endParaRPr lang="es-ES" dirty="0"/>
          </a:p>
        </p:txBody>
      </p:sp>
    </p:spTree>
    <p:extLst>
      <p:ext uri="{BB962C8B-B14F-4D97-AF65-F5344CB8AC3E}">
        <p14:creationId xmlns:p14="http://schemas.microsoft.com/office/powerpoint/2010/main" val="39076010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dell Universita di Genova.</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10</a:t>
            </a:fld>
            <a:endParaRPr lang="es-ES" dirty="0"/>
          </a:p>
        </p:txBody>
      </p:sp>
    </p:spTree>
    <p:extLst>
      <p:ext uri="{BB962C8B-B14F-4D97-AF65-F5344CB8AC3E}">
        <p14:creationId xmlns:p14="http://schemas.microsoft.com/office/powerpoint/2010/main" val="1405574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dell Universita di Genova.</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11</a:t>
            </a:fld>
            <a:endParaRPr lang="es-ES" dirty="0"/>
          </a:p>
        </p:txBody>
      </p:sp>
    </p:spTree>
    <p:extLst>
      <p:ext uri="{BB962C8B-B14F-4D97-AF65-F5344CB8AC3E}">
        <p14:creationId xmlns:p14="http://schemas.microsoft.com/office/powerpoint/2010/main" val="9581528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dell Universita di Genova.</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12</a:t>
            </a:fld>
            <a:endParaRPr lang="es-ES" dirty="0"/>
          </a:p>
        </p:txBody>
      </p:sp>
    </p:spTree>
    <p:extLst>
      <p:ext uri="{BB962C8B-B14F-4D97-AF65-F5344CB8AC3E}">
        <p14:creationId xmlns:p14="http://schemas.microsoft.com/office/powerpoint/2010/main" val="9319713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dell Universita di Genova.</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13</a:t>
            </a:fld>
            <a:endParaRPr lang="es-ES" dirty="0"/>
          </a:p>
        </p:txBody>
      </p:sp>
    </p:spTree>
    <p:extLst>
      <p:ext uri="{BB962C8B-B14F-4D97-AF65-F5344CB8AC3E}">
        <p14:creationId xmlns:p14="http://schemas.microsoft.com/office/powerpoint/2010/main" val="15885167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dell Universita di Parma</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16</a:t>
            </a:fld>
            <a:endParaRPr lang="es-ES" dirty="0"/>
          </a:p>
        </p:txBody>
      </p:sp>
    </p:spTree>
    <p:extLst>
      <p:ext uri="{BB962C8B-B14F-4D97-AF65-F5344CB8AC3E}">
        <p14:creationId xmlns:p14="http://schemas.microsoft.com/office/powerpoint/2010/main" val="30495278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dell Universita di Parma</a:t>
            </a:r>
          </a:p>
          <a:p>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17</a:t>
            </a:fld>
            <a:endParaRPr lang="es-ES" dirty="0"/>
          </a:p>
        </p:txBody>
      </p:sp>
    </p:spTree>
    <p:extLst>
      <p:ext uri="{BB962C8B-B14F-4D97-AF65-F5344CB8AC3E}">
        <p14:creationId xmlns:p14="http://schemas.microsoft.com/office/powerpoint/2010/main" val="2912288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dell Universita di Parma</a:t>
            </a:r>
          </a:p>
          <a:p>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18</a:t>
            </a:fld>
            <a:endParaRPr lang="es-ES" dirty="0"/>
          </a:p>
        </p:txBody>
      </p:sp>
    </p:spTree>
    <p:extLst>
      <p:ext uri="{BB962C8B-B14F-4D97-AF65-F5344CB8AC3E}">
        <p14:creationId xmlns:p14="http://schemas.microsoft.com/office/powerpoint/2010/main" val="26438457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dell Universita di Parma</a:t>
            </a:r>
          </a:p>
          <a:p>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19</a:t>
            </a:fld>
            <a:endParaRPr lang="es-ES" dirty="0"/>
          </a:p>
        </p:txBody>
      </p:sp>
    </p:spTree>
    <p:extLst>
      <p:ext uri="{BB962C8B-B14F-4D97-AF65-F5344CB8AC3E}">
        <p14:creationId xmlns:p14="http://schemas.microsoft.com/office/powerpoint/2010/main" val="19031175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dell Universita di Parma</a:t>
            </a:r>
          </a:p>
          <a:p>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20</a:t>
            </a:fld>
            <a:endParaRPr lang="es-ES" dirty="0"/>
          </a:p>
        </p:txBody>
      </p:sp>
    </p:spTree>
    <p:extLst>
      <p:ext uri="{BB962C8B-B14F-4D97-AF65-F5344CB8AC3E}">
        <p14:creationId xmlns:p14="http://schemas.microsoft.com/office/powerpoint/2010/main" val="2457094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dell Universita di Parma</a:t>
            </a:r>
          </a:p>
          <a:p>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21</a:t>
            </a:fld>
            <a:endParaRPr lang="es-ES" dirty="0"/>
          </a:p>
        </p:txBody>
      </p:sp>
    </p:spTree>
    <p:extLst>
      <p:ext uri="{BB962C8B-B14F-4D97-AF65-F5344CB8AC3E}">
        <p14:creationId xmlns:p14="http://schemas.microsoft.com/office/powerpoint/2010/main" val="33491364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dell Universita di Parma</a:t>
            </a:r>
          </a:p>
          <a:p>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22</a:t>
            </a:fld>
            <a:endParaRPr lang="es-ES" dirty="0"/>
          </a:p>
        </p:txBody>
      </p:sp>
    </p:spTree>
    <p:extLst>
      <p:ext uri="{BB962C8B-B14F-4D97-AF65-F5344CB8AC3E}">
        <p14:creationId xmlns:p14="http://schemas.microsoft.com/office/powerpoint/2010/main" val="26840580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dell Universita di Parma</a:t>
            </a:r>
          </a:p>
          <a:p>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23</a:t>
            </a:fld>
            <a:endParaRPr lang="es-ES" dirty="0"/>
          </a:p>
        </p:txBody>
      </p:sp>
    </p:spTree>
    <p:extLst>
      <p:ext uri="{BB962C8B-B14F-4D97-AF65-F5344CB8AC3E}">
        <p14:creationId xmlns:p14="http://schemas.microsoft.com/office/powerpoint/2010/main" val="35151891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dell Universita di Parma</a:t>
            </a:r>
          </a:p>
          <a:p>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24</a:t>
            </a:fld>
            <a:endParaRPr lang="es-ES" dirty="0"/>
          </a:p>
        </p:txBody>
      </p:sp>
    </p:spTree>
    <p:extLst>
      <p:ext uri="{BB962C8B-B14F-4D97-AF65-F5344CB8AC3E}">
        <p14:creationId xmlns:p14="http://schemas.microsoft.com/office/powerpoint/2010/main" val="21381042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dell Universita di Parma</a:t>
            </a:r>
          </a:p>
          <a:p>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25</a:t>
            </a:fld>
            <a:endParaRPr lang="es-ES" dirty="0"/>
          </a:p>
        </p:txBody>
      </p:sp>
    </p:spTree>
    <p:extLst>
      <p:ext uri="{BB962C8B-B14F-4D97-AF65-F5344CB8AC3E}">
        <p14:creationId xmlns:p14="http://schemas.microsoft.com/office/powerpoint/2010/main" val="42231976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dell Universita di Parma</a:t>
            </a:r>
          </a:p>
          <a:p>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26</a:t>
            </a:fld>
            <a:endParaRPr lang="es-ES" dirty="0"/>
          </a:p>
        </p:txBody>
      </p:sp>
    </p:spTree>
    <p:extLst>
      <p:ext uri="{BB962C8B-B14F-4D97-AF65-F5344CB8AC3E}">
        <p14:creationId xmlns:p14="http://schemas.microsoft.com/office/powerpoint/2010/main" val="34270902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Pavia.-Styphnolobium japonicum</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27</a:t>
            </a:fld>
            <a:endParaRPr lang="es-ES" dirty="0"/>
          </a:p>
        </p:txBody>
      </p:sp>
    </p:spTree>
    <p:extLst>
      <p:ext uri="{BB962C8B-B14F-4D97-AF65-F5344CB8AC3E}">
        <p14:creationId xmlns:p14="http://schemas.microsoft.com/office/powerpoint/2010/main" val="32279066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Pavia.-</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28</a:t>
            </a:fld>
            <a:endParaRPr lang="es-ES" dirty="0"/>
          </a:p>
        </p:txBody>
      </p:sp>
    </p:spTree>
    <p:extLst>
      <p:ext uri="{BB962C8B-B14F-4D97-AF65-F5344CB8AC3E}">
        <p14:creationId xmlns:p14="http://schemas.microsoft.com/office/powerpoint/2010/main" val="33212638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Pavia.-</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29</a:t>
            </a:fld>
            <a:endParaRPr lang="es-ES" dirty="0"/>
          </a:p>
        </p:txBody>
      </p:sp>
    </p:spTree>
    <p:extLst>
      <p:ext uri="{BB962C8B-B14F-4D97-AF65-F5344CB8AC3E}">
        <p14:creationId xmlns:p14="http://schemas.microsoft.com/office/powerpoint/2010/main" val="21532010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Pavia.-</a:t>
            </a:r>
          </a:p>
        </p:txBody>
      </p:sp>
      <p:sp>
        <p:nvSpPr>
          <p:cNvPr id="4" name="3 Marcador de número de diapositiva"/>
          <p:cNvSpPr>
            <a:spLocks noGrp="1"/>
          </p:cNvSpPr>
          <p:nvPr>
            <p:ph type="sldNum" sz="quarter" idx="10"/>
          </p:nvPr>
        </p:nvSpPr>
        <p:spPr/>
        <p:txBody>
          <a:bodyPr/>
          <a:lstStyle/>
          <a:p>
            <a:fld id="{8444642A-E9A6-4686-989A-F5651A6CFB02}" type="slidenum">
              <a:rPr lang="es-ES" smtClean="0"/>
              <a:t>30</a:t>
            </a:fld>
            <a:endParaRPr lang="es-ES" dirty="0"/>
          </a:p>
        </p:txBody>
      </p:sp>
    </p:spTree>
    <p:extLst>
      <p:ext uri="{BB962C8B-B14F-4D97-AF65-F5344CB8AC3E}">
        <p14:creationId xmlns:p14="http://schemas.microsoft.com/office/powerpoint/2010/main" val="8225837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Pietro Castelli.-Messina.-</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33</a:t>
            </a:fld>
            <a:endParaRPr lang="es-ES" dirty="0"/>
          </a:p>
        </p:txBody>
      </p:sp>
    </p:spTree>
    <p:extLst>
      <p:ext uri="{BB962C8B-B14F-4D97-AF65-F5344CB8AC3E}">
        <p14:creationId xmlns:p14="http://schemas.microsoft.com/office/powerpoint/2010/main" val="6467042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Pietro Castelli.-Messina.-Aberia Caffra, melo dei caffri</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34</a:t>
            </a:fld>
            <a:endParaRPr lang="es-ES" dirty="0"/>
          </a:p>
        </p:txBody>
      </p:sp>
    </p:spTree>
    <p:extLst>
      <p:ext uri="{BB962C8B-B14F-4D97-AF65-F5344CB8AC3E}">
        <p14:creationId xmlns:p14="http://schemas.microsoft.com/office/powerpoint/2010/main" val="22409638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Pietro Castelli.-Messina.-Aberia-caffra</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35</a:t>
            </a:fld>
            <a:endParaRPr lang="es-ES" dirty="0"/>
          </a:p>
        </p:txBody>
      </p:sp>
    </p:spTree>
    <p:extLst>
      <p:ext uri="{BB962C8B-B14F-4D97-AF65-F5344CB8AC3E}">
        <p14:creationId xmlns:p14="http://schemas.microsoft.com/office/powerpoint/2010/main" val="1883563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Pietro Castelli.-Messina.-Alsophyla</a:t>
            </a:r>
            <a:r>
              <a:rPr lang="it-IT" baseline="0" dirty="0"/>
              <a:t> </a:t>
            </a:r>
            <a:r>
              <a:rPr lang="it-IT" dirty="0"/>
              <a:t>australis</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36</a:t>
            </a:fld>
            <a:endParaRPr lang="es-ES" dirty="0"/>
          </a:p>
        </p:txBody>
      </p:sp>
    </p:spTree>
    <p:extLst>
      <p:ext uri="{BB962C8B-B14F-4D97-AF65-F5344CB8AC3E}">
        <p14:creationId xmlns:p14="http://schemas.microsoft.com/office/powerpoint/2010/main" val="28952299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Pietro Castelli.-Messina.-Astrophytum asterias</a:t>
            </a:r>
          </a:p>
        </p:txBody>
      </p:sp>
      <p:sp>
        <p:nvSpPr>
          <p:cNvPr id="4" name="3 Marcador de número de diapositiva"/>
          <p:cNvSpPr>
            <a:spLocks noGrp="1"/>
          </p:cNvSpPr>
          <p:nvPr>
            <p:ph type="sldNum" sz="quarter" idx="10"/>
          </p:nvPr>
        </p:nvSpPr>
        <p:spPr/>
        <p:txBody>
          <a:bodyPr/>
          <a:lstStyle/>
          <a:p>
            <a:fld id="{8444642A-E9A6-4686-989A-F5651A6CFB02}" type="slidenum">
              <a:rPr lang="es-ES" smtClean="0"/>
              <a:t>37</a:t>
            </a:fld>
            <a:endParaRPr lang="es-ES" dirty="0"/>
          </a:p>
        </p:txBody>
      </p:sp>
    </p:spTree>
    <p:extLst>
      <p:ext uri="{BB962C8B-B14F-4D97-AF65-F5344CB8AC3E}">
        <p14:creationId xmlns:p14="http://schemas.microsoft.com/office/powerpoint/2010/main" val="37949745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Pietro Castelli.-Messina.-Astrophytum spc.</a:t>
            </a:r>
            <a:r>
              <a:rPr lang="es-ES" baseline="0" dirty="0"/>
              <a:t> Y Ficus macrophylla</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38</a:t>
            </a:fld>
            <a:endParaRPr lang="es-ES" dirty="0"/>
          </a:p>
        </p:txBody>
      </p:sp>
    </p:spTree>
    <p:extLst>
      <p:ext uri="{BB962C8B-B14F-4D97-AF65-F5344CB8AC3E}">
        <p14:creationId xmlns:p14="http://schemas.microsoft.com/office/powerpoint/2010/main" val="37836344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Pietro Castelli.-Messina.-Avocado</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39</a:t>
            </a:fld>
            <a:endParaRPr lang="es-ES" dirty="0"/>
          </a:p>
        </p:txBody>
      </p:sp>
    </p:spTree>
    <p:extLst>
      <p:ext uri="{BB962C8B-B14F-4D97-AF65-F5344CB8AC3E}">
        <p14:creationId xmlns:p14="http://schemas.microsoft.com/office/powerpoint/2010/main" val="26780017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Pietro Castelli.-Messina.-Bancale centrale</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40</a:t>
            </a:fld>
            <a:endParaRPr lang="es-ES" dirty="0"/>
          </a:p>
        </p:txBody>
      </p:sp>
    </p:spTree>
    <p:extLst>
      <p:ext uri="{BB962C8B-B14F-4D97-AF65-F5344CB8AC3E}">
        <p14:creationId xmlns:p14="http://schemas.microsoft.com/office/powerpoint/2010/main" val="42570752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Pietro Castelli.-Messina.-Bancale centrale</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41</a:t>
            </a:fld>
            <a:endParaRPr lang="es-ES" dirty="0"/>
          </a:p>
        </p:txBody>
      </p:sp>
    </p:spTree>
    <p:extLst>
      <p:ext uri="{BB962C8B-B14F-4D97-AF65-F5344CB8AC3E}">
        <p14:creationId xmlns:p14="http://schemas.microsoft.com/office/powerpoint/2010/main" val="17521089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Pietro Castelli.-Messina.</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42</a:t>
            </a:fld>
            <a:endParaRPr lang="es-ES" dirty="0"/>
          </a:p>
        </p:txBody>
      </p:sp>
    </p:spTree>
    <p:extLst>
      <p:ext uri="{BB962C8B-B14F-4D97-AF65-F5344CB8AC3E}">
        <p14:creationId xmlns:p14="http://schemas.microsoft.com/office/powerpoint/2010/main" val="11542004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Pietro Castelli.-Messina.-Cyathea australis</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43</a:t>
            </a:fld>
            <a:endParaRPr lang="es-ES" dirty="0"/>
          </a:p>
        </p:txBody>
      </p:sp>
    </p:spTree>
    <p:extLst>
      <p:ext uri="{BB962C8B-B14F-4D97-AF65-F5344CB8AC3E}">
        <p14:creationId xmlns:p14="http://schemas.microsoft.com/office/powerpoint/2010/main" val="215661553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Pietro Castelli.-Messina.-Cycadaceae</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44</a:t>
            </a:fld>
            <a:endParaRPr lang="es-ES" dirty="0"/>
          </a:p>
        </p:txBody>
      </p:sp>
    </p:spTree>
    <p:extLst>
      <p:ext uri="{BB962C8B-B14F-4D97-AF65-F5344CB8AC3E}">
        <p14:creationId xmlns:p14="http://schemas.microsoft.com/office/powerpoint/2010/main" val="211751431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Pietro Castelli.-Messina.-Cycadaceae.</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45</a:t>
            </a:fld>
            <a:endParaRPr lang="es-ES" dirty="0"/>
          </a:p>
        </p:txBody>
      </p:sp>
    </p:spTree>
    <p:extLst>
      <p:ext uri="{BB962C8B-B14F-4D97-AF65-F5344CB8AC3E}">
        <p14:creationId xmlns:p14="http://schemas.microsoft.com/office/powerpoint/2010/main" val="355802895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Pietro Castelli.-Messina.-Cycadaceae.</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46</a:t>
            </a:fld>
            <a:endParaRPr lang="es-ES" dirty="0"/>
          </a:p>
        </p:txBody>
      </p:sp>
    </p:spTree>
    <p:extLst>
      <p:ext uri="{BB962C8B-B14F-4D97-AF65-F5344CB8AC3E}">
        <p14:creationId xmlns:p14="http://schemas.microsoft.com/office/powerpoint/2010/main" val="413648061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Pietro Castelli.-Messina.-Dettaglio insettivora</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47</a:t>
            </a:fld>
            <a:endParaRPr lang="es-ES" dirty="0"/>
          </a:p>
        </p:txBody>
      </p:sp>
    </p:spTree>
    <p:extLst>
      <p:ext uri="{BB962C8B-B14F-4D97-AF65-F5344CB8AC3E}">
        <p14:creationId xmlns:p14="http://schemas.microsoft.com/office/powerpoint/2010/main" val="127011535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Pietro Castelli.-Messina.-Dionea muscipula</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48</a:t>
            </a:fld>
            <a:endParaRPr lang="es-ES" dirty="0"/>
          </a:p>
        </p:txBody>
      </p:sp>
    </p:spTree>
    <p:extLst>
      <p:ext uri="{BB962C8B-B14F-4D97-AF65-F5344CB8AC3E}">
        <p14:creationId xmlns:p14="http://schemas.microsoft.com/office/powerpoint/2010/main" val="417705145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Pietro Castelli.-Messina.-Doryalis caffra</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49</a:t>
            </a:fld>
            <a:endParaRPr lang="es-ES" dirty="0"/>
          </a:p>
        </p:txBody>
      </p:sp>
    </p:spTree>
    <p:extLst>
      <p:ext uri="{BB962C8B-B14F-4D97-AF65-F5344CB8AC3E}">
        <p14:creationId xmlns:p14="http://schemas.microsoft.com/office/powerpoint/2010/main" val="347467911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Pietro Castelli.-Messina.-Dracaena-draco</a:t>
            </a:r>
            <a:r>
              <a:rPr lang="it-IT" baseline="0" dirty="0"/>
              <a:t> y -Carambola</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50</a:t>
            </a:fld>
            <a:endParaRPr lang="es-ES" dirty="0"/>
          </a:p>
        </p:txBody>
      </p:sp>
    </p:spTree>
    <p:extLst>
      <p:ext uri="{BB962C8B-B14F-4D97-AF65-F5344CB8AC3E}">
        <p14:creationId xmlns:p14="http://schemas.microsoft.com/office/powerpoint/2010/main" val="404577533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Pietro Castelli.-Messina.-Eugenia-jambolana</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51</a:t>
            </a:fld>
            <a:endParaRPr lang="es-ES" dirty="0"/>
          </a:p>
        </p:txBody>
      </p:sp>
    </p:spTree>
    <p:extLst>
      <p:ext uri="{BB962C8B-B14F-4D97-AF65-F5344CB8AC3E}">
        <p14:creationId xmlns:p14="http://schemas.microsoft.com/office/powerpoint/2010/main" val="263189933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Pietro Castelli.-Messina.-Eugenia jambolana Fruits</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52</a:t>
            </a:fld>
            <a:endParaRPr lang="es-ES" dirty="0"/>
          </a:p>
        </p:txBody>
      </p:sp>
    </p:spTree>
    <p:extLst>
      <p:ext uri="{BB962C8B-B14F-4D97-AF65-F5344CB8AC3E}">
        <p14:creationId xmlns:p14="http://schemas.microsoft.com/office/powerpoint/2010/main" val="416250927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Pietro Castelli.-Messina.-Eugenia-myrtifolia</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53</a:t>
            </a:fld>
            <a:endParaRPr lang="es-ES" dirty="0"/>
          </a:p>
        </p:txBody>
      </p:sp>
    </p:spTree>
    <p:extLst>
      <p:ext uri="{BB962C8B-B14F-4D97-AF65-F5344CB8AC3E}">
        <p14:creationId xmlns:p14="http://schemas.microsoft.com/office/powerpoint/2010/main" val="366601096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Pietro Castelli.-Messina.-Eugenia-myrtifolia.-Fruits</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54</a:t>
            </a:fld>
            <a:endParaRPr lang="es-ES" dirty="0"/>
          </a:p>
        </p:txBody>
      </p:sp>
    </p:spTree>
    <p:extLst>
      <p:ext uri="{BB962C8B-B14F-4D97-AF65-F5344CB8AC3E}">
        <p14:creationId xmlns:p14="http://schemas.microsoft.com/office/powerpoint/2010/main" val="396084042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Pietro Castelli.-Messina.-Eugenia-uniflora</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55</a:t>
            </a:fld>
            <a:endParaRPr lang="es-ES" dirty="0"/>
          </a:p>
        </p:txBody>
      </p:sp>
    </p:spTree>
    <p:extLst>
      <p:ext uri="{BB962C8B-B14F-4D97-AF65-F5344CB8AC3E}">
        <p14:creationId xmlns:p14="http://schemas.microsoft.com/office/powerpoint/2010/main" val="348325991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Pietro Castelli.-Messina.-Feijoa</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56</a:t>
            </a:fld>
            <a:endParaRPr lang="es-ES" dirty="0"/>
          </a:p>
        </p:txBody>
      </p:sp>
    </p:spTree>
    <p:extLst>
      <p:ext uri="{BB962C8B-B14F-4D97-AF65-F5344CB8AC3E}">
        <p14:creationId xmlns:p14="http://schemas.microsoft.com/office/powerpoint/2010/main" val="217050816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Pietro Castelli.-Messina.-Fritillaria messanensis</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57</a:t>
            </a:fld>
            <a:endParaRPr lang="es-ES" dirty="0"/>
          </a:p>
        </p:txBody>
      </p:sp>
    </p:spTree>
    <p:extLst>
      <p:ext uri="{BB962C8B-B14F-4D97-AF65-F5344CB8AC3E}">
        <p14:creationId xmlns:p14="http://schemas.microsoft.com/office/powerpoint/2010/main" val="426841461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Pietro Castelli.-Messina.-giardino_roccioso_</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58</a:t>
            </a:fld>
            <a:endParaRPr lang="es-ES" dirty="0"/>
          </a:p>
        </p:txBody>
      </p:sp>
    </p:spTree>
    <p:extLst>
      <p:ext uri="{BB962C8B-B14F-4D97-AF65-F5344CB8AC3E}">
        <p14:creationId xmlns:p14="http://schemas.microsoft.com/office/powerpoint/2010/main" val="37370584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Pietro Castelli.-Messina.-Gingko-biloba</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60</a:t>
            </a:fld>
            <a:endParaRPr lang="es-ES" dirty="0"/>
          </a:p>
        </p:txBody>
      </p:sp>
    </p:spTree>
    <p:extLst>
      <p:ext uri="{BB962C8B-B14F-4D97-AF65-F5344CB8AC3E}">
        <p14:creationId xmlns:p14="http://schemas.microsoft.com/office/powerpoint/2010/main" val="219672114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Pietro Castelli.-Messina.-Gingko-biloba.-Flores</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61</a:t>
            </a:fld>
            <a:endParaRPr lang="es-ES" dirty="0"/>
          </a:p>
        </p:txBody>
      </p:sp>
    </p:spTree>
    <p:extLst>
      <p:ext uri="{BB962C8B-B14F-4D97-AF65-F5344CB8AC3E}">
        <p14:creationId xmlns:p14="http://schemas.microsoft.com/office/powerpoint/2010/main" val="404803363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Pietro Castelli.-Messina.-Gingko-biloba.-Frutos</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62</a:t>
            </a:fld>
            <a:endParaRPr lang="es-ES" dirty="0"/>
          </a:p>
        </p:txBody>
      </p:sp>
    </p:spTree>
    <p:extLst>
      <p:ext uri="{BB962C8B-B14F-4D97-AF65-F5344CB8AC3E}">
        <p14:creationId xmlns:p14="http://schemas.microsoft.com/office/powerpoint/2010/main" val="339037457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Pietro Castelli.-Messina.-Gingko-biloba_1_a</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63</a:t>
            </a:fld>
            <a:endParaRPr lang="es-ES" dirty="0"/>
          </a:p>
        </p:txBody>
      </p:sp>
    </p:spTree>
    <p:extLst>
      <p:ext uri="{BB962C8B-B14F-4D97-AF65-F5344CB8AC3E}">
        <p14:creationId xmlns:p14="http://schemas.microsoft.com/office/powerpoint/2010/main" val="21186381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Pietro Castelli.-Messina</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64</a:t>
            </a:fld>
            <a:endParaRPr lang="es-ES" dirty="0"/>
          </a:p>
        </p:txBody>
      </p:sp>
    </p:spTree>
    <p:extLst>
      <p:ext uri="{BB962C8B-B14F-4D97-AF65-F5344CB8AC3E}">
        <p14:creationId xmlns:p14="http://schemas.microsoft.com/office/powerpoint/2010/main" val="380660314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Pietro Castelli.-Messina.-Laguetto</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65</a:t>
            </a:fld>
            <a:endParaRPr lang="es-ES" dirty="0"/>
          </a:p>
        </p:txBody>
      </p:sp>
    </p:spTree>
    <p:extLst>
      <p:ext uri="{BB962C8B-B14F-4D97-AF65-F5344CB8AC3E}">
        <p14:creationId xmlns:p14="http://schemas.microsoft.com/office/powerpoint/2010/main" val="29687093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Pietro Castelli.-Messina.-M_-tetraphylla</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66</a:t>
            </a:fld>
            <a:endParaRPr lang="es-ES" dirty="0"/>
          </a:p>
        </p:txBody>
      </p:sp>
    </p:spTree>
    <p:extLst>
      <p:ext uri="{BB962C8B-B14F-4D97-AF65-F5344CB8AC3E}">
        <p14:creationId xmlns:p14="http://schemas.microsoft.com/office/powerpoint/2010/main" val="65268578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Pietro Castelli.-Messina.-Matthiola incana </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67</a:t>
            </a:fld>
            <a:endParaRPr lang="es-ES" dirty="0"/>
          </a:p>
        </p:txBody>
      </p:sp>
    </p:spTree>
    <p:extLst>
      <p:ext uri="{BB962C8B-B14F-4D97-AF65-F5344CB8AC3E}">
        <p14:creationId xmlns:p14="http://schemas.microsoft.com/office/powerpoint/2010/main" val="161924535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Pietro Castelli.-Messina.-Nepentes_alata</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68</a:t>
            </a:fld>
            <a:endParaRPr lang="es-ES" dirty="0"/>
          </a:p>
        </p:txBody>
      </p:sp>
    </p:spTree>
    <p:extLst>
      <p:ext uri="{BB962C8B-B14F-4D97-AF65-F5344CB8AC3E}">
        <p14:creationId xmlns:p14="http://schemas.microsoft.com/office/powerpoint/2010/main" val="319252858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Pietro Castelli.-Messina.-Nepenthes Rebecca</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69</a:t>
            </a:fld>
            <a:endParaRPr lang="es-ES" dirty="0"/>
          </a:p>
        </p:txBody>
      </p:sp>
    </p:spTree>
    <p:extLst>
      <p:ext uri="{BB962C8B-B14F-4D97-AF65-F5344CB8AC3E}">
        <p14:creationId xmlns:p14="http://schemas.microsoft.com/office/powerpoint/2010/main" val="199122206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Pietro Castelli.-Messina</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70</a:t>
            </a:fld>
            <a:endParaRPr lang="es-ES" dirty="0"/>
          </a:p>
        </p:txBody>
      </p:sp>
    </p:spTree>
    <p:extLst>
      <p:ext uri="{BB962C8B-B14F-4D97-AF65-F5344CB8AC3E}">
        <p14:creationId xmlns:p14="http://schemas.microsoft.com/office/powerpoint/2010/main" val="144098681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Pietro Castelli.-Messina.-Origanum-heracleoticum</a:t>
            </a:r>
          </a:p>
        </p:txBody>
      </p:sp>
      <p:sp>
        <p:nvSpPr>
          <p:cNvPr id="4" name="3 Marcador de número de diapositiva"/>
          <p:cNvSpPr>
            <a:spLocks noGrp="1"/>
          </p:cNvSpPr>
          <p:nvPr>
            <p:ph type="sldNum" sz="quarter" idx="10"/>
          </p:nvPr>
        </p:nvSpPr>
        <p:spPr/>
        <p:txBody>
          <a:bodyPr/>
          <a:lstStyle/>
          <a:p>
            <a:fld id="{8444642A-E9A6-4686-989A-F5651A6CFB02}" type="slidenum">
              <a:rPr lang="es-ES" smtClean="0"/>
              <a:t>71</a:t>
            </a:fld>
            <a:endParaRPr lang="es-ES" dirty="0"/>
          </a:p>
        </p:txBody>
      </p:sp>
    </p:spTree>
    <p:extLst>
      <p:ext uri="{BB962C8B-B14F-4D97-AF65-F5344CB8AC3E}">
        <p14:creationId xmlns:p14="http://schemas.microsoft.com/office/powerpoint/2010/main" val="141530477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Pietro Castelli.-Messina.-palma morta</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72</a:t>
            </a:fld>
            <a:endParaRPr lang="es-ES" dirty="0"/>
          </a:p>
        </p:txBody>
      </p:sp>
    </p:spTree>
    <p:extLst>
      <p:ext uri="{BB962C8B-B14F-4D97-AF65-F5344CB8AC3E}">
        <p14:creationId xmlns:p14="http://schemas.microsoft.com/office/powerpoint/2010/main" val="98437121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Pietro Castelli.Ficus</a:t>
            </a:r>
            <a:r>
              <a:rPr lang="it-IT" baseline="0" dirty="0"/>
              <a:t> y </a:t>
            </a:r>
            <a:r>
              <a:rPr lang="it-IT" dirty="0"/>
              <a:t>-Psidium guayaba</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73</a:t>
            </a:fld>
            <a:endParaRPr lang="es-ES" dirty="0"/>
          </a:p>
        </p:txBody>
      </p:sp>
    </p:spTree>
    <p:extLst>
      <p:ext uri="{BB962C8B-B14F-4D97-AF65-F5344CB8AC3E}">
        <p14:creationId xmlns:p14="http://schemas.microsoft.com/office/powerpoint/2010/main" val="61817829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Pietro Castelli.-Messina.-Psidium-cattleyanum</a:t>
            </a:r>
          </a:p>
        </p:txBody>
      </p:sp>
      <p:sp>
        <p:nvSpPr>
          <p:cNvPr id="4" name="3 Marcador de número de diapositiva"/>
          <p:cNvSpPr>
            <a:spLocks noGrp="1"/>
          </p:cNvSpPr>
          <p:nvPr>
            <p:ph type="sldNum" sz="quarter" idx="10"/>
          </p:nvPr>
        </p:nvSpPr>
        <p:spPr/>
        <p:txBody>
          <a:bodyPr/>
          <a:lstStyle/>
          <a:p>
            <a:fld id="{8444642A-E9A6-4686-989A-F5651A6CFB02}" type="slidenum">
              <a:rPr lang="es-ES" smtClean="0"/>
              <a:t>74</a:t>
            </a:fld>
            <a:endParaRPr lang="es-ES" dirty="0"/>
          </a:p>
        </p:txBody>
      </p:sp>
    </p:spTree>
    <p:extLst>
      <p:ext uri="{BB962C8B-B14F-4D97-AF65-F5344CB8AC3E}">
        <p14:creationId xmlns:p14="http://schemas.microsoft.com/office/powerpoint/2010/main" val="282473457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Pietro Castelli.-Messina.-Psidium-guajava_1</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75</a:t>
            </a:fld>
            <a:endParaRPr lang="es-ES" dirty="0"/>
          </a:p>
        </p:txBody>
      </p:sp>
    </p:spTree>
    <p:extLst>
      <p:ext uri="{BB962C8B-B14F-4D97-AF65-F5344CB8AC3E}">
        <p14:creationId xmlns:p14="http://schemas.microsoft.com/office/powerpoint/2010/main" val="142474441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Pietro Castelli.-Messina.-r</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76</a:t>
            </a:fld>
            <a:endParaRPr lang="es-ES" dirty="0"/>
          </a:p>
        </p:txBody>
      </p:sp>
    </p:spTree>
    <p:extLst>
      <p:ext uri="{BB962C8B-B14F-4D97-AF65-F5344CB8AC3E}">
        <p14:creationId xmlns:p14="http://schemas.microsoft.com/office/powerpoint/2010/main" val="82243545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a:t>Orto botanico Pietro Castelli.-Messina.-Rocalla</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77</a:t>
            </a:fld>
            <a:endParaRPr lang="es-ES" dirty="0"/>
          </a:p>
        </p:txBody>
      </p:sp>
    </p:spTree>
    <p:extLst>
      <p:ext uri="{BB962C8B-B14F-4D97-AF65-F5344CB8AC3E}">
        <p14:creationId xmlns:p14="http://schemas.microsoft.com/office/powerpoint/2010/main" val="200799509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Pietro Castelli.-Messina.-Ruschia_indurata</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78</a:t>
            </a:fld>
            <a:endParaRPr lang="es-ES" dirty="0"/>
          </a:p>
        </p:txBody>
      </p:sp>
    </p:spTree>
    <p:extLst>
      <p:ext uri="{BB962C8B-B14F-4D97-AF65-F5344CB8AC3E}">
        <p14:creationId xmlns:p14="http://schemas.microsoft.com/office/powerpoint/2010/main" val="222584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Pietro Castelli.-Messina.-Salvia</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79</a:t>
            </a:fld>
            <a:endParaRPr lang="es-ES" dirty="0"/>
          </a:p>
        </p:txBody>
      </p:sp>
    </p:spTree>
    <p:extLst>
      <p:ext uri="{BB962C8B-B14F-4D97-AF65-F5344CB8AC3E}">
        <p14:creationId xmlns:p14="http://schemas.microsoft.com/office/powerpoint/2010/main" val="264600066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Pietro Castelli.-Messina.-Salvia officinalis Tricolor'</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80</a:t>
            </a:fld>
            <a:endParaRPr lang="es-ES" dirty="0"/>
          </a:p>
        </p:txBody>
      </p:sp>
    </p:spTree>
    <p:extLst>
      <p:ext uri="{BB962C8B-B14F-4D97-AF65-F5344CB8AC3E}">
        <p14:creationId xmlns:p14="http://schemas.microsoft.com/office/powerpoint/2010/main" val="160264918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Pietro Castelli.-Messina.-Salvia-officinalis-purpures</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81</a:t>
            </a:fld>
            <a:endParaRPr lang="es-ES" dirty="0"/>
          </a:p>
        </p:txBody>
      </p:sp>
    </p:spTree>
    <p:extLst>
      <p:ext uri="{BB962C8B-B14F-4D97-AF65-F5344CB8AC3E}">
        <p14:creationId xmlns:p14="http://schemas.microsoft.com/office/powerpoint/2010/main" val="5289968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Pietro Castelli.-Messina.-santoreggia_</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82</a:t>
            </a:fld>
            <a:endParaRPr lang="es-ES" dirty="0"/>
          </a:p>
        </p:txBody>
      </p:sp>
    </p:spTree>
    <p:extLst>
      <p:ext uri="{BB962C8B-B14F-4D97-AF65-F5344CB8AC3E}">
        <p14:creationId xmlns:p14="http://schemas.microsoft.com/office/powerpoint/2010/main" val="307532932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Pietro Castelli.-Messina.-Satureja_montana</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83</a:t>
            </a:fld>
            <a:endParaRPr lang="es-ES" dirty="0"/>
          </a:p>
        </p:txBody>
      </p:sp>
    </p:spTree>
    <p:extLst>
      <p:ext uri="{BB962C8B-B14F-4D97-AF65-F5344CB8AC3E}">
        <p14:creationId xmlns:p14="http://schemas.microsoft.com/office/powerpoint/2010/main" val="169889019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Pietro Castelli.-Messina.-Sezione-aromatiche</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84</a:t>
            </a:fld>
            <a:endParaRPr lang="es-ES" dirty="0"/>
          </a:p>
        </p:txBody>
      </p:sp>
    </p:spTree>
    <p:extLst>
      <p:ext uri="{BB962C8B-B14F-4D97-AF65-F5344CB8AC3E}">
        <p14:creationId xmlns:p14="http://schemas.microsoft.com/office/powerpoint/2010/main" val="255723394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Pietro Castelli.-Messina.-Sezione-aromatiche</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85</a:t>
            </a:fld>
            <a:endParaRPr lang="es-ES" dirty="0"/>
          </a:p>
        </p:txBody>
      </p:sp>
    </p:spTree>
    <p:extLst>
      <p:ext uri="{BB962C8B-B14F-4D97-AF65-F5344CB8AC3E}">
        <p14:creationId xmlns:p14="http://schemas.microsoft.com/office/powerpoint/2010/main" val="347094930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Pietro Castelli.-Messina.-Sezione</a:t>
            </a:r>
            <a:r>
              <a:rPr lang="it-IT" baseline="0" dirty="0"/>
              <a:t> tropicale</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86</a:t>
            </a:fld>
            <a:endParaRPr lang="es-ES" dirty="0"/>
          </a:p>
        </p:txBody>
      </p:sp>
    </p:spTree>
    <p:extLst>
      <p:ext uri="{BB962C8B-B14F-4D97-AF65-F5344CB8AC3E}">
        <p14:creationId xmlns:p14="http://schemas.microsoft.com/office/powerpoint/2010/main" val="290780629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Pietro Castelli.-Messina.-Echinocactus</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87</a:t>
            </a:fld>
            <a:endParaRPr lang="es-ES" dirty="0"/>
          </a:p>
        </p:txBody>
      </p:sp>
    </p:spTree>
    <p:extLst>
      <p:ext uri="{BB962C8B-B14F-4D97-AF65-F5344CB8AC3E}">
        <p14:creationId xmlns:p14="http://schemas.microsoft.com/office/powerpoint/2010/main" val="102643045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Pietro Castelli.-Messina.-Stapelia grandiflora</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88</a:t>
            </a:fld>
            <a:endParaRPr lang="es-ES" dirty="0"/>
          </a:p>
        </p:txBody>
      </p:sp>
    </p:spTree>
    <p:extLst>
      <p:ext uri="{BB962C8B-B14F-4D97-AF65-F5344CB8AC3E}">
        <p14:creationId xmlns:p14="http://schemas.microsoft.com/office/powerpoint/2010/main" val="364131760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Pietro Castelli.-Messina.-tavoli</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89</a:t>
            </a:fld>
            <a:endParaRPr lang="es-ES" dirty="0"/>
          </a:p>
        </p:txBody>
      </p:sp>
    </p:spTree>
    <p:extLst>
      <p:ext uri="{BB962C8B-B14F-4D97-AF65-F5344CB8AC3E}">
        <p14:creationId xmlns:p14="http://schemas.microsoft.com/office/powerpoint/2010/main" val="21634279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Pietro Castelli.-Messina.-Tillandsie</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90</a:t>
            </a:fld>
            <a:endParaRPr lang="es-ES" dirty="0"/>
          </a:p>
        </p:txBody>
      </p:sp>
    </p:spTree>
    <p:extLst>
      <p:ext uri="{BB962C8B-B14F-4D97-AF65-F5344CB8AC3E}">
        <p14:creationId xmlns:p14="http://schemas.microsoft.com/office/powerpoint/2010/main" val="138717041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Pietro Castelli.-Messina.-Tillandsie</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91</a:t>
            </a:fld>
            <a:endParaRPr lang="es-ES" dirty="0"/>
          </a:p>
        </p:txBody>
      </p:sp>
    </p:spTree>
    <p:extLst>
      <p:ext uri="{BB962C8B-B14F-4D97-AF65-F5344CB8AC3E}">
        <p14:creationId xmlns:p14="http://schemas.microsoft.com/office/powerpoint/2010/main" val="252757402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Pietro Castelli.-Messina.-timo silver queen</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93</a:t>
            </a:fld>
            <a:endParaRPr lang="es-ES" dirty="0"/>
          </a:p>
        </p:txBody>
      </p:sp>
    </p:spTree>
    <p:extLst>
      <p:ext uri="{BB962C8B-B14F-4D97-AF65-F5344CB8AC3E}">
        <p14:creationId xmlns:p14="http://schemas.microsoft.com/office/powerpoint/2010/main" val="167523153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Pietro Castelli.-Messina.-Timus-citriodorus-Aurea</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94</a:t>
            </a:fld>
            <a:endParaRPr lang="es-ES" dirty="0"/>
          </a:p>
        </p:txBody>
      </p:sp>
    </p:spTree>
    <p:extLst>
      <p:ext uri="{BB962C8B-B14F-4D97-AF65-F5344CB8AC3E}">
        <p14:creationId xmlns:p14="http://schemas.microsoft.com/office/powerpoint/2010/main" val="32521026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Pietro Castelli.-Messina.-v</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95</a:t>
            </a:fld>
            <a:endParaRPr lang="es-ES" dirty="0"/>
          </a:p>
        </p:txBody>
      </p:sp>
    </p:spTree>
    <p:extLst>
      <p:ext uri="{BB962C8B-B14F-4D97-AF65-F5344CB8AC3E}">
        <p14:creationId xmlns:p14="http://schemas.microsoft.com/office/powerpoint/2010/main" val="31180827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Pietro Castelli.-Messina.-Woodwardia</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96</a:t>
            </a:fld>
            <a:endParaRPr lang="es-ES" dirty="0"/>
          </a:p>
        </p:txBody>
      </p:sp>
    </p:spTree>
    <p:extLst>
      <p:ext uri="{BB962C8B-B14F-4D97-AF65-F5344CB8AC3E}">
        <p14:creationId xmlns:p14="http://schemas.microsoft.com/office/powerpoint/2010/main" val="206612662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Pietro Castelli.-Messina.-Woodwardia y Ficus</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97</a:t>
            </a:fld>
            <a:endParaRPr lang="es-ES" dirty="0"/>
          </a:p>
        </p:txBody>
      </p:sp>
    </p:spTree>
    <p:extLst>
      <p:ext uri="{BB962C8B-B14F-4D97-AF65-F5344CB8AC3E}">
        <p14:creationId xmlns:p14="http://schemas.microsoft.com/office/powerpoint/2010/main" val="129151555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Pietro Castelli.-Messina.-Woodwardia-Vallone-Lacino-1</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98</a:t>
            </a:fld>
            <a:endParaRPr lang="es-ES" dirty="0"/>
          </a:p>
        </p:txBody>
      </p:sp>
    </p:spTree>
    <p:extLst>
      <p:ext uri="{BB962C8B-B14F-4D97-AF65-F5344CB8AC3E}">
        <p14:creationId xmlns:p14="http://schemas.microsoft.com/office/powerpoint/2010/main" val="257845853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Pietro Castelli.-Messina.-Acokanthera-venenata-fiori</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99</a:t>
            </a:fld>
            <a:endParaRPr lang="es-ES" dirty="0"/>
          </a:p>
        </p:txBody>
      </p:sp>
    </p:spTree>
    <p:extLst>
      <p:ext uri="{BB962C8B-B14F-4D97-AF65-F5344CB8AC3E}">
        <p14:creationId xmlns:p14="http://schemas.microsoft.com/office/powerpoint/2010/main" val="112543023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Pietro Castelli.-Messina.-Cycas-revoluta_</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100</a:t>
            </a:fld>
            <a:endParaRPr lang="es-ES" dirty="0"/>
          </a:p>
        </p:txBody>
      </p:sp>
    </p:spTree>
    <p:extLst>
      <p:ext uri="{BB962C8B-B14F-4D97-AF65-F5344CB8AC3E}">
        <p14:creationId xmlns:p14="http://schemas.microsoft.com/office/powerpoint/2010/main" val="135952505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Pietro Castelli.-Messina.-Cycas-revoluta-maschio-</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101</a:t>
            </a:fld>
            <a:endParaRPr lang="es-ES" dirty="0"/>
          </a:p>
        </p:txBody>
      </p:sp>
    </p:spTree>
    <p:extLst>
      <p:ext uri="{BB962C8B-B14F-4D97-AF65-F5344CB8AC3E}">
        <p14:creationId xmlns:p14="http://schemas.microsoft.com/office/powerpoint/2010/main" val="239046650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Pietro Castelli.-</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102</a:t>
            </a:fld>
            <a:endParaRPr lang="es-ES" dirty="0"/>
          </a:p>
        </p:txBody>
      </p:sp>
    </p:spTree>
    <p:extLst>
      <p:ext uri="{BB962C8B-B14F-4D97-AF65-F5344CB8AC3E}">
        <p14:creationId xmlns:p14="http://schemas.microsoft.com/office/powerpoint/2010/main" val="334036053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103</a:t>
            </a:fld>
            <a:endParaRPr lang="es-ES" dirty="0"/>
          </a:p>
        </p:txBody>
      </p:sp>
    </p:spTree>
    <p:extLst>
      <p:ext uri="{BB962C8B-B14F-4D97-AF65-F5344CB8AC3E}">
        <p14:creationId xmlns:p14="http://schemas.microsoft.com/office/powerpoint/2010/main" val="265366793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Orto-botanico-lorenzo-rota-en-bergamo.</a:t>
            </a:r>
          </a:p>
        </p:txBody>
      </p:sp>
      <p:sp>
        <p:nvSpPr>
          <p:cNvPr id="4" name="3 Marcador de número de diapositiva"/>
          <p:cNvSpPr>
            <a:spLocks noGrp="1"/>
          </p:cNvSpPr>
          <p:nvPr>
            <p:ph type="sldNum" sz="quarter" idx="10"/>
          </p:nvPr>
        </p:nvSpPr>
        <p:spPr/>
        <p:txBody>
          <a:bodyPr/>
          <a:lstStyle/>
          <a:p>
            <a:fld id="{8444642A-E9A6-4686-989A-F5651A6CFB02}" type="slidenum">
              <a:rPr lang="es-ES" smtClean="0"/>
              <a:t>108</a:t>
            </a:fld>
            <a:endParaRPr lang="es-ES" dirty="0"/>
          </a:p>
        </p:txBody>
      </p:sp>
    </p:spTree>
    <p:extLst>
      <p:ext uri="{BB962C8B-B14F-4D97-AF65-F5344CB8AC3E}">
        <p14:creationId xmlns:p14="http://schemas.microsoft.com/office/powerpoint/2010/main" val="192106894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a:t>
            </a:r>
            <a:r>
              <a:rPr lang="es-ES" baseline="0" dirty="0"/>
              <a:t> B</a:t>
            </a:r>
            <a:r>
              <a:rPr lang="es-ES" dirty="0"/>
              <a:t>otanico</a:t>
            </a:r>
            <a:r>
              <a:rPr lang="es-ES" baseline="0" dirty="0"/>
              <a:t> L</a:t>
            </a:r>
            <a:r>
              <a:rPr lang="es-ES" dirty="0"/>
              <a:t>orenzo-</a:t>
            </a:r>
            <a:r>
              <a:rPr lang="es-ES" baseline="0" dirty="0"/>
              <a:t> R</a:t>
            </a:r>
            <a:r>
              <a:rPr lang="es-ES" dirty="0"/>
              <a:t>ota-en-Bergamo.</a:t>
            </a:r>
          </a:p>
        </p:txBody>
      </p:sp>
      <p:sp>
        <p:nvSpPr>
          <p:cNvPr id="4" name="3 Marcador de número de diapositiva"/>
          <p:cNvSpPr>
            <a:spLocks noGrp="1"/>
          </p:cNvSpPr>
          <p:nvPr>
            <p:ph type="sldNum" sz="quarter" idx="10"/>
          </p:nvPr>
        </p:nvSpPr>
        <p:spPr/>
        <p:txBody>
          <a:bodyPr/>
          <a:lstStyle/>
          <a:p>
            <a:fld id="{8444642A-E9A6-4686-989A-F5651A6CFB02}" type="slidenum">
              <a:rPr lang="es-ES" smtClean="0"/>
              <a:t>109</a:t>
            </a:fld>
            <a:endParaRPr lang="es-ES" dirty="0"/>
          </a:p>
        </p:txBody>
      </p:sp>
    </p:spTree>
    <p:extLst>
      <p:ext uri="{BB962C8B-B14F-4D97-AF65-F5344CB8AC3E}">
        <p14:creationId xmlns:p14="http://schemas.microsoft.com/office/powerpoint/2010/main" val="173506268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Lorenzo- Rota-en-Bergamo.</a:t>
            </a:r>
          </a:p>
          <a:p>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110</a:t>
            </a:fld>
            <a:endParaRPr lang="es-ES" dirty="0"/>
          </a:p>
        </p:txBody>
      </p:sp>
    </p:spTree>
    <p:extLst>
      <p:ext uri="{BB962C8B-B14F-4D97-AF65-F5344CB8AC3E}">
        <p14:creationId xmlns:p14="http://schemas.microsoft.com/office/powerpoint/2010/main" val="75447427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Lorenzo- Rota-en-Bergamo.</a:t>
            </a:r>
          </a:p>
          <a:p>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111</a:t>
            </a:fld>
            <a:endParaRPr lang="es-ES" dirty="0"/>
          </a:p>
        </p:txBody>
      </p:sp>
    </p:spTree>
    <p:extLst>
      <p:ext uri="{BB962C8B-B14F-4D97-AF65-F5344CB8AC3E}">
        <p14:creationId xmlns:p14="http://schemas.microsoft.com/office/powerpoint/2010/main" val="241690650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Lorenzo- Rota-en-Bergamo.</a:t>
            </a:r>
          </a:p>
          <a:p>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112</a:t>
            </a:fld>
            <a:endParaRPr lang="es-ES" dirty="0"/>
          </a:p>
        </p:txBody>
      </p:sp>
    </p:spTree>
    <p:extLst>
      <p:ext uri="{BB962C8B-B14F-4D97-AF65-F5344CB8AC3E}">
        <p14:creationId xmlns:p14="http://schemas.microsoft.com/office/powerpoint/2010/main" val="208504975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Lorenzo- Rota-en-Bergamo.</a:t>
            </a:r>
          </a:p>
          <a:p>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113</a:t>
            </a:fld>
            <a:endParaRPr lang="es-ES" dirty="0"/>
          </a:p>
        </p:txBody>
      </p:sp>
    </p:spTree>
    <p:extLst>
      <p:ext uri="{BB962C8B-B14F-4D97-AF65-F5344CB8AC3E}">
        <p14:creationId xmlns:p14="http://schemas.microsoft.com/office/powerpoint/2010/main" val="908823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Lorenzo- Rota-en-Bergamo.</a:t>
            </a:r>
          </a:p>
          <a:p>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114</a:t>
            </a:fld>
            <a:endParaRPr lang="es-ES" dirty="0"/>
          </a:p>
        </p:txBody>
      </p:sp>
    </p:spTree>
    <p:extLst>
      <p:ext uri="{BB962C8B-B14F-4D97-AF65-F5344CB8AC3E}">
        <p14:creationId xmlns:p14="http://schemas.microsoft.com/office/powerpoint/2010/main" val="351335655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Lorenzo- Rota-en-Bergamo.</a:t>
            </a:r>
          </a:p>
          <a:p>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115</a:t>
            </a:fld>
            <a:endParaRPr lang="es-ES" dirty="0"/>
          </a:p>
        </p:txBody>
      </p:sp>
    </p:spTree>
    <p:extLst>
      <p:ext uri="{BB962C8B-B14F-4D97-AF65-F5344CB8AC3E}">
        <p14:creationId xmlns:p14="http://schemas.microsoft.com/office/powerpoint/2010/main" val="357865266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Lorenzo- Rota-en-Bergamo.</a:t>
            </a:r>
          </a:p>
          <a:p>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116</a:t>
            </a:fld>
            <a:endParaRPr lang="es-ES" dirty="0"/>
          </a:p>
        </p:txBody>
      </p:sp>
    </p:spTree>
    <p:extLst>
      <p:ext uri="{BB962C8B-B14F-4D97-AF65-F5344CB8AC3E}">
        <p14:creationId xmlns:p14="http://schemas.microsoft.com/office/powerpoint/2010/main" val="2952650728"/>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Orto_Botanico di Torino.-.</a:t>
            </a:r>
          </a:p>
        </p:txBody>
      </p:sp>
      <p:sp>
        <p:nvSpPr>
          <p:cNvPr id="4" name="3 Marcador de número de diapositiva"/>
          <p:cNvSpPr>
            <a:spLocks noGrp="1"/>
          </p:cNvSpPr>
          <p:nvPr>
            <p:ph type="sldNum" sz="quarter" idx="10"/>
          </p:nvPr>
        </p:nvSpPr>
        <p:spPr/>
        <p:txBody>
          <a:bodyPr/>
          <a:lstStyle/>
          <a:p>
            <a:fld id="{8444642A-E9A6-4686-989A-F5651A6CFB02}" type="slidenum">
              <a:rPr lang="es-ES" smtClean="0"/>
              <a:t>125</a:t>
            </a:fld>
            <a:endParaRPr lang="es-ES" dirty="0"/>
          </a:p>
        </p:txBody>
      </p:sp>
    </p:spTree>
    <p:extLst>
      <p:ext uri="{BB962C8B-B14F-4D97-AF65-F5344CB8AC3E}">
        <p14:creationId xmlns:p14="http://schemas.microsoft.com/office/powerpoint/2010/main" val="87466493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Orto_Botanico di Torino.-.</a:t>
            </a:r>
          </a:p>
        </p:txBody>
      </p:sp>
      <p:sp>
        <p:nvSpPr>
          <p:cNvPr id="4" name="3 Marcador de número de diapositiva"/>
          <p:cNvSpPr>
            <a:spLocks noGrp="1"/>
          </p:cNvSpPr>
          <p:nvPr>
            <p:ph type="sldNum" sz="quarter" idx="10"/>
          </p:nvPr>
        </p:nvSpPr>
        <p:spPr/>
        <p:txBody>
          <a:bodyPr/>
          <a:lstStyle/>
          <a:p>
            <a:fld id="{8444642A-E9A6-4686-989A-F5651A6CFB02}" type="slidenum">
              <a:rPr lang="es-ES" smtClean="0"/>
              <a:t>126</a:t>
            </a:fld>
            <a:endParaRPr lang="es-ES" dirty="0"/>
          </a:p>
        </p:txBody>
      </p:sp>
    </p:spTree>
    <p:extLst>
      <p:ext uri="{BB962C8B-B14F-4D97-AF65-F5344CB8AC3E}">
        <p14:creationId xmlns:p14="http://schemas.microsoft.com/office/powerpoint/2010/main" val="737212602"/>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Orto_Botanico di Torino.-.</a:t>
            </a:r>
          </a:p>
        </p:txBody>
      </p:sp>
      <p:sp>
        <p:nvSpPr>
          <p:cNvPr id="4" name="3 Marcador de número de diapositiva"/>
          <p:cNvSpPr>
            <a:spLocks noGrp="1"/>
          </p:cNvSpPr>
          <p:nvPr>
            <p:ph type="sldNum" sz="quarter" idx="10"/>
          </p:nvPr>
        </p:nvSpPr>
        <p:spPr/>
        <p:txBody>
          <a:bodyPr/>
          <a:lstStyle/>
          <a:p>
            <a:fld id="{8444642A-E9A6-4686-989A-F5651A6CFB02}" type="slidenum">
              <a:rPr lang="es-ES" smtClean="0"/>
              <a:t>127</a:t>
            </a:fld>
            <a:endParaRPr lang="es-ES" dirty="0"/>
          </a:p>
        </p:txBody>
      </p:sp>
    </p:spTree>
    <p:extLst>
      <p:ext uri="{BB962C8B-B14F-4D97-AF65-F5344CB8AC3E}">
        <p14:creationId xmlns:p14="http://schemas.microsoft.com/office/powerpoint/2010/main" val="47070235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Orto_Botanico di Torino.-.</a:t>
            </a:r>
          </a:p>
        </p:txBody>
      </p:sp>
      <p:sp>
        <p:nvSpPr>
          <p:cNvPr id="4" name="3 Marcador de número de diapositiva"/>
          <p:cNvSpPr>
            <a:spLocks noGrp="1"/>
          </p:cNvSpPr>
          <p:nvPr>
            <p:ph type="sldNum" sz="quarter" idx="10"/>
          </p:nvPr>
        </p:nvSpPr>
        <p:spPr/>
        <p:txBody>
          <a:bodyPr/>
          <a:lstStyle/>
          <a:p>
            <a:fld id="{8444642A-E9A6-4686-989A-F5651A6CFB02}" type="slidenum">
              <a:rPr lang="es-ES" smtClean="0"/>
              <a:t>128</a:t>
            </a:fld>
            <a:endParaRPr lang="es-ES" dirty="0"/>
          </a:p>
        </p:txBody>
      </p:sp>
    </p:spTree>
    <p:extLst>
      <p:ext uri="{BB962C8B-B14F-4D97-AF65-F5344CB8AC3E}">
        <p14:creationId xmlns:p14="http://schemas.microsoft.com/office/powerpoint/2010/main" val="220949873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Orto_Botanico di Torino.-.</a:t>
            </a:r>
          </a:p>
        </p:txBody>
      </p:sp>
      <p:sp>
        <p:nvSpPr>
          <p:cNvPr id="4" name="3 Marcador de número de diapositiva"/>
          <p:cNvSpPr>
            <a:spLocks noGrp="1"/>
          </p:cNvSpPr>
          <p:nvPr>
            <p:ph type="sldNum" sz="quarter" idx="10"/>
          </p:nvPr>
        </p:nvSpPr>
        <p:spPr/>
        <p:txBody>
          <a:bodyPr/>
          <a:lstStyle/>
          <a:p>
            <a:fld id="{8444642A-E9A6-4686-989A-F5651A6CFB02}" type="slidenum">
              <a:rPr lang="es-ES" smtClean="0"/>
              <a:t>129</a:t>
            </a:fld>
            <a:endParaRPr lang="es-ES" dirty="0"/>
          </a:p>
        </p:txBody>
      </p:sp>
    </p:spTree>
    <p:extLst>
      <p:ext uri="{BB962C8B-B14F-4D97-AF65-F5344CB8AC3E}">
        <p14:creationId xmlns:p14="http://schemas.microsoft.com/office/powerpoint/2010/main" val="413369446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Orto_Botanico di Torino.-.</a:t>
            </a:r>
          </a:p>
        </p:txBody>
      </p:sp>
      <p:sp>
        <p:nvSpPr>
          <p:cNvPr id="4" name="3 Marcador de número de diapositiva"/>
          <p:cNvSpPr>
            <a:spLocks noGrp="1"/>
          </p:cNvSpPr>
          <p:nvPr>
            <p:ph type="sldNum" sz="quarter" idx="10"/>
          </p:nvPr>
        </p:nvSpPr>
        <p:spPr/>
        <p:txBody>
          <a:bodyPr/>
          <a:lstStyle/>
          <a:p>
            <a:fld id="{8444642A-E9A6-4686-989A-F5651A6CFB02}" type="slidenum">
              <a:rPr lang="es-ES" smtClean="0"/>
              <a:t>130</a:t>
            </a:fld>
            <a:endParaRPr lang="es-ES" dirty="0"/>
          </a:p>
        </p:txBody>
      </p:sp>
    </p:spTree>
    <p:extLst>
      <p:ext uri="{BB962C8B-B14F-4D97-AF65-F5344CB8AC3E}">
        <p14:creationId xmlns:p14="http://schemas.microsoft.com/office/powerpoint/2010/main" val="1431891862"/>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Orto_Botanico di Torino.-.</a:t>
            </a:r>
          </a:p>
        </p:txBody>
      </p:sp>
      <p:sp>
        <p:nvSpPr>
          <p:cNvPr id="4" name="3 Marcador de número de diapositiva"/>
          <p:cNvSpPr>
            <a:spLocks noGrp="1"/>
          </p:cNvSpPr>
          <p:nvPr>
            <p:ph type="sldNum" sz="quarter" idx="10"/>
          </p:nvPr>
        </p:nvSpPr>
        <p:spPr/>
        <p:txBody>
          <a:bodyPr/>
          <a:lstStyle/>
          <a:p>
            <a:fld id="{8444642A-E9A6-4686-989A-F5651A6CFB02}" type="slidenum">
              <a:rPr lang="es-ES" smtClean="0"/>
              <a:t>131</a:t>
            </a:fld>
            <a:endParaRPr lang="es-ES" dirty="0"/>
          </a:p>
        </p:txBody>
      </p:sp>
    </p:spTree>
    <p:extLst>
      <p:ext uri="{BB962C8B-B14F-4D97-AF65-F5344CB8AC3E}">
        <p14:creationId xmlns:p14="http://schemas.microsoft.com/office/powerpoint/2010/main" val="1507132878"/>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Orto_Botanico di Torino.-.</a:t>
            </a:r>
          </a:p>
        </p:txBody>
      </p:sp>
      <p:sp>
        <p:nvSpPr>
          <p:cNvPr id="4" name="3 Marcador de número de diapositiva"/>
          <p:cNvSpPr>
            <a:spLocks noGrp="1"/>
          </p:cNvSpPr>
          <p:nvPr>
            <p:ph type="sldNum" sz="quarter" idx="10"/>
          </p:nvPr>
        </p:nvSpPr>
        <p:spPr/>
        <p:txBody>
          <a:bodyPr/>
          <a:lstStyle/>
          <a:p>
            <a:fld id="{8444642A-E9A6-4686-989A-F5651A6CFB02}" type="slidenum">
              <a:rPr lang="es-ES" smtClean="0"/>
              <a:t>132</a:t>
            </a:fld>
            <a:endParaRPr lang="es-ES" dirty="0"/>
          </a:p>
        </p:txBody>
      </p:sp>
    </p:spTree>
    <p:extLst>
      <p:ext uri="{BB962C8B-B14F-4D97-AF65-F5344CB8AC3E}">
        <p14:creationId xmlns:p14="http://schemas.microsoft.com/office/powerpoint/2010/main" val="912950439"/>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Orto_Botanico di Torino.-.</a:t>
            </a:r>
          </a:p>
        </p:txBody>
      </p:sp>
      <p:sp>
        <p:nvSpPr>
          <p:cNvPr id="4" name="3 Marcador de número de diapositiva"/>
          <p:cNvSpPr>
            <a:spLocks noGrp="1"/>
          </p:cNvSpPr>
          <p:nvPr>
            <p:ph type="sldNum" sz="quarter" idx="10"/>
          </p:nvPr>
        </p:nvSpPr>
        <p:spPr/>
        <p:txBody>
          <a:bodyPr/>
          <a:lstStyle/>
          <a:p>
            <a:fld id="{8444642A-E9A6-4686-989A-F5651A6CFB02}" type="slidenum">
              <a:rPr lang="es-ES" smtClean="0"/>
              <a:t>133</a:t>
            </a:fld>
            <a:endParaRPr lang="es-ES" dirty="0"/>
          </a:p>
        </p:txBody>
      </p:sp>
    </p:spTree>
    <p:extLst>
      <p:ext uri="{BB962C8B-B14F-4D97-AF65-F5344CB8AC3E}">
        <p14:creationId xmlns:p14="http://schemas.microsoft.com/office/powerpoint/2010/main" val="351265099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Orto_Botanico di Torino.-.</a:t>
            </a:r>
          </a:p>
        </p:txBody>
      </p:sp>
      <p:sp>
        <p:nvSpPr>
          <p:cNvPr id="4" name="3 Marcador de número de diapositiva"/>
          <p:cNvSpPr>
            <a:spLocks noGrp="1"/>
          </p:cNvSpPr>
          <p:nvPr>
            <p:ph type="sldNum" sz="quarter" idx="10"/>
          </p:nvPr>
        </p:nvSpPr>
        <p:spPr/>
        <p:txBody>
          <a:bodyPr/>
          <a:lstStyle/>
          <a:p>
            <a:fld id="{8444642A-E9A6-4686-989A-F5651A6CFB02}" type="slidenum">
              <a:rPr lang="es-ES" smtClean="0"/>
              <a:t>134</a:t>
            </a:fld>
            <a:endParaRPr lang="es-ES" dirty="0"/>
          </a:p>
        </p:txBody>
      </p:sp>
    </p:spTree>
    <p:extLst>
      <p:ext uri="{BB962C8B-B14F-4D97-AF65-F5344CB8AC3E}">
        <p14:creationId xmlns:p14="http://schemas.microsoft.com/office/powerpoint/2010/main" val="4283274688"/>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Orto_Botanico di Torino.-.</a:t>
            </a:r>
          </a:p>
        </p:txBody>
      </p:sp>
      <p:sp>
        <p:nvSpPr>
          <p:cNvPr id="4" name="3 Marcador de número de diapositiva"/>
          <p:cNvSpPr>
            <a:spLocks noGrp="1"/>
          </p:cNvSpPr>
          <p:nvPr>
            <p:ph type="sldNum" sz="quarter" idx="10"/>
          </p:nvPr>
        </p:nvSpPr>
        <p:spPr/>
        <p:txBody>
          <a:bodyPr/>
          <a:lstStyle/>
          <a:p>
            <a:fld id="{8444642A-E9A6-4686-989A-F5651A6CFB02}" type="slidenum">
              <a:rPr lang="es-ES" smtClean="0"/>
              <a:t>135</a:t>
            </a:fld>
            <a:endParaRPr lang="es-ES" dirty="0"/>
          </a:p>
        </p:txBody>
      </p:sp>
    </p:spTree>
    <p:extLst>
      <p:ext uri="{BB962C8B-B14F-4D97-AF65-F5344CB8AC3E}">
        <p14:creationId xmlns:p14="http://schemas.microsoft.com/office/powerpoint/2010/main" val="1108388567"/>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Orto_Botanico di Torino.-.</a:t>
            </a:r>
          </a:p>
        </p:txBody>
      </p:sp>
      <p:sp>
        <p:nvSpPr>
          <p:cNvPr id="4" name="3 Marcador de número de diapositiva"/>
          <p:cNvSpPr>
            <a:spLocks noGrp="1"/>
          </p:cNvSpPr>
          <p:nvPr>
            <p:ph type="sldNum" sz="quarter" idx="10"/>
          </p:nvPr>
        </p:nvSpPr>
        <p:spPr/>
        <p:txBody>
          <a:bodyPr/>
          <a:lstStyle/>
          <a:p>
            <a:fld id="{8444642A-E9A6-4686-989A-F5651A6CFB02}" type="slidenum">
              <a:rPr lang="es-ES" smtClean="0"/>
              <a:t>136</a:t>
            </a:fld>
            <a:endParaRPr lang="es-ES" dirty="0"/>
          </a:p>
        </p:txBody>
      </p:sp>
    </p:spTree>
    <p:extLst>
      <p:ext uri="{BB962C8B-B14F-4D97-AF65-F5344CB8AC3E}">
        <p14:creationId xmlns:p14="http://schemas.microsoft.com/office/powerpoint/2010/main" val="733124438"/>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Orto_Botanico di Torino.-.</a:t>
            </a:r>
          </a:p>
        </p:txBody>
      </p:sp>
      <p:sp>
        <p:nvSpPr>
          <p:cNvPr id="4" name="3 Marcador de número de diapositiva"/>
          <p:cNvSpPr>
            <a:spLocks noGrp="1"/>
          </p:cNvSpPr>
          <p:nvPr>
            <p:ph type="sldNum" sz="quarter" idx="10"/>
          </p:nvPr>
        </p:nvSpPr>
        <p:spPr/>
        <p:txBody>
          <a:bodyPr/>
          <a:lstStyle/>
          <a:p>
            <a:fld id="{8444642A-E9A6-4686-989A-F5651A6CFB02}" type="slidenum">
              <a:rPr lang="es-ES" smtClean="0"/>
              <a:t>137</a:t>
            </a:fld>
            <a:endParaRPr lang="es-ES" dirty="0"/>
          </a:p>
        </p:txBody>
      </p:sp>
    </p:spTree>
    <p:extLst>
      <p:ext uri="{BB962C8B-B14F-4D97-AF65-F5344CB8AC3E}">
        <p14:creationId xmlns:p14="http://schemas.microsoft.com/office/powerpoint/2010/main" val="3332666529"/>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Orto_Botanico di Torino.-.</a:t>
            </a:r>
          </a:p>
        </p:txBody>
      </p:sp>
      <p:sp>
        <p:nvSpPr>
          <p:cNvPr id="4" name="3 Marcador de número de diapositiva"/>
          <p:cNvSpPr>
            <a:spLocks noGrp="1"/>
          </p:cNvSpPr>
          <p:nvPr>
            <p:ph type="sldNum" sz="quarter" idx="10"/>
          </p:nvPr>
        </p:nvSpPr>
        <p:spPr/>
        <p:txBody>
          <a:bodyPr/>
          <a:lstStyle/>
          <a:p>
            <a:fld id="{8444642A-E9A6-4686-989A-F5651A6CFB02}" type="slidenum">
              <a:rPr lang="es-ES" smtClean="0"/>
              <a:t>138</a:t>
            </a:fld>
            <a:endParaRPr lang="es-ES" dirty="0"/>
          </a:p>
        </p:txBody>
      </p:sp>
    </p:spTree>
    <p:extLst>
      <p:ext uri="{BB962C8B-B14F-4D97-AF65-F5344CB8AC3E}">
        <p14:creationId xmlns:p14="http://schemas.microsoft.com/office/powerpoint/2010/main" val="267988365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Orto_Botanico di Torino.-.Phytolaca americana</a:t>
            </a:r>
          </a:p>
        </p:txBody>
      </p:sp>
      <p:sp>
        <p:nvSpPr>
          <p:cNvPr id="4" name="3 Marcador de número de diapositiva"/>
          <p:cNvSpPr>
            <a:spLocks noGrp="1"/>
          </p:cNvSpPr>
          <p:nvPr>
            <p:ph type="sldNum" sz="quarter" idx="10"/>
          </p:nvPr>
        </p:nvSpPr>
        <p:spPr/>
        <p:txBody>
          <a:bodyPr/>
          <a:lstStyle/>
          <a:p>
            <a:fld id="{8444642A-E9A6-4686-989A-F5651A6CFB02}" type="slidenum">
              <a:rPr lang="es-ES" smtClean="0"/>
              <a:t>139</a:t>
            </a:fld>
            <a:endParaRPr lang="es-ES" dirty="0"/>
          </a:p>
        </p:txBody>
      </p:sp>
    </p:spTree>
    <p:extLst>
      <p:ext uri="{BB962C8B-B14F-4D97-AF65-F5344CB8AC3E}">
        <p14:creationId xmlns:p14="http://schemas.microsoft.com/office/powerpoint/2010/main" val="2151417633"/>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Orto_Botanico di Torino.-.</a:t>
            </a:r>
          </a:p>
        </p:txBody>
      </p:sp>
      <p:sp>
        <p:nvSpPr>
          <p:cNvPr id="4" name="3 Marcador de número de diapositiva"/>
          <p:cNvSpPr>
            <a:spLocks noGrp="1"/>
          </p:cNvSpPr>
          <p:nvPr>
            <p:ph type="sldNum" sz="quarter" idx="10"/>
          </p:nvPr>
        </p:nvSpPr>
        <p:spPr/>
        <p:txBody>
          <a:bodyPr/>
          <a:lstStyle/>
          <a:p>
            <a:fld id="{8444642A-E9A6-4686-989A-F5651A6CFB02}" type="slidenum">
              <a:rPr lang="es-ES" smtClean="0"/>
              <a:t>140</a:t>
            </a:fld>
            <a:endParaRPr lang="es-ES" dirty="0"/>
          </a:p>
        </p:txBody>
      </p:sp>
    </p:spTree>
    <p:extLst>
      <p:ext uri="{BB962C8B-B14F-4D97-AF65-F5344CB8AC3E}">
        <p14:creationId xmlns:p14="http://schemas.microsoft.com/office/powerpoint/2010/main" val="3987630277"/>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Orto_Botanico_di_Parma</a:t>
            </a:r>
          </a:p>
        </p:txBody>
      </p:sp>
      <p:sp>
        <p:nvSpPr>
          <p:cNvPr id="4" name="3 Marcador de número de diapositiva"/>
          <p:cNvSpPr>
            <a:spLocks noGrp="1"/>
          </p:cNvSpPr>
          <p:nvPr>
            <p:ph type="sldNum" sz="quarter" idx="10"/>
          </p:nvPr>
        </p:nvSpPr>
        <p:spPr/>
        <p:txBody>
          <a:bodyPr/>
          <a:lstStyle/>
          <a:p>
            <a:fld id="{8444642A-E9A6-4686-989A-F5651A6CFB02}" type="slidenum">
              <a:rPr lang="es-ES" smtClean="0"/>
              <a:t>143</a:t>
            </a:fld>
            <a:endParaRPr lang="es-ES" dirty="0"/>
          </a:p>
        </p:txBody>
      </p:sp>
    </p:spTree>
    <p:extLst>
      <p:ext uri="{BB962C8B-B14F-4D97-AF65-F5344CB8AC3E}">
        <p14:creationId xmlns:p14="http://schemas.microsoft.com/office/powerpoint/2010/main" val="2821798313"/>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Orto_Botanico_di_Parma</a:t>
            </a:r>
          </a:p>
        </p:txBody>
      </p:sp>
      <p:sp>
        <p:nvSpPr>
          <p:cNvPr id="4" name="3 Marcador de número de diapositiva"/>
          <p:cNvSpPr>
            <a:spLocks noGrp="1"/>
          </p:cNvSpPr>
          <p:nvPr>
            <p:ph type="sldNum" sz="quarter" idx="10"/>
          </p:nvPr>
        </p:nvSpPr>
        <p:spPr/>
        <p:txBody>
          <a:bodyPr/>
          <a:lstStyle/>
          <a:p>
            <a:fld id="{8444642A-E9A6-4686-989A-F5651A6CFB02}" type="slidenum">
              <a:rPr lang="es-ES" smtClean="0"/>
              <a:t>144</a:t>
            </a:fld>
            <a:endParaRPr lang="es-ES" dirty="0"/>
          </a:p>
        </p:txBody>
      </p:sp>
    </p:spTree>
    <p:extLst>
      <p:ext uri="{BB962C8B-B14F-4D97-AF65-F5344CB8AC3E}">
        <p14:creationId xmlns:p14="http://schemas.microsoft.com/office/powerpoint/2010/main" val="2329306217"/>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Orto_Botanico_di_Parma</a:t>
            </a:r>
          </a:p>
        </p:txBody>
      </p:sp>
      <p:sp>
        <p:nvSpPr>
          <p:cNvPr id="4" name="3 Marcador de número de diapositiva"/>
          <p:cNvSpPr>
            <a:spLocks noGrp="1"/>
          </p:cNvSpPr>
          <p:nvPr>
            <p:ph type="sldNum" sz="quarter" idx="10"/>
          </p:nvPr>
        </p:nvSpPr>
        <p:spPr/>
        <p:txBody>
          <a:bodyPr/>
          <a:lstStyle/>
          <a:p>
            <a:fld id="{8444642A-E9A6-4686-989A-F5651A6CFB02}" type="slidenum">
              <a:rPr lang="es-ES" smtClean="0"/>
              <a:t>145</a:t>
            </a:fld>
            <a:endParaRPr lang="es-ES" dirty="0"/>
          </a:p>
        </p:txBody>
      </p:sp>
    </p:spTree>
    <p:extLst>
      <p:ext uri="{BB962C8B-B14F-4D97-AF65-F5344CB8AC3E}">
        <p14:creationId xmlns:p14="http://schemas.microsoft.com/office/powerpoint/2010/main" val="3374215350"/>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Orto_Botanico_di_Parma</a:t>
            </a:r>
          </a:p>
        </p:txBody>
      </p:sp>
      <p:sp>
        <p:nvSpPr>
          <p:cNvPr id="4" name="3 Marcador de número de diapositiva"/>
          <p:cNvSpPr>
            <a:spLocks noGrp="1"/>
          </p:cNvSpPr>
          <p:nvPr>
            <p:ph type="sldNum" sz="quarter" idx="10"/>
          </p:nvPr>
        </p:nvSpPr>
        <p:spPr/>
        <p:txBody>
          <a:bodyPr/>
          <a:lstStyle/>
          <a:p>
            <a:fld id="{8444642A-E9A6-4686-989A-F5651A6CFB02}" type="slidenum">
              <a:rPr lang="es-ES" smtClean="0"/>
              <a:t>146</a:t>
            </a:fld>
            <a:endParaRPr lang="es-ES" dirty="0"/>
          </a:p>
        </p:txBody>
      </p:sp>
    </p:spTree>
    <p:extLst>
      <p:ext uri="{BB962C8B-B14F-4D97-AF65-F5344CB8AC3E}">
        <p14:creationId xmlns:p14="http://schemas.microsoft.com/office/powerpoint/2010/main" val="57976268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Orto_Botanico_di_Parma</a:t>
            </a:r>
          </a:p>
        </p:txBody>
      </p:sp>
      <p:sp>
        <p:nvSpPr>
          <p:cNvPr id="4" name="3 Marcador de número de diapositiva"/>
          <p:cNvSpPr>
            <a:spLocks noGrp="1"/>
          </p:cNvSpPr>
          <p:nvPr>
            <p:ph type="sldNum" sz="quarter" idx="10"/>
          </p:nvPr>
        </p:nvSpPr>
        <p:spPr/>
        <p:txBody>
          <a:bodyPr/>
          <a:lstStyle/>
          <a:p>
            <a:fld id="{8444642A-E9A6-4686-989A-F5651A6CFB02}" type="slidenum">
              <a:rPr lang="es-ES" smtClean="0"/>
              <a:t>147</a:t>
            </a:fld>
            <a:endParaRPr lang="es-ES" dirty="0"/>
          </a:p>
        </p:txBody>
      </p:sp>
    </p:spTree>
    <p:extLst>
      <p:ext uri="{BB962C8B-B14F-4D97-AF65-F5344CB8AC3E}">
        <p14:creationId xmlns:p14="http://schemas.microsoft.com/office/powerpoint/2010/main" val="243933392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Orto_Botanico_di_Parma</a:t>
            </a:r>
          </a:p>
        </p:txBody>
      </p:sp>
      <p:sp>
        <p:nvSpPr>
          <p:cNvPr id="4" name="3 Marcador de número de diapositiva"/>
          <p:cNvSpPr>
            <a:spLocks noGrp="1"/>
          </p:cNvSpPr>
          <p:nvPr>
            <p:ph type="sldNum" sz="quarter" idx="10"/>
          </p:nvPr>
        </p:nvSpPr>
        <p:spPr/>
        <p:txBody>
          <a:bodyPr/>
          <a:lstStyle/>
          <a:p>
            <a:fld id="{8444642A-E9A6-4686-989A-F5651A6CFB02}" type="slidenum">
              <a:rPr lang="es-ES" smtClean="0"/>
              <a:t>148</a:t>
            </a:fld>
            <a:endParaRPr lang="es-ES" dirty="0"/>
          </a:p>
        </p:txBody>
      </p:sp>
    </p:spTree>
    <p:extLst>
      <p:ext uri="{BB962C8B-B14F-4D97-AF65-F5344CB8AC3E}">
        <p14:creationId xmlns:p14="http://schemas.microsoft.com/office/powerpoint/2010/main" val="1788429733"/>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Orto_Botanico_di_Parma</a:t>
            </a:r>
          </a:p>
        </p:txBody>
      </p:sp>
      <p:sp>
        <p:nvSpPr>
          <p:cNvPr id="4" name="3 Marcador de número de diapositiva"/>
          <p:cNvSpPr>
            <a:spLocks noGrp="1"/>
          </p:cNvSpPr>
          <p:nvPr>
            <p:ph type="sldNum" sz="quarter" idx="10"/>
          </p:nvPr>
        </p:nvSpPr>
        <p:spPr/>
        <p:txBody>
          <a:bodyPr/>
          <a:lstStyle/>
          <a:p>
            <a:fld id="{8444642A-E9A6-4686-989A-F5651A6CFB02}" type="slidenum">
              <a:rPr lang="es-ES" smtClean="0"/>
              <a:t>149</a:t>
            </a:fld>
            <a:endParaRPr lang="es-ES" dirty="0"/>
          </a:p>
        </p:txBody>
      </p:sp>
    </p:spTree>
    <p:extLst>
      <p:ext uri="{BB962C8B-B14F-4D97-AF65-F5344CB8AC3E}">
        <p14:creationId xmlns:p14="http://schemas.microsoft.com/office/powerpoint/2010/main" val="2422612381"/>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Orto_Botanico_di_Parma</a:t>
            </a:r>
          </a:p>
        </p:txBody>
      </p:sp>
      <p:sp>
        <p:nvSpPr>
          <p:cNvPr id="4" name="3 Marcador de número de diapositiva"/>
          <p:cNvSpPr>
            <a:spLocks noGrp="1"/>
          </p:cNvSpPr>
          <p:nvPr>
            <p:ph type="sldNum" sz="quarter" idx="10"/>
          </p:nvPr>
        </p:nvSpPr>
        <p:spPr/>
        <p:txBody>
          <a:bodyPr/>
          <a:lstStyle/>
          <a:p>
            <a:fld id="{8444642A-E9A6-4686-989A-F5651A6CFB02}" type="slidenum">
              <a:rPr lang="es-ES" smtClean="0"/>
              <a:t>150</a:t>
            </a:fld>
            <a:endParaRPr lang="es-ES" dirty="0"/>
          </a:p>
        </p:txBody>
      </p:sp>
    </p:spTree>
    <p:extLst>
      <p:ext uri="{BB962C8B-B14F-4D97-AF65-F5344CB8AC3E}">
        <p14:creationId xmlns:p14="http://schemas.microsoft.com/office/powerpoint/2010/main" val="636220118"/>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Orto_botanico_Trieste_.-asclepias</a:t>
            </a:r>
          </a:p>
        </p:txBody>
      </p:sp>
      <p:sp>
        <p:nvSpPr>
          <p:cNvPr id="4" name="3 Marcador de número de diapositiva"/>
          <p:cNvSpPr>
            <a:spLocks noGrp="1"/>
          </p:cNvSpPr>
          <p:nvPr>
            <p:ph type="sldNum" sz="quarter" idx="10"/>
          </p:nvPr>
        </p:nvSpPr>
        <p:spPr/>
        <p:txBody>
          <a:bodyPr/>
          <a:lstStyle/>
          <a:p>
            <a:fld id="{8444642A-E9A6-4686-989A-F5651A6CFB02}" type="slidenum">
              <a:rPr lang="es-ES" smtClean="0"/>
              <a:t>154</a:t>
            </a:fld>
            <a:endParaRPr lang="es-ES" dirty="0"/>
          </a:p>
        </p:txBody>
      </p:sp>
    </p:spTree>
    <p:extLst>
      <p:ext uri="{BB962C8B-B14F-4D97-AF65-F5344CB8AC3E}">
        <p14:creationId xmlns:p14="http://schemas.microsoft.com/office/powerpoint/2010/main" val="912561465"/>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Orto_botanico_Trieste_.-Cinnamomum-glanduliferum</a:t>
            </a:r>
          </a:p>
        </p:txBody>
      </p:sp>
      <p:sp>
        <p:nvSpPr>
          <p:cNvPr id="4" name="3 Marcador de número de diapositiva"/>
          <p:cNvSpPr>
            <a:spLocks noGrp="1"/>
          </p:cNvSpPr>
          <p:nvPr>
            <p:ph type="sldNum" sz="quarter" idx="10"/>
          </p:nvPr>
        </p:nvSpPr>
        <p:spPr/>
        <p:txBody>
          <a:bodyPr/>
          <a:lstStyle/>
          <a:p>
            <a:fld id="{8444642A-E9A6-4686-989A-F5651A6CFB02}" type="slidenum">
              <a:rPr lang="es-ES" smtClean="0"/>
              <a:t>155</a:t>
            </a:fld>
            <a:endParaRPr lang="es-ES" dirty="0"/>
          </a:p>
        </p:txBody>
      </p:sp>
    </p:spTree>
    <p:extLst>
      <p:ext uri="{BB962C8B-B14F-4D97-AF65-F5344CB8AC3E}">
        <p14:creationId xmlns:p14="http://schemas.microsoft.com/office/powerpoint/2010/main" val="692921897"/>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Orto_botanico_Trieste_.-Cycas-revoluta y Cyperus</a:t>
            </a:r>
          </a:p>
        </p:txBody>
      </p:sp>
      <p:sp>
        <p:nvSpPr>
          <p:cNvPr id="4" name="3 Marcador de número de diapositiva"/>
          <p:cNvSpPr>
            <a:spLocks noGrp="1"/>
          </p:cNvSpPr>
          <p:nvPr>
            <p:ph type="sldNum" sz="quarter" idx="10"/>
          </p:nvPr>
        </p:nvSpPr>
        <p:spPr/>
        <p:txBody>
          <a:bodyPr/>
          <a:lstStyle/>
          <a:p>
            <a:fld id="{8444642A-E9A6-4686-989A-F5651A6CFB02}" type="slidenum">
              <a:rPr lang="es-ES" smtClean="0"/>
              <a:t>156</a:t>
            </a:fld>
            <a:endParaRPr lang="es-ES" dirty="0"/>
          </a:p>
        </p:txBody>
      </p:sp>
    </p:spTree>
    <p:extLst>
      <p:ext uri="{BB962C8B-B14F-4D97-AF65-F5344CB8AC3E}">
        <p14:creationId xmlns:p14="http://schemas.microsoft.com/office/powerpoint/2010/main" val="220017367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Orto_botanico_Trieste_.-Erythea</a:t>
            </a:r>
            <a:r>
              <a:rPr lang="es-ES" baseline="0" dirty="0"/>
              <a:t> edulis</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157</a:t>
            </a:fld>
            <a:endParaRPr lang="es-ES" dirty="0"/>
          </a:p>
        </p:txBody>
      </p:sp>
    </p:spTree>
    <p:extLst>
      <p:ext uri="{BB962C8B-B14F-4D97-AF65-F5344CB8AC3E}">
        <p14:creationId xmlns:p14="http://schemas.microsoft.com/office/powerpoint/2010/main" val="1358701088"/>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Orto_botanico_Trieste_.-Menyanthes-trifoliata</a:t>
            </a:r>
          </a:p>
        </p:txBody>
      </p:sp>
      <p:sp>
        <p:nvSpPr>
          <p:cNvPr id="4" name="3 Marcador de número de diapositiva"/>
          <p:cNvSpPr>
            <a:spLocks noGrp="1"/>
          </p:cNvSpPr>
          <p:nvPr>
            <p:ph type="sldNum" sz="quarter" idx="10"/>
          </p:nvPr>
        </p:nvSpPr>
        <p:spPr/>
        <p:txBody>
          <a:bodyPr/>
          <a:lstStyle/>
          <a:p>
            <a:fld id="{8444642A-E9A6-4686-989A-F5651A6CFB02}" type="slidenum">
              <a:rPr lang="es-ES" smtClean="0"/>
              <a:t>158</a:t>
            </a:fld>
            <a:endParaRPr lang="es-ES" dirty="0"/>
          </a:p>
        </p:txBody>
      </p:sp>
    </p:spTree>
    <p:extLst>
      <p:ext uri="{BB962C8B-B14F-4D97-AF65-F5344CB8AC3E}">
        <p14:creationId xmlns:p14="http://schemas.microsoft.com/office/powerpoint/2010/main" val="2446151660"/>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Orto_botanico_Trieste_.Phornium</a:t>
            </a:r>
            <a:r>
              <a:rPr lang="es-ES" baseline="0" dirty="0"/>
              <a:t> tenax</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t>159</a:t>
            </a:fld>
            <a:endParaRPr lang="es-ES" dirty="0"/>
          </a:p>
        </p:txBody>
      </p:sp>
    </p:spTree>
    <p:extLst>
      <p:ext uri="{BB962C8B-B14F-4D97-AF65-F5344CB8AC3E}">
        <p14:creationId xmlns:p14="http://schemas.microsoft.com/office/powerpoint/2010/main" val="4155596001"/>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Orto_botanico_Trieste_.-phormium</a:t>
            </a:r>
          </a:p>
        </p:txBody>
      </p:sp>
      <p:sp>
        <p:nvSpPr>
          <p:cNvPr id="4" name="3 Marcador de número de diapositiva"/>
          <p:cNvSpPr>
            <a:spLocks noGrp="1"/>
          </p:cNvSpPr>
          <p:nvPr>
            <p:ph type="sldNum" sz="quarter" idx="10"/>
          </p:nvPr>
        </p:nvSpPr>
        <p:spPr/>
        <p:txBody>
          <a:bodyPr/>
          <a:lstStyle/>
          <a:p>
            <a:fld id="{8444642A-E9A6-4686-989A-F5651A6CFB02}" type="slidenum">
              <a:rPr lang="es-ES" smtClean="0"/>
              <a:t>160</a:t>
            </a:fld>
            <a:endParaRPr lang="es-ES" dirty="0"/>
          </a:p>
        </p:txBody>
      </p:sp>
    </p:spTree>
    <p:extLst>
      <p:ext uri="{BB962C8B-B14F-4D97-AF65-F5344CB8AC3E}">
        <p14:creationId xmlns:p14="http://schemas.microsoft.com/office/powerpoint/2010/main" val="3449395778"/>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Orto_botanico_Trieste_.-Syagrus-romanzoffiana y Cordyline australis</a:t>
            </a:r>
          </a:p>
        </p:txBody>
      </p:sp>
      <p:sp>
        <p:nvSpPr>
          <p:cNvPr id="4" name="3 Marcador de número de diapositiva"/>
          <p:cNvSpPr>
            <a:spLocks noGrp="1"/>
          </p:cNvSpPr>
          <p:nvPr>
            <p:ph type="sldNum" sz="quarter" idx="10"/>
          </p:nvPr>
        </p:nvSpPr>
        <p:spPr/>
        <p:txBody>
          <a:bodyPr/>
          <a:lstStyle/>
          <a:p>
            <a:fld id="{8444642A-E9A6-4686-989A-F5651A6CFB02}" type="slidenum">
              <a:rPr lang="es-ES" smtClean="0"/>
              <a:t>161</a:t>
            </a:fld>
            <a:endParaRPr lang="es-ES" dirty="0"/>
          </a:p>
        </p:txBody>
      </p:sp>
    </p:spTree>
    <p:extLst>
      <p:ext uri="{BB962C8B-B14F-4D97-AF65-F5344CB8AC3E}">
        <p14:creationId xmlns:p14="http://schemas.microsoft.com/office/powerpoint/2010/main" val="2031361682"/>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Orto_botanico_Trieste_.-typha-angustifolia</a:t>
            </a:r>
          </a:p>
        </p:txBody>
      </p:sp>
      <p:sp>
        <p:nvSpPr>
          <p:cNvPr id="4" name="3 Marcador de número de diapositiva"/>
          <p:cNvSpPr>
            <a:spLocks noGrp="1"/>
          </p:cNvSpPr>
          <p:nvPr>
            <p:ph type="sldNum" sz="quarter" idx="10"/>
          </p:nvPr>
        </p:nvSpPr>
        <p:spPr/>
        <p:txBody>
          <a:bodyPr/>
          <a:lstStyle/>
          <a:p>
            <a:fld id="{8444642A-E9A6-4686-989A-F5651A6CFB02}" type="slidenum">
              <a:rPr lang="es-ES" smtClean="0"/>
              <a:t>162</a:t>
            </a:fld>
            <a:endParaRPr lang="es-ES" dirty="0"/>
          </a:p>
        </p:txBody>
      </p:sp>
    </p:spTree>
    <p:extLst>
      <p:ext uri="{BB962C8B-B14F-4D97-AF65-F5344CB8AC3E}">
        <p14:creationId xmlns:p14="http://schemas.microsoft.com/office/powerpoint/2010/main" val="2478109532"/>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Orto_botanico_Trieste</a:t>
            </a:r>
          </a:p>
        </p:txBody>
      </p:sp>
      <p:sp>
        <p:nvSpPr>
          <p:cNvPr id="4" name="3 Marcador de número de diapositiva"/>
          <p:cNvSpPr>
            <a:spLocks noGrp="1"/>
          </p:cNvSpPr>
          <p:nvPr>
            <p:ph type="sldNum" sz="quarter" idx="10"/>
          </p:nvPr>
        </p:nvSpPr>
        <p:spPr/>
        <p:txBody>
          <a:bodyPr/>
          <a:lstStyle/>
          <a:p>
            <a:fld id="{8444642A-E9A6-4686-989A-F5651A6CFB02}" type="slidenum">
              <a:rPr lang="es-ES" smtClean="0"/>
              <a:t>163</a:t>
            </a:fld>
            <a:endParaRPr lang="es-ES" dirty="0"/>
          </a:p>
        </p:txBody>
      </p:sp>
    </p:spTree>
    <p:extLst>
      <p:ext uri="{BB962C8B-B14F-4D97-AF65-F5344CB8AC3E}">
        <p14:creationId xmlns:p14="http://schemas.microsoft.com/office/powerpoint/2010/main" val="2429396691"/>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Orto_botanico_Trieste</a:t>
            </a:r>
          </a:p>
        </p:txBody>
      </p:sp>
      <p:sp>
        <p:nvSpPr>
          <p:cNvPr id="4" name="3 Marcador de número de diapositiva"/>
          <p:cNvSpPr>
            <a:spLocks noGrp="1"/>
          </p:cNvSpPr>
          <p:nvPr>
            <p:ph type="sldNum" sz="quarter" idx="10"/>
          </p:nvPr>
        </p:nvSpPr>
        <p:spPr/>
        <p:txBody>
          <a:bodyPr/>
          <a:lstStyle/>
          <a:p>
            <a:fld id="{8444642A-E9A6-4686-989A-F5651A6CFB02}" type="slidenum">
              <a:rPr lang="es-ES" smtClean="0"/>
              <a:t>164</a:t>
            </a:fld>
            <a:endParaRPr lang="es-ES" dirty="0"/>
          </a:p>
        </p:txBody>
      </p:sp>
    </p:spTree>
    <p:extLst>
      <p:ext uri="{BB962C8B-B14F-4D97-AF65-F5344CB8AC3E}">
        <p14:creationId xmlns:p14="http://schemas.microsoft.com/office/powerpoint/2010/main" val="1117141031"/>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Orto_botanico_Trieste_coriandrum-sativum</a:t>
            </a:r>
          </a:p>
        </p:txBody>
      </p:sp>
      <p:sp>
        <p:nvSpPr>
          <p:cNvPr id="4" name="3 Marcador de número de diapositiva"/>
          <p:cNvSpPr>
            <a:spLocks noGrp="1"/>
          </p:cNvSpPr>
          <p:nvPr>
            <p:ph type="sldNum" sz="quarter" idx="10"/>
          </p:nvPr>
        </p:nvSpPr>
        <p:spPr/>
        <p:txBody>
          <a:bodyPr/>
          <a:lstStyle/>
          <a:p>
            <a:fld id="{8444642A-E9A6-4686-989A-F5651A6CFB02}" type="slidenum">
              <a:rPr lang="es-ES" smtClean="0"/>
              <a:t>165</a:t>
            </a:fld>
            <a:endParaRPr lang="es-ES" dirty="0"/>
          </a:p>
        </p:txBody>
      </p:sp>
    </p:spTree>
    <p:extLst>
      <p:ext uri="{BB962C8B-B14F-4D97-AF65-F5344CB8AC3E}">
        <p14:creationId xmlns:p14="http://schemas.microsoft.com/office/powerpoint/2010/main" val="3778628446"/>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Orto_botanico_Trieste_Justicia brandegeana y narcissus-tazetta-subsp</a:t>
            </a:r>
          </a:p>
        </p:txBody>
      </p:sp>
      <p:sp>
        <p:nvSpPr>
          <p:cNvPr id="4" name="3 Marcador de número de diapositiva"/>
          <p:cNvSpPr>
            <a:spLocks noGrp="1"/>
          </p:cNvSpPr>
          <p:nvPr>
            <p:ph type="sldNum" sz="quarter" idx="10"/>
          </p:nvPr>
        </p:nvSpPr>
        <p:spPr/>
        <p:txBody>
          <a:bodyPr/>
          <a:lstStyle/>
          <a:p>
            <a:fld id="{8444642A-E9A6-4686-989A-F5651A6CFB02}" type="slidenum">
              <a:rPr lang="es-ES" smtClean="0"/>
              <a:t>166</a:t>
            </a:fld>
            <a:endParaRPr lang="es-ES" dirty="0"/>
          </a:p>
        </p:txBody>
      </p:sp>
    </p:spTree>
    <p:extLst>
      <p:ext uri="{BB962C8B-B14F-4D97-AF65-F5344CB8AC3E}">
        <p14:creationId xmlns:p14="http://schemas.microsoft.com/office/powerpoint/2010/main" val="3534681170"/>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Orto_botanico_Trieste_narcisus</a:t>
            </a:r>
          </a:p>
        </p:txBody>
      </p:sp>
      <p:sp>
        <p:nvSpPr>
          <p:cNvPr id="4" name="3 Marcador de número de diapositiva"/>
          <p:cNvSpPr>
            <a:spLocks noGrp="1"/>
          </p:cNvSpPr>
          <p:nvPr>
            <p:ph type="sldNum" sz="quarter" idx="10"/>
          </p:nvPr>
        </p:nvSpPr>
        <p:spPr/>
        <p:txBody>
          <a:bodyPr/>
          <a:lstStyle/>
          <a:p>
            <a:fld id="{8444642A-E9A6-4686-989A-F5651A6CFB02}" type="slidenum">
              <a:rPr lang="es-ES" smtClean="0"/>
              <a:t>167</a:t>
            </a:fld>
            <a:endParaRPr lang="es-ES" dirty="0"/>
          </a:p>
        </p:txBody>
      </p:sp>
    </p:spTree>
    <p:extLst>
      <p:ext uri="{BB962C8B-B14F-4D97-AF65-F5344CB8AC3E}">
        <p14:creationId xmlns:p14="http://schemas.microsoft.com/office/powerpoint/2010/main" val="1039595184"/>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Orto_botanico_Trieste_</a:t>
            </a:r>
          </a:p>
        </p:txBody>
      </p:sp>
      <p:sp>
        <p:nvSpPr>
          <p:cNvPr id="4" name="3 Marcador de número de diapositiva"/>
          <p:cNvSpPr>
            <a:spLocks noGrp="1"/>
          </p:cNvSpPr>
          <p:nvPr>
            <p:ph type="sldNum" sz="quarter" idx="10"/>
          </p:nvPr>
        </p:nvSpPr>
        <p:spPr/>
        <p:txBody>
          <a:bodyPr/>
          <a:lstStyle/>
          <a:p>
            <a:fld id="{8444642A-E9A6-4686-989A-F5651A6CFB02}" type="slidenum">
              <a:rPr lang="es-ES" smtClean="0"/>
              <a:t>168</a:t>
            </a:fld>
            <a:endParaRPr lang="es-ES" dirty="0"/>
          </a:p>
        </p:txBody>
      </p:sp>
    </p:spTree>
    <p:extLst>
      <p:ext uri="{BB962C8B-B14F-4D97-AF65-F5344CB8AC3E}">
        <p14:creationId xmlns:p14="http://schemas.microsoft.com/office/powerpoint/2010/main" val="1293180861"/>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Orto_botanico_Trieste_</a:t>
            </a:r>
          </a:p>
        </p:txBody>
      </p:sp>
      <p:sp>
        <p:nvSpPr>
          <p:cNvPr id="4" name="3 Marcador de número de diapositiva"/>
          <p:cNvSpPr>
            <a:spLocks noGrp="1"/>
          </p:cNvSpPr>
          <p:nvPr>
            <p:ph type="sldNum" sz="quarter" idx="10"/>
          </p:nvPr>
        </p:nvSpPr>
        <p:spPr/>
        <p:txBody>
          <a:bodyPr/>
          <a:lstStyle/>
          <a:p>
            <a:fld id="{8444642A-E9A6-4686-989A-F5651A6CFB02}" type="slidenum">
              <a:rPr lang="es-ES" smtClean="0"/>
              <a:t>169</a:t>
            </a:fld>
            <a:endParaRPr lang="es-ES" dirty="0"/>
          </a:p>
        </p:txBody>
      </p:sp>
    </p:spTree>
    <p:extLst>
      <p:ext uri="{BB962C8B-B14F-4D97-AF65-F5344CB8AC3E}">
        <p14:creationId xmlns:p14="http://schemas.microsoft.com/office/powerpoint/2010/main" val="38768590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10" name="Rectangle 9"/>
          <p:cNvSpPr/>
          <p:nvPr/>
        </p:nvSpPr>
        <p:spPr>
          <a:xfrm>
            <a:off x="1007534" y="0"/>
            <a:ext cx="5898825"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6906359"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958856" y="3428999"/>
            <a:ext cx="4138550" cy="2268559"/>
          </a:xfrm>
        </p:spPr>
        <p:txBody>
          <a:bodyPr anchor="t">
            <a:normAutofit/>
          </a:bodyPr>
          <a:lstStyle>
            <a:lvl1pPr algn="r">
              <a:defRPr sz="42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131292" y="2268787"/>
            <a:ext cx="3966114" cy="1160213"/>
          </a:xfrm>
        </p:spPr>
        <p:txBody>
          <a:bodyPr tIns="0" anchor="b">
            <a:normAutofit/>
          </a:bodyPr>
          <a:lstStyle>
            <a:lvl1pPr marL="0" indent="0" algn="r">
              <a:buNone/>
              <a:defRPr sz="1600" b="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9/16/2019</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rIns="45720"/>
          <a:lstStyle/>
          <a:p>
            <a:pPr eaLnBrk="1" latinLnBrk="0" hangingPunct="1"/>
            <a:fld id="{2BBB5E19-F10A-4C2F-BF6F-11C513378A2E}" type="slidenum">
              <a:rPr kumimoji="0" lang="en-US" smtClean="0"/>
              <a:pPr eaLnBrk="1" latinLnBrk="0" hangingPunct="1"/>
              <a:t>‹Nº›</a:t>
            </a:fld>
            <a:endParaRPr kumimoji="0" lang="en-US" dirty="0"/>
          </a:p>
        </p:txBody>
      </p:sp>
      <p:sp>
        <p:nvSpPr>
          <p:cNvPr id="24" name="TextBox 23"/>
          <p:cNvSpPr txBox="1"/>
          <p:nvPr/>
        </p:nvSpPr>
        <p:spPr>
          <a:xfrm>
            <a:off x="1641440" y="3262168"/>
            <a:ext cx="311727" cy="430887"/>
          </a:xfrm>
          <a:prstGeom prst="rect">
            <a:avLst/>
          </a:prstGeom>
          <a:noFill/>
        </p:spPr>
        <p:txBody>
          <a:bodyPr wrap="square" rtlCol="0">
            <a:spAutoFit/>
          </a:bodyPr>
          <a:lstStyle/>
          <a:p>
            <a:pPr algn="r"/>
            <a:r>
              <a:rPr lang="en-US" sz="2200" dirty="0">
                <a:solidFill>
                  <a:schemeClr val="accent6"/>
                </a:solidFill>
                <a:latin typeface="Wingdings 3" panose="05040102010807070707" pitchFamily="18" charset="2"/>
              </a:rPr>
              <a:t>z</a:t>
            </a:r>
            <a:endParaRPr lang="en-US" sz="22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8137154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9" name="Rectangle 8"/>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9/16/2019</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7" name="TextBox 6"/>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6703514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10" name="Rectangle 9"/>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957405" y="3199028"/>
            <a:ext cx="5967420" cy="1372971"/>
          </a:xfrm>
        </p:spPr>
        <p:txBody>
          <a:bodyPr anchor="t">
            <a:normAutofit/>
          </a:bodyPr>
          <a:lstStyle>
            <a:lvl1pPr algn="r">
              <a:defRPr sz="28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121131" y="2272143"/>
            <a:ext cx="5803294" cy="926885"/>
          </a:xfrm>
        </p:spPr>
        <p:txBody>
          <a:bodyPr tIns="0" anchor="b">
            <a:normAutofit/>
          </a:bodyPr>
          <a:lstStyle>
            <a:lvl1pPr marL="0" indent="0" algn="r">
              <a:buNone/>
              <a:defRPr sz="16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9/16/2019</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6" name="TextBox 15"/>
          <p:cNvSpPr txBox="1"/>
          <p:nvPr/>
        </p:nvSpPr>
        <p:spPr>
          <a:xfrm>
            <a:off x="1644924" y="3023993"/>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6073744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12" name="Rectangle 11"/>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961426" y="805818"/>
            <a:ext cx="5882780" cy="1081705"/>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965406" y="2056800"/>
            <a:ext cx="2855547" cy="399314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984679" y="2056800"/>
            <a:ext cx="2859527" cy="399314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9/16/2019</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Rectangle 10"/>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TextBox 18"/>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2749362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4" name="Rectangle 13"/>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TextBox 23"/>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63589" y="805818"/>
            <a:ext cx="5880617" cy="1077020"/>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963589" y="2054563"/>
            <a:ext cx="2857364" cy="713818"/>
          </a:xfrm>
        </p:spPr>
        <p:txBody>
          <a:bodyPr anchor="b">
            <a:noAutofit/>
          </a:bodyPr>
          <a:lstStyle>
            <a:lvl1pPr marL="0" indent="0" algn="l">
              <a:lnSpc>
                <a:spcPct val="100000"/>
              </a:lnSpc>
              <a:buNone/>
              <a:defRPr sz="2000" b="0" cap="none" baseline="0">
                <a:solidFill>
                  <a:schemeClr val="accent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Content Placeholder 3"/>
          <p:cNvSpPr>
            <a:spLocks noGrp="1"/>
          </p:cNvSpPr>
          <p:nvPr>
            <p:ph sz="half" idx="2"/>
          </p:nvPr>
        </p:nvSpPr>
        <p:spPr>
          <a:xfrm>
            <a:off x="1962510" y="2851330"/>
            <a:ext cx="2858443" cy="319861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984679" y="2054563"/>
            <a:ext cx="2859527" cy="713818"/>
          </a:xfrm>
        </p:spPr>
        <p:txBody>
          <a:bodyPr anchor="b">
            <a:noAutofit/>
          </a:bodyPr>
          <a:lstStyle>
            <a:lvl1pPr marL="0" indent="0" algn="l">
              <a:lnSpc>
                <a:spcPct val="100000"/>
              </a:lnSpc>
              <a:buNone/>
              <a:defRPr sz="2000" b="0" cap="none" baseline="0">
                <a:solidFill>
                  <a:schemeClr val="accent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Content Placeholder 5"/>
          <p:cNvSpPr>
            <a:spLocks noGrp="1"/>
          </p:cNvSpPr>
          <p:nvPr>
            <p:ph sz="quarter" idx="4"/>
          </p:nvPr>
        </p:nvSpPr>
        <p:spPr>
          <a:xfrm>
            <a:off x="4984680" y="2851330"/>
            <a:ext cx="2859526" cy="319861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9/16/2019</a:t>
            </a:fld>
            <a:endParaRPr lang="en-US" dirty="0"/>
          </a:p>
        </p:txBody>
      </p:sp>
      <p:sp>
        <p:nvSpPr>
          <p:cNvPr id="8" name="Footer Placeholder 7"/>
          <p:cNvSpPr>
            <a:spLocks noGrp="1"/>
          </p:cNvSpPr>
          <p:nvPr>
            <p:ph type="ftr" sz="quarter" idx="11"/>
          </p:nvPr>
        </p:nvSpPr>
        <p:spPr/>
        <p:txBody>
          <a:bodyPr/>
          <a:lstStyle/>
          <a:p>
            <a:endParaRPr kumimoji="0" lang="en-US" dirty="0"/>
          </a:p>
        </p:txBody>
      </p:sp>
      <p:sp>
        <p:nvSpPr>
          <p:cNvPr id="9" name="Slide Number Placeholder 8"/>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27403024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9" name="Rectangle 8"/>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TextBox 15"/>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9/16/2019</a:t>
            </a:fld>
            <a:endParaRPr lang="en-US" dirty="0">
              <a:solidFill>
                <a:schemeClr val="tx2"/>
              </a:solidFill>
            </a:endParaRPr>
          </a:p>
        </p:txBody>
      </p:sp>
      <p:sp>
        <p:nvSpPr>
          <p:cNvPr id="4" name="Footer Placeholder 3"/>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24549099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9" name="Rectangle 8"/>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9/16/2019</a:t>
            </a:fld>
            <a:endParaRPr lang="en-US" dirty="0"/>
          </a:p>
        </p:txBody>
      </p:sp>
      <p:sp>
        <p:nvSpPr>
          <p:cNvPr id="3" name="Footer Placeholder 2"/>
          <p:cNvSpPr>
            <a:spLocks noGrp="1"/>
          </p:cNvSpPr>
          <p:nvPr>
            <p:ph type="ftr" sz="quarter" idx="11"/>
          </p:nvPr>
        </p:nvSpPr>
        <p:spPr/>
        <p:txBody>
          <a:bodyPr/>
          <a:lstStyle/>
          <a:p>
            <a:endParaRPr kumimoji="0" lang="en-US" dirty="0"/>
          </a:p>
        </p:txBody>
      </p:sp>
      <p:sp>
        <p:nvSpPr>
          <p:cNvPr id="4" name="Slide Number Placeholder 3"/>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8420383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17" name="Rectangle 16"/>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TextBox 21"/>
          <p:cNvSpPr txBox="1"/>
          <p:nvPr/>
        </p:nvSpPr>
        <p:spPr>
          <a:xfrm>
            <a:off x="1179466" y="1127642"/>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485983" y="1296618"/>
            <a:ext cx="2120703" cy="1889075"/>
          </a:xfrm>
        </p:spPr>
        <p:txBody>
          <a:bodyPr anchor="b">
            <a:normAutofit/>
          </a:bodyPr>
          <a:lstStyle>
            <a:lvl1pPr algn="l">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088538" y="805818"/>
            <a:ext cx="3755668" cy="5244126"/>
          </a:xfrm>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485982" y="3186155"/>
            <a:ext cx="2120703" cy="2386397"/>
          </a:xfrm>
        </p:spPr>
        <p:txBody>
          <a:bodyPr>
            <a:normAutofit/>
          </a:bodyPr>
          <a:lstStyle>
            <a:lvl1pPr marL="0" indent="0" algn="l">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9/16/2019</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16338390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11" name="Rectangle 10"/>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TextBox 12"/>
          <p:cNvSpPr txBox="1"/>
          <p:nvPr/>
        </p:nvSpPr>
        <p:spPr>
          <a:xfrm>
            <a:off x="1179466" y="1127642"/>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3" name="Picture Placeholder 2"/>
          <p:cNvSpPr>
            <a:spLocks noGrp="1" noChangeAspect="1"/>
          </p:cNvSpPr>
          <p:nvPr>
            <p:ph type="pic" idx="1"/>
          </p:nvPr>
        </p:nvSpPr>
        <p:spPr>
          <a:xfrm>
            <a:off x="4582987" y="3229"/>
            <a:ext cx="3727769"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1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dirty="0"/>
              <a:t>Haga clic en el icono para agregar una imagen</a:t>
            </a:r>
            <a:endParaRPr lang="en-US" dirty="0"/>
          </a:p>
        </p:txBody>
      </p:sp>
      <p:sp>
        <p:nvSpPr>
          <p:cNvPr id="2" name="Title 1"/>
          <p:cNvSpPr>
            <a:spLocks noGrp="1"/>
          </p:cNvSpPr>
          <p:nvPr>
            <p:ph type="title"/>
          </p:nvPr>
        </p:nvSpPr>
        <p:spPr>
          <a:xfrm>
            <a:off x="1486671" y="1296618"/>
            <a:ext cx="2603212" cy="1886308"/>
          </a:xfrm>
        </p:spPr>
        <p:txBody>
          <a:bodyPr anchor="b">
            <a:normAutofit/>
          </a:bodyPr>
          <a:lstStyle>
            <a:lvl1pPr algn="l">
              <a:defRPr sz="24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1485984" y="3182928"/>
            <a:ext cx="2603794" cy="2386394"/>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9/16/2019</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16611189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10" name="Rectangle 9"/>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TextBox 16"/>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58857" y="808057"/>
            <a:ext cx="5885350" cy="1077229"/>
          </a:xfrm>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2120792" y="2049878"/>
            <a:ext cx="5723414" cy="4000066"/>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9/16/2019</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7607989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18" name="Rectangle 17"/>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TextBox 22"/>
          <p:cNvSpPr txBox="1"/>
          <p:nvPr/>
        </p:nvSpPr>
        <p:spPr>
          <a:xfrm rot="5400000">
            <a:off x="7688343" y="480678"/>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6849317" y="805818"/>
            <a:ext cx="994889" cy="5244126"/>
          </a:xfrm>
        </p:spPr>
        <p:txBody>
          <a:bodyPr vert="eaVert"/>
          <a:lstStyle>
            <a:lvl1pPr algn="l">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964598" y="970410"/>
            <a:ext cx="4715441" cy="5079534"/>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9/16/2019</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14867261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371060" y="2912532"/>
            <a:ext cx="7772939" cy="3945467"/>
          </a:xfrm>
          <a:prstGeom prst="rect">
            <a:avLst/>
          </a:prstGeom>
        </p:spPr>
      </p:pic>
      <p:pic>
        <p:nvPicPr>
          <p:cNvPr id="15" name="Picture 14"/>
          <p:cNvPicPr>
            <a:picLocks noChangeAspect="1"/>
          </p:cNvPicPr>
          <p:nvPr/>
        </p:nvPicPr>
        <p:blipFill rotWithShape="1">
          <a:blip r:embed="rId14">
            <a:extLst>
              <a:ext uri="{28A0092B-C50C-407E-A947-70E740481C1C}">
                <a14:useLocalDpi xmlns:a14="http://schemas.microsoft.com/office/drawing/2010/main" val="0"/>
              </a:ext>
            </a:extLst>
          </a:blip>
          <a:srcRect r="24998"/>
          <a:stretch/>
        </p:blipFill>
        <p:spPr>
          <a:xfrm>
            <a:off x="1" y="0"/>
            <a:ext cx="9143999" cy="6858000"/>
          </a:xfrm>
          <a:prstGeom prst="rect">
            <a:avLst/>
          </a:prstGeom>
        </p:spPr>
      </p:pic>
      <p:sp>
        <p:nvSpPr>
          <p:cNvPr id="12" name="Rectangle 11"/>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961317" y="808057"/>
            <a:ext cx="5878011" cy="1077229"/>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126236" y="2049878"/>
            <a:ext cx="5713092" cy="4000066"/>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rot="5400000">
            <a:off x="-828294" y="5272451"/>
            <a:ext cx="2662729" cy="179188"/>
          </a:xfrm>
          <a:prstGeom prst="rect">
            <a:avLst/>
          </a:prstGeom>
        </p:spPr>
        <p:txBody>
          <a:bodyPr vert="horz" lIns="91440" tIns="18288" rIns="91440" bIns="45720" rtlCol="0" anchor="t"/>
          <a:lstStyle>
            <a:lvl1pPr algn="r">
              <a:defRPr sz="900">
                <a:solidFill>
                  <a:schemeClr val="tx1">
                    <a:tint val="75000"/>
                  </a:schemeClr>
                </a:solidFill>
                <a:latin typeface="+mn-lt"/>
              </a:defRPr>
            </a:lvl1pPr>
          </a:lstStyle>
          <a:p>
            <a:pPr algn="r" eaLnBrk="1" latinLnBrk="0" hangingPunct="1"/>
            <a:fld id="{E6F9B8CD-342D-4579-98EC-A8FD6B7370E1}" type="datetimeFigureOut">
              <a:rPr lang="en-US" smtClean="0"/>
              <a:pPr algn="r" eaLnBrk="1" latinLnBrk="0" hangingPunct="1"/>
              <a:t>9/16/2019</a:t>
            </a:fld>
            <a:endParaRPr lang="en-US" dirty="0">
              <a:solidFill>
                <a:schemeClr val="tx2"/>
              </a:solidFill>
            </a:endParaRPr>
          </a:p>
        </p:txBody>
      </p:sp>
      <p:sp>
        <p:nvSpPr>
          <p:cNvPr id="5" name="Footer Placeholder 4"/>
          <p:cNvSpPr>
            <a:spLocks noGrp="1"/>
          </p:cNvSpPr>
          <p:nvPr>
            <p:ph type="ftr" sz="quarter" idx="3"/>
          </p:nvPr>
        </p:nvSpPr>
        <p:spPr>
          <a:xfrm rot="5400000">
            <a:off x="-2258177" y="3658900"/>
            <a:ext cx="5885352" cy="183663"/>
          </a:xfrm>
          <a:prstGeom prst="rect">
            <a:avLst/>
          </a:prstGeom>
        </p:spPr>
        <p:txBody>
          <a:bodyPr vert="horz" lIns="91440" tIns="45720" rIns="91440" bIns="18288" rtlCol="0" anchor="b"/>
          <a:lstStyle>
            <a:lvl1pPr algn="r">
              <a:defRPr sz="900">
                <a:solidFill>
                  <a:schemeClr val="tx1">
                    <a:tint val="75000"/>
                  </a:schemeClr>
                </a:solidFill>
              </a:defRPr>
            </a:lvl1p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4"/>
          </p:nvPr>
        </p:nvSpPr>
        <p:spPr>
          <a:xfrm>
            <a:off x="162136" y="164594"/>
            <a:ext cx="638312" cy="322850"/>
          </a:xfrm>
          <a:prstGeom prst="rect">
            <a:avLst/>
          </a:prstGeom>
        </p:spPr>
        <p:txBody>
          <a:bodyPr vert="horz" lIns="91440" tIns="45720" rIns="45720" bIns="45720" rtlCol="0" anchor="ctr"/>
          <a:lstStyle>
            <a:lvl1pPr algn="r">
              <a:defRPr sz="1600">
                <a:solidFill>
                  <a:schemeClr val="tx1">
                    <a:tint val="75000"/>
                  </a:schemeClr>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2889912210"/>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r" defTabSz="685800" rtl="0" eaLnBrk="1" latinLnBrk="0" hangingPunct="1">
        <a:lnSpc>
          <a:spcPct val="90000"/>
        </a:lnSpc>
        <a:spcBef>
          <a:spcPct val="0"/>
        </a:spcBef>
        <a:buNone/>
        <a:defRPr sz="2800" b="0" i="0" kern="1200" cap="none">
          <a:solidFill>
            <a:schemeClr val="tx1"/>
          </a:solidFill>
          <a:effectLst/>
          <a:latin typeface="+mj-lt"/>
          <a:ea typeface="+mj-ea"/>
          <a:cs typeface="+mj-cs"/>
        </a:defRPr>
      </a:lvl1pPr>
    </p:titleStyle>
    <p:bodyStyle>
      <a:lvl1pPr marL="258366" indent="-258366" algn="l" defTabSz="685800" rtl="0" eaLnBrk="1" latinLnBrk="0" hangingPunct="1">
        <a:lnSpc>
          <a:spcPct val="120000"/>
        </a:lnSpc>
        <a:spcBef>
          <a:spcPts val="750"/>
        </a:spcBef>
        <a:spcAft>
          <a:spcPts val="45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1pPr>
      <a:lvl2pPr marL="596504" indent="-253604"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2pPr>
      <a:lvl3pPr marL="944166" indent="-258366"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3pPr>
      <a:lvl4pPr marL="1282304" indent="-253604"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4pPr>
      <a:lvl5pPr marL="1629966" indent="-258366"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1975104"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baseline="0">
          <a:solidFill>
            <a:schemeClr val="tx1"/>
          </a:solidFill>
          <a:effectLst/>
          <a:latin typeface="+mn-lt"/>
          <a:ea typeface="+mn-ea"/>
          <a:cs typeface="+mn-cs"/>
        </a:defRPr>
      </a:lvl6pPr>
      <a:lvl7pPr marL="2240280"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baseline="0">
          <a:solidFill>
            <a:schemeClr val="tx1"/>
          </a:solidFill>
          <a:effectLst/>
          <a:latin typeface="+mn-lt"/>
          <a:ea typeface="+mn-ea"/>
          <a:cs typeface="+mn-cs"/>
        </a:defRPr>
      </a:lvl7pPr>
      <a:lvl8pPr marL="2670048"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baseline="0">
          <a:solidFill>
            <a:schemeClr val="tx1"/>
          </a:solidFill>
          <a:effectLst/>
          <a:latin typeface="+mn-lt"/>
          <a:ea typeface="+mn-ea"/>
          <a:cs typeface="+mn-cs"/>
        </a:defRPr>
      </a:lvl8pPr>
      <a:lvl9pPr marL="3017520"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3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35.jpg"/></Relationships>
</file>

<file path=ppt/slides/_rels/slide4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47.jpg"/></Relationships>
</file>

<file path=ppt/slides/_rels/slide51.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9.xml"/><Relationship Id="rId1" Type="http://schemas.openxmlformats.org/officeDocument/2006/relationships/slideLayout" Target="../slideLayouts/slideLayout7.xml"/><Relationship Id="rId4" Type="http://schemas.openxmlformats.org/officeDocument/2006/relationships/image" Target="../media/image66.jpeg"/></Relationships>
</file>

<file path=ppt/slides/_rels/slide69.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4.xml"/><Relationship Id="rId1" Type="http://schemas.openxmlformats.org/officeDocument/2006/relationships/slideLayout" Target="../slideLayouts/slideLayout7.xml"/><Relationship Id="rId4" Type="http://schemas.openxmlformats.org/officeDocument/2006/relationships/image" Target="../media/image72.jpg"/></Relationships>
</file>

<file path=ppt/slides/_rels/slide74.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91.jp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7.xml"/><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98.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00.jpg"/><Relationship Id="rId7" Type="http://schemas.openxmlformats.org/officeDocument/2006/relationships/image" Target="../media/image104.jpeg"/><Relationship Id="rId2" Type="http://schemas.openxmlformats.org/officeDocument/2006/relationships/notesSlide" Target="../notesSlides/notesSlide92.xml"/><Relationship Id="rId1" Type="http://schemas.openxmlformats.org/officeDocument/2006/relationships/slideLayout" Target="../slideLayouts/slideLayout7.xml"/><Relationship Id="rId6" Type="http://schemas.openxmlformats.org/officeDocument/2006/relationships/image" Target="../media/image103.jpg"/><Relationship Id="rId5" Type="http://schemas.openxmlformats.org/officeDocument/2006/relationships/image" Target="../media/image102.jpg"/><Relationship Id="rId4" Type="http://schemas.openxmlformats.org/officeDocument/2006/relationships/image" Target="../media/image101.jpeg"/></Relationships>
</file>

<file path=ppt/slides/_rels/slide103.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106.jp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109.xml"/><Relationship Id="rId1" Type="http://schemas.openxmlformats.org/officeDocument/2006/relationships/slideLayout" Target="../slideLayouts/slideLayout7.xml"/><Relationship Id="rId4" Type="http://schemas.openxmlformats.org/officeDocument/2006/relationships/image" Target="../media/image123.jpg"/></Relationships>
</file>

<file path=ppt/slides/_rels/slide132.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35.jp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36.jp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37.jp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38.jp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39.jp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140.jpg"/><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3" Type="http://schemas.openxmlformats.org/officeDocument/2006/relationships/image" Target="../media/image141.jp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3" Type="http://schemas.openxmlformats.org/officeDocument/2006/relationships/image" Target="../media/image142.jp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3" Type="http://schemas.openxmlformats.org/officeDocument/2006/relationships/image" Target="../media/image143.jpg"/><Relationship Id="rId2" Type="http://schemas.openxmlformats.org/officeDocument/2006/relationships/notesSlide" Target="../notesSlides/notesSlide129.xml"/><Relationship Id="rId1" Type="http://schemas.openxmlformats.org/officeDocument/2006/relationships/slideLayout" Target="../slideLayouts/slideLayout7.xml"/><Relationship Id="rId4" Type="http://schemas.openxmlformats.org/officeDocument/2006/relationships/image" Target="../media/image144.jpg"/></Relationships>
</file>

<file path=ppt/slides/_rels/slide157.xml.rels><?xml version="1.0" encoding="UTF-8" standalone="yes"?>
<Relationships xmlns="http://schemas.openxmlformats.org/package/2006/relationships"><Relationship Id="rId3" Type="http://schemas.openxmlformats.org/officeDocument/2006/relationships/image" Target="../media/image145.jpg"/><Relationship Id="rId2" Type="http://schemas.openxmlformats.org/officeDocument/2006/relationships/notesSlide" Target="../notesSlides/notesSlide130.xml"/><Relationship Id="rId1" Type="http://schemas.openxmlformats.org/officeDocument/2006/relationships/slideLayout" Target="../slideLayouts/slideLayout7.xml"/><Relationship Id="rId4" Type="http://schemas.openxmlformats.org/officeDocument/2006/relationships/image" Target="../media/image146.jpg"/></Relationships>
</file>

<file path=ppt/slides/_rels/slide158.xml.rels><?xml version="1.0" encoding="UTF-8" standalone="yes"?>
<Relationships xmlns="http://schemas.openxmlformats.org/package/2006/relationships"><Relationship Id="rId3" Type="http://schemas.openxmlformats.org/officeDocument/2006/relationships/image" Target="../media/image147.jpg"/><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3" Type="http://schemas.openxmlformats.org/officeDocument/2006/relationships/image" Target="../media/image148.jpg"/><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3" Type="http://schemas.openxmlformats.org/officeDocument/2006/relationships/image" Target="../media/image149.jpg"/><Relationship Id="rId2" Type="http://schemas.openxmlformats.org/officeDocument/2006/relationships/notesSlide" Target="../notesSlides/notesSlide133.xml"/><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3" Type="http://schemas.openxmlformats.org/officeDocument/2006/relationships/image" Target="../media/image150.jpg"/><Relationship Id="rId2" Type="http://schemas.openxmlformats.org/officeDocument/2006/relationships/notesSlide" Target="../notesSlides/notesSlide134.xml"/><Relationship Id="rId1" Type="http://schemas.openxmlformats.org/officeDocument/2006/relationships/slideLayout" Target="../slideLayouts/slideLayout7.xml"/><Relationship Id="rId4" Type="http://schemas.openxmlformats.org/officeDocument/2006/relationships/image" Target="../media/image151.jpg"/></Relationships>
</file>

<file path=ppt/slides/_rels/slide162.xml.rels><?xml version="1.0" encoding="UTF-8" standalone="yes"?>
<Relationships xmlns="http://schemas.openxmlformats.org/package/2006/relationships"><Relationship Id="rId3" Type="http://schemas.openxmlformats.org/officeDocument/2006/relationships/image" Target="../media/image152.jpg"/><Relationship Id="rId2" Type="http://schemas.openxmlformats.org/officeDocument/2006/relationships/notesSlide" Target="../notesSlides/notesSlide135.xml"/><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notesSlide" Target="../notesSlides/notesSlide136.xml"/><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notesSlide" Target="../notesSlides/notesSlide137.xml"/><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3" Type="http://schemas.openxmlformats.org/officeDocument/2006/relationships/image" Target="../media/image155.jpg"/><Relationship Id="rId2" Type="http://schemas.openxmlformats.org/officeDocument/2006/relationships/notesSlide" Target="../notesSlides/notesSlide138.xml"/><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3" Type="http://schemas.openxmlformats.org/officeDocument/2006/relationships/image" Target="../media/image156.jpg"/><Relationship Id="rId2" Type="http://schemas.openxmlformats.org/officeDocument/2006/relationships/notesSlide" Target="../notesSlides/notesSlide139.xml"/><Relationship Id="rId1" Type="http://schemas.openxmlformats.org/officeDocument/2006/relationships/slideLayout" Target="../slideLayouts/slideLayout7.xml"/><Relationship Id="rId4" Type="http://schemas.openxmlformats.org/officeDocument/2006/relationships/image" Target="../media/image157.jpg"/></Relationships>
</file>

<file path=ppt/slides/_rels/slide167.xml.rels><?xml version="1.0" encoding="UTF-8" standalone="yes"?>
<Relationships xmlns="http://schemas.openxmlformats.org/package/2006/relationships"><Relationship Id="rId3" Type="http://schemas.openxmlformats.org/officeDocument/2006/relationships/image" Target="../media/image158.jpg"/><Relationship Id="rId2" Type="http://schemas.openxmlformats.org/officeDocument/2006/relationships/notesSlide" Target="../notesSlides/notesSlide140.xml"/><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3" Type="http://schemas.openxmlformats.org/officeDocument/2006/relationships/image" Target="../media/image159.jpg"/><Relationship Id="rId2" Type="http://schemas.openxmlformats.org/officeDocument/2006/relationships/notesSlide" Target="../notesSlides/notesSlide141.xml"/><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3" Type="http://schemas.openxmlformats.org/officeDocument/2006/relationships/image" Target="../media/image160.jpg"/><Relationship Id="rId2" Type="http://schemas.openxmlformats.org/officeDocument/2006/relationships/notesSlide" Target="../notesSlides/notesSlide14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0BE3D13-5BE5-4B05-AFCF-2A2E059D29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1AC85C80-0175-4214-A13D-03C224658C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6843" y="487443"/>
            <a:ext cx="4381161" cy="5841548"/>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lumMod val="40000"/>
                  <a:lumOff val="60000"/>
                </a:schemeClr>
              </a:solidFill>
            </a:endParaRPr>
          </a:p>
        </p:txBody>
      </p:sp>
      <p:pic>
        <p:nvPicPr>
          <p:cNvPr id="12" name="Picture 11">
            <a:extLst>
              <a:ext uri="{FF2B5EF4-FFF2-40B4-BE49-F238E27FC236}">
                <a16:creationId xmlns:a16="http://schemas.microsoft.com/office/drawing/2014/main" id="{15ADB788-8569-409E-862D-665AD53C990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1599" y="0"/>
            <a:ext cx="9142401" cy="6858000"/>
          </a:xfrm>
          <a:prstGeom prst="rect">
            <a:avLst/>
          </a:prstGeom>
        </p:spPr>
      </p:pic>
      <p:sp>
        <p:nvSpPr>
          <p:cNvPr id="2" name="1 Título"/>
          <p:cNvSpPr>
            <a:spLocks noGrp="1"/>
          </p:cNvSpPr>
          <p:nvPr>
            <p:ph type="ctrTitle"/>
          </p:nvPr>
        </p:nvSpPr>
        <p:spPr>
          <a:xfrm>
            <a:off x="2279286" y="2568817"/>
            <a:ext cx="5366698" cy="3133968"/>
          </a:xfrm>
        </p:spPr>
        <p:txBody>
          <a:bodyPr>
            <a:normAutofit/>
          </a:bodyPr>
          <a:lstStyle/>
          <a:p>
            <a:pPr algn="l"/>
            <a:br>
              <a:rPr lang="es-ES" sz="5300" dirty="0">
                <a:solidFill>
                  <a:srgbClr val="1F2D29"/>
                </a:solidFill>
              </a:rPr>
            </a:br>
            <a:r>
              <a:rPr lang="es-ES" sz="5300" dirty="0">
                <a:solidFill>
                  <a:srgbClr val="1F2D29"/>
                </a:solidFill>
              </a:rPr>
              <a:t>ORTOS BOTANICOS ITALIANOS.-B</a:t>
            </a:r>
          </a:p>
        </p:txBody>
      </p:sp>
      <p:sp>
        <p:nvSpPr>
          <p:cNvPr id="3" name="2 Subtítulo"/>
          <p:cNvSpPr>
            <a:spLocks noGrp="1"/>
          </p:cNvSpPr>
          <p:nvPr>
            <p:ph type="subTitle" idx="1"/>
          </p:nvPr>
        </p:nvSpPr>
        <p:spPr>
          <a:xfrm>
            <a:off x="2279286" y="1325691"/>
            <a:ext cx="3266383" cy="1138426"/>
          </a:xfrm>
        </p:spPr>
        <p:txBody>
          <a:bodyPr>
            <a:normAutofit/>
          </a:bodyPr>
          <a:lstStyle/>
          <a:p>
            <a:pPr algn="l"/>
            <a:r>
              <a:rPr lang="es-ES" sz="1400" dirty="0">
                <a:solidFill>
                  <a:srgbClr val="1F2D29"/>
                </a:solidFill>
              </a:rPr>
              <a:t>Selección de textos y fotografias por</a:t>
            </a:r>
          </a:p>
          <a:p>
            <a:pPr algn="l"/>
            <a:r>
              <a:rPr lang="es-ES" sz="1400" dirty="0">
                <a:solidFill>
                  <a:srgbClr val="1F2D29"/>
                </a:solidFill>
              </a:rPr>
              <a:t>JOSE ELIAS BONELLS</a:t>
            </a:r>
          </a:p>
        </p:txBody>
      </p:sp>
      <p:sp>
        <p:nvSpPr>
          <p:cNvPr id="14" name="Rectangle 13">
            <a:extLst>
              <a:ext uri="{FF2B5EF4-FFF2-40B4-BE49-F238E27FC236}">
                <a16:creationId xmlns:a16="http://schemas.microsoft.com/office/drawing/2014/main" id="{76562092-3AA7-4EF0-9007-C44F879A13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2313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ight Triangle 15">
            <a:extLst>
              <a:ext uri="{FF2B5EF4-FFF2-40B4-BE49-F238E27FC236}">
                <a16:creationId xmlns:a16="http://schemas.microsoft.com/office/drawing/2014/main" id="{2663C086-1480-4E81-BD6F-3E43A4C38C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894841" y="2792040"/>
            <a:ext cx="353147" cy="26486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47093985"/>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61317" y="808057"/>
            <a:ext cx="5274979" cy="1077229"/>
          </a:xfrm>
        </p:spPr>
        <p:txBody>
          <a:bodyPr/>
          <a:lstStyle/>
          <a:p>
            <a:r>
              <a:rPr lang="it-IT" dirty="0"/>
              <a:t>Orto Botanico dell Universita di Genova.</a:t>
            </a:r>
            <a:endParaRPr lang="es-ES" dirty="0"/>
          </a:p>
        </p:txBody>
      </p:sp>
      <p:sp>
        <p:nvSpPr>
          <p:cNvPr id="3" name="2 Marcador de contenido"/>
          <p:cNvSpPr>
            <a:spLocks noGrp="1"/>
          </p:cNvSpPr>
          <p:nvPr>
            <p:ph idx="1"/>
          </p:nvPr>
        </p:nvSpPr>
        <p:spPr>
          <a:xfrm>
            <a:off x="1043608" y="2049878"/>
            <a:ext cx="6795720" cy="4000066"/>
          </a:xfrm>
        </p:spPr>
        <p:txBody>
          <a:bodyPr>
            <a:normAutofit/>
          </a:bodyPr>
          <a:lstStyle/>
          <a:p>
            <a:r>
              <a:rPr lang="es-ES" dirty="0"/>
              <a:t>El Orto Botanico dell'Università di Genova (1 hectárea), también conocido como el Orto Botanico di Genova, es un jardín botánico operado por la Universidad de Génova , y situado en Corso Dogali, Génova , Liguria , Italia . </a:t>
            </a:r>
          </a:p>
          <a:p>
            <a:r>
              <a:rPr lang="es-ES" dirty="0"/>
              <a:t>El jardín fue creado en 1803 por el profesor Domenico Viviani en la antigua finca de los jesuitas del Colegio de San Jerónimo Balbi. En 1819 su catálogo figuran 1.011 taxones , de los cuales 60% eran plantas medicinales de Europa origen. Fue ampliado en 1835 por un período adicional de 4.000 metros cuadrados repartidos en dos amplias terrazas. </a:t>
            </a:r>
          </a:p>
        </p:txBody>
      </p:sp>
    </p:spTree>
    <p:extLst>
      <p:ext uri="{BB962C8B-B14F-4D97-AF65-F5344CB8AC3E}">
        <p14:creationId xmlns:p14="http://schemas.microsoft.com/office/powerpoint/2010/main" val="20869571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860720"/>
            <a:ext cx="7467600" cy="5997280"/>
          </a:xfrm>
        </p:spPr>
        <p:txBody>
          <a:bodyPr>
            <a:normAutofit/>
          </a:bodyPr>
          <a:lstStyle/>
          <a:p>
            <a:r>
              <a:rPr lang="es-ES" dirty="0"/>
              <a:t>El primer gran invernadero fue construido en 1859, y en 1865 fueron compradas tierras adicionales para llevar el jardín a su tamaño actual de unos 10.000 m². </a:t>
            </a:r>
          </a:p>
          <a:p>
            <a:r>
              <a:rPr lang="es-ES" dirty="0"/>
              <a:t>Hoy, el jardín cuenta con cerca de 4.000 ejemplares, que representan aproximadamente 2.000 taxones .</a:t>
            </a:r>
          </a:p>
          <a:p>
            <a:r>
              <a:rPr lang="es-ES" dirty="0"/>
              <a:t> Algunos datan de un siglo o más, incluyendo especímenes finos de Cedrus libani , Cupressus sempervirens , Firmiana simplex , Gleditsia triacanthos y Sequoia sempervirens , así como Angiopteris evecta , Arbutus canariensis , Cibotium regale , Cibotium schiedei , Diospyros kaki , Ginkgo biloba , Peumus boldus , Phoenix canariensis , Phytolacca dioica , Quercus laurifolia y Washingtonia filifera . </a:t>
            </a:r>
          </a:p>
          <a:p>
            <a:endParaRPr lang="es-ES" dirty="0"/>
          </a:p>
          <a:p>
            <a:endParaRPr lang="es-ES" dirty="0"/>
          </a:p>
          <a:p>
            <a:endParaRPr lang="es-ES" dirty="0"/>
          </a:p>
        </p:txBody>
      </p:sp>
    </p:spTree>
    <p:extLst>
      <p:ext uri="{BB962C8B-B14F-4D97-AF65-F5344CB8AC3E}">
        <p14:creationId xmlns:p14="http://schemas.microsoft.com/office/powerpoint/2010/main" val="16546658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71600" y="476672"/>
            <a:ext cx="6953200" cy="5997280"/>
          </a:xfrm>
        </p:spPr>
        <p:txBody>
          <a:bodyPr/>
          <a:lstStyle/>
          <a:p>
            <a:r>
              <a:rPr lang="es-ES" dirty="0"/>
              <a:t>Seis invernaderos del jardín cubren cerca de 1.000 m² en tres plantas, con contenidos de la siguiente manera: helechos , plantas tropicales, incluyendo 25 Ficus variedades y un madagascariensis Ravenala , plantas acuáticas tropicales, plantas suculentas , incluyendo 30 Euphorbia especies, plantas herbáceas incluyendo Bromeliaceae y Orchidaceae , y un Cycadaceae colección.</a:t>
            </a:r>
          </a:p>
          <a:p>
            <a:endParaRPr lang="es-ES" dirty="0"/>
          </a:p>
        </p:txBody>
      </p:sp>
    </p:spTree>
    <p:extLst>
      <p:ext uri="{BB962C8B-B14F-4D97-AF65-F5344CB8AC3E}">
        <p14:creationId xmlns:p14="http://schemas.microsoft.com/office/powerpoint/2010/main" val="3030305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82422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43905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682791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67170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906580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993775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059608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692106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8681819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61317" y="808057"/>
            <a:ext cx="5130963" cy="1077229"/>
          </a:xfrm>
        </p:spPr>
        <p:txBody>
          <a:bodyPr/>
          <a:lstStyle/>
          <a:p>
            <a:r>
              <a:rPr lang="it-IT" dirty="0"/>
              <a:t>Orto Botanico dell Universita di Parma</a:t>
            </a:r>
          </a:p>
        </p:txBody>
      </p:sp>
      <p:sp>
        <p:nvSpPr>
          <p:cNvPr id="3" name="2 Marcador de contenido"/>
          <p:cNvSpPr>
            <a:spLocks noGrp="1"/>
          </p:cNvSpPr>
          <p:nvPr>
            <p:ph idx="1"/>
          </p:nvPr>
        </p:nvSpPr>
        <p:spPr>
          <a:xfrm>
            <a:off x="1043608" y="2049878"/>
            <a:ext cx="6795720" cy="4000066"/>
          </a:xfrm>
        </p:spPr>
        <p:txBody>
          <a:bodyPr>
            <a:normAutofit/>
          </a:bodyPr>
          <a:lstStyle/>
          <a:p>
            <a:r>
              <a:rPr lang="es-ES" dirty="0"/>
              <a:t>El Orto Botanico di Parma, también conocido como el Orto Botanico dell'Università di Parma, es un jardín botánico que mantiene la Universidad de Parma . Está situado en el Viale Martiri della Libertà, Parma , Italia , y abre todos los días sin cargos. </a:t>
            </a:r>
          </a:p>
          <a:p>
            <a:r>
              <a:rPr lang="es-ES" dirty="0"/>
              <a:t>El jardín tiene éxito antes Orto dei Semplici de Parma, un jardín de plantas medicinales, establecido por Ranuccio I Farnesio, duque de Parma . Jardín de hoy fue creado en 1770 por Giambattista Guatteri bajo los auspicios de Fernando I de las Dos Sicilias , con su casa de cristal terminada en 1793</a:t>
            </a:r>
          </a:p>
          <a:p>
            <a:endParaRPr lang="es-ES" dirty="0"/>
          </a:p>
        </p:txBody>
      </p:sp>
    </p:spTree>
    <p:extLst>
      <p:ext uri="{BB962C8B-B14F-4D97-AF65-F5344CB8AC3E}">
        <p14:creationId xmlns:p14="http://schemas.microsoft.com/office/powerpoint/2010/main" val="9627939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71600" y="692696"/>
            <a:ext cx="6953200" cy="5781256"/>
          </a:xfrm>
        </p:spPr>
        <p:txBody>
          <a:bodyPr/>
          <a:lstStyle/>
          <a:p>
            <a:r>
              <a:rPr lang="es-ES" dirty="0"/>
              <a:t>El jardín contiene acuático pseudacorus , Lemna minor , Nymphaea alba, Pistia stratiotes y Sagittaria sagittaefolia, así como los árboles maduros como ginkgo , magnolia , Pinus nigra subsp. laricio, y Ulmus campestris. </a:t>
            </a:r>
          </a:p>
          <a:p>
            <a:r>
              <a:rPr lang="es-ES" dirty="0"/>
              <a:t>Sus casas de cristal contienen una sección tropical con Dracaena fragrans, Ficus elastica, F. benjamina, Monstera deliciosa, Tamarindus indica, Theobroma cacao , etc, así como las epifitas , orquídeas , tropicales y frutas , y una casa del desierto que contiene una variedad de cactus y suculentas . </a:t>
            </a:r>
          </a:p>
        </p:txBody>
      </p:sp>
    </p:spTree>
    <p:extLst>
      <p:ext uri="{BB962C8B-B14F-4D97-AF65-F5344CB8AC3E}">
        <p14:creationId xmlns:p14="http://schemas.microsoft.com/office/powerpoint/2010/main" val="11220226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81564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521715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689938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996057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952948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714592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5826888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616730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519984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51854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152136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4177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3270054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340066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918561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61317" y="808057"/>
            <a:ext cx="5058955" cy="1077229"/>
          </a:xfrm>
        </p:spPr>
        <p:txBody>
          <a:bodyPr/>
          <a:lstStyle/>
          <a:p>
            <a:r>
              <a:rPr lang="it-IT" dirty="0"/>
              <a:t>Orto botanico Pietro Castelli.-Messina.-</a:t>
            </a:r>
            <a:endParaRPr lang="es-ES" dirty="0"/>
          </a:p>
        </p:txBody>
      </p:sp>
      <p:sp>
        <p:nvSpPr>
          <p:cNvPr id="3" name="2 Marcador de contenido"/>
          <p:cNvSpPr>
            <a:spLocks noGrp="1"/>
          </p:cNvSpPr>
          <p:nvPr>
            <p:ph idx="1"/>
          </p:nvPr>
        </p:nvSpPr>
        <p:spPr>
          <a:xfrm>
            <a:off x="1043608" y="2049878"/>
            <a:ext cx="6795720" cy="4000066"/>
          </a:xfrm>
        </p:spPr>
        <p:txBody>
          <a:bodyPr>
            <a:normAutofit fontScale="92500"/>
          </a:bodyPr>
          <a:lstStyle/>
          <a:p>
            <a:r>
              <a:rPr lang="es-ES" dirty="0"/>
              <a:t>El Orto Botanico "Pietro Castelli" dell'Università di Messina (8.000 m²), también conocido como el Orto Botanico di Messina, es un jardín botánico operado por la Universidad de Messina , situado en Piazza 20 Settembre, Messina , Sicilia , Italia . </a:t>
            </a:r>
          </a:p>
          <a:p>
            <a:r>
              <a:rPr lang="es-ES" dirty="0"/>
              <a:t>Primer jardín botánico de la universidad fue fundada en 1638 por Pietro Castelli , pero destruido por los españoles, junto con el resto de la universidad en 1678. </a:t>
            </a:r>
          </a:p>
          <a:p>
            <a:r>
              <a:rPr lang="es-ES" dirty="0"/>
              <a:t>Aunque en 1889 el jardín fue restablecido en las orillas del río Portalegni, esta segunda versión fue destruida por el terremoto de 1908, y la mayor parte de su sitio, entonces dedicado a la construcción de edificios. </a:t>
            </a:r>
          </a:p>
          <a:p>
            <a:endParaRPr lang="es-ES" dirty="0"/>
          </a:p>
        </p:txBody>
      </p:sp>
    </p:spTree>
    <p:extLst>
      <p:ext uri="{BB962C8B-B14F-4D97-AF65-F5344CB8AC3E}">
        <p14:creationId xmlns:p14="http://schemas.microsoft.com/office/powerpoint/2010/main" val="32518710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404664"/>
            <a:ext cx="6881192" cy="6069288"/>
          </a:xfrm>
        </p:spPr>
        <p:txBody>
          <a:bodyPr/>
          <a:lstStyle/>
          <a:p>
            <a:r>
              <a:rPr lang="es-ES" dirty="0"/>
              <a:t>Hoy en día los árboles del jardín incluyen Calodendrum capensis , Casuarina torulosa , Chorisia insignis , Dracaena draco , Ficus macrophylla , Ginkgo biloba , Livistona chinensis , Phoenix canariensis , Pinus brutia , Pinus longifolia , Pterocarya caucasica , Trachycarpus Excelsius y Washingtonia filifera .</a:t>
            </a:r>
          </a:p>
          <a:p>
            <a:r>
              <a:rPr lang="es-ES" dirty="0"/>
              <a:t> Otras plantas de interés como Anona cherimolia , Eugenia jambos , Eugenia myrtifolia , Eugenia uniflora , Feijoa sellowiana , Flacourtia indica , Mangifera indica , Nymphaea capensis , Nymphaea alba , Persea gratissima , Pithecoctenium CYNANCHOIDES , Pontederia cordata , Psidium guajava y Psidium cattleianum </a:t>
            </a:r>
          </a:p>
        </p:txBody>
      </p:sp>
    </p:spTree>
    <p:extLst>
      <p:ext uri="{BB962C8B-B14F-4D97-AF65-F5344CB8AC3E}">
        <p14:creationId xmlns:p14="http://schemas.microsoft.com/office/powerpoint/2010/main" val="3105948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245303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760206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0155353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224236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711020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515"/>
            <a:ext cx="4860032"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60032" y="-99392"/>
            <a:ext cx="4283968" cy="6957392"/>
          </a:xfrm>
          <a:prstGeom prst="rect">
            <a:avLst/>
          </a:prstGeom>
        </p:spPr>
      </p:pic>
    </p:spTree>
    <p:extLst>
      <p:ext uri="{BB962C8B-B14F-4D97-AF65-F5344CB8AC3E}">
        <p14:creationId xmlns:p14="http://schemas.microsoft.com/office/powerpoint/2010/main" val="36512181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02" y="0"/>
            <a:ext cx="4524375"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0473" y="0"/>
            <a:ext cx="4623527" cy="6858000"/>
          </a:xfrm>
          <a:prstGeom prst="rect">
            <a:avLst/>
          </a:prstGeom>
        </p:spPr>
      </p:pic>
    </p:spTree>
    <p:extLst>
      <p:ext uri="{BB962C8B-B14F-4D97-AF65-F5344CB8AC3E}">
        <p14:creationId xmlns:p14="http://schemas.microsoft.com/office/powerpoint/2010/main" val="39757885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257776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089700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836632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3798575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43803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926917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805199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61617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376"/>
            <a:ext cx="9144000" cy="6826624"/>
          </a:xfrm>
          <a:prstGeom prst="rect">
            <a:avLst/>
          </a:prstGeom>
        </p:spPr>
      </p:pic>
    </p:spTree>
    <p:extLst>
      <p:ext uri="{BB962C8B-B14F-4D97-AF65-F5344CB8AC3E}">
        <p14:creationId xmlns:p14="http://schemas.microsoft.com/office/powerpoint/2010/main" val="53622227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85674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684845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6817659"/>
          </a:xfrm>
          <a:prstGeom prst="rect">
            <a:avLst/>
          </a:prstGeom>
        </p:spPr>
      </p:pic>
    </p:spTree>
    <p:extLst>
      <p:ext uri="{BB962C8B-B14F-4D97-AF65-F5344CB8AC3E}">
        <p14:creationId xmlns:p14="http://schemas.microsoft.com/office/powerpoint/2010/main" val="253435577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17693930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676716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397858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0257742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7067240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3301799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3353808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891488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758230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74697888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095402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039969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732240" cy="6858000"/>
          </a:xfrm>
          <a:prstGeom prst="rect">
            <a:avLst/>
          </a:prstGeom>
        </p:spPr>
      </p:pic>
    </p:spTree>
    <p:extLst>
      <p:ext uri="{BB962C8B-B14F-4D97-AF65-F5344CB8AC3E}">
        <p14:creationId xmlns:p14="http://schemas.microsoft.com/office/powerpoint/2010/main" val="86157430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8677051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8693805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912356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4924165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860032"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60032" y="0"/>
            <a:ext cx="4283968" cy="6858000"/>
          </a:xfrm>
          <a:prstGeom prst="rect">
            <a:avLst/>
          </a:prstGeom>
        </p:spPr>
      </p:pic>
    </p:spTree>
    <p:extLst>
      <p:ext uri="{BB962C8B-B14F-4D97-AF65-F5344CB8AC3E}">
        <p14:creationId xmlns:p14="http://schemas.microsoft.com/office/powerpoint/2010/main" val="379500300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2543654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61374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8258798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9579591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735"/>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3500" y="24735"/>
            <a:ext cx="4000500" cy="6858000"/>
          </a:xfrm>
          <a:prstGeom prst="rect">
            <a:avLst/>
          </a:prstGeom>
        </p:spPr>
      </p:pic>
    </p:spTree>
    <p:extLst>
      <p:ext uri="{BB962C8B-B14F-4D97-AF65-F5344CB8AC3E}">
        <p14:creationId xmlns:p14="http://schemas.microsoft.com/office/powerpoint/2010/main" val="147810547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7422573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279948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413388526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0113361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3880083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91034222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7197905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034342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57644482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613"/>
            <a:ext cx="9144000" cy="6858000"/>
          </a:xfrm>
          <a:prstGeom prst="rect">
            <a:avLst/>
          </a:prstGeom>
        </p:spPr>
      </p:pic>
    </p:spTree>
    <p:extLst>
      <p:ext uri="{BB962C8B-B14F-4D97-AF65-F5344CB8AC3E}">
        <p14:creationId xmlns:p14="http://schemas.microsoft.com/office/powerpoint/2010/main" val="428642216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795623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021380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76582263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577021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2219887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6811314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941787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4023378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3458216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815249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08494306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1715166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0507133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864" y="0"/>
            <a:ext cx="4572000"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95864" y="0"/>
            <a:ext cx="4548136" cy="6858000"/>
          </a:xfrm>
          <a:prstGeom prst="rect">
            <a:avLst/>
          </a:prstGeom>
        </p:spPr>
      </p:pic>
    </p:spTree>
    <p:extLst>
      <p:ext uri="{BB962C8B-B14F-4D97-AF65-F5344CB8AC3E}">
        <p14:creationId xmlns:p14="http://schemas.microsoft.com/office/powerpoint/2010/main" val="358709129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4145535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694821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06294157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316416" cy="6831977"/>
          </a:xfrm>
          <a:prstGeom prst="rect">
            <a:avLst/>
          </a:prstGeom>
        </p:spPr>
      </p:pic>
    </p:spTree>
    <p:extLst>
      <p:ext uri="{BB962C8B-B14F-4D97-AF65-F5344CB8AC3E}">
        <p14:creationId xmlns:p14="http://schemas.microsoft.com/office/powerpoint/2010/main" val="413195063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1077" y="0"/>
            <a:ext cx="1764792" cy="260603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 y="2606030"/>
            <a:ext cx="3371076" cy="425197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48064" y="0"/>
            <a:ext cx="3995936" cy="2622054"/>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71077" y="2606030"/>
            <a:ext cx="5772923" cy="4286250"/>
          </a:xfrm>
          <a:prstGeom prst="rect">
            <a:avLst/>
          </a:prstGeom>
        </p:spPr>
      </p:pic>
      <p:pic>
        <p:nvPicPr>
          <p:cNvPr id="7" name="6 Imagen"/>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 y="0"/>
            <a:ext cx="3371075" cy="2606030"/>
          </a:xfrm>
          <a:prstGeom prst="rect">
            <a:avLst/>
          </a:prstGeom>
        </p:spPr>
      </p:pic>
    </p:spTree>
    <p:extLst>
      <p:ext uri="{BB962C8B-B14F-4D97-AF65-F5344CB8AC3E}">
        <p14:creationId xmlns:p14="http://schemas.microsoft.com/office/powerpoint/2010/main" val="367788462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732509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61317" y="808057"/>
            <a:ext cx="4986947" cy="1077229"/>
          </a:xfrm>
        </p:spPr>
        <p:txBody>
          <a:bodyPr/>
          <a:lstStyle/>
          <a:p>
            <a:r>
              <a:rPr lang="es-ES" dirty="0"/>
              <a:t>Orto botanico Lorenzo Rota en Bergamo.</a:t>
            </a:r>
          </a:p>
        </p:txBody>
      </p:sp>
      <p:sp>
        <p:nvSpPr>
          <p:cNvPr id="3" name="2 Marcador de contenido"/>
          <p:cNvSpPr>
            <a:spLocks noGrp="1"/>
          </p:cNvSpPr>
          <p:nvPr>
            <p:ph idx="1"/>
          </p:nvPr>
        </p:nvSpPr>
        <p:spPr>
          <a:xfrm>
            <a:off x="971600" y="2049878"/>
            <a:ext cx="6867728" cy="4000066"/>
          </a:xfrm>
        </p:spPr>
        <p:txBody>
          <a:bodyPr>
            <a:normAutofit/>
          </a:bodyPr>
          <a:lstStyle/>
          <a:p>
            <a:r>
              <a:rPr lang="es-ES" dirty="0"/>
              <a:t>El Orto Botanico di Bergamo "Lorenzo Rota" (1357 m²) es un jardín botánico situado en lo alto de una larga escalera de Scaletta di Colle Aperto , Bérgamo , Lombardía , Italia . Abre todos los días durante los meses más cálidos. </a:t>
            </a:r>
          </a:p>
          <a:p>
            <a:r>
              <a:rPr lang="es-ES" dirty="0"/>
              <a:t>El jardín fue creado en 1972, y nombrado en honor del médico y botánico Lorenzo Rota . Al principio fue predominantemente un jardín alpino , pero después de 1989 se inició la colaboración con el Museo de Ciencias Naturales y amplió su colección. En 1993, el jardín se convirtió en una parte integral del museo. </a:t>
            </a:r>
          </a:p>
        </p:txBody>
      </p:sp>
    </p:spTree>
    <p:extLst>
      <p:ext uri="{BB962C8B-B14F-4D97-AF65-F5344CB8AC3E}">
        <p14:creationId xmlns:p14="http://schemas.microsoft.com/office/powerpoint/2010/main" val="105360780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899592" y="260648"/>
            <a:ext cx="7025208" cy="6213304"/>
          </a:xfrm>
        </p:spPr>
        <p:txBody>
          <a:bodyPr>
            <a:normAutofit/>
          </a:bodyPr>
          <a:lstStyle/>
          <a:p>
            <a:r>
              <a:rPr lang="es-ES" dirty="0"/>
              <a:t>Aunque más pequeño que un campo de fútbol, ​​el jardín ahora contiene más de 900 especies organizadas en 23 colecciones, entre ellas: </a:t>
            </a:r>
          </a:p>
          <a:p>
            <a:r>
              <a:rPr lang="es-ES" b="1" dirty="0"/>
              <a:t>Alpine</a:t>
            </a:r>
            <a:r>
              <a:rPr lang="es-ES" dirty="0"/>
              <a:t> - Abies alba , Achnatherum calamagrostis , Alnus viridis , Carlina acaulis , Corydalis lutea , Dryas octopetala , Hieracium pilosella , Horminum pyrenaicum , Larix decidua , Pinus mugo , Rhamnus alpinus , Rhaponticum scariosum , Rhododendron hirsutum , Rubus idaeus , Picea abies , Potentilla grandiflora , Primula hirsuta , Primula auricula , Ranunculus Thora , Saxifraga cotiledones y Vaccinium myrtillus . </a:t>
            </a:r>
          </a:p>
          <a:p>
            <a:r>
              <a:rPr lang="es-ES" dirty="0"/>
              <a:t>Lombardía - más de la mitad de las especies del jardín, incluyendo Allium ursinum , Arum italicum , Aruncus dioicus , Asarum Europaeum , Betula pendula , Campanula elatinoides , Campanula Raineri , Carex pendula , Carpinus betulus </a:t>
            </a:r>
          </a:p>
          <a:p>
            <a:endParaRPr lang="es-ES" dirty="0"/>
          </a:p>
        </p:txBody>
      </p:sp>
    </p:spTree>
    <p:extLst>
      <p:ext uri="{BB962C8B-B14F-4D97-AF65-F5344CB8AC3E}">
        <p14:creationId xmlns:p14="http://schemas.microsoft.com/office/powerpoint/2010/main" val="35851965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404664"/>
            <a:ext cx="6881192" cy="6069288"/>
          </a:xfrm>
        </p:spPr>
        <p:txBody>
          <a:bodyPr>
            <a:normAutofit/>
          </a:bodyPr>
          <a:lstStyle/>
          <a:p>
            <a:r>
              <a:rPr lang="es-ES" dirty="0"/>
              <a:t>, Convallaria majalis , Daphne mezereum , pardalianches Doronicum , Erythronium dens- canis , Euphorbia amygdaloides , Fagus sylvatica , Lathyrus vernus , Leucojum vernum , Omphalodes verna , Osmunda regalis , Pulmonaria officinalis , Ranunculus ficaria , Quercus cerris , Sanguisorba dodecandra , Saxifraga petraea , Saxifraga Vandelli , Scilla bifolia , Sorbus aucuparia , Taxus baccata , y Telekia speciosissima . </a:t>
            </a:r>
          </a:p>
          <a:p>
            <a:r>
              <a:rPr lang="es-ES" dirty="0"/>
              <a:t>Las especies exóticas - incluyendo Amsonia tabernaemontana , Bletia hyacinthina , Brunnera macrophylla , Colocasia antiquorum , Corylopsis spicata , Davidia involucrata , Euonymus alatus , Grevillea rosmarinifolia , Raphiolepis indica , Sarcococca confusa , Staphylea colchica y Telekia speciosa . </a:t>
            </a:r>
          </a:p>
          <a:p>
            <a:endParaRPr lang="es-ES" dirty="0"/>
          </a:p>
        </p:txBody>
      </p:sp>
    </p:spTree>
    <p:extLst>
      <p:ext uri="{BB962C8B-B14F-4D97-AF65-F5344CB8AC3E}">
        <p14:creationId xmlns:p14="http://schemas.microsoft.com/office/powerpoint/2010/main" val="341204255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49348218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91490146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276823907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1192917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4271737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52138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6518886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412" y="0"/>
            <a:ext cx="9121588" cy="6858000"/>
          </a:xfrm>
          <a:prstGeom prst="rect">
            <a:avLst/>
          </a:prstGeom>
        </p:spPr>
      </p:pic>
    </p:spTree>
    <p:extLst>
      <p:ext uri="{BB962C8B-B14F-4D97-AF65-F5344CB8AC3E}">
        <p14:creationId xmlns:p14="http://schemas.microsoft.com/office/powerpoint/2010/main" val="28695309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5941296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654" y="0"/>
            <a:ext cx="9168653" cy="6974632"/>
          </a:xfrm>
          <a:prstGeom prst="rect">
            <a:avLst/>
          </a:prstGeom>
        </p:spPr>
      </p:pic>
    </p:spTree>
    <p:extLst>
      <p:ext uri="{BB962C8B-B14F-4D97-AF65-F5344CB8AC3E}">
        <p14:creationId xmlns:p14="http://schemas.microsoft.com/office/powerpoint/2010/main" val="143689428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61317" y="808057"/>
            <a:ext cx="4626907" cy="1077229"/>
          </a:xfrm>
        </p:spPr>
        <p:txBody>
          <a:bodyPr/>
          <a:lstStyle/>
          <a:p>
            <a:r>
              <a:rPr lang="es-ES" dirty="0"/>
              <a:t>Orto Botanico di Torino.-.</a:t>
            </a:r>
          </a:p>
        </p:txBody>
      </p:sp>
      <p:sp>
        <p:nvSpPr>
          <p:cNvPr id="3" name="2 Marcador de contenido"/>
          <p:cNvSpPr>
            <a:spLocks noGrp="1"/>
          </p:cNvSpPr>
          <p:nvPr>
            <p:ph idx="1"/>
          </p:nvPr>
        </p:nvSpPr>
        <p:spPr>
          <a:xfrm>
            <a:off x="971600" y="2132856"/>
            <a:ext cx="6953200" cy="4341096"/>
          </a:xfrm>
        </p:spPr>
        <p:txBody>
          <a:bodyPr/>
          <a:lstStyle/>
          <a:p>
            <a:r>
              <a:rPr lang="es-ES" dirty="0"/>
              <a:t>El Jardín Botánico de la Universidad de Turín (en italiano: Orto Botanico dell'Università di Torino) es un arboreto y jardín botánico de 2,6 hectáreas de extensión, administrado por el "Dipartimento di Biologia Vegetale" de la Universidad de Turín, que se encuentra en Turín, Italia.</a:t>
            </a:r>
          </a:p>
          <a:p>
            <a:r>
              <a:rPr lang="es-ES" dirty="0"/>
              <a:t> Su código de reconocimiento internacional como institución botánica, así como las siglas de su herbario es TO.</a:t>
            </a:r>
          </a:p>
        </p:txBody>
      </p:sp>
    </p:spTree>
    <p:extLst>
      <p:ext uri="{BB962C8B-B14F-4D97-AF65-F5344CB8AC3E}">
        <p14:creationId xmlns:p14="http://schemas.microsoft.com/office/powerpoint/2010/main" val="27485968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476672"/>
            <a:ext cx="6881192" cy="5997280"/>
          </a:xfrm>
        </p:spPr>
        <p:txBody>
          <a:bodyPr>
            <a:normAutofit/>
          </a:bodyPr>
          <a:lstStyle/>
          <a:p>
            <a:r>
              <a:rPr lang="es-ES" dirty="0"/>
              <a:t>Los orígenes del jardín pueden ser remontados a 1560 cuando las colecciones de plantas vivas fueron establecidas en el "Studio di Mondovì", que se trasladó a la universidad en 1566. El jardín actual data de 1713 año en el que Víctor Amadeo II de Saboya estableció el "Orto Regio". Con el establecimiento en 1729 de la cátedra de Botánica en la universidad, llevada a cabo por G.B. Caccia, legalmente se convirtió en una parte de la universidad.</a:t>
            </a:r>
          </a:p>
          <a:p>
            <a:r>
              <a:rPr lang="es-ES" dirty="0"/>
              <a:t>Entre 1730 y 1731 el jardín fue diseñado en un plan geométrico de macizos de flores en el interior del Castello del Valentino en el área existente de jardín de (aproximadamente 6800 m²), dentro de la cual Caccia plantó unas 800 especies. </a:t>
            </a:r>
          </a:p>
        </p:txBody>
      </p:sp>
    </p:spTree>
    <p:extLst>
      <p:ext uri="{BB962C8B-B14F-4D97-AF65-F5344CB8AC3E}">
        <p14:creationId xmlns:p14="http://schemas.microsoft.com/office/powerpoint/2010/main" val="190201603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87624" y="404664"/>
            <a:ext cx="6737176" cy="6069288"/>
          </a:xfrm>
        </p:spPr>
        <p:txBody>
          <a:bodyPr/>
          <a:lstStyle/>
          <a:p>
            <a:r>
              <a:rPr lang="es-ES" dirty="0"/>
              <a:t>En 1762 se contaron unas 1200 especies en cultivo. En 1796 Víctor Amadeo III de Cerdeña donó zonas del oeste y norte del castillo, ampliando el área del jardín a algo mayor que su extensión actual. </a:t>
            </a:r>
          </a:p>
          <a:p>
            <a:r>
              <a:rPr lang="es-ES" dirty="0"/>
              <a:t>En 1810 el jardín contuvo unas 6000 plantas cultivadas, con arboreto organizado en su sección norteña (el boschetto), y las construcciones de invernaderos, Orangerie, y herbario. </a:t>
            </a:r>
          </a:p>
          <a:p>
            <a:r>
              <a:rPr lang="es-ES" dirty="0"/>
              <a:t>Entre 1831 y 1839 hubo una construcción adicional de invernaderos agregados, y en 1848 una orangerie.</a:t>
            </a:r>
          </a:p>
          <a:p>
            <a:endParaRPr lang="es-ES" dirty="0"/>
          </a:p>
        </p:txBody>
      </p:sp>
    </p:spTree>
    <p:extLst>
      <p:ext uri="{BB962C8B-B14F-4D97-AF65-F5344CB8AC3E}">
        <p14:creationId xmlns:p14="http://schemas.microsoft.com/office/powerpoint/2010/main" val="347053694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71600" y="358352"/>
            <a:ext cx="6963544" cy="6141296"/>
          </a:xfrm>
        </p:spPr>
        <p:txBody>
          <a:bodyPr>
            <a:normAutofit/>
          </a:bodyPr>
          <a:lstStyle/>
          <a:p>
            <a:r>
              <a:rPr lang="es-ES" dirty="0"/>
              <a:t>Desafortunadamente el siglo siguiente asistió a una considerable disminución del jardín. </a:t>
            </a:r>
          </a:p>
          <a:p>
            <a:r>
              <a:rPr lang="es-ES" dirty="0"/>
              <a:t>Después de que en1876 varios invernaderos fueran demolidos para hacer espacio para los laboratorios, en el periodo de 1892 a 1893 fue perdido el edificio adicional, y en 1929, 1969, y 1977 fueron eliminados los invernaderos adicionales.</a:t>
            </a:r>
          </a:p>
          <a:p>
            <a:r>
              <a:rPr lang="es-ES" dirty="0"/>
              <a:t> El jardín fue dañado en gran medida con la pérdida de colecciones durante la Primera Guerra Mundial y en la Segunda Guerra Mundial por la negligencia y los bombardeos. </a:t>
            </a:r>
          </a:p>
          <a:p>
            <a:r>
              <a:rPr lang="es-ES" dirty="0"/>
              <a:t>Sin embargo, el jardín ahora se está recuperando..</a:t>
            </a:r>
          </a:p>
        </p:txBody>
      </p:sp>
    </p:spTree>
    <p:extLst>
      <p:ext uri="{BB962C8B-B14F-4D97-AF65-F5344CB8AC3E}">
        <p14:creationId xmlns:p14="http://schemas.microsoft.com/office/powerpoint/2010/main" val="393234749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15616" y="332656"/>
            <a:ext cx="6809184" cy="6141296"/>
          </a:xfrm>
        </p:spPr>
        <p:txBody>
          <a:bodyPr/>
          <a:lstStyle/>
          <a:p>
            <a:r>
              <a:rPr lang="es-ES" dirty="0"/>
              <a:t>El profesor Bruno Peyronel introdujo un jardín alpino entre 1962 y 1963, en 1969 un nuevo invernadero fue construido para las especies tropicales y subtropicales, en 1986 otro invernadero agregado para las plantas suculentas, y en el 2006 otros para las plantas de Suráfrica.</a:t>
            </a:r>
          </a:p>
          <a:p>
            <a:r>
              <a:rPr lang="es-ES" dirty="0"/>
              <a:t>El jardín cultiva actualmente unas 2000 especies, con 300 especies adicional en el jardín alpino, cerca de 500 especies en el arboreto, y 1000 especies más en los invernaderos. El jardín contiene las secciones principales siguientes:</a:t>
            </a:r>
          </a:p>
          <a:p>
            <a:r>
              <a:rPr lang="es-ES" dirty="0"/>
              <a:t> Alpinum - plantas alpinas, particularmente de la zona oeste de los Alpes.</a:t>
            </a:r>
          </a:p>
          <a:p>
            <a:r>
              <a:rPr lang="es-ES" dirty="0"/>
              <a:t> Árboles Frutales</a:t>
            </a:r>
          </a:p>
          <a:p>
            <a:endParaRPr lang="es-ES" dirty="0"/>
          </a:p>
        </p:txBody>
      </p:sp>
    </p:spTree>
    <p:extLst>
      <p:ext uri="{BB962C8B-B14F-4D97-AF65-F5344CB8AC3E}">
        <p14:creationId xmlns:p14="http://schemas.microsoft.com/office/powerpoint/2010/main" val="218441312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620688"/>
            <a:ext cx="6881192" cy="5853264"/>
          </a:xfrm>
        </p:spPr>
        <p:txBody>
          <a:bodyPr>
            <a:normAutofit/>
          </a:bodyPr>
          <a:lstStyle/>
          <a:p>
            <a:r>
              <a:rPr lang="es-ES" dirty="0"/>
              <a:t>Plantas Medicinales</a:t>
            </a:r>
          </a:p>
          <a:p>
            <a:r>
              <a:rPr lang="es-ES" dirty="0"/>
              <a:t> Charcas - con plantas acuáticas tanto nativas como exóticas</a:t>
            </a:r>
          </a:p>
          <a:p>
            <a:r>
              <a:rPr lang="es-ES" dirty="0"/>
              <a:t> Invernaderos de Sudáfrica - construidos entre el 2005 y el 2006, con especies procedentes de Sudáfrica incluyendo de la zona de las montañas Tsitsikamma y Fynbos, Karoo, y Richtersveld.</a:t>
            </a:r>
          </a:p>
          <a:p>
            <a:r>
              <a:rPr lang="es-ES" dirty="0"/>
              <a:t> Casa de las plantas Suculentas (casa de los cactus)</a:t>
            </a:r>
          </a:p>
          <a:p>
            <a:r>
              <a:rPr lang="es-ES" dirty="0"/>
              <a:t> Lechos Sistemáticos - plantas distribuidas sgún el orden sistemático indicado en la Flora Europaea.</a:t>
            </a:r>
          </a:p>
          <a:p>
            <a:r>
              <a:rPr lang="es-ES" dirty="0"/>
              <a:t> Alameda con árboles alineados - aún actualmente incluye algunos de los árboles originales plantados a principios del siglo XIX (Liriodendron tulipifera, Tilia argentea, Ginkgo biloba).</a:t>
            </a:r>
          </a:p>
          <a:p>
            <a:r>
              <a:rPr lang="es-ES" dirty="0"/>
              <a:t> </a:t>
            </a:r>
          </a:p>
        </p:txBody>
      </p:sp>
    </p:spTree>
    <p:extLst>
      <p:ext uri="{BB962C8B-B14F-4D97-AF65-F5344CB8AC3E}">
        <p14:creationId xmlns:p14="http://schemas.microsoft.com/office/powerpoint/2010/main" val="172909043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71600" y="1124744"/>
            <a:ext cx="6953200" cy="5349208"/>
          </a:xfrm>
        </p:spPr>
        <p:txBody>
          <a:bodyPr>
            <a:normAutofit/>
          </a:bodyPr>
          <a:lstStyle/>
          <a:p>
            <a:r>
              <a:rPr lang="es-ES" dirty="0"/>
              <a:t>Casa Tropical - principalmente plantas epífitas, con unas importantes colecciones de Bromeliaceae', Orchidaceae, y Araceae.</a:t>
            </a:r>
          </a:p>
          <a:p>
            <a:r>
              <a:rPr lang="es-ES" dirty="0"/>
              <a:t>El arboreto contiene las siguientes áreas:</a:t>
            </a:r>
          </a:p>
          <a:p>
            <a:r>
              <a:rPr lang="es-ES" dirty="0"/>
              <a:t> Bosques - especiesde árboles y arbustos comunes en las llanuras del norte de Italia antes de la introducció de la agricultura * Sauces de las orillas del río - predominantemente Salix</a:t>
            </a:r>
          </a:p>
          <a:p>
            <a:r>
              <a:rPr lang="es-ES" dirty="0"/>
              <a:t> Charca - con la vegetación típica de los humedales de las llanuras del norte de Italia</a:t>
            </a:r>
          </a:p>
          <a:p>
            <a:r>
              <a:rPr lang="es-ES" dirty="0"/>
              <a:t> Carex - mezcla de vegetación herbácea, predominantemente Carex </a:t>
            </a:r>
          </a:p>
          <a:p>
            <a:endParaRPr lang="es-ES" dirty="0"/>
          </a:p>
        </p:txBody>
      </p:sp>
    </p:spTree>
    <p:extLst>
      <p:ext uri="{BB962C8B-B14F-4D97-AF65-F5344CB8AC3E}">
        <p14:creationId xmlns:p14="http://schemas.microsoft.com/office/powerpoint/2010/main" val="267292530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620688"/>
            <a:ext cx="6891536" cy="5853264"/>
          </a:xfrm>
        </p:spPr>
        <p:txBody>
          <a:bodyPr/>
          <a:lstStyle/>
          <a:p>
            <a:r>
              <a:rPr lang="es-ES" dirty="0"/>
              <a:t> Plantas acuáticas - las especies nativas más comunes en una charca construida en la primera mitad del siglo XIX</a:t>
            </a:r>
          </a:p>
          <a:p>
            <a:r>
              <a:rPr lang="es-ES" dirty="0"/>
              <a:t> Jardín con variedades de frutas antiguas</a:t>
            </a:r>
          </a:p>
          <a:p>
            <a:r>
              <a:rPr lang="es-ES" dirty="0"/>
              <a:t> Senderos Educativos</a:t>
            </a:r>
          </a:p>
          <a:p>
            <a:r>
              <a:rPr lang="es-ES" dirty="0"/>
              <a:t>También contiene unos notables especímenes de Cedrus libani, Fagus sylvatica, Ginkgo biloba, Platanus orientalis, Populus deltoides, Pseudotsuga menziesii, Pterocarya fraxinifolia, Pterocarya stenoptera, Quercus robur, Taxus baccata, y Zelkova carpinifolia.</a:t>
            </a:r>
          </a:p>
          <a:p>
            <a:endParaRPr lang="es-ES" dirty="0"/>
          </a:p>
        </p:txBody>
      </p:sp>
    </p:spTree>
    <p:extLst>
      <p:ext uri="{BB962C8B-B14F-4D97-AF65-F5344CB8AC3E}">
        <p14:creationId xmlns:p14="http://schemas.microsoft.com/office/powerpoint/2010/main" val="123828558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2904035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0616154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4503018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9001176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9056201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43721427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06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7803"/>
            <a:ext cx="4530824" cy="6858000"/>
          </a:xfrm>
          <a:prstGeom prst="rect">
            <a:avLst/>
          </a:prstGeom>
        </p:spPr>
      </p:pic>
    </p:spTree>
    <p:extLst>
      <p:ext uri="{BB962C8B-B14F-4D97-AF65-F5344CB8AC3E}">
        <p14:creationId xmlns:p14="http://schemas.microsoft.com/office/powerpoint/2010/main" val="98117578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8453971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68873683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6943407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60559764"/>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763389200"/>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87386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510"/>
          <a:stretch/>
        </p:blipFill>
        <p:spPr>
          <a:xfrm>
            <a:off x="0" y="0"/>
            <a:ext cx="9144000" cy="6858000"/>
          </a:xfrm>
          <a:prstGeom prst="rect">
            <a:avLst/>
          </a:prstGeom>
        </p:spPr>
      </p:pic>
    </p:spTree>
    <p:extLst>
      <p:ext uri="{BB962C8B-B14F-4D97-AF65-F5344CB8AC3E}">
        <p14:creationId xmlns:p14="http://schemas.microsoft.com/office/powerpoint/2010/main" val="292120664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4349559"/>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6572"/>
          <a:stretch/>
        </p:blipFill>
        <p:spPr>
          <a:xfrm>
            <a:off x="0" y="-99392"/>
            <a:ext cx="9144000" cy="6957392"/>
          </a:xfrm>
          <a:prstGeom prst="rect">
            <a:avLst/>
          </a:prstGeom>
        </p:spPr>
      </p:pic>
    </p:spTree>
    <p:extLst>
      <p:ext uri="{BB962C8B-B14F-4D97-AF65-F5344CB8AC3E}">
        <p14:creationId xmlns:p14="http://schemas.microsoft.com/office/powerpoint/2010/main" val="512693411"/>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61317" y="808057"/>
            <a:ext cx="4482891" cy="1077229"/>
          </a:xfrm>
        </p:spPr>
        <p:txBody>
          <a:bodyPr/>
          <a:lstStyle/>
          <a:p>
            <a:r>
              <a:rPr lang="es-ES" dirty="0"/>
              <a:t>Orto Botanico di Parma</a:t>
            </a:r>
          </a:p>
        </p:txBody>
      </p:sp>
      <p:sp>
        <p:nvSpPr>
          <p:cNvPr id="3" name="2 Marcador de contenido"/>
          <p:cNvSpPr>
            <a:spLocks noGrp="1"/>
          </p:cNvSpPr>
          <p:nvPr>
            <p:ph idx="1"/>
          </p:nvPr>
        </p:nvSpPr>
        <p:spPr>
          <a:xfrm>
            <a:off x="1043608" y="2049878"/>
            <a:ext cx="6795720" cy="4000066"/>
          </a:xfrm>
        </p:spPr>
        <p:txBody>
          <a:bodyPr>
            <a:normAutofit/>
          </a:bodyPr>
          <a:lstStyle/>
          <a:p>
            <a:r>
              <a:rPr lang="es-ES" dirty="0"/>
              <a:t>El Orto Botanico di Parma, también conocido como el Orto Botanico dell'Università di Parma, es un jardín botánico que mantiene la Universidad de Parma . Está situado en el Viale Martiri della Libertà, Parma , Italia , y abre todos los días sin cargos. </a:t>
            </a:r>
          </a:p>
          <a:p>
            <a:r>
              <a:rPr lang="es-ES" dirty="0"/>
              <a:t>El jardín tiene éxito antes Orto dei Semplici de Parma, un jardín de plantas medicinales, establecido por Ranuccio I Farnesio, duque de Parma . Jardín de hoy fue creado en 1770 por Giambattista Guatteri bajo los auspicios de Fernando I de las Dos Sicilias , con su casa de cristal terminada en 1793. </a:t>
            </a:r>
          </a:p>
          <a:p>
            <a:endParaRPr lang="es-ES" dirty="0"/>
          </a:p>
        </p:txBody>
      </p:sp>
    </p:spTree>
    <p:extLst>
      <p:ext uri="{BB962C8B-B14F-4D97-AF65-F5344CB8AC3E}">
        <p14:creationId xmlns:p14="http://schemas.microsoft.com/office/powerpoint/2010/main" val="1473204004"/>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404664"/>
            <a:ext cx="6881192" cy="6069288"/>
          </a:xfrm>
        </p:spPr>
        <p:txBody>
          <a:bodyPr/>
          <a:lstStyle/>
          <a:p>
            <a:r>
              <a:rPr lang="es-ES" dirty="0"/>
              <a:t>El jardín contiene acuático pseudacorus , Lemna minor , Nymphaea alba, Pistia stratiotes y Sagittaria sagittaefolia, así como los árboles maduros como ginkgo , magnolia , Pinus nigra subsp. laricio, y Ulmus campestris. </a:t>
            </a:r>
          </a:p>
          <a:p>
            <a:r>
              <a:rPr lang="es-ES" dirty="0"/>
              <a:t>Sus casas de cristal contienen una sección tropical con Dracaena fragrans, Ficus elastica, F. benjamina, Monstera deliciosa, Tamarindus indica, Theobroma cacao , etc, así como las epifitas , orquídeas , tropicales y frutas , y una casa del desierto que contiene una variedad de cactus y suculentas . </a:t>
            </a:r>
          </a:p>
        </p:txBody>
      </p:sp>
    </p:spTree>
    <p:extLst>
      <p:ext uri="{BB962C8B-B14F-4D97-AF65-F5344CB8AC3E}">
        <p14:creationId xmlns:p14="http://schemas.microsoft.com/office/powerpoint/2010/main" val="528341708"/>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94423255"/>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15514286"/>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0199505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32009985"/>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7373750"/>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2047839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12123068"/>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6" y="0"/>
            <a:ext cx="9140428" cy="6858000"/>
          </a:xfrm>
          <a:prstGeom prst="rect">
            <a:avLst/>
          </a:prstGeom>
        </p:spPr>
      </p:pic>
    </p:spTree>
    <p:extLst>
      <p:ext uri="{BB962C8B-B14F-4D97-AF65-F5344CB8AC3E}">
        <p14:creationId xmlns:p14="http://schemas.microsoft.com/office/powerpoint/2010/main" val="2369214495"/>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61317" y="808057"/>
            <a:ext cx="4122851" cy="1077229"/>
          </a:xfrm>
        </p:spPr>
        <p:txBody>
          <a:bodyPr/>
          <a:lstStyle/>
          <a:p>
            <a:r>
              <a:rPr lang="es-ES" dirty="0"/>
              <a:t>Orto botanico Trieste</a:t>
            </a:r>
          </a:p>
        </p:txBody>
      </p:sp>
      <p:sp>
        <p:nvSpPr>
          <p:cNvPr id="3" name="2 Marcador de contenido"/>
          <p:cNvSpPr>
            <a:spLocks noGrp="1"/>
          </p:cNvSpPr>
          <p:nvPr>
            <p:ph idx="1"/>
          </p:nvPr>
        </p:nvSpPr>
        <p:spPr>
          <a:xfrm>
            <a:off x="971600" y="2049878"/>
            <a:ext cx="6867728" cy="4000066"/>
          </a:xfrm>
        </p:spPr>
        <p:txBody>
          <a:bodyPr/>
          <a:lstStyle/>
          <a:p>
            <a:r>
              <a:rPr lang="es-ES" dirty="0"/>
              <a:t>El Jardín Botánico de la Universidad de Trieste (en italiano: Orto Botanico dell'Università di Trieste) es un jardín botánico de 4,2 hectáreas de extensión, que está administrado por el "Dipartimento di Biologia" de la Universidad de Trieste, en Trieste, Italia. </a:t>
            </a:r>
          </a:p>
          <a:p>
            <a:r>
              <a:rPr lang="es-ES" dirty="0"/>
              <a:t>Su código de reconocimiento internacional como institución botánica, así como las siglas de su herbario es TSB</a:t>
            </a:r>
          </a:p>
        </p:txBody>
      </p:sp>
    </p:spTree>
    <p:extLst>
      <p:ext uri="{BB962C8B-B14F-4D97-AF65-F5344CB8AC3E}">
        <p14:creationId xmlns:p14="http://schemas.microsoft.com/office/powerpoint/2010/main" val="3617593414"/>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332656"/>
            <a:ext cx="6881192" cy="6141296"/>
          </a:xfrm>
        </p:spPr>
        <p:txBody>
          <a:bodyPr>
            <a:normAutofit/>
          </a:bodyPr>
          <a:lstStyle/>
          <a:p>
            <a:r>
              <a:rPr lang="es-ES" dirty="0"/>
              <a:t>El jardín botánico actual fue establecido en 1963 en los terrenos de "Villa Valerio", la antigua finca de un empresario chocolatero, poco después pasó a la administración de la Universidad de Trieste</a:t>
            </a:r>
          </a:p>
          <a:p>
            <a:r>
              <a:rPr lang="es-ES" dirty="0"/>
              <a:t>En 1968 fueron añadidos los invernaderos. El catálogo de especies de plantas más reciente data de 1990; desde entonces el jardín botánico no se ha cultivado en su totalidad. </a:t>
            </a:r>
          </a:p>
          <a:p>
            <a:r>
              <a:rPr lang="es-ES" b="1" dirty="0"/>
              <a:t>Colecciones </a:t>
            </a:r>
          </a:p>
          <a:p>
            <a:r>
              <a:rPr lang="es-ES" dirty="0"/>
              <a:t>En la actualidad, alberga unas 700 especies de plantas herbáceas con una 1 hectárea de plantaciones se incluyen los especímenes de Aesculus hippocastanum, Laurus nobilis, Prunus avium, y Sambucus nigra, además de Helleborus, Polypodium, Seseli, y Valeriana.</a:t>
            </a:r>
          </a:p>
          <a:p>
            <a:r>
              <a:rPr lang="es-ES" dirty="0"/>
              <a:t> </a:t>
            </a:r>
          </a:p>
          <a:p>
            <a:endParaRPr lang="es-ES" dirty="0"/>
          </a:p>
        </p:txBody>
      </p:sp>
    </p:spTree>
    <p:extLst>
      <p:ext uri="{BB962C8B-B14F-4D97-AF65-F5344CB8AC3E}">
        <p14:creationId xmlns:p14="http://schemas.microsoft.com/office/powerpoint/2010/main" val="479949078"/>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71600" y="476672"/>
            <a:ext cx="6953200" cy="5997280"/>
          </a:xfrm>
        </p:spPr>
        <p:txBody>
          <a:bodyPr>
            <a:normAutofit/>
          </a:bodyPr>
          <a:lstStyle/>
          <a:p>
            <a:r>
              <a:rPr lang="es-ES" dirty="0"/>
              <a:t>El resto del terreno se mantiene en estado silvestre con especies como Carpinus orientalis, Centaurea forojuliensis, Pinus nigra, Quercus petraea, Quercus pubescens, además de Dianthus tergestinus, Euphorbia characias wulfenii, Potentilla tommasiniana, Ruscus aculeatus, etc.</a:t>
            </a:r>
          </a:p>
          <a:p>
            <a:r>
              <a:rPr lang="es-ES" dirty="0"/>
              <a:t>Plantas acuáticas con Nymphaea, Nuphar, Eichornia crassipes, Pistia stratiotes, Cyperus papyrus,</a:t>
            </a:r>
          </a:p>
          <a:p>
            <a:r>
              <a:rPr lang="es-ES" dirty="0"/>
              <a:t>En un invernadero se alberga una colección de unas 80 especies de plantas suculentas incluyendo Aizoaceae, Cactaceae, Crassulaceae, y Euphorbiaceae, con los géneros Agapanthus, Crinus, Ficus, y las especies Ficus macrophylla, Cephalocereus euphorbioides, Euphorbia cactus; El otro invernadero está dedicado a especies de climas templados.</a:t>
            </a:r>
          </a:p>
          <a:p>
            <a:endParaRPr lang="es-ES" dirty="0"/>
          </a:p>
          <a:p>
            <a:endParaRPr lang="es-ES" dirty="0"/>
          </a:p>
        </p:txBody>
      </p:sp>
    </p:spTree>
    <p:extLst>
      <p:ext uri="{BB962C8B-B14F-4D97-AF65-F5344CB8AC3E}">
        <p14:creationId xmlns:p14="http://schemas.microsoft.com/office/powerpoint/2010/main" val="3423989191"/>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43408"/>
            <a:ext cx="9144000" cy="7344816"/>
          </a:xfrm>
          <a:prstGeom prst="rect">
            <a:avLst/>
          </a:prstGeom>
        </p:spPr>
      </p:pic>
    </p:spTree>
    <p:extLst>
      <p:ext uri="{BB962C8B-B14F-4D97-AF65-F5344CB8AC3E}">
        <p14:creationId xmlns:p14="http://schemas.microsoft.com/office/powerpoint/2010/main" val="192182850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68821344"/>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13" y="-99392"/>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7984" y="-7386"/>
            <a:ext cx="4716016" cy="6858000"/>
          </a:xfrm>
          <a:prstGeom prst="rect">
            <a:avLst/>
          </a:prstGeom>
        </p:spPr>
      </p:pic>
    </p:spTree>
    <p:extLst>
      <p:ext uri="{BB962C8B-B14F-4D97-AF65-F5344CB8AC3E}">
        <p14:creationId xmlns:p14="http://schemas.microsoft.com/office/powerpoint/2010/main" val="3407228072"/>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25"/>
            <a:ext cx="4866131"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5976" y="-1325"/>
            <a:ext cx="4788024" cy="6858000"/>
          </a:xfrm>
          <a:prstGeom prst="rect">
            <a:avLst/>
          </a:prstGeom>
        </p:spPr>
      </p:pic>
    </p:spTree>
    <p:extLst>
      <p:ext uri="{BB962C8B-B14F-4D97-AF65-F5344CB8AC3E}">
        <p14:creationId xmlns:p14="http://schemas.microsoft.com/office/powerpoint/2010/main" val="1596849855"/>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517655881"/>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792209298"/>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232209281"/>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43500" y="-99392"/>
            <a:ext cx="4000500" cy="7056784"/>
          </a:xfrm>
          <a:prstGeom prst="rect">
            <a:avLst/>
          </a:prstGeom>
        </p:spPr>
      </p:pic>
    </p:spTree>
    <p:extLst>
      <p:ext uri="{BB962C8B-B14F-4D97-AF65-F5344CB8AC3E}">
        <p14:creationId xmlns:p14="http://schemas.microsoft.com/office/powerpoint/2010/main" val="1124157026"/>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07955835"/>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0484784"/>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70069673"/>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611632192"/>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4788024"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88024" y="-99392"/>
            <a:ext cx="4355976" cy="6957392"/>
          </a:xfrm>
          <a:prstGeom prst="rect">
            <a:avLst/>
          </a:prstGeom>
        </p:spPr>
      </p:pic>
    </p:spTree>
    <p:extLst>
      <p:ext uri="{BB962C8B-B14F-4D97-AF65-F5344CB8AC3E}">
        <p14:creationId xmlns:p14="http://schemas.microsoft.com/office/powerpoint/2010/main" val="3263392711"/>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5772647"/>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64" y="-53788"/>
            <a:ext cx="9096935" cy="6911788"/>
          </a:xfrm>
          <a:prstGeom prst="rect">
            <a:avLst/>
          </a:prstGeom>
        </p:spPr>
      </p:pic>
    </p:spTree>
    <p:extLst>
      <p:ext uri="{BB962C8B-B14F-4D97-AF65-F5344CB8AC3E}">
        <p14:creationId xmlns:p14="http://schemas.microsoft.com/office/powerpoint/2010/main" val="1428450466"/>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944" y="-57881"/>
            <a:ext cx="9098056" cy="6957391"/>
          </a:xfrm>
          <a:prstGeom prst="rect">
            <a:avLst/>
          </a:prstGeom>
        </p:spPr>
      </p:pic>
    </p:spTree>
    <p:extLst>
      <p:ext uri="{BB962C8B-B14F-4D97-AF65-F5344CB8AC3E}">
        <p14:creationId xmlns:p14="http://schemas.microsoft.com/office/powerpoint/2010/main" val="369218395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Madison</Template>
  <TotalTime>146</TotalTime>
  <Words>3526</Words>
  <Application>Microsoft Office PowerPoint</Application>
  <PresentationFormat>Presentación en pantalla (4:3)</PresentationFormat>
  <Paragraphs>361</Paragraphs>
  <Slides>169</Slides>
  <Notes>142</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169</vt:i4>
      </vt:variant>
    </vt:vector>
  </HeadingPairs>
  <TitlesOfParts>
    <vt:vector size="175" baseType="lpstr">
      <vt:lpstr>Arial</vt:lpstr>
      <vt:lpstr>Calibri</vt:lpstr>
      <vt:lpstr>MS Shell Dlg 2</vt:lpstr>
      <vt:lpstr>Wingdings</vt:lpstr>
      <vt:lpstr>Wingdings 3</vt:lpstr>
      <vt:lpstr>Madison</vt:lpstr>
      <vt:lpstr> ORTOS BOTANICOS ITALIANOS.-B</vt:lpstr>
      <vt:lpstr>Orto Botanico dell Universita di Genova.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Orto Botanico dell Universita di Parma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Orto botanico Pietro Castelli.-Messina.-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Orto botanico Lorenzo Rota en Bergamo.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Orto Botanico di Torino.-.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Orto Botanico di Parma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Orto botanico Trieste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ORTO BOTANICI ITALIANI</dc:title>
  <dc:creator>Josep</dc:creator>
  <cp:lastModifiedBy>jose Maria pichardo   sagrista</cp:lastModifiedBy>
  <cp:revision>17</cp:revision>
  <dcterms:created xsi:type="dcterms:W3CDTF">2013-07-12T07:24:51Z</dcterms:created>
  <dcterms:modified xsi:type="dcterms:W3CDTF">2019-09-16T07:43:22Z</dcterms:modified>
</cp:coreProperties>
</file>