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72" r:id="rId3"/>
    <p:sldId id="279" r:id="rId4"/>
    <p:sldId id="273" r:id="rId5"/>
    <p:sldId id="274" r:id="rId6"/>
    <p:sldId id="285" r:id="rId7"/>
    <p:sldId id="275" r:id="rId8"/>
    <p:sldId id="276" r:id="rId9"/>
    <p:sldId id="287" r:id="rId10"/>
    <p:sldId id="297" r:id="rId11"/>
    <p:sldId id="259" r:id="rId12"/>
    <p:sldId id="261" r:id="rId13"/>
    <p:sldId id="268" r:id="rId14"/>
    <p:sldId id="270" r:id="rId15"/>
    <p:sldId id="281" r:id="rId16"/>
    <p:sldId id="262" r:id="rId17"/>
    <p:sldId id="264" r:id="rId18"/>
    <p:sldId id="283" r:id="rId19"/>
    <p:sldId id="265" r:id="rId20"/>
    <p:sldId id="266" r:id="rId21"/>
    <p:sldId id="284" r:id="rId22"/>
    <p:sldId id="282" r:id="rId23"/>
    <p:sldId id="267" r:id="rId24"/>
    <p:sldId id="291" r:id="rId25"/>
    <p:sldId id="292" r:id="rId26"/>
    <p:sldId id="288" r:id="rId27"/>
    <p:sldId id="289" r:id="rId28"/>
    <p:sldId id="293" r:id="rId29"/>
    <p:sldId id="296" r:id="rId30"/>
    <p:sldId id="299" r:id="rId31"/>
    <p:sldId id="298" r:id="rId32"/>
    <p:sldId id="290" r:id="rId3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118" d="100"/>
          <a:sy n="118" d="100"/>
        </p:scale>
        <p:origin x="1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3/18/2019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212844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3/18/2019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901567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DFA1846-DA80-1C48-A609-854EA85C59AD}" type="datetimeFigureOut">
              <a:rPr lang="en-US" smtClean="0"/>
              <a:pPr/>
              <a:t>3/18/2019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470011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3/18/2019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206174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3/18/2019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646745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3/18/2019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827952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3/18/2019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278173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D0DF5E60-9974-AC48-9591-99C2BB44B7CF}" type="datetimeFigureOut">
              <a:rPr lang="en-US" smtClean="0"/>
              <a:pPr/>
              <a:t>3/18/2019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972523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09B482E8-6E0E-1B4F-B1FD-C69DB9E858D9}" type="datetimeFigureOut">
              <a:rPr lang="en-US" smtClean="0"/>
              <a:pPr/>
              <a:t>3/18/2019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229360633"/>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09B482E8-6E0E-1B4F-B1FD-C69DB9E858D9}" type="datetimeFigureOut">
              <a:rPr lang="en-US" smtClean="0"/>
              <a:pPr/>
              <a:t>3/18/2019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84476194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09B482E8-6E0E-1B4F-B1FD-C69DB9E858D9}" type="datetimeFigureOut">
              <a:rPr lang="en-US" smtClean="0"/>
              <a:pPr/>
              <a:t>3/18/2019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90524609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09B482E8-6E0E-1B4F-B1FD-C69DB9E858D9}" type="datetimeFigureOut">
              <a:rPr lang="en-US" smtClean="0"/>
              <a:pPr/>
              <a:t>3/18/2019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5752996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09B482E8-6E0E-1B4F-B1FD-C69DB9E858D9}" type="datetimeFigureOut">
              <a:rPr lang="en-US" smtClean="0"/>
              <a:pPr/>
              <a:t>3/18/2019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6766034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09B482E8-6E0E-1B4F-B1FD-C69DB9E858D9}" type="datetimeFigureOut">
              <a:rPr lang="en-US" smtClean="0"/>
              <a:pPr/>
              <a:t>3/18/2019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68716559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3/18/2019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1287868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3/18/2019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188620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9B482E8-6E0E-1B4F-B1FD-C69DB9E858D9}" type="datetimeFigureOut">
              <a:rPr lang="en-US" smtClean="0"/>
              <a:pPr/>
              <a:t>3/18/2019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6699760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DD81A4-6165-4919-A64B-0E7FB5706F92}"/>
              </a:ext>
            </a:extLst>
          </p:cNvPr>
          <p:cNvSpPr>
            <a:spLocks noGrp="1"/>
          </p:cNvSpPr>
          <p:nvPr>
            <p:ph type="ctrTitle"/>
          </p:nvPr>
        </p:nvSpPr>
        <p:spPr/>
        <p:txBody>
          <a:bodyPr/>
          <a:lstStyle/>
          <a:p>
            <a:r>
              <a:rPr lang="es-ES" sz="6000" dirty="0">
                <a:latin typeface="Arial Black" panose="020B0A04020102020204" pitchFamily="34" charset="0"/>
              </a:rPr>
              <a:t>UN PLAN VERDE PARA LA CIUDAD</a:t>
            </a:r>
          </a:p>
        </p:txBody>
      </p:sp>
      <p:sp>
        <p:nvSpPr>
          <p:cNvPr id="3" name="Subtítulo 2">
            <a:extLst>
              <a:ext uri="{FF2B5EF4-FFF2-40B4-BE49-F238E27FC236}">
                <a16:creationId xmlns:a16="http://schemas.microsoft.com/office/drawing/2014/main" id="{59109A5E-308F-492C-9589-14B4C095C080}"/>
              </a:ext>
            </a:extLst>
          </p:cNvPr>
          <p:cNvSpPr>
            <a:spLocks noGrp="1"/>
          </p:cNvSpPr>
          <p:nvPr>
            <p:ph type="subTitle" idx="1"/>
          </p:nvPr>
        </p:nvSpPr>
        <p:spPr>
          <a:xfrm>
            <a:off x="1507067" y="4050833"/>
            <a:ext cx="7598833" cy="2588092"/>
          </a:xfrm>
        </p:spPr>
        <p:txBody>
          <a:bodyPr>
            <a:normAutofit/>
          </a:bodyPr>
          <a:lstStyle/>
          <a:p>
            <a:r>
              <a:rPr lang="es-ES" dirty="0"/>
              <a:t>Aula de la Facultad de Derecho .-Sevilla</a:t>
            </a:r>
          </a:p>
          <a:p>
            <a:r>
              <a:rPr lang="es-ES" dirty="0"/>
              <a:t>18 de marzo de 2019</a:t>
            </a:r>
          </a:p>
          <a:p>
            <a:r>
              <a:rPr lang="es-ES" dirty="0"/>
              <a:t>José Elías Bonells                           </a:t>
            </a:r>
          </a:p>
          <a:p>
            <a:r>
              <a:rPr lang="es-ES" dirty="0"/>
              <a:t>         </a:t>
            </a:r>
          </a:p>
        </p:txBody>
      </p:sp>
    </p:spTree>
    <p:extLst>
      <p:ext uri="{BB962C8B-B14F-4D97-AF65-F5344CB8AC3E}">
        <p14:creationId xmlns:p14="http://schemas.microsoft.com/office/powerpoint/2010/main" val="26737160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949736F-B7AB-4D58-A841-96F033C27A87}"/>
              </a:ext>
            </a:extLst>
          </p:cNvPr>
          <p:cNvSpPr>
            <a:spLocks noGrp="1"/>
          </p:cNvSpPr>
          <p:nvPr>
            <p:ph idx="1"/>
          </p:nvPr>
        </p:nvSpPr>
        <p:spPr>
          <a:xfrm>
            <a:off x="1362075" y="720762"/>
            <a:ext cx="8220075" cy="5456201"/>
          </a:xfrm>
        </p:spPr>
        <p:txBody>
          <a:bodyPr>
            <a:normAutofit/>
          </a:bodyPr>
          <a:lstStyle/>
          <a:p>
            <a:r>
              <a:rPr lang="es-ES" sz="2800" dirty="0"/>
              <a:t>El hecho de que la población mundial se hace progresivamente urbana es un fenómeno que no podemos ignorar. </a:t>
            </a:r>
          </a:p>
          <a:p>
            <a:r>
              <a:rPr lang="es-ES" sz="2800" dirty="0"/>
              <a:t>La Ley del Suelo y sus Reglamentos fijan que los objetivos de establecimiento de espacios libres, parques y jardines, así como las medidas de protección de los recursos naturales, mejora del medio ambiente y defensa del paisaje, deben hacerse de conformidad con los Planes Generales de Ordenación Urbana, mediante la redacción de Planes Especiales.</a:t>
            </a:r>
          </a:p>
        </p:txBody>
      </p:sp>
    </p:spTree>
    <p:extLst>
      <p:ext uri="{BB962C8B-B14F-4D97-AF65-F5344CB8AC3E}">
        <p14:creationId xmlns:p14="http://schemas.microsoft.com/office/powerpoint/2010/main" val="4225317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hierba, cielo, exterior, árbol&#10;&#10;Descripción generada automáticamente">
            <a:extLst>
              <a:ext uri="{FF2B5EF4-FFF2-40B4-BE49-F238E27FC236}">
                <a16:creationId xmlns:a16="http://schemas.microsoft.com/office/drawing/2014/main" id="{74A6CD61-51A1-40BC-A372-FBA4E52EA015}"/>
              </a:ext>
            </a:extLst>
          </p:cNvPr>
          <p:cNvPicPr>
            <a:picLocks noChangeAspect="1"/>
          </p:cNvPicPr>
          <p:nvPr/>
        </p:nvPicPr>
        <p:blipFill>
          <a:blip r:embed="rId2"/>
          <a:stretch>
            <a:fillRect/>
          </a:stretch>
        </p:blipFill>
        <p:spPr>
          <a:xfrm>
            <a:off x="952500" y="190035"/>
            <a:ext cx="10287000" cy="6429375"/>
          </a:xfrm>
          <a:prstGeom prst="rect">
            <a:avLst/>
          </a:prstGeom>
        </p:spPr>
      </p:pic>
      <p:sp>
        <p:nvSpPr>
          <p:cNvPr id="2" name="CuadroTexto 1">
            <a:extLst>
              <a:ext uri="{FF2B5EF4-FFF2-40B4-BE49-F238E27FC236}">
                <a16:creationId xmlns:a16="http://schemas.microsoft.com/office/drawing/2014/main" id="{02B74AC4-E358-4204-B702-9AEB512DB53A}"/>
              </a:ext>
            </a:extLst>
          </p:cNvPr>
          <p:cNvSpPr txBox="1"/>
          <p:nvPr/>
        </p:nvSpPr>
        <p:spPr>
          <a:xfrm>
            <a:off x="2819400" y="666750"/>
            <a:ext cx="6905625" cy="14773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E76618"/>
                </a:solidFill>
                <a:effectLst/>
                <a:uLnTx/>
                <a:uFillTx/>
                <a:latin typeface="Trebuchet MS" panose="020B0603020202020204"/>
                <a:ea typeface="+mn-ea"/>
                <a:cs typeface="+mn-cs"/>
              </a:rPr>
              <a:t> Si estuvieran planeando el futuro por 1 año, planten una semilla; para 10 años, planten un árbol, más si planearán para 100 años, eduquen a los niños.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E76618"/>
                </a:solidFill>
                <a:effectLst/>
                <a:uLnTx/>
                <a:uFillTx/>
                <a:latin typeface="Trebuchet MS" panose="020B0603020202020204"/>
                <a:ea typeface="+mn-ea"/>
                <a:cs typeface="+mn-cs"/>
              </a:rPr>
              <a:t> Confucio (551 a.C.- 479 a.C.) filósofo chino, creador del confucionismo</a:t>
            </a:r>
          </a:p>
        </p:txBody>
      </p:sp>
    </p:spTree>
    <p:extLst>
      <p:ext uri="{BB962C8B-B14F-4D97-AF65-F5344CB8AC3E}">
        <p14:creationId xmlns:p14="http://schemas.microsoft.com/office/powerpoint/2010/main" val="613173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548E416-9A18-4507-8799-B79DE1D77E7A}"/>
              </a:ext>
            </a:extLst>
          </p:cNvPr>
          <p:cNvSpPr>
            <a:spLocks noGrp="1"/>
          </p:cNvSpPr>
          <p:nvPr>
            <p:ph idx="1"/>
          </p:nvPr>
        </p:nvSpPr>
        <p:spPr>
          <a:xfrm>
            <a:off x="1200150" y="1238081"/>
            <a:ext cx="7943850" cy="4938882"/>
          </a:xfrm>
        </p:spPr>
        <p:txBody>
          <a:bodyPr>
            <a:normAutofit/>
          </a:bodyPr>
          <a:lstStyle/>
          <a:p>
            <a:r>
              <a:rPr lang="es-ES" sz="2800" dirty="0"/>
              <a:t>La redacción de un PLAN  VERDE para la ciudad, apoyado en el Plan General y desarrollado al máximo de sus posibilidades, no regido por los mínimos, a de constituir una unidad funcional al servicio de una nueva imagen clara y reconocible de acorde con la topografía y las nuevas realidades físicas existentes en la ciudad.</a:t>
            </a:r>
          </a:p>
        </p:txBody>
      </p:sp>
    </p:spTree>
    <p:extLst>
      <p:ext uri="{BB962C8B-B14F-4D97-AF65-F5344CB8AC3E}">
        <p14:creationId xmlns:p14="http://schemas.microsoft.com/office/powerpoint/2010/main" val="3278815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BF61EC0-6380-4872-B7C8-0D1EEFC32B1B}"/>
              </a:ext>
            </a:extLst>
          </p:cNvPr>
          <p:cNvSpPr>
            <a:spLocks noGrp="1"/>
          </p:cNvSpPr>
          <p:nvPr>
            <p:ph idx="1"/>
          </p:nvPr>
        </p:nvSpPr>
        <p:spPr>
          <a:xfrm>
            <a:off x="1190626" y="1076241"/>
            <a:ext cx="8324850" cy="5100722"/>
          </a:xfrm>
        </p:spPr>
        <p:txBody>
          <a:bodyPr>
            <a:normAutofit lnSpcReduction="10000"/>
          </a:bodyPr>
          <a:lstStyle/>
          <a:p>
            <a:r>
              <a:rPr lang="es-ES" sz="2800" dirty="0"/>
              <a:t>El PLAN VERDE debe pretender fijar un horizonte de referencia para los espacios verdes de la ciudad con proyectos racionales y sostenibles que consideren sus costes de ejecución y mantenimiento a corto y largo plazo. </a:t>
            </a:r>
          </a:p>
          <a:p>
            <a:r>
              <a:rPr lang="es-ES" sz="2800" dirty="0"/>
              <a:t>El PLAN VERDE no es más que un Plan Especial que ordena el sistema de espacios libres , zonas verdes y arbolado del término municipal, en el que se establece la protección y mejora del paisaje, los medios físicos y los espacios naturales. </a:t>
            </a:r>
          </a:p>
        </p:txBody>
      </p:sp>
    </p:spTree>
    <p:extLst>
      <p:ext uri="{BB962C8B-B14F-4D97-AF65-F5344CB8AC3E}">
        <p14:creationId xmlns:p14="http://schemas.microsoft.com/office/powerpoint/2010/main" val="5479135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árbol, hierba, exterior, planta&#10;&#10;Descripción generada automáticamente">
            <a:extLst>
              <a:ext uri="{FF2B5EF4-FFF2-40B4-BE49-F238E27FC236}">
                <a16:creationId xmlns:a16="http://schemas.microsoft.com/office/drawing/2014/main" id="{55A3EDB7-A919-435D-ABDD-C1F75B69A0F9}"/>
              </a:ext>
            </a:extLst>
          </p:cNvPr>
          <p:cNvPicPr>
            <a:picLocks noChangeAspect="1"/>
          </p:cNvPicPr>
          <p:nvPr/>
        </p:nvPicPr>
        <p:blipFill>
          <a:blip r:embed="rId2"/>
          <a:stretch>
            <a:fillRect/>
          </a:stretch>
        </p:blipFill>
        <p:spPr>
          <a:xfrm>
            <a:off x="315974" y="0"/>
            <a:ext cx="11560051" cy="6858000"/>
          </a:xfrm>
          <a:prstGeom prst="rect">
            <a:avLst/>
          </a:prstGeom>
        </p:spPr>
      </p:pic>
      <p:sp>
        <p:nvSpPr>
          <p:cNvPr id="2" name="CuadroTexto 1">
            <a:extLst>
              <a:ext uri="{FF2B5EF4-FFF2-40B4-BE49-F238E27FC236}">
                <a16:creationId xmlns:a16="http://schemas.microsoft.com/office/drawing/2014/main" id="{37A88DD2-FFE2-458B-9A64-49600EEAEEEB}"/>
              </a:ext>
            </a:extLst>
          </p:cNvPr>
          <p:cNvSpPr txBox="1"/>
          <p:nvPr/>
        </p:nvSpPr>
        <p:spPr>
          <a:xfrm>
            <a:off x="467139" y="5794513"/>
            <a:ext cx="5337313"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2C3C43"/>
                </a:solidFill>
                <a:effectLst/>
                <a:uLnTx/>
                <a:uFillTx/>
                <a:latin typeface="Trebuchet MS" panose="020B0603020202020204"/>
                <a:ea typeface="+mn-ea"/>
                <a:cs typeface="+mn-cs"/>
              </a:rPr>
              <a:t>Una sociedad crece cuando los ancianos plantan árboles en cuya sombra saben que no se van a sentar. Proverbio griego.</a:t>
            </a:r>
          </a:p>
        </p:txBody>
      </p:sp>
    </p:spTree>
    <p:extLst>
      <p:ext uri="{BB962C8B-B14F-4D97-AF65-F5344CB8AC3E}">
        <p14:creationId xmlns:p14="http://schemas.microsoft.com/office/powerpoint/2010/main" val="2357727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38AD98C-B01C-43B4-AB7B-9D0671A6C3E4}"/>
              </a:ext>
            </a:extLst>
          </p:cNvPr>
          <p:cNvSpPr>
            <a:spLocks noGrp="1"/>
          </p:cNvSpPr>
          <p:nvPr>
            <p:ph idx="1"/>
          </p:nvPr>
        </p:nvSpPr>
        <p:spPr>
          <a:xfrm>
            <a:off x="1670685" y="1257300"/>
            <a:ext cx="7606665" cy="4824413"/>
          </a:xfrm>
        </p:spPr>
        <p:txBody>
          <a:bodyPr>
            <a:normAutofit/>
          </a:bodyPr>
          <a:lstStyle/>
          <a:p>
            <a:r>
              <a:rPr lang="es-ES" sz="2800" dirty="0"/>
              <a:t>El PLAN VERDE debe ser un arma de lucha contra la contaminación, el consumo de recursos naturales y el desgaste medioambiental de la ciudad, un mecanismo de acción dirigido hacia la sostenibilidad, la lucha contra el cambio climático que satisfaga nuestras necesidades vitales sin hipotecar los recursos naturales para las futuras generaciones.</a:t>
            </a:r>
          </a:p>
        </p:txBody>
      </p:sp>
    </p:spTree>
    <p:extLst>
      <p:ext uri="{BB962C8B-B14F-4D97-AF65-F5344CB8AC3E}">
        <p14:creationId xmlns:p14="http://schemas.microsoft.com/office/powerpoint/2010/main" val="20294241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3B71E28-3BFE-45BF-9D8B-A1BDFA01822D}"/>
              </a:ext>
            </a:extLst>
          </p:cNvPr>
          <p:cNvSpPr>
            <a:spLocks noGrp="1"/>
          </p:cNvSpPr>
          <p:nvPr>
            <p:ph idx="1"/>
          </p:nvPr>
        </p:nvSpPr>
        <p:spPr>
          <a:xfrm>
            <a:off x="1219201" y="1319001"/>
            <a:ext cx="7829549" cy="4857961"/>
          </a:xfrm>
        </p:spPr>
        <p:txBody>
          <a:bodyPr>
            <a:normAutofit/>
          </a:bodyPr>
          <a:lstStyle/>
          <a:p>
            <a:r>
              <a:rPr lang="es-ES" sz="2400" dirty="0"/>
              <a:t>El verde urbano es un proceso en continuo cambio y el reto fundamental del PLAN VERDE debe ser la manera que dé forma a esta continuidad, no simplemente protegiendo sus valores paisajísticos actuales, sino también adaptándose a las nuevas necesidades urbanas.</a:t>
            </a:r>
          </a:p>
          <a:p>
            <a:r>
              <a:rPr lang="es-ES" sz="2400" dirty="0"/>
              <a:t>En la toma de decisiones importantes del PLAN VERDE de la ciudad, la participación ciudadana debe estar presente.</a:t>
            </a:r>
          </a:p>
        </p:txBody>
      </p:sp>
    </p:spTree>
    <p:extLst>
      <p:ext uri="{BB962C8B-B14F-4D97-AF65-F5344CB8AC3E}">
        <p14:creationId xmlns:p14="http://schemas.microsoft.com/office/powerpoint/2010/main" val="4017653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326016E-8C21-4F2A-8EF4-4EE8ED0968D3}"/>
              </a:ext>
            </a:extLst>
          </p:cNvPr>
          <p:cNvSpPr>
            <a:spLocks noGrp="1"/>
          </p:cNvSpPr>
          <p:nvPr>
            <p:ph idx="1"/>
          </p:nvPr>
        </p:nvSpPr>
        <p:spPr>
          <a:xfrm>
            <a:off x="1428750" y="1381125"/>
            <a:ext cx="7924800" cy="4530097"/>
          </a:xfrm>
        </p:spPr>
        <p:txBody>
          <a:bodyPr/>
          <a:lstStyle/>
          <a:p>
            <a:r>
              <a:rPr lang="es-ES" sz="2800" dirty="0"/>
              <a:t>Sólo con una programación consensuada a largo plazo con criterios medio ambientales sostenibles en el diseño, construcción, conservación y mantenimiento de nuestros ecosistemas urbanos , podremos asumir nuestra responsabilidad de proporcionar una mejor calidad de vida a nuestros ciudadanos de hoy y un futuro esperanzador para los de mañana.</a:t>
            </a:r>
          </a:p>
          <a:p>
            <a:endParaRPr lang="es-ES" dirty="0"/>
          </a:p>
        </p:txBody>
      </p:sp>
    </p:spTree>
    <p:extLst>
      <p:ext uri="{BB962C8B-B14F-4D97-AF65-F5344CB8AC3E}">
        <p14:creationId xmlns:p14="http://schemas.microsoft.com/office/powerpoint/2010/main" val="9999723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Imagen que contiene árbol, exterior, hierba, planta&#10;&#10;Descripción generada automáticamente">
            <a:extLst>
              <a:ext uri="{FF2B5EF4-FFF2-40B4-BE49-F238E27FC236}">
                <a16:creationId xmlns:a16="http://schemas.microsoft.com/office/drawing/2014/main" id="{BB99CF8A-76C3-4ADF-8B76-A7E184CC656B}"/>
              </a:ext>
            </a:extLst>
          </p:cNvPr>
          <p:cNvPicPr>
            <a:picLocks noGrp="1" noChangeAspect="1"/>
          </p:cNvPicPr>
          <p:nvPr>
            <p:ph idx="1"/>
          </p:nvPr>
        </p:nvPicPr>
        <p:blipFill>
          <a:blip r:embed="rId2"/>
          <a:stretch>
            <a:fillRect/>
          </a:stretch>
        </p:blipFill>
        <p:spPr>
          <a:xfrm>
            <a:off x="790394" y="536574"/>
            <a:ext cx="8916084" cy="5964433"/>
          </a:xfrm>
        </p:spPr>
      </p:pic>
      <p:sp>
        <p:nvSpPr>
          <p:cNvPr id="6" name="CuadroTexto 5">
            <a:extLst>
              <a:ext uri="{FF2B5EF4-FFF2-40B4-BE49-F238E27FC236}">
                <a16:creationId xmlns:a16="http://schemas.microsoft.com/office/drawing/2014/main" id="{F19A207B-10A9-4B33-83A1-A07AE79E8BB3}"/>
              </a:ext>
            </a:extLst>
          </p:cNvPr>
          <p:cNvSpPr txBox="1"/>
          <p:nvPr/>
        </p:nvSpPr>
        <p:spPr>
          <a:xfrm>
            <a:off x="1127342" y="4809995"/>
            <a:ext cx="5148197"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Trebuchet MS" panose="020B0603020202020204"/>
                <a:ea typeface="+mn-ea"/>
                <a:cs typeface="+mn-cs"/>
              </a:rPr>
              <a:t>El arte es el placer de un espíritu que penetra en la naturaleza y descubre que también ésta tiene alma.  Auguste Rodin (1840-1917) escultor francés, del movimiento impresionista</a:t>
            </a:r>
          </a:p>
        </p:txBody>
      </p:sp>
    </p:spTree>
    <p:extLst>
      <p:ext uri="{BB962C8B-B14F-4D97-AF65-F5344CB8AC3E}">
        <p14:creationId xmlns:p14="http://schemas.microsoft.com/office/powerpoint/2010/main" val="3061438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E837FC5-BB6E-4788-9CA4-5310031D9733}"/>
              </a:ext>
            </a:extLst>
          </p:cNvPr>
          <p:cNvSpPr>
            <a:spLocks noGrp="1"/>
          </p:cNvSpPr>
          <p:nvPr>
            <p:ph idx="1"/>
          </p:nvPr>
        </p:nvSpPr>
        <p:spPr>
          <a:xfrm>
            <a:off x="1667435" y="718457"/>
            <a:ext cx="7800416" cy="5458506"/>
          </a:xfrm>
        </p:spPr>
        <p:txBody>
          <a:bodyPr>
            <a:normAutofit/>
          </a:bodyPr>
          <a:lstStyle/>
          <a:p>
            <a:r>
              <a:rPr lang="es-ES" sz="2800" dirty="0"/>
              <a:t>Intervenir en una ciudad Patrimonio de la Humanidad define un contexto diferente al de una ciudad que no lo sea.</a:t>
            </a:r>
          </a:p>
          <a:p>
            <a:r>
              <a:rPr lang="es-ES" sz="2800" dirty="0"/>
              <a:t>Reconocer la diversidad cultural como el principal patrimonio de la Humanidad, constituye uno de los elementos esenciales de la realidad urbana y social.</a:t>
            </a:r>
          </a:p>
          <a:p>
            <a:r>
              <a:rPr lang="es-ES" sz="2800" dirty="0"/>
              <a:t>La existencia de espacio público es condición necesaria para reconocer una ciudad. </a:t>
            </a:r>
          </a:p>
          <a:p>
            <a:endParaRPr lang="es-ES" sz="2800" dirty="0"/>
          </a:p>
          <a:p>
            <a:endParaRPr lang="es-ES" sz="4000" dirty="0"/>
          </a:p>
        </p:txBody>
      </p:sp>
    </p:spTree>
    <p:extLst>
      <p:ext uri="{BB962C8B-B14F-4D97-AF65-F5344CB8AC3E}">
        <p14:creationId xmlns:p14="http://schemas.microsoft.com/office/powerpoint/2010/main" val="2271343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92F7A92-C382-4456-A4DC-A0E5048425A4}"/>
              </a:ext>
            </a:extLst>
          </p:cNvPr>
          <p:cNvSpPr>
            <a:spLocks noGrp="1"/>
          </p:cNvSpPr>
          <p:nvPr>
            <p:ph idx="4294967295"/>
          </p:nvPr>
        </p:nvSpPr>
        <p:spPr>
          <a:xfrm>
            <a:off x="1171576" y="1165253"/>
            <a:ext cx="8267700" cy="5011710"/>
          </a:xfrm>
        </p:spPr>
        <p:txBody>
          <a:bodyPr>
            <a:normAutofit/>
          </a:bodyPr>
          <a:lstStyle/>
          <a:p>
            <a:r>
              <a:rPr lang="es-ES" sz="2800" dirty="0"/>
              <a:t>Es fundamental la reconversión de la mayor parte del espacio urbano, hoy destinado al coche y la movilidad.</a:t>
            </a:r>
          </a:p>
          <a:p>
            <a:r>
              <a:rPr lang="es-ES" sz="2800" dirty="0"/>
              <a:t>El espacio público debe ser la "casa de todos", el lugar de encuentro e intercambio, el lugar para el ejercicio de todos los derechos ciudadanos.</a:t>
            </a:r>
          </a:p>
          <a:p>
            <a:r>
              <a:rPr lang="es-ES" sz="2800" dirty="0"/>
              <a:t>No hay ciudad sin espacio público , el espacio público nos hace ciudadanos.</a:t>
            </a:r>
          </a:p>
        </p:txBody>
      </p:sp>
    </p:spTree>
    <p:extLst>
      <p:ext uri="{BB962C8B-B14F-4D97-AF65-F5344CB8AC3E}">
        <p14:creationId xmlns:p14="http://schemas.microsoft.com/office/powerpoint/2010/main" val="808388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768F6DE-E44E-44E2-8755-06F26F68F055}"/>
              </a:ext>
            </a:extLst>
          </p:cNvPr>
          <p:cNvSpPr>
            <a:spLocks noGrp="1"/>
          </p:cNvSpPr>
          <p:nvPr>
            <p:ph idx="1"/>
          </p:nvPr>
        </p:nvSpPr>
        <p:spPr>
          <a:xfrm>
            <a:off x="1222514" y="1232452"/>
            <a:ext cx="7740512" cy="4944511"/>
          </a:xfrm>
        </p:spPr>
        <p:txBody>
          <a:bodyPr>
            <a:noAutofit/>
          </a:bodyPr>
          <a:lstStyle/>
          <a:p>
            <a:r>
              <a:rPr lang="es-ES" sz="2800" dirty="0"/>
              <a:t>El concepto de una estructura ecológica de la red verde implica optimizar las funciones  implica tener en cuenta el diseño .</a:t>
            </a:r>
          </a:p>
          <a:p>
            <a:r>
              <a:rPr lang="es-ES" sz="2800" dirty="0"/>
              <a:t>Se deben planificar, diseñar y mantener su función ambiental de la misma manera que se procede con otras redes y equipamientos de la ciudad.</a:t>
            </a:r>
          </a:p>
          <a:p>
            <a:r>
              <a:rPr lang="es-ES" sz="2800" dirty="0"/>
              <a:t>Hay que incorporar el punto de vista de la ecología del paisaje y la biología de la conservación al análisis del fenómeno urbano y a la estrategia de futuro.</a:t>
            </a:r>
          </a:p>
        </p:txBody>
      </p:sp>
    </p:spTree>
    <p:extLst>
      <p:ext uri="{BB962C8B-B14F-4D97-AF65-F5344CB8AC3E}">
        <p14:creationId xmlns:p14="http://schemas.microsoft.com/office/powerpoint/2010/main" val="23797836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450A083-073D-42B3-BD33-28B31EC18FE3}"/>
              </a:ext>
            </a:extLst>
          </p:cNvPr>
          <p:cNvSpPr>
            <a:spLocks noGrp="1"/>
          </p:cNvSpPr>
          <p:nvPr>
            <p:ph idx="1"/>
          </p:nvPr>
        </p:nvSpPr>
        <p:spPr>
          <a:xfrm>
            <a:off x="1302026" y="957431"/>
            <a:ext cx="7956275" cy="5219532"/>
          </a:xfrm>
        </p:spPr>
        <p:txBody>
          <a:bodyPr>
            <a:normAutofit/>
          </a:bodyPr>
          <a:lstStyle/>
          <a:p>
            <a:r>
              <a:rPr lang="es-ES" sz="2800" dirty="0"/>
              <a:t>Cada sistema urbano deberá  procurar definir y proteger su sistema de espacios “naturales”, conformando, a ser posible, un cinturón verde o entramado periférico, verde y azul, de suficiente dimensión y continuo que enlace con el territorio agrícola y natural.</a:t>
            </a:r>
          </a:p>
          <a:p>
            <a:r>
              <a:rPr lang="es-ES" sz="2800" dirty="0"/>
              <a:t>La implantación de huertos urbanos y escolares que son muy bien recibidos y  promueven profundos cambios en los estilos de vida de la población más envejecida y por la población escolarizada. </a:t>
            </a:r>
          </a:p>
        </p:txBody>
      </p:sp>
    </p:spTree>
    <p:extLst>
      <p:ext uri="{BB962C8B-B14F-4D97-AF65-F5344CB8AC3E}">
        <p14:creationId xmlns:p14="http://schemas.microsoft.com/office/powerpoint/2010/main" val="701959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árbol, hierba, planta, exterior&#10;&#10;Descripción generada automáticamente">
            <a:extLst>
              <a:ext uri="{FF2B5EF4-FFF2-40B4-BE49-F238E27FC236}">
                <a16:creationId xmlns:a16="http://schemas.microsoft.com/office/drawing/2014/main" id="{CEE37B98-0537-438E-9370-88D3E303E8B9}"/>
              </a:ext>
            </a:extLst>
          </p:cNvPr>
          <p:cNvPicPr>
            <a:picLocks noChangeAspect="1"/>
          </p:cNvPicPr>
          <p:nvPr/>
        </p:nvPicPr>
        <p:blipFill>
          <a:blip r:embed="rId2"/>
          <a:stretch>
            <a:fillRect/>
          </a:stretch>
        </p:blipFill>
        <p:spPr>
          <a:xfrm>
            <a:off x="1526695" y="0"/>
            <a:ext cx="9138609" cy="6858000"/>
          </a:xfrm>
          <a:prstGeom prst="rect">
            <a:avLst/>
          </a:prstGeom>
        </p:spPr>
      </p:pic>
      <p:sp>
        <p:nvSpPr>
          <p:cNvPr id="2" name="CuadroTexto 1">
            <a:extLst>
              <a:ext uri="{FF2B5EF4-FFF2-40B4-BE49-F238E27FC236}">
                <a16:creationId xmlns:a16="http://schemas.microsoft.com/office/drawing/2014/main" id="{09D54AB8-CF19-4DD9-A4A4-8097D4E8251B}"/>
              </a:ext>
            </a:extLst>
          </p:cNvPr>
          <p:cNvSpPr txBox="1"/>
          <p:nvPr/>
        </p:nvSpPr>
        <p:spPr>
          <a:xfrm>
            <a:off x="2886075" y="5657671"/>
            <a:ext cx="7362825"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E76618"/>
                </a:solidFill>
                <a:effectLst/>
                <a:uLnTx/>
                <a:uFillTx/>
                <a:latin typeface="Trebuchet MS" panose="020B0603020202020204"/>
                <a:ea typeface="+mn-ea"/>
                <a:cs typeface="+mn-cs"/>
              </a:rPr>
              <a:t> </a:t>
            </a:r>
            <a:r>
              <a:rPr kumimoji="0" lang="es-ES" sz="1800" b="0" i="0" u="none" strike="noStrike" kern="1200" cap="none" spc="0" normalizeH="0" baseline="0" noProof="0" dirty="0">
                <a:ln>
                  <a:noFill/>
                </a:ln>
                <a:solidFill>
                  <a:prstClr val="white"/>
                </a:solidFill>
                <a:effectLst/>
                <a:uLnTx/>
                <a:uFillTx/>
                <a:latin typeface="Trebuchet MS" panose="020B0603020202020204"/>
                <a:ea typeface="+mn-ea"/>
                <a:cs typeface="+mn-cs"/>
              </a:rPr>
              <a:t>El amor por la jardinería es una semilla que una vez sembrada nunca muere.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Trebuchet MS" panose="020B0603020202020204"/>
                <a:ea typeface="+mn-ea"/>
                <a:cs typeface="+mn-cs"/>
              </a:rPr>
              <a:t> Gertrude Jekyll (1843-1932) horticultora y diseñadora</a:t>
            </a:r>
            <a:r>
              <a:rPr kumimoji="0" lang="es-ES" sz="1800" b="0" i="0" u="none" strike="noStrike" kern="1200" cap="none" spc="0" normalizeH="0" baseline="0" noProof="0" dirty="0">
                <a:ln>
                  <a:noFill/>
                </a:ln>
                <a:solidFill>
                  <a:srgbClr val="E76618"/>
                </a:solidFill>
                <a:effectLst/>
                <a:uLnTx/>
                <a:uFillTx/>
                <a:latin typeface="Trebuchet MS" panose="020B0603020202020204"/>
                <a:ea typeface="+mn-ea"/>
                <a:cs typeface="+mn-cs"/>
              </a:rPr>
              <a:t> </a:t>
            </a:r>
            <a:r>
              <a:rPr kumimoji="0" lang="es-ES" sz="1800" b="0" i="0" u="none" strike="noStrike" kern="1200" cap="none" spc="0" normalizeH="0" baseline="0" noProof="0" dirty="0">
                <a:ln>
                  <a:noFill/>
                </a:ln>
                <a:solidFill>
                  <a:srgbClr val="EBEBEB"/>
                </a:solidFill>
                <a:effectLst/>
                <a:uLnTx/>
                <a:uFillTx/>
                <a:latin typeface="Trebuchet MS" panose="020B0603020202020204"/>
                <a:ea typeface="+mn-ea"/>
                <a:cs typeface="+mn-cs"/>
              </a:rPr>
              <a:t>de jardines, inglesa</a:t>
            </a:r>
          </a:p>
        </p:txBody>
      </p:sp>
    </p:spTree>
    <p:extLst>
      <p:ext uri="{BB962C8B-B14F-4D97-AF65-F5344CB8AC3E}">
        <p14:creationId xmlns:p14="http://schemas.microsoft.com/office/powerpoint/2010/main" val="4117356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FEFB4AA-0984-42A2-B5D8-0CCDE910A42E}"/>
              </a:ext>
            </a:extLst>
          </p:cNvPr>
          <p:cNvSpPr>
            <a:spLocks noGrp="1"/>
          </p:cNvSpPr>
          <p:nvPr>
            <p:ph idx="1"/>
          </p:nvPr>
        </p:nvSpPr>
        <p:spPr>
          <a:xfrm>
            <a:off x="1753496" y="718457"/>
            <a:ext cx="7742929" cy="5458506"/>
          </a:xfrm>
        </p:spPr>
        <p:txBody>
          <a:bodyPr>
            <a:normAutofit/>
          </a:bodyPr>
          <a:lstStyle/>
          <a:p>
            <a:r>
              <a:rPr lang="es-ES" sz="3300" dirty="0"/>
              <a:t> </a:t>
            </a:r>
            <a:r>
              <a:rPr lang="es-ES" sz="2800" dirty="0"/>
              <a:t>La propuesta urbanística tendría que asegurar:</a:t>
            </a:r>
          </a:p>
          <a:p>
            <a:r>
              <a:rPr lang="es-ES" sz="2800" dirty="0"/>
              <a:t>a) el confort del espacio público a través del control del ruido, de la calidad del aire , del confort térmico y de la movilidad.</a:t>
            </a:r>
          </a:p>
          <a:p>
            <a:r>
              <a:rPr lang="es-ES" sz="2800" dirty="0"/>
              <a:t>b) La atracción del espacio público a partir de la implantación de los servicios básicos para residentes; la diversidad de las personas jurídicas y la presencia de verde urbano..</a:t>
            </a:r>
          </a:p>
          <a:p>
            <a:endParaRPr lang="es-ES" dirty="0"/>
          </a:p>
        </p:txBody>
      </p:sp>
    </p:spTree>
    <p:extLst>
      <p:ext uri="{BB962C8B-B14F-4D97-AF65-F5344CB8AC3E}">
        <p14:creationId xmlns:p14="http://schemas.microsoft.com/office/powerpoint/2010/main" val="18088801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9907B3F-58D6-4E74-9123-4D42D08822E9}"/>
              </a:ext>
            </a:extLst>
          </p:cNvPr>
          <p:cNvSpPr>
            <a:spLocks noGrp="1"/>
          </p:cNvSpPr>
          <p:nvPr>
            <p:ph idx="1"/>
          </p:nvPr>
        </p:nvSpPr>
        <p:spPr>
          <a:xfrm>
            <a:off x="1571626" y="1192695"/>
            <a:ext cx="7886700" cy="4984267"/>
          </a:xfrm>
        </p:spPr>
        <p:txBody>
          <a:bodyPr>
            <a:normAutofit/>
          </a:bodyPr>
          <a:lstStyle/>
          <a:p>
            <a:r>
              <a:rPr lang="es-ES" sz="2800" dirty="0"/>
              <a:t>El impacto de las nuevas tecnologías sobre el funcionamiento de la ciudad se adivina que va a ser muy elevado.</a:t>
            </a:r>
          </a:p>
          <a:p>
            <a:r>
              <a:rPr lang="es-ES" sz="2800" dirty="0"/>
              <a:t>Si la era industrial tuvo como efectos colaterales la contaminación atmosférica, el ruido, la ocupación masiva del espacio urbano, etc., </a:t>
            </a:r>
          </a:p>
          <a:p>
            <a:r>
              <a:rPr lang="es-ES" sz="2800" dirty="0"/>
              <a:t>la nueva era digital viene acompañada, entre otras, de contaminación electromagnética</a:t>
            </a:r>
            <a:r>
              <a:rPr lang="es-ES" sz="4000" dirty="0"/>
              <a:t>.</a:t>
            </a:r>
          </a:p>
        </p:txBody>
      </p:sp>
    </p:spTree>
    <p:extLst>
      <p:ext uri="{BB962C8B-B14F-4D97-AF65-F5344CB8AC3E}">
        <p14:creationId xmlns:p14="http://schemas.microsoft.com/office/powerpoint/2010/main" val="836110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hierba, exterior, edificio, seguimiento&#10;&#10;Descripción generada automáticamente">
            <a:extLst>
              <a:ext uri="{FF2B5EF4-FFF2-40B4-BE49-F238E27FC236}">
                <a16:creationId xmlns:a16="http://schemas.microsoft.com/office/drawing/2014/main" id="{1D50897F-E1E3-4E79-A836-BBCC32FC6055}"/>
              </a:ext>
            </a:extLst>
          </p:cNvPr>
          <p:cNvPicPr>
            <a:picLocks noChangeAspect="1"/>
          </p:cNvPicPr>
          <p:nvPr/>
        </p:nvPicPr>
        <p:blipFill>
          <a:blip r:embed="rId2"/>
          <a:stretch>
            <a:fillRect/>
          </a:stretch>
        </p:blipFill>
        <p:spPr>
          <a:xfrm>
            <a:off x="1943100" y="329820"/>
            <a:ext cx="8734425" cy="6518227"/>
          </a:xfrm>
          <a:prstGeom prst="rect">
            <a:avLst/>
          </a:prstGeom>
        </p:spPr>
      </p:pic>
      <p:sp>
        <p:nvSpPr>
          <p:cNvPr id="2" name="CuadroTexto 1">
            <a:extLst>
              <a:ext uri="{FF2B5EF4-FFF2-40B4-BE49-F238E27FC236}">
                <a16:creationId xmlns:a16="http://schemas.microsoft.com/office/drawing/2014/main" id="{AEE787C1-F9E5-488B-AD17-F9C43F07C83E}"/>
              </a:ext>
            </a:extLst>
          </p:cNvPr>
          <p:cNvSpPr txBox="1"/>
          <p:nvPr/>
        </p:nvSpPr>
        <p:spPr>
          <a:xfrm>
            <a:off x="2314321" y="5470217"/>
            <a:ext cx="5680609"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s-ES" sz="1800" b="0" i="0" u="none" strike="noStrike" kern="1200" cap="none" spc="0" normalizeH="0" baseline="0" noProof="0" dirty="0">
                <a:ln>
                  <a:noFill/>
                </a:ln>
                <a:solidFill>
                  <a:srgbClr val="EBEBEB"/>
                </a:solidFill>
                <a:effectLst/>
                <a:uLnTx/>
                <a:uFillTx/>
                <a:latin typeface="Trebuchet MS" panose="020B0603020202020204"/>
                <a:ea typeface="+mn-ea"/>
                <a:cs typeface="+mn-cs"/>
              </a:rPr>
              <a:t>La naturaleza benigna provee de manera que en cualquier parte halles algo que aprender. Leonardo da Vinci (1452-1519) pintor florentino, símbolo del Renacimiento y genio universal</a:t>
            </a:r>
          </a:p>
        </p:txBody>
      </p:sp>
    </p:spTree>
    <p:extLst>
      <p:ext uri="{BB962C8B-B14F-4D97-AF65-F5344CB8AC3E}">
        <p14:creationId xmlns:p14="http://schemas.microsoft.com/office/powerpoint/2010/main" val="24225227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7DB5563-5F08-424C-88AC-526027A9A29E}"/>
              </a:ext>
            </a:extLst>
          </p:cNvPr>
          <p:cNvSpPr>
            <a:spLocks noGrp="1"/>
          </p:cNvSpPr>
          <p:nvPr>
            <p:ph idx="1"/>
          </p:nvPr>
        </p:nvSpPr>
        <p:spPr>
          <a:xfrm>
            <a:off x="1979407" y="634701"/>
            <a:ext cx="7450344" cy="5542262"/>
          </a:xfrm>
        </p:spPr>
        <p:txBody>
          <a:bodyPr>
            <a:normAutofit/>
          </a:bodyPr>
          <a:lstStyle/>
          <a:p>
            <a:r>
              <a:rPr lang="es-ES" sz="2800" dirty="0"/>
              <a:t>Incrementar la superficie verde y la biodiversidad urbana.</a:t>
            </a:r>
          </a:p>
          <a:p>
            <a:r>
              <a:rPr lang="es-ES" sz="2800" dirty="0"/>
              <a:t>Se trata de reverdecer las ciudades y reducir el índice de impermeabilización el reto estriba en hacerlo mediante la recuperación del verde en el seno de las ciudades compactas.</a:t>
            </a:r>
          </a:p>
          <a:p>
            <a:r>
              <a:rPr lang="es-ES" sz="2800" dirty="0"/>
              <a:t>Estructurar una red verde conformando un mosaico verde de interconexión entre parques, jardines, con un entramado de itinerarios peatonales  o ciclistas de enlace.</a:t>
            </a:r>
          </a:p>
        </p:txBody>
      </p:sp>
    </p:spTree>
    <p:extLst>
      <p:ext uri="{BB962C8B-B14F-4D97-AF65-F5344CB8AC3E}">
        <p14:creationId xmlns:p14="http://schemas.microsoft.com/office/powerpoint/2010/main" val="1117929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5A1EE35-828A-4B47-992E-4293B6F112F0}"/>
              </a:ext>
            </a:extLst>
          </p:cNvPr>
          <p:cNvSpPr>
            <a:spLocks noGrp="1"/>
          </p:cNvSpPr>
          <p:nvPr>
            <p:ph idx="1"/>
          </p:nvPr>
        </p:nvSpPr>
        <p:spPr>
          <a:xfrm>
            <a:off x="1590261" y="602428"/>
            <a:ext cx="7877590" cy="5574535"/>
          </a:xfrm>
        </p:spPr>
        <p:txBody>
          <a:bodyPr>
            <a:normAutofit/>
          </a:bodyPr>
          <a:lstStyle/>
          <a:p>
            <a:r>
              <a:rPr lang="es-ES" sz="2800" dirty="0"/>
              <a:t>El verde se proyectará no sólo en superficie sino también en altura,  reservando espacios para cubiertas verdes y para paredes vegetadas.</a:t>
            </a:r>
          </a:p>
          <a:p>
            <a:r>
              <a:rPr lang="es-ES" sz="2800" dirty="0"/>
              <a:t>Los beneficios han de traducirse en un mejor aislamiento térmico y acústico de las edificaciones, en la reducción de calor producido por la actividad humana (isla de calor), lo que permitirá una mejor adaptación al cambio climático.</a:t>
            </a:r>
          </a:p>
        </p:txBody>
      </p:sp>
    </p:spTree>
    <p:extLst>
      <p:ext uri="{BB962C8B-B14F-4D97-AF65-F5344CB8AC3E}">
        <p14:creationId xmlns:p14="http://schemas.microsoft.com/office/powerpoint/2010/main" val="95403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edificio, exterior, cielo, carretera&#10;&#10;Descripción generada automáticamente">
            <a:extLst>
              <a:ext uri="{FF2B5EF4-FFF2-40B4-BE49-F238E27FC236}">
                <a16:creationId xmlns:a16="http://schemas.microsoft.com/office/drawing/2014/main" id="{B59BF7BF-6BB2-4298-B1C5-2A153C333664}"/>
              </a:ext>
            </a:extLst>
          </p:cNvPr>
          <p:cNvPicPr>
            <a:picLocks noChangeAspect="1"/>
          </p:cNvPicPr>
          <p:nvPr/>
        </p:nvPicPr>
        <p:blipFill>
          <a:blip r:embed="rId2"/>
          <a:stretch>
            <a:fillRect/>
          </a:stretch>
        </p:blipFill>
        <p:spPr>
          <a:xfrm>
            <a:off x="0" y="59101"/>
            <a:ext cx="9637285" cy="7221539"/>
          </a:xfrm>
          <a:prstGeom prst="rect">
            <a:avLst/>
          </a:prstGeom>
        </p:spPr>
      </p:pic>
    </p:spTree>
    <p:extLst>
      <p:ext uri="{BB962C8B-B14F-4D97-AF65-F5344CB8AC3E}">
        <p14:creationId xmlns:p14="http://schemas.microsoft.com/office/powerpoint/2010/main" val="25954608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cielo, exterior, hierba&#10;&#10;Descripción generada automáticamente">
            <a:extLst>
              <a:ext uri="{FF2B5EF4-FFF2-40B4-BE49-F238E27FC236}">
                <a16:creationId xmlns:a16="http://schemas.microsoft.com/office/drawing/2014/main" id="{B6674217-6A8A-4CDD-8648-48A9C68E34D4}"/>
              </a:ext>
            </a:extLst>
          </p:cNvPr>
          <p:cNvPicPr>
            <a:picLocks noChangeAspect="1"/>
          </p:cNvPicPr>
          <p:nvPr/>
        </p:nvPicPr>
        <p:blipFill>
          <a:blip r:embed="rId2"/>
          <a:stretch>
            <a:fillRect/>
          </a:stretch>
        </p:blipFill>
        <p:spPr>
          <a:xfrm>
            <a:off x="1166224" y="214184"/>
            <a:ext cx="8210550" cy="6109944"/>
          </a:xfrm>
          <a:prstGeom prst="rect">
            <a:avLst/>
          </a:prstGeom>
        </p:spPr>
      </p:pic>
      <p:sp>
        <p:nvSpPr>
          <p:cNvPr id="2" name="CuadroTexto 1">
            <a:extLst>
              <a:ext uri="{FF2B5EF4-FFF2-40B4-BE49-F238E27FC236}">
                <a16:creationId xmlns:a16="http://schemas.microsoft.com/office/drawing/2014/main" id="{31CF89B9-96B2-471C-AD82-D4590B5A7A4E}"/>
              </a:ext>
            </a:extLst>
          </p:cNvPr>
          <p:cNvSpPr txBox="1"/>
          <p:nvPr/>
        </p:nvSpPr>
        <p:spPr>
          <a:xfrm>
            <a:off x="-2993884" y="6928969"/>
            <a:ext cx="7834184"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EBEBEB"/>
                </a:solidFill>
                <a:effectLst/>
                <a:uLnTx/>
                <a:uFillTx/>
                <a:latin typeface="Trebuchet MS" panose="020B0603020202020204"/>
                <a:ea typeface="+mn-ea"/>
                <a:cs typeface="+mn-cs"/>
              </a:rPr>
              <a:t>Los jardines están en la ciudad, lo mismo que los pulmones en el cuerpo humano. Josep Fontserè i Mestre (1829-1897) arquitecto español</a:t>
            </a:r>
          </a:p>
        </p:txBody>
      </p:sp>
      <p:sp>
        <p:nvSpPr>
          <p:cNvPr id="3" name="CuadroTexto 2">
            <a:extLst>
              <a:ext uri="{FF2B5EF4-FFF2-40B4-BE49-F238E27FC236}">
                <a16:creationId xmlns:a16="http://schemas.microsoft.com/office/drawing/2014/main" id="{100B584F-2305-44E9-8E8E-7277977E8669}"/>
              </a:ext>
            </a:extLst>
          </p:cNvPr>
          <p:cNvSpPr txBox="1"/>
          <p:nvPr/>
        </p:nvSpPr>
        <p:spPr>
          <a:xfrm>
            <a:off x="1569878" y="5285724"/>
            <a:ext cx="6540843"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EBEBEB"/>
                </a:solidFill>
                <a:effectLst/>
                <a:uLnTx/>
                <a:uFillTx/>
                <a:latin typeface="Trebuchet MS" panose="020B0603020202020204"/>
                <a:ea typeface="+mn-ea"/>
                <a:cs typeface="+mn-cs"/>
              </a:rPr>
              <a:t>Los jardines están en la ciudad, lo mismo que los pulmones en el cuerpo humano. Josep Fontserè i Mestre (1829-1897) arquitecto español</a:t>
            </a:r>
          </a:p>
        </p:txBody>
      </p:sp>
    </p:spTree>
    <p:extLst>
      <p:ext uri="{BB962C8B-B14F-4D97-AF65-F5344CB8AC3E}">
        <p14:creationId xmlns:p14="http://schemas.microsoft.com/office/powerpoint/2010/main" val="38475126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D48D9A-CC2B-4A28-8CCD-41D9B6F471FB}"/>
              </a:ext>
            </a:extLst>
          </p:cNvPr>
          <p:cNvSpPr>
            <a:spLocks noGrp="1"/>
          </p:cNvSpPr>
          <p:nvPr>
            <p:ph type="title"/>
          </p:nvPr>
        </p:nvSpPr>
        <p:spPr>
          <a:xfrm>
            <a:off x="930584" y="1060056"/>
            <a:ext cx="8343418" cy="870343"/>
          </a:xfrm>
        </p:spPr>
        <p:txBody>
          <a:bodyPr/>
          <a:lstStyle/>
          <a:p>
            <a:r>
              <a:rPr lang="es-ES" dirty="0"/>
              <a:t>EL ARBOLADO VIARIO</a:t>
            </a:r>
          </a:p>
        </p:txBody>
      </p:sp>
      <p:sp>
        <p:nvSpPr>
          <p:cNvPr id="3" name="Marcador de contenido 2">
            <a:extLst>
              <a:ext uri="{FF2B5EF4-FFF2-40B4-BE49-F238E27FC236}">
                <a16:creationId xmlns:a16="http://schemas.microsoft.com/office/drawing/2014/main" id="{A7D18F45-2CB8-42D1-A0E1-8B833D957998}"/>
              </a:ext>
            </a:extLst>
          </p:cNvPr>
          <p:cNvSpPr>
            <a:spLocks noGrp="1"/>
          </p:cNvSpPr>
          <p:nvPr>
            <p:ph idx="1"/>
          </p:nvPr>
        </p:nvSpPr>
        <p:spPr/>
        <p:txBody>
          <a:bodyPr>
            <a:normAutofit lnSpcReduction="10000"/>
          </a:bodyPr>
          <a:lstStyle/>
          <a:p>
            <a:r>
              <a:rPr lang="es-ES" sz="2800" dirty="0"/>
              <a:t> El arbolado viario es uno de los principales elementos vegetales de las ciudades actuando como elemento estructural de la biodiversidad en el ecosistema urbano.</a:t>
            </a:r>
          </a:p>
          <a:p>
            <a:r>
              <a:rPr lang="es-ES" sz="2800" dirty="0"/>
              <a:t> Es por ello por lo que se determinará la densidad y diversidad de las unidades arbóreas en las trazas viarias para potenciar la heterogeneidad estructural del verde y garantizar la conectividad de los espacios verdes.  </a:t>
            </a:r>
          </a:p>
        </p:txBody>
      </p:sp>
    </p:spTree>
    <p:extLst>
      <p:ext uri="{BB962C8B-B14F-4D97-AF65-F5344CB8AC3E}">
        <p14:creationId xmlns:p14="http://schemas.microsoft.com/office/powerpoint/2010/main" val="23879266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BB18A93-CA0F-49FC-A56C-9BA6DD0CCCB8}"/>
              </a:ext>
            </a:extLst>
          </p:cNvPr>
          <p:cNvSpPr>
            <a:spLocks noGrp="1"/>
          </p:cNvSpPr>
          <p:nvPr>
            <p:ph idx="1"/>
          </p:nvPr>
        </p:nvSpPr>
        <p:spPr>
          <a:xfrm>
            <a:off x="677334" y="962952"/>
            <a:ext cx="8596668" cy="5078410"/>
          </a:xfrm>
        </p:spPr>
        <p:txBody>
          <a:bodyPr>
            <a:noAutofit/>
          </a:bodyPr>
          <a:lstStyle/>
          <a:p>
            <a:r>
              <a:rPr lang="es-ES" sz="2800" dirty="0"/>
              <a:t>Se identificarán los corredores verdes urbanos según criterios de permeabilidad del suelo, de confort acústico y de diversidad del arbolado.</a:t>
            </a:r>
          </a:p>
          <a:p>
            <a:r>
              <a:rPr lang="es-ES" sz="2800" dirty="0"/>
              <a:t>Se tendrá en cuenta el cambio climático.</a:t>
            </a:r>
          </a:p>
          <a:p>
            <a:r>
              <a:rPr lang="es-ES" sz="2800" dirty="0"/>
              <a:t>Teniendo en consideración los condicionantes tanto ambientales (el agua, la temperatura, la luz) como atractivos, funcionales y estéticos, se eligen los siguientes criterios para la elección de las especies vegetales.</a:t>
            </a:r>
          </a:p>
          <a:p>
            <a:endParaRPr lang="es-ES" sz="2800" dirty="0"/>
          </a:p>
        </p:txBody>
      </p:sp>
    </p:spTree>
    <p:extLst>
      <p:ext uri="{BB962C8B-B14F-4D97-AF65-F5344CB8AC3E}">
        <p14:creationId xmlns:p14="http://schemas.microsoft.com/office/powerpoint/2010/main" val="40881920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A9E971B-5AE1-4F4C-B86A-9C8C8CBDFF89}"/>
              </a:ext>
            </a:extLst>
          </p:cNvPr>
          <p:cNvSpPr>
            <a:spLocks noGrp="1"/>
          </p:cNvSpPr>
          <p:nvPr>
            <p:ph idx="1"/>
          </p:nvPr>
        </p:nvSpPr>
        <p:spPr>
          <a:xfrm>
            <a:off x="677334" y="882033"/>
            <a:ext cx="8596668" cy="5159330"/>
          </a:xfrm>
        </p:spPr>
        <p:txBody>
          <a:bodyPr>
            <a:normAutofit/>
          </a:bodyPr>
          <a:lstStyle/>
          <a:p>
            <a:r>
              <a:rPr lang="es-ES" sz="2800" dirty="0"/>
              <a:t>La plantación de especies originarias de la zona o de gran adaptabilidad a las condiciones climáticas y edafológicas, la introducción de especies resistentes al ataque de plagas y que no sean invasoras, y la selección de especies variadas para crear diversidad cromática en las calles a lo largo de las cuatro estaciones del año.</a:t>
            </a:r>
          </a:p>
          <a:p>
            <a:endParaRPr lang="es-ES" dirty="0"/>
          </a:p>
        </p:txBody>
      </p:sp>
    </p:spTree>
    <p:extLst>
      <p:ext uri="{BB962C8B-B14F-4D97-AF65-F5344CB8AC3E}">
        <p14:creationId xmlns:p14="http://schemas.microsoft.com/office/powerpoint/2010/main" val="15524723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descr="Imagen que contiene texto&#10;&#10;Descripción generada automáticamente">
            <a:extLst>
              <a:ext uri="{FF2B5EF4-FFF2-40B4-BE49-F238E27FC236}">
                <a16:creationId xmlns:a16="http://schemas.microsoft.com/office/drawing/2014/main" id="{1E7D347F-2F90-4AA5-B9A8-6602088BEAF2}"/>
              </a:ext>
            </a:extLst>
          </p:cNvPr>
          <p:cNvPicPr>
            <a:picLocks noGrp="1" noChangeAspect="1"/>
          </p:cNvPicPr>
          <p:nvPr>
            <p:ph idx="1"/>
          </p:nvPr>
        </p:nvPicPr>
        <p:blipFill>
          <a:blip r:embed="rId2"/>
          <a:stretch>
            <a:fillRect/>
          </a:stretch>
        </p:blipFill>
        <p:spPr>
          <a:xfrm>
            <a:off x="687388" y="107475"/>
            <a:ext cx="8596312" cy="3493449"/>
          </a:xfrm>
        </p:spPr>
      </p:pic>
      <p:pic>
        <p:nvPicPr>
          <p:cNvPr id="6" name="Imagen 5" descr="Imagen que contiene texto&#10;&#10;Descripción generada automáticamente">
            <a:extLst>
              <a:ext uri="{FF2B5EF4-FFF2-40B4-BE49-F238E27FC236}">
                <a16:creationId xmlns:a16="http://schemas.microsoft.com/office/drawing/2014/main" id="{E934D8B7-33DE-46F1-8A4F-F992E4B7760F}"/>
              </a:ext>
            </a:extLst>
          </p:cNvPr>
          <p:cNvPicPr>
            <a:picLocks noChangeAspect="1"/>
          </p:cNvPicPr>
          <p:nvPr/>
        </p:nvPicPr>
        <p:blipFill>
          <a:blip r:embed="rId3"/>
          <a:stretch>
            <a:fillRect/>
          </a:stretch>
        </p:blipFill>
        <p:spPr>
          <a:xfrm>
            <a:off x="771507" y="3067523"/>
            <a:ext cx="8372493" cy="3396271"/>
          </a:xfrm>
          <a:prstGeom prst="rect">
            <a:avLst/>
          </a:prstGeom>
        </p:spPr>
      </p:pic>
    </p:spTree>
    <p:extLst>
      <p:ext uri="{BB962C8B-B14F-4D97-AF65-F5344CB8AC3E}">
        <p14:creationId xmlns:p14="http://schemas.microsoft.com/office/powerpoint/2010/main" val="702822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CD67C4E5-BC46-4B6C-BA3C-FF86CC53EEC2}"/>
              </a:ext>
            </a:extLst>
          </p:cNvPr>
          <p:cNvPicPr>
            <a:picLocks noGrp="1" noChangeAspect="1"/>
          </p:cNvPicPr>
          <p:nvPr>
            <p:ph idx="1"/>
          </p:nvPr>
        </p:nvPicPr>
        <p:blipFill>
          <a:blip r:embed="rId2"/>
          <a:stretch>
            <a:fillRect/>
          </a:stretch>
        </p:blipFill>
        <p:spPr>
          <a:xfrm>
            <a:off x="801924" y="3429000"/>
            <a:ext cx="8826649" cy="3015097"/>
          </a:xfrm>
        </p:spPr>
      </p:pic>
      <p:pic>
        <p:nvPicPr>
          <p:cNvPr id="7" name="Imagen 6">
            <a:extLst>
              <a:ext uri="{FF2B5EF4-FFF2-40B4-BE49-F238E27FC236}">
                <a16:creationId xmlns:a16="http://schemas.microsoft.com/office/drawing/2014/main" id="{80466531-B925-4795-B109-08FD24567695}"/>
              </a:ext>
            </a:extLst>
          </p:cNvPr>
          <p:cNvPicPr>
            <a:picLocks noChangeAspect="1"/>
          </p:cNvPicPr>
          <p:nvPr/>
        </p:nvPicPr>
        <p:blipFill>
          <a:blip r:embed="rId3"/>
          <a:stretch>
            <a:fillRect/>
          </a:stretch>
        </p:blipFill>
        <p:spPr>
          <a:xfrm>
            <a:off x="526900" y="178694"/>
            <a:ext cx="8938549" cy="3593849"/>
          </a:xfrm>
          <a:prstGeom prst="rect">
            <a:avLst/>
          </a:prstGeom>
        </p:spPr>
      </p:pic>
    </p:spTree>
    <p:extLst>
      <p:ext uri="{BB962C8B-B14F-4D97-AF65-F5344CB8AC3E}">
        <p14:creationId xmlns:p14="http://schemas.microsoft.com/office/powerpoint/2010/main" val="26024207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4B747F-C888-4B18-8708-B61BBBC3EE60}"/>
              </a:ext>
            </a:extLst>
          </p:cNvPr>
          <p:cNvSpPr>
            <a:spLocks noGrp="1"/>
          </p:cNvSpPr>
          <p:nvPr>
            <p:ph type="title"/>
          </p:nvPr>
        </p:nvSpPr>
        <p:spPr>
          <a:xfrm>
            <a:off x="914400" y="1019596"/>
            <a:ext cx="8359602" cy="910804"/>
          </a:xfrm>
        </p:spPr>
        <p:txBody>
          <a:bodyPr/>
          <a:lstStyle/>
          <a:p>
            <a:r>
              <a:rPr lang="es-ES" dirty="0"/>
              <a:t>PATRONATO DE JARDINES HISTORICOS</a:t>
            </a:r>
          </a:p>
        </p:txBody>
      </p:sp>
      <p:sp>
        <p:nvSpPr>
          <p:cNvPr id="3" name="Marcador de contenido 2">
            <a:extLst>
              <a:ext uri="{FF2B5EF4-FFF2-40B4-BE49-F238E27FC236}">
                <a16:creationId xmlns:a16="http://schemas.microsoft.com/office/drawing/2014/main" id="{777F8E93-ED13-416B-BB2C-A92972D02A4D}"/>
              </a:ext>
            </a:extLst>
          </p:cNvPr>
          <p:cNvSpPr>
            <a:spLocks noGrp="1"/>
          </p:cNvSpPr>
          <p:nvPr>
            <p:ph idx="1"/>
          </p:nvPr>
        </p:nvSpPr>
        <p:spPr>
          <a:xfrm>
            <a:off x="677334" y="1930401"/>
            <a:ext cx="8596668" cy="4110962"/>
          </a:xfrm>
        </p:spPr>
        <p:txBody>
          <a:bodyPr>
            <a:noAutofit/>
          </a:bodyPr>
          <a:lstStyle/>
          <a:p>
            <a:r>
              <a:rPr lang="es-ES" sz="2800" dirty="0"/>
              <a:t>Los jardines son síntesis idealizadas de la naturaleza, resumen urgente del universo conocido. </a:t>
            </a:r>
          </a:p>
          <a:p>
            <a:r>
              <a:rPr lang="es-ES" sz="2800" dirty="0"/>
              <a:t>A través de los jardines, de su diseño y concepción, de sus especies florísticas resaltadas, de sus funciones principales y complementarias, es posible hacerse una idea de la percepción del medio que poseían sociedades históricas y de los valores que se le asignaban al entorno natural.</a:t>
            </a:r>
          </a:p>
          <a:p>
            <a:r>
              <a:rPr lang="es-ES" sz="2800" dirty="0"/>
              <a:t> </a:t>
            </a:r>
          </a:p>
        </p:txBody>
      </p:sp>
    </p:spTree>
    <p:extLst>
      <p:ext uri="{BB962C8B-B14F-4D97-AF65-F5344CB8AC3E}">
        <p14:creationId xmlns:p14="http://schemas.microsoft.com/office/powerpoint/2010/main" val="39662353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05A3F55-04FF-4FD8-9D2C-9C848E2D2823}"/>
              </a:ext>
            </a:extLst>
          </p:cNvPr>
          <p:cNvSpPr>
            <a:spLocks noGrp="1"/>
          </p:cNvSpPr>
          <p:nvPr>
            <p:ph idx="1"/>
          </p:nvPr>
        </p:nvSpPr>
        <p:spPr>
          <a:xfrm>
            <a:off x="677334" y="1013791"/>
            <a:ext cx="8596668" cy="5027571"/>
          </a:xfrm>
        </p:spPr>
        <p:txBody>
          <a:bodyPr/>
          <a:lstStyle/>
          <a:p>
            <a:r>
              <a:rPr lang="es-ES" sz="2800" dirty="0"/>
              <a:t>El conocimiento, y la recuperación en su caso de ese patrimonio, permitirá interpretar de manera indirecta las relaciones de la sociedad con su medio ambiente.</a:t>
            </a:r>
          </a:p>
          <a:p>
            <a:r>
              <a:rPr lang="es-ES" sz="2800" dirty="0"/>
              <a:t>No mas atentados a los  jardines declarados B.I.C  con la anuencia de la Comisión  Provincial del Patrimonio Histórico.</a:t>
            </a:r>
          </a:p>
          <a:p>
            <a:r>
              <a:rPr lang="es-ES" sz="2800" dirty="0"/>
              <a:t>Parque de  Maria Luisa o Jardines de Castilleja de Guzmán son solo unos ejemplos.</a:t>
            </a:r>
          </a:p>
          <a:p>
            <a:endParaRPr lang="es-ES" dirty="0"/>
          </a:p>
        </p:txBody>
      </p:sp>
    </p:spTree>
    <p:extLst>
      <p:ext uri="{BB962C8B-B14F-4D97-AF65-F5344CB8AC3E}">
        <p14:creationId xmlns:p14="http://schemas.microsoft.com/office/powerpoint/2010/main" val="29727491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33B743-0534-4CAD-92BD-1E6D5C5C0A4A}"/>
              </a:ext>
            </a:extLst>
          </p:cNvPr>
          <p:cNvSpPr>
            <a:spLocks noGrp="1"/>
          </p:cNvSpPr>
          <p:nvPr>
            <p:ph type="title"/>
          </p:nvPr>
        </p:nvSpPr>
        <p:spPr>
          <a:xfrm>
            <a:off x="677334" y="1003412"/>
            <a:ext cx="8596668" cy="926988"/>
          </a:xfrm>
        </p:spPr>
        <p:txBody>
          <a:bodyPr/>
          <a:lstStyle/>
          <a:p>
            <a:r>
              <a:rPr lang="es-ES" dirty="0"/>
              <a:t>ESCUELAS DE JARDINERIA Y PAISAJISMO</a:t>
            </a:r>
          </a:p>
        </p:txBody>
      </p:sp>
      <p:sp>
        <p:nvSpPr>
          <p:cNvPr id="3" name="Marcador de contenido 2">
            <a:extLst>
              <a:ext uri="{FF2B5EF4-FFF2-40B4-BE49-F238E27FC236}">
                <a16:creationId xmlns:a16="http://schemas.microsoft.com/office/drawing/2014/main" id="{B4376F4D-CEF0-4DA2-B3D5-49B40714186B}"/>
              </a:ext>
            </a:extLst>
          </p:cNvPr>
          <p:cNvSpPr>
            <a:spLocks noGrp="1"/>
          </p:cNvSpPr>
          <p:nvPr>
            <p:ph idx="1"/>
          </p:nvPr>
        </p:nvSpPr>
        <p:spPr>
          <a:xfrm>
            <a:off x="677334" y="2120113"/>
            <a:ext cx="7851671" cy="3921249"/>
          </a:xfrm>
        </p:spPr>
        <p:txBody>
          <a:bodyPr/>
          <a:lstStyle/>
          <a:p>
            <a:r>
              <a:rPr lang="es-ES" dirty="0"/>
              <a:t>Estudios Universitarios Superiores impartiendo cursos de Paisajismo e infraestructuras verdes en nuestras Universidades</a:t>
            </a:r>
          </a:p>
          <a:p>
            <a:r>
              <a:rPr lang="es-ES" dirty="0"/>
              <a:t>La Escuela </a:t>
            </a:r>
            <a:r>
              <a:rPr lang="es-ES" dirty="0" err="1"/>
              <a:t>Joaquin</a:t>
            </a:r>
            <a:r>
              <a:rPr lang="es-ES" dirty="0"/>
              <a:t> Romero Murube </a:t>
            </a:r>
            <a:r>
              <a:rPr lang="es-ES" dirty="0" err="1"/>
              <a:t>estába</a:t>
            </a:r>
            <a:r>
              <a:rPr lang="es-ES" dirty="0"/>
              <a:t> situada entre la Plaza de España y el Colegio España, en el antiguo Pabellón de Telefónica de la Exposición del 29, un bonito edificio rehabilitado y en el que desde el 2000 se </a:t>
            </a:r>
            <a:r>
              <a:rPr lang="es-ES" dirty="0" err="1"/>
              <a:t>impartian</a:t>
            </a:r>
            <a:r>
              <a:rPr lang="es-ES" dirty="0"/>
              <a:t> los cursos F.P.O. de Técnico Medio en Jardinería y Técnico Superior en  Gestión de los Recursos Naturales y Paisajísticos.</a:t>
            </a:r>
          </a:p>
          <a:p>
            <a:r>
              <a:rPr lang="es-ES" dirty="0"/>
              <a:t>Con mas de 100 alumnos en sus cursos fue cerrada en el año 2014 y desde entonces espera su reapertura impartiendo cursos.</a:t>
            </a:r>
          </a:p>
        </p:txBody>
      </p:sp>
    </p:spTree>
    <p:extLst>
      <p:ext uri="{BB962C8B-B14F-4D97-AF65-F5344CB8AC3E}">
        <p14:creationId xmlns:p14="http://schemas.microsoft.com/office/powerpoint/2010/main" val="34634283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E88F0276-2938-40C2-9D2A-39D593088A8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184" y="-309248"/>
            <a:ext cx="10062924" cy="7167248"/>
          </a:xfrm>
        </p:spPr>
      </p:pic>
      <p:sp>
        <p:nvSpPr>
          <p:cNvPr id="6" name="CuadroTexto 5">
            <a:extLst>
              <a:ext uri="{FF2B5EF4-FFF2-40B4-BE49-F238E27FC236}">
                <a16:creationId xmlns:a16="http://schemas.microsoft.com/office/drawing/2014/main" id="{752618BD-58DE-478C-B8D8-7F106830AE65}"/>
              </a:ext>
            </a:extLst>
          </p:cNvPr>
          <p:cNvSpPr txBox="1"/>
          <p:nvPr/>
        </p:nvSpPr>
        <p:spPr>
          <a:xfrm>
            <a:off x="2129076" y="5810081"/>
            <a:ext cx="5995328" cy="646331"/>
          </a:xfrm>
          <a:prstGeom prst="rect">
            <a:avLst/>
          </a:prstGeom>
          <a:noFill/>
        </p:spPr>
        <p:txBody>
          <a:bodyPr wrap="square" rtlCol="0">
            <a:spAutoFit/>
          </a:bodyPr>
          <a:lstStyle/>
          <a:p>
            <a:r>
              <a:rPr lang="es-ES"/>
              <a:t>2004  Bien de Interés Cultural  B.I.C. dentro de la categoría de Jardín Histórico.</a:t>
            </a:r>
            <a:endParaRPr lang="es-ES" dirty="0"/>
          </a:p>
        </p:txBody>
      </p:sp>
    </p:spTree>
    <p:extLst>
      <p:ext uri="{BB962C8B-B14F-4D97-AF65-F5344CB8AC3E}">
        <p14:creationId xmlns:p14="http://schemas.microsoft.com/office/powerpoint/2010/main" val="8868554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Imagen que contiene valla, hierba, exterior&#10;&#10;Descripción generada automáticamente">
            <a:extLst>
              <a:ext uri="{FF2B5EF4-FFF2-40B4-BE49-F238E27FC236}">
                <a16:creationId xmlns:a16="http://schemas.microsoft.com/office/drawing/2014/main" id="{ABB17419-B0D3-403C-AE3A-88C2123D4A94}"/>
              </a:ext>
            </a:extLst>
          </p:cNvPr>
          <p:cNvPicPr>
            <a:picLocks noGrp="1" noChangeAspect="1"/>
          </p:cNvPicPr>
          <p:nvPr>
            <p:ph idx="1"/>
          </p:nvPr>
        </p:nvPicPr>
        <p:blipFill>
          <a:blip r:embed="rId2"/>
          <a:stretch>
            <a:fillRect/>
          </a:stretch>
        </p:blipFill>
        <p:spPr>
          <a:xfrm>
            <a:off x="864296" y="210504"/>
            <a:ext cx="8492646" cy="6251531"/>
          </a:xfrm>
        </p:spPr>
      </p:pic>
    </p:spTree>
    <p:extLst>
      <p:ext uri="{BB962C8B-B14F-4D97-AF65-F5344CB8AC3E}">
        <p14:creationId xmlns:p14="http://schemas.microsoft.com/office/powerpoint/2010/main" val="398003195"/>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otalTime>61</TotalTime>
  <Words>1621</Words>
  <Application>Microsoft Office PowerPoint</Application>
  <PresentationFormat>Panorámica</PresentationFormat>
  <Paragraphs>64</Paragraphs>
  <Slides>32</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32</vt:i4>
      </vt:variant>
    </vt:vector>
  </HeadingPairs>
  <TitlesOfParts>
    <vt:vector size="37" baseType="lpstr">
      <vt:lpstr>Arial</vt:lpstr>
      <vt:lpstr>Arial Black</vt:lpstr>
      <vt:lpstr>Trebuchet MS</vt:lpstr>
      <vt:lpstr>Wingdings 3</vt:lpstr>
      <vt:lpstr>Faceta</vt:lpstr>
      <vt:lpstr>UN PLAN VERDE PARA LA CIUDAD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 ARBOLADO VIARIO</vt:lpstr>
      <vt:lpstr>Presentación de PowerPoint</vt:lpstr>
      <vt:lpstr>Presentación de PowerPoint</vt:lpstr>
      <vt:lpstr>Presentación de PowerPoint</vt:lpstr>
      <vt:lpstr>Presentación de PowerPoint</vt:lpstr>
      <vt:lpstr>PATRONATO DE JARDINES HISTORICOS</vt:lpstr>
      <vt:lpstr>Presentación de PowerPoint</vt:lpstr>
      <vt:lpstr>ESCUELAS DE JARDINERIA Y PAISAJISMO</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jose Maria pichardo   sagrista</dc:creator>
  <cp:lastModifiedBy>jose Maria pichardo   sagrista</cp:lastModifiedBy>
  <cp:revision>8</cp:revision>
  <dcterms:created xsi:type="dcterms:W3CDTF">2019-03-18T06:59:46Z</dcterms:created>
  <dcterms:modified xsi:type="dcterms:W3CDTF">2019-03-18T08:00:51Z</dcterms:modified>
</cp:coreProperties>
</file>