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7" r:id="rId3"/>
    <p:sldId id="258" r:id="rId4"/>
    <p:sldId id="281" r:id="rId5"/>
    <p:sldId id="284" r:id="rId6"/>
    <p:sldId id="285" r:id="rId7"/>
    <p:sldId id="280" r:id="rId8"/>
    <p:sldId id="262" r:id="rId9"/>
    <p:sldId id="259" r:id="rId10"/>
    <p:sldId id="273" r:id="rId11"/>
    <p:sldId id="271" r:id="rId12"/>
    <p:sldId id="272" r:id="rId13"/>
    <p:sldId id="274" r:id="rId14"/>
    <p:sldId id="275" r:id="rId15"/>
    <p:sldId id="265" r:id="rId16"/>
    <p:sldId id="264" r:id="rId17"/>
    <p:sldId id="278" r:id="rId18"/>
    <p:sldId id="268" r:id="rId19"/>
    <p:sldId id="288" r:id="rId20"/>
    <p:sldId id="277" r:id="rId21"/>
    <p:sldId id="267" r:id="rId22"/>
    <p:sldId id="261" r:id="rId23"/>
    <p:sldId id="269" r:id="rId24"/>
    <p:sldId id="263" r:id="rId25"/>
    <p:sldId id="276" r:id="rId26"/>
    <p:sldId id="260" r:id="rId27"/>
    <p:sldId id="289" r:id="rId28"/>
    <p:sldId id="279" r:id="rId29"/>
    <p:sldId id="282" r:id="rId30"/>
    <p:sldId id="283" r:id="rId31"/>
    <p:sldId id="290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715A6-D3B8-4A1D-AF64-BE6C47BBC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0A67F1-9E52-4DAA-B083-602CEE4A0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34D95B-5F23-4D79-B948-83F9835DA3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A0A388-8AC5-4E4F-B04C-DB6A39983A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D89AAC-5D85-4A01-8E6B-88668029AF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A147B-69E5-4250-914D-AB6D04A04632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54435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BE1F3-112B-499D-A35B-05C7F2215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FBAE05-BDB4-491E-8AB8-3491BA3CF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70F34A-0ABD-4D55-A169-FF06CE7AE5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FAD96D-452B-4EBC-88EE-8677F61F38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B51337-2BFF-4DFA-88BE-9F4E60EFC5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AB8AB-6905-4F57-B877-54C38E97BB0C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185387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0D493-CF05-4023-8AC9-FDB4AD215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95D89A-0187-427D-AF8D-FCFCA0DDE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FDEB23-D742-40C7-849A-DD407E38A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0BC73B-C9A0-4C5B-AFEB-5829D9CC18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288276-C17B-4F95-A0C5-F8EC3E9FB6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74D70-7301-4FB0-8FDB-35C43DC33374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284311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83496-E959-4C1E-BCB9-B5327B0F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0653ED-C201-4C45-9EDD-090FFF43E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22D3FB-1D0F-484F-8348-9390AA128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64DEB-953D-4BF7-BBF6-2F47597C3C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C34606-61F7-4FAF-ACDD-D6F9C71060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8C05C-0D4B-4C57-9B85-EE4724FAF3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3D1B2-27B2-41B9-A0BB-C0FFB44A1082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10491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EAF55-0CC5-470C-A833-3C506F6D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CFDE28-0702-43CF-9C8F-EF17A1BFE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FE0CE28-3363-49F4-8825-18C44BBBA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62E56B5-3714-4329-8066-D68FA9241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32C0D0-49F6-4B3C-97BA-86166B2B2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EC4348B-84B6-44EE-8AA4-7B9D93D2B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C9FE6B8-209D-49FF-8AA0-5A6A17EEE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EC9403-FB86-4D21-AF98-2541A5DC2B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6D4F8-4A8F-407F-9303-2D1C17642CEE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84179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34E505-700E-4128-B365-1CB7D542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A26243-9AA9-42E0-BD7E-33B821C99C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72CE0F5-137F-4AF5-B25C-000C23CA07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289379-A37E-4BD9-A73C-BCE9CBA523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65483-C694-4C60-A087-B97A8C5BB9F9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222649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F20321C-CBDE-4F9A-984B-B712E4B2F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A886EC-4435-413E-B122-44A4E9413C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35F829-0FEE-4571-AABC-733CD1ED22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57D2B-C073-476B-86EF-92B11F97BD2E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72583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7BB1F-E98A-415D-B266-70ED2471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0263AB-ABCE-4F48-94E2-DA40AF195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315D3A-29AA-4490-8680-F15337CA4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1C6F8-A655-4F62-B33B-C876DFA71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A53F73-80FF-4B4D-96C8-C7E2DD240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769F5D-B778-4D9F-9CA3-E28710EFBD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B6616-15BE-4C6E-9CE8-FFCABA1CE28C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424244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C48E8-517B-445E-A2FD-4D5EA983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722A97-4358-46CD-B0E6-1AA59BA95F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6F4677-8157-46E6-8879-9D79AA8CE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4AEFEF-E9C2-4BE6-A95A-81FB81F02D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62616C-5B03-4A6F-8796-DF72B02DA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4AAFD8-1610-4CEB-B170-759A6A586B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2668D-15D5-4D44-A308-1F7B1E0043DE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370376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71D54-D01E-4F41-9543-C402D872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235CBC-7283-4C86-BA85-213C08C46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150C30-26C0-494B-A130-51D100B4B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6BF713-4FD0-4175-ACDF-B38E002FA8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D45277-539B-4B3D-888B-D9B953E48D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51734-EDA5-495F-B504-D3EC07A4D523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296651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998070-C12A-4A2D-A25E-5FAB227D0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76ADBC-EEBF-448B-8F32-B6F696A0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06CAF1-8CE3-4DEE-8446-5256FF4C5A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702D2B-91E2-4E5C-91FF-7C85ECE6D4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CC4A70-A3B9-4BC3-B175-F9C8EA2DF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1FFC4-7199-472C-BF52-E8FC26D2C7F2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150648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CFAAC3A-1D33-4A53-B3A8-D9B7FD75D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D508466-7883-4638-8E85-D0C5DCB99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737519-3201-4284-90BF-7793F2E8FF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F09E766-9199-47C2-8B10-BB7986C1E9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s-E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00204C2-7E9B-48E4-B950-5FC9CDDB49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8F01702-A63D-4624-830C-99F0F425FEED}" type="slidenum">
              <a:rPr lang="en-US" altLang="es-ES"/>
              <a:pPr>
                <a:defRPr/>
              </a:pPr>
              <a:t>‹Nº›</a:t>
            </a:fld>
            <a:endParaRPr lang="en-US" altLang="es-ES" dirty="0"/>
          </a:p>
        </p:txBody>
      </p:sp>
    </p:spTree>
    <p:extLst>
      <p:ext uri="{BB962C8B-B14F-4D97-AF65-F5344CB8AC3E}">
        <p14:creationId xmlns:p14="http://schemas.microsoft.com/office/powerpoint/2010/main" val="105997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>
            <a:extLst>
              <a:ext uri="{FF2B5EF4-FFF2-40B4-BE49-F238E27FC236}">
                <a16:creationId xmlns:a16="http://schemas.microsoft.com/office/drawing/2014/main" id="{7A6216B3-173B-4C5B-81CE-DD3E693F7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1" y="2651126"/>
            <a:ext cx="10164763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s-ES" sz="9600" dirty="0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Times New Roman" panose="02020603050405020304" pitchFamily="18" charset="0"/>
              </a:rPr>
              <a:t>Biologia del árbol
</a:t>
            </a:r>
          </a:p>
        </p:txBody>
      </p:sp>
      <p:sp>
        <p:nvSpPr>
          <p:cNvPr id="2051" name="Text Box 5">
            <a:extLst>
              <a:ext uri="{FF2B5EF4-FFF2-40B4-BE49-F238E27FC236}">
                <a16:creationId xmlns:a16="http://schemas.microsoft.com/office/drawing/2014/main" id="{9A568AB6-B91B-4C70-968F-D76C42BFC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648200"/>
            <a:ext cx="44958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b="1" dirty="0">
                <a:solidFill>
                  <a:srgbClr val="FFFFFF"/>
                </a:solidFill>
              </a:rPr>
              <a:t>Por el Dr. Ed Gilman
y Scott Jones
Universidad de Florida
</a:t>
            </a:r>
            <a:endParaRPr lang="en-US" altLang="es-E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6CAB14C-F21E-4CE5-931A-C117863FC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s-ES" dirty="0">
                <a:solidFill>
                  <a:schemeClr val="accent2"/>
                </a:solidFill>
                <a:latin typeface="Arial Unicode MS" pitchFamily="34" charset="-128"/>
              </a:rPr>
              <a:t>Un bosquejo:
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AAB042B-8443-453E-846E-C022D7E77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7772400" cy="4572000"/>
          </a:xfrm>
        </p:spPr>
        <p:txBody>
          <a:bodyPr/>
          <a:lstStyle/>
          <a:p>
            <a:pPr marL="609600" indent="-609600" eaLnBrk="1" hangingPunct="1">
              <a:spcBef>
                <a:spcPct val="25000"/>
              </a:spcBef>
              <a:spcAft>
                <a:spcPct val="25000"/>
              </a:spcAft>
              <a:buFontTx/>
              <a:buAutoNum type="arabicPeriod"/>
            </a:pPr>
            <a:r>
              <a:rPr lang="es-ES" altLang="es-ES" sz="3600" dirty="0">
                <a:solidFill>
                  <a:schemeClr val="accent2"/>
                </a:solidFill>
              </a:rPr>
              <a:t>¿Qué es la biología de árboles?
¿Qué hace que una planta sea un árbol?
Crecimiento secundario!
Resumen.
¿Qué significa todo esto?</a:t>
            </a:r>
            <a:endParaRPr lang="en-US" altLang="es-ES" sz="3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8B881A-B23D-425D-9CA3-B43F669EC6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914400"/>
            <a:ext cx="7772400" cy="1143000"/>
          </a:xfrm>
        </p:spPr>
        <p:txBody>
          <a:bodyPr anchor="ctr"/>
          <a:lstStyle/>
          <a:p>
            <a:pPr algn="l" eaLnBrk="1" hangingPunct="1"/>
            <a:r>
              <a:rPr lang="es-ES" altLang="es-ES" sz="4400" dirty="0">
                <a:solidFill>
                  <a:schemeClr val="accent2"/>
                </a:solidFill>
              </a:rPr>
              <a:t>¿Qué es la biología de árboles?
</a:t>
            </a:r>
            <a:endParaRPr lang="en-US" altLang="es-ES" sz="4400" dirty="0">
              <a:solidFill>
                <a:schemeClr val="accent2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E20B502-8078-4796-9A31-F243AD58A2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2552700"/>
            <a:ext cx="7467600" cy="3543300"/>
          </a:xfrm>
        </p:spPr>
        <p:txBody>
          <a:bodyPr/>
          <a:lstStyle/>
          <a:p>
            <a:pPr eaLnBrk="1" hangingPunct="1"/>
            <a:r>
              <a:rPr lang="es-ES" altLang="es-ES" sz="4000" dirty="0">
                <a:solidFill>
                  <a:schemeClr val="accent2"/>
                </a:solidFill>
                <a:latin typeface="Arial" panose="020B0604020202020204" pitchFamily="34" charset="0"/>
              </a:rPr>
              <a:t>El estudio de los procesos de vida de un árbol.
</a:t>
            </a:r>
            <a:r>
              <a:rPr lang="es-ES" altLang="es-ES" sz="2800" dirty="0">
                <a:solidFill>
                  <a:schemeClr val="accent2"/>
                </a:solidFill>
                <a:latin typeface="Arial" panose="020B0604020202020204" pitchFamily="34" charset="0"/>
              </a:rPr>
              <a:t> Eso incluye un estudio del crecimiento,   estructura, evolución, etc. de un árbol.
</a:t>
            </a:r>
            <a:endParaRPr lang="en-US" altLang="es-E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600CE547-12CF-4421-903F-C6B58530E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35001"/>
            <a:ext cx="7085012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Procesos de vida – algunos ejemplos:
</a:t>
            </a:r>
            <a:endParaRPr lang="en-US" altLang="es-ES" sz="3600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FCEA50D0-ECDF-4A0B-8856-7D2DD836C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1"/>
            <a:ext cx="3505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3600" dirty="0">
                <a:solidFill>
                  <a:srgbClr val="3333CC"/>
                </a:solidFill>
                <a:latin typeface="Arial" panose="020B0604020202020204" pitchFamily="34" charset="0"/>
              </a:rPr>
              <a:t>Fotosíntesis: ¡ un árbol tiene que comer!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23A98D85-A75C-4D5E-A13C-9BC7D14C3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068638"/>
            <a:ext cx="14922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3600" dirty="0">
                <a:solidFill>
                  <a:srgbClr val="3333CC"/>
                </a:solidFill>
                <a:latin typeface="Arial" panose="020B0604020202020204" pitchFamily="34" charset="0"/>
              </a:rPr>
              <a:t>Apoyo
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D9E50E56-1C3A-4B3A-B3B2-39993D51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027613"/>
            <a:ext cx="52578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3600" dirty="0">
                <a:solidFill>
                  <a:srgbClr val="3333CC"/>
                </a:solidFill>
                <a:latin typeface="Arial" panose="020B0604020202020204" pitchFamily="34" charset="0"/>
              </a:rPr>
              <a:t>interacciones micorrizas
</a:t>
            </a:r>
          </a:p>
        </p:txBody>
      </p:sp>
      <p:pic>
        <p:nvPicPr>
          <p:cNvPr id="5126" name="Picture 6" descr="LIQSTa6">
            <a:extLst>
              <a:ext uri="{FF2B5EF4-FFF2-40B4-BE49-F238E27FC236}">
                <a16:creationId xmlns:a16="http://schemas.microsoft.com/office/drawing/2014/main" id="{98D4776B-C08A-4CCE-88CF-DC8178889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/>
          <a:stretch>
            <a:fillRect/>
          </a:stretch>
        </p:blipFill>
        <p:spPr bwMode="auto">
          <a:xfrm>
            <a:off x="7235825" y="2055813"/>
            <a:ext cx="32083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Line 7">
            <a:extLst>
              <a:ext uri="{FF2B5EF4-FFF2-40B4-BE49-F238E27FC236}">
                <a16:creationId xmlns:a16="http://schemas.microsoft.com/office/drawing/2014/main" id="{D9514E88-2E2A-4256-B4BD-63309E88ED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514600"/>
            <a:ext cx="1143000" cy="304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8" name="Line 8">
            <a:extLst>
              <a:ext uri="{FF2B5EF4-FFF2-40B4-BE49-F238E27FC236}">
                <a16:creationId xmlns:a16="http://schemas.microsoft.com/office/drawing/2014/main" id="{BF01EB01-1C83-4D50-B1C5-73FBECCE1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724400"/>
            <a:ext cx="1143000" cy="990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9" name="Line 9">
            <a:extLst>
              <a:ext uri="{FF2B5EF4-FFF2-40B4-BE49-F238E27FC236}">
                <a16:creationId xmlns:a16="http://schemas.microsoft.com/office/drawing/2014/main" id="{BFEBBB7B-AEEE-4E73-9A03-B12562FCC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5943600"/>
            <a:ext cx="9906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0" name="Line 10">
            <a:extLst>
              <a:ext uri="{FF2B5EF4-FFF2-40B4-BE49-F238E27FC236}">
                <a16:creationId xmlns:a16="http://schemas.microsoft.com/office/drawing/2014/main" id="{D37BCFB2-44C3-42CC-9E7F-0E4418AD33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733800"/>
            <a:ext cx="1143000" cy="9906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1" name="Line 11">
            <a:extLst>
              <a:ext uri="{FF2B5EF4-FFF2-40B4-BE49-F238E27FC236}">
                <a16:creationId xmlns:a16="http://schemas.microsoft.com/office/drawing/2014/main" id="{604D35CF-E7F1-4D18-8D87-79589B9148E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77000" y="5562600"/>
            <a:ext cx="76200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2" name="Line 12">
            <a:extLst>
              <a:ext uri="{FF2B5EF4-FFF2-40B4-BE49-F238E27FC236}">
                <a16:creationId xmlns:a16="http://schemas.microsoft.com/office/drawing/2014/main" id="{AC2C6125-8BB1-4C56-A5F0-6A146E355B2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57800" y="1981200"/>
            <a:ext cx="1981200" cy="533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F81EA45D-53F2-469C-A54B-A82D50B9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35000"/>
            <a:ext cx="85709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3600" dirty="0">
                <a:solidFill>
                  <a:srgbClr val="3333CC"/>
                </a:solidFill>
                <a:latin typeface="Arial" panose="020B0604020202020204" pitchFamily="34" charset="0"/>
              </a:rPr>
              <a:t>¿Qué hace que una planta sea un árbol?
</a:t>
            </a:r>
            <a:endParaRPr lang="en-US" altLang="es-ES" sz="3600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4716BFD6-DBCD-4A60-B52A-F9895BE76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4" y="2055813"/>
            <a:ext cx="7483475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1963" indent="-461963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Al igual que otras plantas: 
Los árboles son autótrofos, lo que significa que producen su propia comida.
Las células de los árboles tienen paredes celulares rígidas, una gran vacuola central y cloroplastos.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6148" name="Text Box 5">
            <a:extLst>
              <a:ext uri="{FF2B5EF4-FFF2-40B4-BE49-F238E27FC236}">
                <a16:creationId xmlns:a16="http://schemas.microsoft.com/office/drawing/2014/main" id="{9C1496C1-8ABC-435D-B52C-75322F1F7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4" y="4800601"/>
            <a:ext cx="7088187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370013" indent="-1370013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4400" dirty="0">
                <a:solidFill>
                  <a:srgbClr val="3333CC"/>
                </a:solidFill>
              </a:rPr>
              <a:t>La diferencia es el crecimiento secundario!
</a:t>
            </a:r>
            <a:endParaRPr lang="en-US" altLang="es-ES" sz="44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026">
            <a:extLst>
              <a:ext uri="{FF2B5EF4-FFF2-40B4-BE49-F238E27FC236}">
                <a16:creationId xmlns:a16="http://schemas.microsoft.com/office/drawing/2014/main" id="{D4D8FC97-E3FA-46CF-A02A-C940DDAD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85789"/>
            <a:ext cx="8534400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4000" dirty="0">
                <a:solidFill>
                  <a:srgbClr val="3333CC"/>
                </a:solidFill>
                <a:latin typeface="Arial" panose="020B0604020202020204" pitchFamily="34" charset="0"/>
              </a:rPr>
              <a:t>El crecimiento secundario significa madera!
</a:t>
            </a:r>
            <a:endParaRPr lang="en-US" altLang="es-ES" sz="4000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7171" name="Text Box 1027">
            <a:extLst>
              <a:ext uri="{FF2B5EF4-FFF2-40B4-BE49-F238E27FC236}">
                <a16:creationId xmlns:a16="http://schemas.microsoft.com/office/drawing/2014/main" id="{EE365B92-6A65-41CE-A2F6-913610743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524001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ES" sz="2800" dirty="0">
              <a:solidFill>
                <a:srgbClr val="3333CC"/>
              </a:solidFill>
            </a:endParaRPr>
          </a:p>
        </p:txBody>
      </p:sp>
      <p:sp>
        <p:nvSpPr>
          <p:cNvPr id="7172" name="Text Box 1028">
            <a:extLst>
              <a:ext uri="{FF2B5EF4-FFF2-40B4-BE49-F238E27FC236}">
                <a16:creationId xmlns:a16="http://schemas.microsoft.com/office/drawing/2014/main" id="{A7E4CE4A-3070-4F1A-887D-402E917B5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181225"/>
            <a:ext cx="38877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Los árboles y arbustos crecen radialmente, así como verticalmente.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pic>
        <p:nvPicPr>
          <p:cNvPr id="7173" name="Picture 1029" descr="caryabark">
            <a:extLst>
              <a:ext uri="{FF2B5EF4-FFF2-40B4-BE49-F238E27FC236}">
                <a16:creationId xmlns:a16="http://schemas.microsoft.com/office/drawing/2014/main" id="{BF4CD5F1-92A5-45B9-A9AD-99E8418B1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2499" r="3334" b="2499"/>
          <a:stretch>
            <a:fillRect/>
          </a:stretch>
        </p:blipFill>
        <p:spPr bwMode="auto">
          <a:xfrm>
            <a:off x="6553201" y="1676400"/>
            <a:ext cx="3419475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1030">
            <a:extLst>
              <a:ext uri="{FF2B5EF4-FFF2-40B4-BE49-F238E27FC236}">
                <a16:creationId xmlns:a16="http://schemas.microsoft.com/office/drawing/2014/main" id="{0DB11129-E148-4857-96B9-B337930BF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41813"/>
            <a:ext cx="4116388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(La diferencia entre árboles y arbustos es el tamaño.)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26" descr="compartments">
            <a:extLst>
              <a:ext uri="{FF2B5EF4-FFF2-40B4-BE49-F238E27FC236}">
                <a16:creationId xmlns:a16="http://schemas.microsoft.com/office/drawing/2014/main" id="{0522E7E3-591E-40C4-82BA-0C620F9C3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4"/>
            <a:ext cx="4781550" cy="4613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1027">
            <a:extLst>
              <a:ext uri="{FF2B5EF4-FFF2-40B4-BE49-F238E27FC236}">
                <a16:creationId xmlns:a16="http://schemas.microsoft.com/office/drawing/2014/main" id="{7A51B9AE-33FC-43AB-91CA-8829F1491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733426"/>
            <a:ext cx="8085137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Nuestro modelo de crecimiento secundario: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1028">
            <a:extLst>
              <a:ext uri="{FF2B5EF4-FFF2-40B4-BE49-F238E27FC236}">
                <a16:creationId xmlns:a16="http://schemas.microsoft.com/office/drawing/2014/main" id="{729B43A7-E1F5-450C-BCEE-2285070C8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055813"/>
            <a:ext cx="3200400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Un árbol de madera típica en la sección transversal (superficie transversal).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8197" name="Text Box 1029">
            <a:extLst>
              <a:ext uri="{FF2B5EF4-FFF2-40B4-BE49-F238E27FC236}">
                <a16:creationId xmlns:a16="http://schemas.microsoft.com/office/drawing/2014/main" id="{E8641117-C502-44B3-9BFC-A2493A15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254625"/>
            <a:ext cx="35814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2800" dirty="0">
                <a:solidFill>
                  <a:srgbClr val="3333CC"/>
                </a:solidFill>
              </a:rPr>
              <a:t>¿Qué puedes identificar?
</a:t>
            </a:r>
          </a:p>
        </p:txBody>
      </p:sp>
      <p:sp>
        <p:nvSpPr>
          <p:cNvPr id="8198" name="Line 1030">
            <a:extLst>
              <a:ext uri="{FF2B5EF4-FFF2-40B4-BE49-F238E27FC236}">
                <a16:creationId xmlns:a16="http://schemas.microsoft.com/office/drawing/2014/main" id="{54167ED6-C3C3-44A3-99FE-B07B5E206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429000"/>
            <a:ext cx="121920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ompartmentsbark">
            <a:extLst>
              <a:ext uri="{FF2B5EF4-FFF2-40B4-BE49-F238E27FC236}">
                <a16:creationId xmlns:a16="http://schemas.microsoft.com/office/drawing/2014/main" id="{1B73C4E6-DADD-4A11-83DA-7648E87D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4" y="1827213"/>
            <a:ext cx="4789487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>
            <a:extLst>
              <a:ext uri="{FF2B5EF4-FFF2-40B4-BE49-F238E27FC236}">
                <a16:creationId xmlns:a16="http://schemas.microsoft.com/office/drawing/2014/main" id="{DDF9CB7A-1B97-4B2E-96F6-FD052AA1E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733426"/>
            <a:ext cx="2211387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La corteza:
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754F09E3-444C-4129-8B38-FFB35F357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055813"/>
            <a:ext cx="32004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 corteza es todo fuera del cambium vascular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7999C8A0-6001-4351-A1F7-A6AC49991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14" y="4495800"/>
            <a:ext cx="3049587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Como puedes ver, hay mucho que hacer en la corteza.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3289357C-B106-4902-9D59-0F331AE85A8B}"/>
              </a:ext>
            </a:extLst>
          </p:cNvPr>
          <p:cNvSpPr>
            <a:spLocks noChangeShapeType="1"/>
          </p:cNvSpPr>
          <p:nvPr/>
        </p:nvSpPr>
        <p:spPr bwMode="auto">
          <a:xfrm rot="21562610" flipV="1">
            <a:off x="3581400" y="3429000"/>
            <a:ext cx="1905000" cy="228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ompartmentsperiderm">
            <a:extLst>
              <a:ext uri="{FF2B5EF4-FFF2-40B4-BE49-F238E27FC236}">
                <a16:creationId xmlns:a16="http://schemas.microsoft.com/office/drawing/2014/main" id="{442C2DB0-0C63-4622-9984-78863AB24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4"/>
            <a:ext cx="4799012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>
            <a:extLst>
              <a:ext uri="{FF2B5EF4-FFF2-40B4-BE49-F238E27FC236}">
                <a16:creationId xmlns:a16="http://schemas.microsoft.com/office/drawing/2014/main" id="{8D54DC25-CD3A-47D3-ACFD-18E22FAB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733426"/>
            <a:ext cx="4100512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Periderm: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0A718AC0-92FC-4098-88A1-DE1F7CA41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2324100"/>
            <a:ext cx="27447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2800" dirty="0">
                <a:solidFill>
                  <a:srgbClr val="3333CC"/>
                </a:solidFill>
              </a:rPr>
              <a:t>Los Peridermos forman la corteza exterior.
</a:t>
            </a:r>
            <a:endParaRPr lang="en-US" altLang="es-ES" sz="2800" i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6CDC98E5-1B63-449F-80DC-0A7DECFA2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799013"/>
            <a:ext cx="32781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2800" dirty="0">
                <a:solidFill>
                  <a:srgbClr val="3333CC"/>
                </a:solidFill>
              </a:rPr>
              <a:t>Se subdividen aún más.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mpartmentsphellogen">
            <a:extLst>
              <a:ext uri="{FF2B5EF4-FFF2-40B4-BE49-F238E27FC236}">
                <a16:creationId xmlns:a16="http://schemas.microsoft.com/office/drawing/2014/main" id="{27E6711E-3A1C-4C93-9E72-A51BF3826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4" y="1827213"/>
            <a:ext cx="4789487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>
            <a:extLst>
              <a:ext uri="{FF2B5EF4-FFF2-40B4-BE49-F238E27FC236}">
                <a16:creationId xmlns:a16="http://schemas.microsoft.com/office/drawing/2014/main" id="{286E9D17-2ED1-4555-A646-585A8AEBC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733425"/>
            <a:ext cx="9144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Periderm: felógenos (corcho cambium):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6270775A-EA38-4A03-AE37-AD522D85D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4" y="2332039"/>
            <a:ext cx="343058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felógenos es la región de la división celular que forma los tejidos Periderm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EFD78C94-B9C3-4D49-9C94-288177D1F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4" y="4799013"/>
            <a:ext cx="3582987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desarrollo de Phellogen influye en la apariencia de la corteza.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mpartmentsphellem">
            <a:extLst>
              <a:ext uri="{FF2B5EF4-FFF2-40B4-BE49-F238E27FC236}">
                <a16:creationId xmlns:a16="http://schemas.microsoft.com/office/drawing/2014/main" id="{4BEDD463-23CC-457D-A673-DAA54408A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4" y="1827213"/>
            <a:ext cx="4789487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>
            <a:extLst>
              <a:ext uri="{FF2B5EF4-FFF2-40B4-BE49-F238E27FC236}">
                <a16:creationId xmlns:a16="http://schemas.microsoft.com/office/drawing/2014/main" id="{5EC25108-603E-41A6-8C2B-96E6F87A7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733425"/>
            <a:ext cx="69580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: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 </a:t>
            </a: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Periderm Phe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llem </a:t>
            </a:r>
            <a:r>
              <a:rPr lang="en-US" altLang="es-ES" sz="2800" dirty="0">
                <a:solidFill>
                  <a:srgbClr val="3333CC"/>
                </a:solidFill>
                <a:latin typeface="Arial" panose="020B0604020202020204" pitchFamily="34" charset="0"/>
              </a:rPr>
              <a:t>(cork)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DB7D8A5F-F878-4934-A0F7-580CEAC06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1771650"/>
            <a:ext cx="3201987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Phellem reemplaza la epidermis a medida que el árbol aumenta en la circunferencia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12293" name="Text Box 6">
            <a:extLst>
              <a:ext uri="{FF2B5EF4-FFF2-40B4-BE49-F238E27FC236}">
                <a16:creationId xmlns:a16="http://schemas.microsoft.com/office/drawing/2014/main" id="{5FA548F5-6ABB-4521-B858-7C45B164B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4092576"/>
            <a:ext cx="3582988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 fotosíntesis puede tener lugar en algunos árboles tanto a través del Phellem como en fisuras.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12294" name="Line 7">
            <a:extLst>
              <a:ext uri="{FF2B5EF4-FFF2-40B4-BE49-F238E27FC236}">
                <a16:creationId xmlns:a16="http://schemas.microsoft.com/office/drawing/2014/main" id="{5138BC12-993A-4425-8845-4E6C89F5A1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2895600"/>
            <a:ext cx="1600200" cy="1524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mpartmentsphelloderm">
            <a:extLst>
              <a:ext uri="{FF2B5EF4-FFF2-40B4-BE49-F238E27FC236}">
                <a16:creationId xmlns:a16="http://schemas.microsoft.com/office/drawing/2014/main" id="{BA8C7A80-D7C9-4E6E-AA36-1E344864B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>
            <a:extLst>
              <a:ext uri="{FF2B5EF4-FFF2-40B4-BE49-F238E27FC236}">
                <a16:creationId xmlns:a16="http://schemas.microsoft.com/office/drawing/2014/main" id="{A87DFAB8-4B53-4719-A12B-FD3A7C727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733426"/>
            <a:ext cx="64008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Periderm: Phelloderm: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518A2902-C560-4AF4-923B-EA5B5C14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20558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ES" sz="2800" dirty="0">
              <a:solidFill>
                <a:srgbClr val="3333CC"/>
              </a:solidFill>
            </a:endParaRP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2BA80566-4463-4F1E-9CE9-0CAA73EE0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951" y="1827213"/>
            <a:ext cx="31400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Phelloderm es tejido activo del parénquima.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DC486935-15CA-4E7B-8CE5-F433A8995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4" y="3597276"/>
            <a:ext cx="3278187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¡ Las células del parénquima se pueden utilizar para el almacenamiento, la fotosíntesis, la defensa e incluso la división celular!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mpartmentsphloem">
            <a:extLst>
              <a:ext uri="{FF2B5EF4-FFF2-40B4-BE49-F238E27FC236}">
                <a16:creationId xmlns:a16="http://schemas.microsoft.com/office/drawing/2014/main" id="{862EE1CB-2ECE-42AE-B848-0B53C9DF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>
            <a:extLst>
              <a:ext uri="{FF2B5EF4-FFF2-40B4-BE49-F238E27FC236}">
                <a16:creationId xmlns:a16="http://schemas.microsoft.com/office/drawing/2014/main" id="{341EDB0D-1BC0-473E-9314-5565FE9F0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733425"/>
            <a:ext cx="36687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floema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049B9DBA-0914-4C60-8E0F-58A584046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2162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2800" dirty="0">
                <a:solidFill>
                  <a:srgbClr val="3333CC"/>
                </a:solidFill>
              </a:rPr>
              <a:t>El tejido Phloem conforma la corteza interna.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E3363EA3-35DF-40DC-A476-5C96E801A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6" y="3800476"/>
            <a:ext cx="3216275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Sin embargo, es un tejido vascular formado a partir del cambium vascular.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mpartmentssieve">
            <a:extLst>
              <a:ext uri="{FF2B5EF4-FFF2-40B4-BE49-F238E27FC236}">
                <a16:creationId xmlns:a16="http://schemas.microsoft.com/office/drawing/2014/main" id="{FB8DE1DA-8446-4F8B-A19C-970437063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>
            <a:extLst>
              <a:ext uri="{FF2B5EF4-FFF2-40B4-BE49-F238E27FC236}">
                <a16:creationId xmlns:a16="http://schemas.microsoft.com/office/drawing/2014/main" id="{0CA78A9F-BADD-46FD-A3CD-638F3B09A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733425"/>
            <a:ext cx="85629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phloem: tamiz elementos del tubo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440DFEA2-6527-4A6B-A7D8-E4647E09E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4" y="2055813"/>
            <a:ext cx="3521075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Los elementos del tubo de tamiz transportan activamente los fotosynthates por el tallo.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15365" name="Text Box 6">
            <a:extLst>
              <a:ext uri="{FF2B5EF4-FFF2-40B4-BE49-F238E27FC236}">
                <a16:creationId xmlns:a16="http://schemas.microsoft.com/office/drawing/2014/main" id="{B9152425-8B1D-4656-B138-BEA0288B0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76" y="4778375"/>
            <a:ext cx="3216275" cy="13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coníferas tienen células de tamiz en lugar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26" descr="compartmentscompanion">
            <a:extLst>
              <a:ext uri="{FF2B5EF4-FFF2-40B4-BE49-F238E27FC236}">
                <a16:creationId xmlns:a16="http://schemas.microsoft.com/office/drawing/2014/main" id="{DBB0BB34-FF53-408B-83A8-42B27FBD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1027">
            <a:extLst>
              <a:ext uri="{FF2B5EF4-FFF2-40B4-BE49-F238E27FC236}">
                <a16:creationId xmlns:a16="http://schemas.microsoft.com/office/drawing/2014/main" id="{E2B3CF1C-FCA3-4BD5-9B0A-9BCADB435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33425"/>
            <a:ext cx="8763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La corteza: phloem: las células acompañantes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16388" name="Text Box 1028">
            <a:extLst>
              <a:ext uri="{FF2B5EF4-FFF2-40B4-BE49-F238E27FC236}">
                <a16:creationId xmlns:a16="http://schemas.microsoft.com/office/drawing/2014/main" id="{5CE073F7-AC8F-42D9-85A1-7FAAE1DE1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350" y="1552576"/>
            <a:ext cx="35814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células acompañantes proporcionan elementos de tubo de tamiz con metabolitos necesarios.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16389" name="Text Box 1029">
            <a:extLst>
              <a:ext uri="{FF2B5EF4-FFF2-40B4-BE49-F238E27FC236}">
                <a16:creationId xmlns:a16="http://schemas.microsoft.com/office/drawing/2014/main" id="{463356D9-8D26-4518-9B86-5194129FA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350" y="4799014"/>
            <a:ext cx="3436938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coníferas tienen células albuminosas en su lugar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ompartmentscambium">
            <a:extLst>
              <a:ext uri="{FF2B5EF4-FFF2-40B4-BE49-F238E27FC236}">
                <a16:creationId xmlns:a16="http://schemas.microsoft.com/office/drawing/2014/main" id="{0B2BBA71-6E44-49FA-AA69-70FCFB965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>
            <a:extLst>
              <a:ext uri="{FF2B5EF4-FFF2-40B4-BE49-F238E27FC236}">
                <a16:creationId xmlns:a16="http://schemas.microsoft.com/office/drawing/2014/main" id="{647C69CA-2847-47A3-8B6D-E72F430C1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681038"/>
            <a:ext cx="24399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El cambium: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FB22E114-F8D8-4754-9EBA-C40C5911D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2055813"/>
            <a:ext cx="3505200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cambium es el meristemo primario produciendo crecimiento radial. 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E2BFE3C-A513-4790-A5F7-C027FDD96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4799013"/>
            <a:ext cx="2911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sz="2800" dirty="0">
                <a:solidFill>
                  <a:srgbClr val="3333CC"/>
                </a:solidFill>
              </a:rPr>
              <a:t>Forma el floema &amp; xylema.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mpartmentsxylem">
            <a:extLst>
              <a:ext uri="{FF2B5EF4-FFF2-40B4-BE49-F238E27FC236}">
                <a16:creationId xmlns:a16="http://schemas.microsoft.com/office/drawing/2014/main" id="{F47CB3D8-E3BF-4064-8C3B-B9DC5CB5C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>
            <a:extLst>
              <a:ext uri="{FF2B5EF4-FFF2-40B4-BE49-F238E27FC236}">
                <a16:creationId xmlns:a16="http://schemas.microsoft.com/office/drawing/2014/main" id="{62CA1CB5-4D1C-4D40-B84B-BE7FCBDD6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733426"/>
            <a:ext cx="3919537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El Xylema (madera):
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696399CD-43EC-41C1-9D25-6DCDA3D32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2924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xilema incluye todo dentro del cambium vascular.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ompartmentsgrowth">
            <a:extLst>
              <a:ext uri="{FF2B5EF4-FFF2-40B4-BE49-F238E27FC236}">
                <a16:creationId xmlns:a16="http://schemas.microsoft.com/office/drawing/2014/main" id="{4D4DEF6A-71F1-486A-9489-BAE93E804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>
            <a:extLst>
              <a:ext uri="{FF2B5EF4-FFF2-40B4-BE49-F238E27FC236}">
                <a16:creationId xmlns:a16="http://schemas.microsoft.com/office/drawing/2014/main" id="{6157C658-16F3-44CD-9A92-FC48A9F96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84213"/>
            <a:ext cx="87630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El Xylem: un incremento de crecimiento (anillo</a:t>
            </a: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):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CB176E50-99E7-4901-99BC-872757BB1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063875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Los anillos vistos en muchos árboles representan un incremento de crecimiento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58A66BD8-6617-424E-9C8D-8120F8D99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4327526"/>
            <a:ext cx="3063875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Anillos de crecimiento proporcionan la textura vista en la madera.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>
            <a:extLst>
              <a:ext uri="{FF2B5EF4-FFF2-40B4-BE49-F238E27FC236}">
                <a16:creationId xmlns:a16="http://schemas.microsoft.com/office/drawing/2014/main" id="{06049762-1AD8-43AA-8D97-5C723501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84213"/>
            <a:ext cx="42846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El Xylema: traqueidas:</a:t>
            </a:r>
          </a:p>
        </p:txBody>
      </p:sp>
      <p:sp>
        <p:nvSpPr>
          <p:cNvPr id="20483" name="Text Box 4">
            <a:extLst>
              <a:ext uri="{FF2B5EF4-FFF2-40B4-BE49-F238E27FC236}">
                <a16:creationId xmlns:a16="http://schemas.microsoft.com/office/drawing/2014/main" id="{39EF9B21-2CE2-4700-8699-C828E476D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659187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Los Traqueoides son células utilizadas para la conducción de agua y minerales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760CC433-EF83-4A31-B13B-5A484C149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4038601"/>
            <a:ext cx="3659187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coníferas solo tienen traqueoides y, por lo tanto, se consideran especies blandas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ompartmentsvessels">
            <a:extLst>
              <a:ext uri="{FF2B5EF4-FFF2-40B4-BE49-F238E27FC236}">
                <a16:creationId xmlns:a16="http://schemas.microsoft.com/office/drawing/2014/main" id="{2A25B807-6E05-48AC-84D8-C623DEBE1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>
            <a:extLst>
              <a:ext uri="{FF2B5EF4-FFF2-40B4-BE49-F238E27FC236}">
                <a16:creationId xmlns:a16="http://schemas.microsoft.com/office/drawing/2014/main" id="{17042218-BB37-43EA-9CC3-BEEEFEC3C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84213"/>
            <a:ext cx="58801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Los elementos Xylema: Vessel: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55030A5E-F8D4-4C8D-8CC5-B98C9A67F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5813"/>
            <a:ext cx="35956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especies de maderas nobles tienen elementos vasculares además de trachieds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5025B79F-AA9A-46B9-BB1F-51455D7A2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4" y="4189413"/>
            <a:ext cx="3595687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Observe su ubicación en los anillos de crecimiento de este árbol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ompartmentsfibers">
            <a:extLst>
              <a:ext uri="{FF2B5EF4-FFF2-40B4-BE49-F238E27FC236}">
                <a16:creationId xmlns:a16="http://schemas.microsoft.com/office/drawing/2014/main" id="{18B62ED4-6A00-45F9-A08B-9D068E1D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>
            <a:extLst>
              <a:ext uri="{FF2B5EF4-FFF2-40B4-BE49-F238E27FC236}">
                <a16:creationId xmlns:a16="http://schemas.microsoft.com/office/drawing/2014/main" id="{B8B0213F-594B-40C5-AC0E-E0A3AF421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684213"/>
            <a:ext cx="3375025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El Xylema: fibras: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8026CF3C-0BB6-434A-954F-0234F44C1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055813"/>
            <a:ext cx="3671888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fibras son células con paredes fuertemente lignificadas haciéndolas rígidas.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404049DD-4ED6-43A9-8A05-7CA0D36FC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962401"/>
            <a:ext cx="3201988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Muchas fibras en el albura están vivas en la madurez y se pueden utilizar para el almacenamiento.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mpartmentsaxial">
            <a:extLst>
              <a:ext uri="{FF2B5EF4-FFF2-40B4-BE49-F238E27FC236}">
                <a16:creationId xmlns:a16="http://schemas.microsoft.com/office/drawing/2014/main" id="{DBA78089-2C4E-4B4D-AB4D-8D973A72C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DDF51F97-F623-49B2-A866-06393AEE8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684213"/>
            <a:ext cx="5310187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El xilema: parénquima axial: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64845A15-73D8-46D5-88D8-D4D8AB8C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506787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Parénquima axial es tejido vivo!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3557" name="Text Box 6">
            <a:extLst>
              <a:ext uri="{FF2B5EF4-FFF2-40B4-BE49-F238E27FC236}">
                <a16:creationId xmlns:a16="http://schemas.microsoft.com/office/drawing/2014/main" id="{5F8F9140-F415-4850-B845-2BD67678F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440113"/>
            <a:ext cx="3430588" cy="310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Recuerde que las células del parénquima se pueden utilizar para el almacenamiento y la división celular.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ompartmentsmulti">
            <a:extLst>
              <a:ext uri="{FF2B5EF4-FFF2-40B4-BE49-F238E27FC236}">
                <a16:creationId xmlns:a16="http://schemas.microsoft.com/office/drawing/2014/main" id="{12CD84E0-37E0-454F-B2F5-DB9005B12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FF824E4D-9EE2-4FFA-881C-0032156B6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684213"/>
            <a:ext cx="8154987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El Xylema: rayos (multiserrate y uniserrate):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C3CFC260-C481-4070-AC18-8ECD663A4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055814"/>
            <a:ext cx="336708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Los rayos son células de parénquima radial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3AAFB820-0590-4729-84F8-ADBB76470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505200"/>
            <a:ext cx="351948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Las células del parénquima dan lugar a tejidos adventicios</a:t>
            </a:r>
            <a:r>
              <a:rPr lang="en-US" altLang="es-ES" sz="2800" dirty="0">
                <a:solidFill>
                  <a:srgbClr val="3333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ompartmentsc">
            <a:extLst>
              <a:ext uri="{FF2B5EF4-FFF2-40B4-BE49-F238E27FC236}">
                <a16:creationId xmlns:a16="http://schemas.microsoft.com/office/drawing/2014/main" id="{B93AD31C-78D0-497A-A9A2-E8F33CCC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>
            <a:extLst>
              <a:ext uri="{FF2B5EF4-FFF2-40B4-BE49-F238E27FC236}">
                <a16:creationId xmlns:a16="http://schemas.microsoft.com/office/drawing/2014/main" id="{3011DAB2-A5ED-4797-80AC-A4AA6DBAD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84213"/>
            <a:ext cx="701675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808080"/>
                </a:solidFill>
                <a:latin typeface="Arial" panose="020B0604020202020204" pitchFamily="34" charset="0"/>
              </a:rPr>
              <a:t>El Xylema: un compartimento natural:
</a:t>
            </a:r>
            <a:endParaRPr lang="en-US" altLang="es-ES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B05DC1FC-2319-4173-A281-3A72F7174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055813"/>
            <a:ext cx="3657600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Observe que se forma un compartimento natural con tejido vivo en sus fronteras.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8853135E-9D75-4906-8E2A-BA43E50EF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0413"/>
            <a:ext cx="33528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¿Cómo esto soporta el modelo de CODIT?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ompartmentssymplast">
            <a:extLst>
              <a:ext uri="{FF2B5EF4-FFF2-40B4-BE49-F238E27FC236}">
                <a16:creationId xmlns:a16="http://schemas.microsoft.com/office/drawing/2014/main" id="{DA45AF04-A200-46DF-BA14-7A1FA7068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8C08B08E-9683-4501-B29E-7B4988E50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84213"/>
            <a:ext cx="262255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El symplasto:
</a:t>
            </a:r>
            <a:endParaRPr lang="en-US" altLang="es-ES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63CAA3FF-484A-4F7A-8BEE-6F6322E46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063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simplasto es la porción viviente del árbol.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827A47CD-0659-41F4-878D-7AA8E0EB8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749676"/>
            <a:ext cx="32766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Todo está conectado a través de plasmodesmata (pequeños pasajes en las paredes celulares.)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mpartmentsapoplast">
            <a:extLst>
              <a:ext uri="{FF2B5EF4-FFF2-40B4-BE49-F238E27FC236}">
                <a16:creationId xmlns:a16="http://schemas.microsoft.com/office/drawing/2014/main" id="{4FED31BB-E9B8-41DD-B4BA-90AC7D2BD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827213"/>
            <a:ext cx="4781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>
            <a:extLst>
              <a:ext uri="{FF2B5EF4-FFF2-40B4-BE49-F238E27FC236}">
                <a16:creationId xmlns:a16="http://schemas.microsoft.com/office/drawing/2014/main" id="{C27AD99F-D86F-4CE9-92A0-AF32375F9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84213"/>
            <a:ext cx="2578100" cy="10779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s-ES" dirty="0">
                <a:solidFill>
                  <a:srgbClr val="3333CC"/>
                </a:solidFill>
                <a:latin typeface="Arial" panose="020B0604020202020204" pitchFamily="34" charset="0"/>
              </a:rPr>
              <a:t>El Apoplasto:
</a:t>
            </a:r>
            <a:endParaRPr lang="en-US" altLang="es-ES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6EA93508-C3F9-4821-95F6-DFBBFB0C1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2055813"/>
            <a:ext cx="30638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El apóplasto es la porción no viviente del árbol.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24333C54-BA1B-47C3-B47E-2F271FED1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676" y="3733800"/>
            <a:ext cx="32924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2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ES" sz="2800" dirty="0">
                <a:solidFill>
                  <a:srgbClr val="3333CC"/>
                </a:solidFill>
              </a:rPr>
              <a:t>La corteza exterior está incluida en el apóplasto, así
</a:t>
            </a:r>
            <a:endParaRPr lang="en-US" altLang="es-ES" sz="2800" dirty="0">
              <a:solidFill>
                <a:srgbClr val="3333CC"/>
              </a:solidFill>
            </a:endParaRPr>
          </a:p>
        </p:txBody>
      </p:sp>
      <p:sp>
        <p:nvSpPr>
          <p:cNvPr id="27654" name="Line 6">
            <a:extLst>
              <a:ext uri="{FF2B5EF4-FFF2-40B4-BE49-F238E27FC236}">
                <a16:creationId xmlns:a16="http://schemas.microsoft.com/office/drawing/2014/main" id="{FBD3520F-CA0E-4B39-87B1-ABA44639D2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2590800"/>
            <a:ext cx="3810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5" name="Line 7">
            <a:extLst>
              <a:ext uri="{FF2B5EF4-FFF2-40B4-BE49-F238E27FC236}">
                <a16:creationId xmlns:a16="http://schemas.microsoft.com/office/drawing/2014/main" id="{8C2B2B9E-2320-4CB1-8C1E-506EEF58B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2590800"/>
            <a:ext cx="2286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6" name="Line 9">
            <a:extLst>
              <a:ext uri="{FF2B5EF4-FFF2-40B4-BE49-F238E27FC236}">
                <a16:creationId xmlns:a16="http://schemas.microsoft.com/office/drawing/2014/main" id="{A52BF535-5965-4BD0-86C7-5D6D59CF78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2438400"/>
            <a:ext cx="762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7" name="Line 10">
            <a:extLst>
              <a:ext uri="{FF2B5EF4-FFF2-40B4-BE49-F238E27FC236}">
                <a16:creationId xmlns:a16="http://schemas.microsoft.com/office/drawing/2014/main" id="{7AE491F5-B73F-4CFA-A2EA-C196645A2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2438400"/>
            <a:ext cx="2286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8" name="Line 11">
            <a:extLst>
              <a:ext uri="{FF2B5EF4-FFF2-40B4-BE49-F238E27FC236}">
                <a16:creationId xmlns:a16="http://schemas.microsoft.com/office/drawing/2014/main" id="{7D18F867-53C3-4F3A-8D75-65290FBBB9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0" y="2362200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9" name="Line 12">
            <a:extLst>
              <a:ext uri="{FF2B5EF4-FFF2-40B4-BE49-F238E27FC236}">
                <a16:creationId xmlns:a16="http://schemas.microsoft.com/office/drawing/2014/main" id="{4556B686-7118-4AC6-AC1D-6DBE481D3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362200"/>
            <a:ext cx="304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0" name="Line 13">
            <a:extLst>
              <a:ext uri="{FF2B5EF4-FFF2-40B4-BE49-F238E27FC236}">
                <a16:creationId xmlns:a16="http://schemas.microsoft.com/office/drawing/2014/main" id="{8CAEDD58-9A2B-45CA-9823-43646694E2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1400" y="2209800"/>
            <a:ext cx="2286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1" name="Line 14">
            <a:extLst>
              <a:ext uri="{FF2B5EF4-FFF2-40B4-BE49-F238E27FC236}">
                <a16:creationId xmlns:a16="http://schemas.microsoft.com/office/drawing/2014/main" id="{93F82C9E-D41F-4D16-97A9-84ED088D4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209800"/>
            <a:ext cx="3048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2" name="Line 15">
            <a:extLst>
              <a:ext uri="{FF2B5EF4-FFF2-40B4-BE49-F238E27FC236}">
                <a16:creationId xmlns:a16="http://schemas.microsoft.com/office/drawing/2014/main" id="{5805E514-7F9D-4003-9168-B6A236FBE8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4800" y="2209800"/>
            <a:ext cx="1524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3" name="Line 16">
            <a:extLst>
              <a:ext uri="{FF2B5EF4-FFF2-40B4-BE49-F238E27FC236}">
                <a16:creationId xmlns:a16="http://schemas.microsoft.com/office/drawing/2014/main" id="{CBB583ED-7F10-487D-AB68-7357411664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2133600"/>
            <a:ext cx="2286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4" name="Line 17">
            <a:extLst>
              <a:ext uri="{FF2B5EF4-FFF2-40B4-BE49-F238E27FC236}">
                <a16:creationId xmlns:a16="http://schemas.microsoft.com/office/drawing/2014/main" id="{FD6ED47F-D599-453F-83AF-2C0E22A57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209800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5" name="Line 18">
            <a:extLst>
              <a:ext uri="{FF2B5EF4-FFF2-40B4-BE49-F238E27FC236}">
                <a16:creationId xmlns:a16="http://schemas.microsoft.com/office/drawing/2014/main" id="{C086598E-1EFF-4C03-8DF7-69694581F7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6" name="Line 19">
            <a:extLst>
              <a:ext uri="{FF2B5EF4-FFF2-40B4-BE49-F238E27FC236}">
                <a16:creationId xmlns:a16="http://schemas.microsoft.com/office/drawing/2014/main" id="{8C850A30-6DB5-45B4-A56F-449CB95100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34400" y="22098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7" name="Line 20">
            <a:extLst>
              <a:ext uri="{FF2B5EF4-FFF2-40B4-BE49-F238E27FC236}">
                <a16:creationId xmlns:a16="http://schemas.microsoft.com/office/drawing/2014/main" id="{51E3CD2C-B994-4157-B815-FF725A4CD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2209800"/>
            <a:ext cx="304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8" name="Line 21">
            <a:extLst>
              <a:ext uri="{FF2B5EF4-FFF2-40B4-BE49-F238E27FC236}">
                <a16:creationId xmlns:a16="http://schemas.microsoft.com/office/drawing/2014/main" id="{FADC17EA-6B30-4024-86C1-AD9DDA9621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91600" y="2133600"/>
            <a:ext cx="762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69" name="Line 22">
            <a:extLst>
              <a:ext uri="{FF2B5EF4-FFF2-40B4-BE49-F238E27FC236}">
                <a16:creationId xmlns:a16="http://schemas.microsoft.com/office/drawing/2014/main" id="{BA59A5EA-8D6C-45D0-A31E-CFB6B9AA94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67800" y="2057400"/>
            <a:ext cx="304800" cy="76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70" name="Line 23">
            <a:extLst>
              <a:ext uri="{FF2B5EF4-FFF2-40B4-BE49-F238E27FC236}">
                <a16:creationId xmlns:a16="http://schemas.microsoft.com/office/drawing/2014/main" id="{0E9209BF-546E-494B-BD3B-7C3BE3D57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2743200"/>
            <a:ext cx="228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B25233F-83C9-40CC-97FC-35E98FA69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s-ES" dirty="0">
                <a:solidFill>
                  <a:schemeClr val="accent2"/>
                </a:solidFill>
                <a:latin typeface="Arial" panose="020B0604020202020204" pitchFamily="34" charset="0"/>
              </a:rPr>
              <a:t>¿Y el duramen?
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EA343D7-AB28-419B-A17C-127AA6FC2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s-ES" altLang="es-ES" sz="3600" dirty="0">
                <a:solidFill>
                  <a:schemeClr val="accent2"/>
                </a:solidFill>
              </a:rPr>
              <a:t>Duramen es xilema que ha sido alterado químicamente debido a su edad.
¡ No toda la madera descolorida se considera duramen!
No todos los árboles forman duramen.
El duramen es parte del apóplasto.
</a:t>
            </a:r>
            <a:endParaRPr lang="en-US" altLang="es-ES" sz="2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97F5DC3-973E-4BF0-B875-7B8F60AF0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s-ES" dirty="0">
                <a:solidFill>
                  <a:schemeClr val="accent2"/>
                </a:solidFill>
              </a:rPr>
              <a:t>Resumen
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9001780-42C9-41E8-A136-2C451912A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08088"/>
            <a:ext cx="8153400" cy="5486400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buFontTx/>
              <a:buAutoNum type="alphaUcPeriod"/>
            </a:pPr>
            <a:r>
              <a:rPr lang="en-US" altLang="es-ES" dirty="0">
                <a:solidFill>
                  <a:schemeClr val="accent2"/>
                </a:solidFill>
              </a:rPr>
              <a:t>Periderm (corteza)
Phellogen
Phellem (corcho)
Phelloderm
Phloem (corteza)
Elementos del tubo de tamiz [células de tamiz]
Células acompañantes [células albuminosas]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3875D46-CE71-4C8F-A7DA-720567DCC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dirty="0">
                <a:solidFill>
                  <a:schemeClr val="accent2"/>
                </a:solidFill>
              </a:rPr>
              <a:t>Resumen
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8DA6105-2577-4E3E-87B9-DD53A29E0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295400"/>
            <a:ext cx="7086600" cy="5029200"/>
          </a:xfrm>
        </p:spPr>
        <p:txBody>
          <a:bodyPr/>
          <a:lstStyle/>
          <a:p>
            <a:pPr marL="1257300" lvl="3" indent="0" eaLnBrk="1" hangingPunct="1">
              <a:lnSpc>
                <a:spcPct val="110000"/>
              </a:lnSpc>
              <a:buNone/>
            </a:pPr>
            <a:r>
              <a:rPr lang="es-ES" altLang="es-ES" sz="3200" dirty="0">
                <a:solidFill>
                  <a:schemeClr val="accent2"/>
                </a:solidFill>
              </a:rPr>
              <a:t>El cambium vascular
Xylem (madera)
Los Trachieds
Elementos del recipiente (sólo maderas duras)
Fibras
Parénquima axial
Rayos</a:t>
            </a:r>
            <a:r>
              <a:rPr lang="es-ES" altLang="es-ES" sz="3600" dirty="0">
                <a:solidFill>
                  <a:schemeClr val="accent2"/>
                </a:solidFill>
              </a:rPr>
              <a:t>
</a:t>
            </a:r>
            <a:endParaRPr lang="en-US" altLang="es-E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D3C24C5-27C3-473F-9D41-B7615426ED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dirty="0">
                <a:solidFill>
                  <a:schemeClr val="accent2"/>
                </a:solidFill>
              </a:rPr>
              <a:t>Resumen
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58514B7-36FE-471A-8857-7D0C7DCA1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1981200"/>
            <a:ext cx="6553200" cy="4114800"/>
          </a:xfrm>
        </p:spPr>
        <p:txBody>
          <a:bodyPr/>
          <a:lstStyle/>
          <a:p>
            <a:pPr eaLnBrk="1" hangingPunct="1">
              <a:lnSpc>
                <a:spcPct val="175000"/>
              </a:lnSpc>
              <a:buFontTx/>
              <a:buNone/>
            </a:pPr>
            <a:r>
              <a:rPr lang="es-ES" altLang="es-ES" dirty="0">
                <a:solidFill>
                  <a:schemeClr val="accent2"/>
                </a:solidFill>
              </a:rPr>
              <a:t>Simplasto-los vivos
Apoplasto – los muertos
Incremento de crecimiento – anillos
Compartimento natural – CODIT
</a:t>
            </a:r>
            <a:endParaRPr lang="en-US" altLang="es-ES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175000"/>
              </a:lnSpc>
              <a:buFontTx/>
              <a:buNone/>
            </a:pPr>
            <a:r>
              <a:rPr lang="en-US" altLang="es-ES" dirty="0">
                <a:solidFill>
                  <a:schemeClr val="accent2"/>
                </a:solidFill>
              </a:rPr>
              <a:t>ASymp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132C232-8A32-4289-B8C1-7EB67FA92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ES" dirty="0">
                <a:solidFill>
                  <a:schemeClr val="accent2"/>
                </a:solidFill>
              </a:rPr>
              <a:t>¿Qué significa todo esto?
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3B9F356-A2CF-4FC2-9A0F-E9F25B8DA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057400"/>
            <a:ext cx="77724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dirty="0">
                <a:solidFill>
                  <a:schemeClr val="accent2"/>
                </a:solidFill>
              </a:rPr>
              <a:t>Los árboles pueden vivir más tiempo que otras plantas.
Pueden ser más grandes que otras plantas.
Pueden responder con éxito a daños, enfermedades, insectos y condiciones ambientales.
Los árboles son una inversión a largo plazo</a:t>
            </a:r>
            <a:r>
              <a:rPr lang="en-US" altLang="es-ES" dirty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32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s-ES" sz="32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1005</Words>
  <Application>Microsoft Office PowerPoint</Application>
  <PresentationFormat>Panorámica</PresentationFormat>
  <Paragraphs>86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Arial Unicode MS</vt:lpstr>
      <vt:lpstr>Times New Roman</vt:lpstr>
      <vt:lpstr>Default Design</vt:lpstr>
      <vt:lpstr>Presentación de PowerPoint</vt:lpstr>
      <vt:lpstr>Un bosquejo:
</vt:lpstr>
      <vt:lpstr>¿Qué es la biología de árboles?
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¿Y el duramen?
</vt:lpstr>
      <vt:lpstr>Resumen
</vt:lpstr>
      <vt:lpstr>Resumen
</vt:lpstr>
      <vt:lpstr>Resumen
</vt:lpstr>
      <vt:lpstr>¿Qué significa todo esto?
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Maria pichardo   sagrista</dc:creator>
  <cp:lastModifiedBy>Usuario</cp:lastModifiedBy>
  <cp:revision>2</cp:revision>
  <dcterms:created xsi:type="dcterms:W3CDTF">2019-04-06T10:15:32Z</dcterms:created>
  <dcterms:modified xsi:type="dcterms:W3CDTF">2022-04-16T05:33:10Z</dcterms:modified>
</cp:coreProperties>
</file>