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8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04" r:id="rId3"/>
    <p:sldId id="305" r:id="rId4"/>
    <p:sldId id="306" r:id="rId5"/>
    <p:sldId id="257" r:id="rId6"/>
    <p:sldId id="298" r:id="rId7"/>
    <p:sldId id="299" r:id="rId8"/>
    <p:sldId id="259" r:id="rId9"/>
    <p:sldId id="258" r:id="rId10"/>
    <p:sldId id="303" r:id="rId11"/>
    <p:sldId id="260" r:id="rId12"/>
    <p:sldId id="272" r:id="rId13"/>
    <p:sldId id="273" r:id="rId14"/>
    <p:sldId id="261" r:id="rId15"/>
    <p:sldId id="262" r:id="rId16"/>
    <p:sldId id="263" r:id="rId17"/>
    <p:sldId id="264" r:id="rId18"/>
    <p:sldId id="265" r:id="rId19"/>
    <p:sldId id="266" r:id="rId20"/>
    <p:sldId id="267" r:id="rId21"/>
    <p:sldId id="268" r:id="rId22"/>
    <p:sldId id="269" r:id="rId23"/>
    <p:sldId id="271" r:id="rId24"/>
    <p:sldId id="270" r:id="rId25"/>
    <p:sldId id="274" r:id="rId26"/>
    <p:sldId id="275" r:id="rId27"/>
    <p:sldId id="276" r:id="rId28"/>
    <p:sldId id="307" r:id="rId29"/>
    <p:sldId id="277" r:id="rId30"/>
    <p:sldId id="278" r:id="rId31"/>
    <p:sldId id="279" r:id="rId32"/>
    <p:sldId id="280" r:id="rId33"/>
    <p:sldId id="281" r:id="rId34"/>
    <p:sldId id="282" r:id="rId35"/>
    <p:sldId id="283" r:id="rId36"/>
    <p:sldId id="308" r:id="rId37"/>
    <p:sldId id="284" r:id="rId38"/>
    <p:sldId id="286" r:id="rId39"/>
    <p:sldId id="288" r:id="rId40"/>
    <p:sldId id="289" r:id="rId41"/>
    <p:sldId id="290" r:id="rId42"/>
    <p:sldId id="291" r:id="rId43"/>
    <p:sldId id="292" r:id="rId44"/>
    <p:sldId id="293" r:id="rId45"/>
    <p:sldId id="294" r:id="rId46"/>
    <p:sldId id="295" r:id="rId47"/>
    <p:sldId id="296" r:id="rId48"/>
    <p:sldId id="309" r:id="rId49"/>
    <p:sldId id="310" r:id="rId50"/>
    <p:sldId id="311" r:id="rId51"/>
    <p:sldId id="312" r:id="rId52"/>
    <p:sldId id="314" r:id="rId53"/>
    <p:sldId id="313" r:id="rId54"/>
    <p:sldId id="315" r:id="rId55"/>
    <p:sldId id="316" r:id="rId56"/>
    <p:sldId id="317" r:id="rId57"/>
    <p:sldId id="297" r:id="rId5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E10AE-7EBB-4860-B586-1BC03D175DC9}" type="datetimeFigureOut">
              <a:rPr lang="es-ES" smtClean="0"/>
              <a:t>17/04/2022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86138D-82FC-4067-94FE-3CA8921401C1}" type="slidenum">
              <a:rPr lang="es-ES" smtClean="0"/>
              <a:t>‹Nº›</a:t>
            </a:fld>
            <a:endParaRPr lang="es-ES" dirty="0"/>
          </a:p>
        </p:txBody>
      </p:sp>
    </p:spTree>
    <p:extLst>
      <p:ext uri="{BB962C8B-B14F-4D97-AF65-F5344CB8AC3E}">
        <p14:creationId xmlns:p14="http://schemas.microsoft.com/office/powerpoint/2010/main" val="1942882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B86138D-82FC-4067-94FE-3CA8921401C1}" type="slidenum">
              <a:rPr lang="es-ES" smtClean="0"/>
              <a:t>1</a:t>
            </a:fld>
            <a:endParaRPr lang="es-ES" dirty="0"/>
          </a:p>
        </p:txBody>
      </p:sp>
    </p:spTree>
    <p:extLst>
      <p:ext uri="{BB962C8B-B14F-4D97-AF65-F5344CB8AC3E}">
        <p14:creationId xmlns:p14="http://schemas.microsoft.com/office/powerpoint/2010/main" val="521156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1805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2529403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2009430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118290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309614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245069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3550819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1241415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93026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1331398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46F9BF7-870E-419B-ADAD-3BD009A5E3C0}" type="slidenum">
              <a:rPr lang="es-ES" smtClean="0"/>
              <a:t>‹Nº›</a:t>
            </a:fld>
            <a:endParaRPr lang="es-ES" dirty="0"/>
          </a:p>
        </p:txBody>
      </p:sp>
    </p:spTree>
    <p:extLst>
      <p:ext uri="{BB962C8B-B14F-4D97-AF65-F5344CB8AC3E}">
        <p14:creationId xmlns:p14="http://schemas.microsoft.com/office/powerpoint/2010/main" val="2974095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A26D55-426F-417A-84AA-AB61D41D3D96}" type="datetimeFigureOut">
              <a:rPr lang="es-ES" smtClean="0"/>
              <a:t>17/04/2022</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6F9BF7-870E-419B-ADAD-3BD009A5E3C0}" type="slidenum">
              <a:rPr lang="es-ES" smtClean="0"/>
              <a:t>‹Nº›</a:t>
            </a:fld>
            <a:endParaRPr lang="es-ES" dirty="0"/>
          </a:p>
        </p:txBody>
      </p:sp>
    </p:spTree>
    <p:extLst>
      <p:ext uri="{BB962C8B-B14F-4D97-AF65-F5344CB8AC3E}">
        <p14:creationId xmlns:p14="http://schemas.microsoft.com/office/powerpoint/2010/main" val="2481231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2.xml"/><Relationship Id="rId4" Type="http://schemas.openxmlformats.org/officeDocument/2006/relationships/image" Target="../media/image85.jpg"/></Relationships>
</file>

<file path=ppt/slides/_rels/slide5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4" name="3 Rectángulo"/>
          <p:cNvSpPr/>
          <p:nvPr/>
        </p:nvSpPr>
        <p:spPr>
          <a:xfrm>
            <a:off x="1015188" y="5553174"/>
            <a:ext cx="7223132"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SEVILLA, 22 DE </a:t>
            </a:r>
            <a:r>
              <a:rPr lang="es-E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FEBRERO</a:t>
            </a:r>
            <a:r>
              <a:rPr lang="es-E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DE 2019</a:t>
            </a:r>
          </a:p>
          <a:p>
            <a:pPr algn="ctr"/>
            <a:r>
              <a:rPr lang="es-E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RAFAEL BLANCO ALMENTA</a:t>
            </a:r>
            <a:endParaRPr lang="es-E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6 Rectángulo"/>
          <p:cNvSpPr/>
          <p:nvPr/>
        </p:nvSpPr>
        <p:spPr>
          <a:xfrm>
            <a:off x="1255846" y="0"/>
            <a:ext cx="6566798"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JARDINES HISTÓRICOS</a:t>
            </a:r>
          </a:p>
          <a:p>
            <a:pPr algn="ct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7 Rectángulo"/>
          <p:cNvSpPr/>
          <p:nvPr/>
        </p:nvSpPr>
        <p:spPr>
          <a:xfrm>
            <a:off x="211253" y="735087"/>
            <a:ext cx="8831007"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 PARTICIPACIÓN CIUDADANA</a:t>
            </a:r>
          </a:p>
          <a:p>
            <a:pPr algn="ct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530220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EMPLAZAMIENTO</a:t>
            </a:r>
            <a:br>
              <a:rPr lang="es-ES" dirty="0"/>
            </a:br>
            <a:r>
              <a:rPr lang="es-ES" dirty="0"/>
              <a:t>El Retiro de Churriana</a:t>
            </a:r>
          </a:p>
        </p:txBody>
      </p:sp>
      <p:pic>
        <p:nvPicPr>
          <p:cNvPr id="6" name="5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28800"/>
            <a:ext cx="8982935" cy="4787361"/>
          </a:xfrm>
        </p:spPr>
      </p:pic>
    </p:spTree>
    <p:extLst>
      <p:ext uri="{BB962C8B-B14F-4D97-AF65-F5344CB8AC3E}">
        <p14:creationId xmlns:p14="http://schemas.microsoft.com/office/powerpoint/2010/main" val="4068865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EMPLAZAMIENTO</a:t>
            </a:r>
            <a:br>
              <a:rPr lang="es-ES" dirty="0"/>
            </a:br>
            <a:r>
              <a:rPr lang="es-ES" dirty="0"/>
              <a:t>Declarados B.I.C. en 1984</a:t>
            </a: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0710" y="1600200"/>
            <a:ext cx="8002580" cy="4525963"/>
          </a:xfrm>
        </p:spPr>
      </p:pic>
    </p:spTree>
    <p:extLst>
      <p:ext uri="{BB962C8B-B14F-4D97-AF65-F5344CB8AC3E}">
        <p14:creationId xmlns:p14="http://schemas.microsoft.com/office/powerpoint/2010/main" val="377200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EMPLAZAMIENTO</a:t>
            </a:r>
            <a:br>
              <a:rPr lang="es-ES" dirty="0"/>
            </a:br>
            <a:r>
              <a:rPr lang="es-ES" dirty="0"/>
              <a:t>Los jardines privados más importantes de España</a:t>
            </a:r>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1700808"/>
            <a:ext cx="7941923" cy="5157192"/>
          </a:xfrm>
        </p:spPr>
      </p:pic>
    </p:spTree>
    <p:extLst>
      <p:ext uri="{BB962C8B-B14F-4D97-AF65-F5344CB8AC3E}">
        <p14:creationId xmlns:p14="http://schemas.microsoft.com/office/powerpoint/2010/main" val="1322825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5715000"/>
            <a:ext cx="8229600" cy="1143000"/>
          </a:xfrm>
        </p:spPr>
        <p:txBody>
          <a:bodyPr/>
          <a:lstStyle/>
          <a:p>
            <a:r>
              <a:rPr lang="es-ES" dirty="0"/>
              <a:t>SU HISTORIA</a:t>
            </a:r>
          </a:p>
        </p:txBody>
      </p:sp>
      <p:sp>
        <p:nvSpPr>
          <p:cNvPr id="5" name="4 CuadroTexto"/>
          <p:cNvSpPr txBox="1"/>
          <p:nvPr/>
        </p:nvSpPr>
        <p:spPr>
          <a:xfrm>
            <a:off x="539552" y="0"/>
            <a:ext cx="8208912" cy="1754326"/>
          </a:xfrm>
          <a:prstGeom prst="rect">
            <a:avLst/>
          </a:prstGeom>
          <a:noFill/>
        </p:spPr>
        <p:txBody>
          <a:bodyPr wrap="square" rtlCol="0">
            <a:spAutoFit/>
          </a:bodyPr>
          <a:lstStyle/>
          <a:p>
            <a:r>
              <a:rPr lang="es-ES" b="1" dirty="0">
                <a:solidFill>
                  <a:srgbClr val="FF0000"/>
                </a:solidFill>
              </a:rPr>
              <a:t>José Miguel Morales Folguera: gran estudioso en la materia. Libro publicado.</a:t>
            </a:r>
          </a:p>
          <a:p>
            <a:r>
              <a:rPr lang="es-ES" b="1" dirty="0">
                <a:solidFill>
                  <a:srgbClr val="FF0000"/>
                </a:solidFill>
              </a:rPr>
              <a:t>Tres etapas constructivas.</a:t>
            </a:r>
          </a:p>
          <a:p>
            <a:r>
              <a:rPr lang="es-ES" b="1" dirty="0">
                <a:solidFill>
                  <a:srgbClr val="FF0000"/>
                </a:solidFill>
              </a:rPr>
              <a:t>	1.- Fray Alonso de Santo Tomás. Jardín Huerto. Predomina la función productiva y para el retiro de su propietario. 1669 (Compra de la finca)-1692 (Fallecimiento del Obispo de Málaga)</a:t>
            </a:r>
          </a:p>
          <a:p>
            <a:pPr algn="r"/>
            <a:r>
              <a:rPr lang="es-ES" b="1" dirty="0">
                <a:solidFill>
                  <a:srgbClr val="FF0000"/>
                </a:solidFill>
              </a:rPr>
              <a:t>	Grabado: Archivo Díaz de Escovar. Málaga.</a:t>
            </a:r>
          </a:p>
        </p:txBody>
      </p:sp>
    </p:spTree>
    <p:extLst>
      <p:ext uri="{BB962C8B-B14F-4D97-AF65-F5344CB8AC3E}">
        <p14:creationId xmlns:p14="http://schemas.microsoft.com/office/powerpoint/2010/main" val="860377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2419" y="5373216"/>
            <a:ext cx="8229600" cy="1143000"/>
          </a:xfrm>
        </p:spPr>
        <p:txBody>
          <a:bodyPr/>
          <a:lstStyle/>
          <a:p>
            <a:r>
              <a:rPr lang="es-ES" dirty="0"/>
              <a:t>SU HISTORIA</a:t>
            </a:r>
          </a:p>
        </p:txBody>
      </p:sp>
      <p:sp>
        <p:nvSpPr>
          <p:cNvPr id="5" name="4 CuadroTexto"/>
          <p:cNvSpPr txBox="1"/>
          <p:nvPr/>
        </p:nvSpPr>
        <p:spPr>
          <a:xfrm>
            <a:off x="467544" y="116632"/>
            <a:ext cx="8208912" cy="1754326"/>
          </a:xfrm>
          <a:prstGeom prst="rect">
            <a:avLst/>
          </a:prstGeom>
          <a:noFill/>
        </p:spPr>
        <p:txBody>
          <a:bodyPr wrap="square" rtlCol="0">
            <a:spAutoFit/>
          </a:bodyPr>
          <a:lstStyle/>
          <a:p>
            <a:r>
              <a:rPr lang="es-ES" b="1" dirty="0">
                <a:solidFill>
                  <a:srgbClr val="FF0000"/>
                </a:solidFill>
              </a:rPr>
              <a:t>José Miguel Morales Folguera: gran estudioso en la materia. Libro publicado.</a:t>
            </a:r>
          </a:p>
          <a:p>
            <a:r>
              <a:rPr lang="es-ES" b="1" dirty="0">
                <a:solidFill>
                  <a:srgbClr val="FF0000"/>
                </a:solidFill>
              </a:rPr>
              <a:t>Tres etapas constructivas.</a:t>
            </a:r>
          </a:p>
          <a:p>
            <a:r>
              <a:rPr lang="es-ES" b="1" dirty="0">
                <a:solidFill>
                  <a:srgbClr val="FF0000"/>
                </a:solidFill>
              </a:rPr>
              <a:t>	2.- El Conde de Buenavista, José Guerrero Chavarino (1660-1699), perteneciente a una familia de comerciantes genoveses. Durante 50 años, él y después su hijo, ejecutan la parte principal del jardín: el jardín patio y el jardín cortesano.</a:t>
            </a:r>
          </a:p>
        </p:txBody>
      </p:sp>
    </p:spTree>
    <p:extLst>
      <p:ext uri="{BB962C8B-B14F-4D97-AF65-F5344CB8AC3E}">
        <p14:creationId xmlns:p14="http://schemas.microsoft.com/office/powerpoint/2010/main" val="1148946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5589240"/>
            <a:ext cx="8229600" cy="1143000"/>
          </a:xfrm>
        </p:spPr>
        <p:txBody>
          <a:bodyPr/>
          <a:lstStyle/>
          <a:p>
            <a:r>
              <a:rPr lang="es-ES" dirty="0"/>
              <a:t>SU HISTORIA</a:t>
            </a:r>
          </a:p>
        </p:txBody>
      </p:sp>
      <p:sp>
        <p:nvSpPr>
          <p:cNvPr id="5" name="4 CuadroTexto"/>
          <p:cNvSpPr txBox="1"/>
          <p:nvPr/>
        </p:nvSpPr>
        <p:spPr>
          <a:xfrm>
            <a:off x="458577" y="0"/>
            <a:ext cx="8208912" cy="1754326"/>
          </a:xfrm>
          <a:prstGeom prst="rect">
            <a:avLst/>
          </a:prstGeom>
          <a:noFill/>
        </p:spPr>
        <p:txBody>
          <a:bodyPr wrap="square" rtlCol="0">
            <a:spAutoFit/>
          </a:bodyPr>
          <a:lstStyle/>
          <a:p>
            <a:r>
              <a:rPr lang="es-ES" b="1" dirty="0">
                <a:solidFill>
                  <a:srgbClr val="FF0000"/>
                </a:solidFill>
              </a:rPr>
              <a:t>José Miguel Morales Folguera: gran estudioso en la materia. Libro publicado.</a:t>
            </a:r>
          </a:p>
          <a:p>
            <a:r>
              <a:rPr lang="es-ES" b="1" dirty="0">
                <a:solidFill>
                  <a:srgbClr val="FF0000"/>
                </a:solidFill>
              </a:rPr>
              <a:t>Tres etapas constructivas.</a:t>
            </a:r>
          </a:p>
          <a:p>
            <a:r>
              <a:rPr lang="es-ES" b="1" dirty="0">
                <a:solidFill>
                  <a:srgbClr val="FF0000"/>
                </a:solidFill>
              </a:rPr>
              <a:t>	3.- El Conde de Villalcázar. Aporta los juegos de agua así como las esculturas de los ríos y el pastor, en barro cocido. Desde 1741 en adelante.</a:t>
            </a:r>
          </a:p>
          <a:p>
            <a:endParaRPr lang="es-ES" b="1" dirty="0">
              <a:solidFill>
                <a:srgbClr val="FF0000"/>
              </a:solidFill>
            </a:endParaRPr>
          </a:p>
          <a:p>
            <a:pPr algn="r"/>
            <a:r>
              <a:rPr lang="es-ES" b="1" dirty="0">
                <a:solidFill>
                  <a:srgbClr val="FF0000"/>
                </a:solidFill>
              </a:rPr>
              <a:t>Grabado: Archivo Díaz de Escovar. Málaga.</a:t>
            </a:r>
          </a:p>
        </p:txBody>
      </p:sp>
    </p:spTree>
    <p:extLst>
      <p:ext uri="{BB962C8B-B14F-4D97-AF65-F5344CB8AC3E}">
        <p14:creationId xmlns:p14="http://schemas.microsoft.com/office/powerpoint/2010/main" val="1137149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88006" y="5589240"/>
            <a:ext cx="8229600" cy="1143000"/>
          </a:xfrm>
        </p:spPr>
        <p:txBody>
          <a:bodyPr/>
          <a:lstStyle/>
          <a:p>
            <a:r>
              <a:rPr lang="es-ES" dirty="0"/>
              <a:t>ETAPA MODERNA</a:t>
            </a:r>
          </a:p>
        </p:txBody>
      </p:sp>
      <p:sp>
        <p:nvSpPr>
          <p:cNvPr id="5" name="4 CuadroTexto"/>
          <p:cNvSpPr txBox="1"/>
          <p:nvPr/>
        </p:nvSpPr>
        <p:spPr>
          <a:xfrm>
            <a:off x="212006" y="5628"/>
            <a:ext cx="8712968" cy="2031325"/>
          </a:xfrm>
          <a:prstGeom prst="rect">
            <a:avLst/>
          </a:prstGeom>
          <a:noFill/>
        </p:spPr>
        <p:txBody>
          <a:bodyPr wrap="square" rtlCol="0">
            <a:spAutoFit/>
          </a:bodyPr>
          <a:lstStyle/>
          <a:p>
            <a:r>
              <a:rPr lang="es-ES" b="1" dirty="0">
                <a:solidFill>
                  <a:srgbClr val="FF0000"/>
                </a:solidFill>
              </a:rPr>
              <a:t>En tiempos del duque de Aveiro,  mediados del s. XX, describe la finca la Marquesa de Casa Valdés en su libro Jardines de España cita ya su estado mejorable (página 113): “El trazado de este jardín se distingue hoy con dificultad por las enormes proporciones que han tomado los árboles de todas especies plantados en los macizos y que en tiempo primitivo no debían de existir, puesto que era un parterre clásico de estilo de los de la Granja. Este defecto es común a todos los jardines de este género, que se llenaron de árboles en la época romántica.”</a:t>
            </a:r>
          </a:p>
        </p:txBody>
      </p:sp>
    </p:spTree>
    <p:extLst>
      <p:ext uri="{BB962C8B-B14F-4D97-AF65-F5344CB8AC3E}">
        <p14:creationId xmlns:p14="http://schemas.microsoft.com/office/powerpoint/2010/main" val="3362597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90" y="836712"/>
            <a:ext cx="1895614" cy="2916085"/>
          </a:xfrm>
          <a:prstGeom prst="rect">
            <a:avLst/>
          </a:prstGeom>
        </p:spPr>
      </p:pic>
      <p:sp>
        <p:nvSpPr>
          <p:cNvPr id="2" name="1 Título"/>
          <p:cNvSpPr>
            <a:spLocks noGrp="1"/>
          </p:cNvSpPr>
          <p:nvPr>
            <p:ph type="title"/>
          </p:nvPr>
        </p:nvSpPr>
        <p:spPr>
          <a:xfrm>
            <a:off x="539552" y="0"/>
            <a:ext cx="8229600" cy="1143000"/>
          </a:xfrm>
        </p:spPr>
        <p:txBody>
          <a:bodyPr/>
          <a:lstStyle/>
          <a:p>
            <a:pPr algn="l"/>
            <a:r>
              <a:rPr lang="es-ES" dirty="0"/>
              <a:t>ETAPA MODERNA</a:t>
            </a:r>
          </a:p>
        </p:txBody>
      </p:sp>
      <p:sp>
        <p:nvSpPr>
          <p:cNvPr id="3" name="2 Marcador de contenido"/>
          <p:cNvSpPr>
            <a:spLocks noGrp="1"/>
          </p:cNvSpPr>
          <p:nvPr>
            <p:ph idx="1"/>
          </p:nvPr>
        </p:nvSpPr>
        <p:spPr>
          <a:xfrm>
            <a:off x="-32170" y="4653136"/>
            <a:ext cx="9144000" cy="2204864"/>
          </a:xfrm>
        </p:spPr>
        <p:txBody>
          <a:bodyPr>
            <a:normAutofit/>
          </a:bodyPr>
          <a:lstStyle/>
          <a:p>
            <a:r>
              <a:rPr lang="es-ES" sz="2400" dirty="0"/>
              <a:t>Senda El Retiro: Proyecto de Parque Ornitológico, compatible con el jardín histórico.</a:t>
            </a:r>
          </a:p>
          <a:p>
            <a:r>
              <a:rPr lang="es-ES" sz="2400" dirty="0"/>
              <a:t>Autor: José Carlos Cifuentes de la Cruz, arquitecto. Colaboradores: José Antonio del Cañizo Perate (Ing. Agrónomo) y José Antonio Sánchez Mejias (biólogo)</a:t>
            </a:r>
          </a:p>
        </p:txBody>
      </p:sp>
    </p:spTree>
    <p:extLst>
      <p:ext uri="{BB962C8B-B14F-4D97-AF65-F5344CB8AC3E}">
        <p14:creationId xmlns:p14="http://schemas.microsoft.com/office/powerpoint/2010/main" val="37073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3082354"/>
          </a:xfrm>
        </p:spPr>
        <p:txBody>
          <a:bodyPr>
            <a:normAutofit/>
          </a:bodyPr>
          <a:lstStyle/>
          <a:p>
            <a:pPr algn="just"/>
            <a:r>
              <a:rPr lang="es-ES" sz="1800" dirty="0"/>
              <a:t>“Desde que conocí la Finca el Retiro en 1984, cuando me encontraba buscando una ubicación, para llevar a cabo el Proyecto, que tenía en mente desde hacía tiempo, de crear unos pequeños ecosistemas, en donde aves y plantas pudieran realizar plenamente sus ciclos biológicos, y que, a la vez, pudieran utilizarse para la realización de programas educativos y didácticos, me di cuenta que el lugar idóneo era El Retiro. Al mismo tiempo, la implantación de este proyecto en la Finca podría servir para salvar este B.I.C. del deterioro y abandono que sufría, así como para completar la variedad de la misma, tal y como habían hecho a lo largo de la historia los condes de Buenavista y Villalcázar, puesto que una de las características de El Retiro es su tradición evolutiva, al incorporar diferentes estilos arquitectónicos y paisajísticos.</a:t>
            </a: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3645024"/>
            <a:ext cx="1895302" cy="2913611"/>
          </a:xfrm>
          <a:prstGeom prst="rect">
            <a:avLst/>
          </a:prstGeom>
        </p:spPr>
      </p:pic>
      <p:sp>
        <p:nvSpPr>
          <p:cNvPr id="5" name="4 CuadroTexto"/>
          <p:cNvSpPr txBox="1"/>
          <p:nvPr/>
        </p:nvSpPr>
        <p:spPr>
          <a:xfrm>
            <a:off x="2771800" y="3645024"/>
            <a:ext cx="5832648" cy="646331"/>
          </a:xfrm>
          <a:prstGeom prst="rect">
            <a:avLst/>
          </a:prstGeom>
          <a:noFill/>
        </p:spPr>
        <p:txBody>
          <a:bodyPr wrap="square" rtlCol="0">
            <a:spAutoFit/>
          </a:bodyPr>
          <a:lstStyle/>
          <a:p>
            <a:r>
              <a:rPr lang="es-ES" sz="3600" dirty="0"/>
              <a:t>Concepto de </a:t>
            </a:r>
            <a:r>
              <a:rPr lang="es-ES" sz="3600" b="1" dirty="0">
                <a:solidFill>
                  <a:srgbClr val="FF0000"/>
                </a:solidFill>
              </a:rPr>
              <a:t>PALIMPSESTO</a:t>
            </a:r>
            <a:r>
              <a:rPr lang="es-ES" sz="3600" dirty="0"/>
              <a:t>.</a:t>
            </a:r>
          </a:p>
        </p:txBody>
      </p:sp>
    </p:spTree>
    <p:extLst>
      <p:ext uri="{BB962C8B-B14F-4D97-AF65-F5344CB8AC3E}">
        <p14:creationId xmlns:p14="http://schemas.microsoft.com/office/powerpoint/2010/main" val="3226555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dirty="0"/>
              <a:t>Plano del proyecto</a:t>
            </a:r>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2184258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SENDA EL RETIRO: AVES</a:t>
            </a:r>
            <a:br>
              <a:rPr lang="es-ES" dirty="0"/>
            </a:br>
            <a:endParaRPr lang="es-ES" dirty="0"/>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1484784"/>
            <a:ext cx="3707868" cy="2471509"/>
          </a:xfr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4" y="3990521"/>
            <a:ext cx="4301920" cy="2867479"/>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1340768"/>
            <a:ext cx="3923928" cy="2615525"/>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2080" y="3974172"/>
            <a:ext cx="4301920" cy="2867479"/>
          </a:xfrm>
          <a:prstGeom prst="rect">
            <a:avLst/>
          </a:prstGeom>
        </p:spPr>
      </p:pic>
    </p:spTree>
    <p:extLst>
      <p:ext uri="{BB962C8B-B14F-4D97-AF65-F5344CB8AC3E}">
        <p14:creationId xmlns:p14="http://schemas.microsoft.com/office/powerpoint/2010/main" val="3921870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SENDA EL RETIRO: PLANTAS</a:t>
            </a:r>
            <a:br>
              <a:rPr lang="es-ES" dirty="0"/>
            </a:br>
            <a:endParaRPr lang="es-ES" dirty="0"/>
          </a:p>
        </p:txBody>
      </p:sp>
      <p:pic>
        <p:nvPicPr>
          <p:cNvPr id="11" name="10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403021"/>
            <a:ext cx="5183312" cy="3454979"/>
          </a:xfrm>
        </p:spPr>
      </p:pic>
      <p:pic>
        <p:nvPicPr>
          <p:cNvPr id="12" name="1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4445" y="1622816"/>
            <a:ext cx="3489555" cy="5235184"/>
          </a:xfrm>
          <a:prstGeom prst="rect">
            <a:avLst/>
          </a:prstGeom>
        </p:spPr>
      </p:pic>
      <p:sp>
        <p:nvSpPr>
          <p:cNvPr id="13" name="12 CuadroTexto"/>
          <p:cNvSpPr txBox="1"/>
          <p:nvPr/>
        </p:nvSpPr>
        <p:spPr>
          <a:xfrm>
            <a:off x="107504" y="1772816"/>
            <a:ext cx="4032448" cy="646331"/>
          </a:xfrm>
          <a:prstGeom prst="rect">
            <a:avLst/>
          </a:prstGeom>
          <a:noFill/>
        </p:spPr>
        <p:txBody>
          <a:bodyPr wrap="square" rtlCol="0">
            <a:spAutoFit/>
          </a:bodyPr>
          <a:lstStyle/>
          <a:p>
            <a:r>
              <a:rPr lang="es-ES" dirty="0"/>
              <a:t>Thunbergia grandiflora (flor violeta)</a:t>
            </a:r>
          </a:p>
          <a:p>
            <a:r>
              <a:rPr lang="es-ES" dirty="0"/>
              <a:t>y Cassia alata (flor amarilla)</a:t>
            </a:r>
          </a:p>
        </p:txBody>
      </p:sp>
    </p:spTree>
    <p:extLst>
      <p:ext uri="{BB962C8B-B14F-4D97-AF65-F5344CB8AC3E}">
        <p14:creationId xmlns:p14="http://schemas.microsoft.com/office/powerpoint/2010/main" val="3391788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a:t>
            </a:r>
            <a:br>
              <a:rPr lang="es-ES" dirty="0"/>
            </a:br>
            <a:r>
              <a:rPr lang="es-ES" dirty="0"/>
              <a:t> a paso. </a:t>
            </a:r>
            <a:br>
              <a:rPr lang="es-ES" dirty="0"/>
            </a:br>
            <a:r>
              <a:rPr lang="es-ES" sz="2200" dirty="0"/>
              <a:t>(fotos anteriores al año 2006)</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2708920"/>
            <a:ext cx="1800200" cy="2820212"/>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7680" y="-9128"/>
            <a:ext cx="4490864" cy="2961575"/>
          </a:xfrm>
          <a:prstGeom prst="rect">
            <a:avLst/>
          </a:prstGeom>
        </p:spPr>
      </p:pic>
      <p:sp>
        <p:nvSpPr>
          <p:cNvPr id="6" name="5 CuadroTexto"/>
          <p:cNvSpPr txBox="1"/>
          <p:nvPr/>
        </p:nvSpPr>
        <p:spPr>
          <a:xfrm>
            <a:off x="395536" y="1556792"/>
            <a:ext cx="1800200" cy="954107"/>
          </a:xfrm>
          <a:prstGeom prst="rect">
            <a:avLst/>
          </a:prstGeom>
          <a:noFill/>
        </p:spPr>
        <p:txBody>
          <a:bodyPr wrap="square" rtlCol="0">
            <a:spAutoFit/>
          </a:bodyPr>
          <a:lstStyle/>
          <a:p>
            <a:r>
              <a:rPr lang="es-ES" sz="2800" dirty="0"/>
              <a:t>EL HUERTO MONACAL</a:t>
            </a:r>
          </a:p>
        </p:txBody>
      </p:sp>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8352" y="3241548"/>
            <a:ext cx="5565648" cy="3616452"/>
          </a:xfrm>
          <a:prstGeom prst="rect">
            <a:avLst/>
          </a:prstGeom>
        </p:spPr>
      </p:pic>
    </p:spTree>
    <p:extLst>
      <p:ext uri="{BB962C8B-B14F-4D97-AF65-F5344CB8AC3E}">
        <p14:creationId xmlns:p14="http://schemas.microsoft.com/office/powerpoint/2010/main" val="281989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a:t>
            </a:r>
            <a:br>
              <a:rPr lang="es-ES" dirty="0"/>
            </a:br>
            <a:r>
              <a:rPr lang="es-ES" dirty="0"/>
              <a:t> a paso. </a:t>
            </a:r>
            <a:br>
              <a:rPr lang="es-ES" dirty="0"/>
            </a:br>
            <a:r>
              <a:rPr lang="es-ES" sz="2200" dirty="0"/>
              <a:t>(fotos anteriores al año 2006)</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5839" y="2518404"/>
            <a:ext cx="1800200" cy="2820212"/>
          </a:xfrm>
          <a:prstGeom prst="rect">
            <a:avLst/>
          </a:prstGeom>
        </p:spPr>
      </p:pic>
      <p:sp>
        <p:nvSpPr>
          <p:cNvPr id="6" name="5 CuadroTexto"/>
          <p:cNvSpPr txBox="1"/>
          <p:nvPr/>
        </p:nvSpPr>
        <p:spPr>
          <a:xfrm>
            <a:off x="395536" y="1556792"/>
            <a:ext cx="3816424" cy="523220"/>
          </a:xfrm>
          <a:prstGeom prst="rect">
            <a:avLst/>
          </a:prstGeom>
          <a:noFill/>
        </p:spPr>
        <p:txBody>
          <a:bodyPr wrap="square" rtlCol="0">
            <a:spAutoFit/>
          </a:bodyPr>
          <a:lstStyle/>
          <a:p>
            <a:r>
              <a:rPr lang="es-ES" sz="2800" dirty="0"/>
              <a:t>EL HUERTO MONACAL</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07" y="2475248"/>
            <a:ext cx="2903517" cy="4468456"/>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7548" y="1292352"/>
            <a:ext cx="3616452" cy="5565648"/>
          </a:xfrm>
          <a:prstGeom prst="rect">
            <a:avLst/>
          </a:prstGeom>
        </p:spPr>
      </p:pic>
      <p:cxnSp>
        <p:nvCxnSpPr>
          <p:cNvPr id="10" name="9 Conector recto de flecha"/>
          <p:cNvCxnSpPr/>
          <p:nvPr/>
        </p:nvCxnSpPr>
        <p:spPr>
          <a:xfrm flipH="1">
            <a:off x="4075939" y="1412776"/>
            <a:ext cx="1451609" cy="18722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793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a:t>
            </a:r>
            <a:br>
              <a:rPr lang="es-ES" dirty="0"/>
            </a:br>
            <a:r>
              <a:rPr lang="es-ES" dirty="0"/>
              <a:t> a paso. </a:t>
            </a:r>
            <a:br>
              <a:rPr lang="es-ES" dirty="0"/>
            </a:br>
            <a:r>
              <a:rPr lang="es-ES" sz="2200" dirty="0"/>
              <a:t>(fotos anteriores al año 2006)</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3800" y="3284984"/>
            <a:ext cx="1800200" cy="2820212"/>
          </a:xfrm>
          <a:prstGeom prst="rect">
            <a:avLst/>
          </a:prstGeom>
        </p:spPr>
      </p:pic>
      <p:sp>
        <p:nvSpPr>
          <p:cNvPr id="6" name="5 CuadroTexto"/>
          <p:cNvSpPr txBox="1"/>
          <p:nvPr/>
        </p:nvSpPr>
        <p:spPr>
          <a:xfrm>
            <a:off x="395536" y="1556792"/>
            <a:ext cx="3888432" cy="523220"/>
          </a:xfrm>
          <a:prstGeom prst="rect">
            <a:avLst/>
          </a:prstGeom>
          <a:noFill/>
        </p:spPr>
        <p:txBody>
          <a:bodyPr wrap="square" rtlCol="0">
            <a:spAutoFit/>
          </a:bodyPr>
          <a:lstStyle/>
          <a:p>
            <a:r>
              <a:rPr lang="es-ES" sz="2800" dirty="0"/>
              <a:t>EL HUERTO MONACAL</a:t>
            </a:r>
          </a:p>
        </p:txBody>
      </p:sp>
      <p:cxnSp>
        <p:nvCxnSpPr>
          <p:cNvPr id="10" name="9 Conector recto de flecha"/>
          <p:cNvCxnSpPr/>
          <p:nvPr/>
        </p:nvCxnSpPr>
        <p:spPr>
          <a:xfrm>
            <a:off x="6768606" y="2693423"/>
            <a:ext cx="1043754" cy="138364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26" y="3241548"/>
            <a:ext cx="5565648" cy="3616452"/>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070" y="174990"/>
            <a:ext cx="3899668" cy="2533930"/>
          </a:xfrm>
          <a:prstGeom prst="rect">
            <a:avLst/>
          </a:prstGeom>
        </p:spPr>
      </p:pic>
      <p:cxnSp>
        <p:nvCxnSpPr>
          <p:cNvPr id="11" name="10 Conector recto de flecha"/>
          <p:cNvCxnSpPr/>
          <p:nvPr/>
        </p:nvCxnSpPr>
        <p:spPr>
          <a:xfrm>
            <a:off x="5625574" y="4003265"/>
            <a:ext cx="1970762" cy="738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511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dirty="0"/>
              <a:t>El Retiro paso a paso. </a:t>
            </a:r>
            <a:br>
              <a:rPr lang="es-ES" dirty="0"/>
            </a:br>
            <a:r>
              <a:rPr lang="es-ES" sz="2200" dirty="0"/>
              <a:t>(fotos anteriores al año 2006)</a:t>
            </a:r>
          </a:p>
        </p:txBody>
      </p:sp>
      <p:sp>
        <p:nvSpPr>
          <p:cNvPr id="6" name="5 CuadroTexto"/>
          <p:cNvSpPr txBox="1"/>
          <p:nvPr/>
        </p:nvSpPr>
        <p:spPr>
          <a:xfrm>
            <a:off x="395536" y="1556792"/>
            <a:ext cx="3816424" cy="523220"/>
          </a:xfrm>
          <a:prstGeom prst="rect">
            <a:avLst/>
          </a:prstGeom>
          <a:noFill/>
        </p:spPr>
        <p:txBody>
          <a:bodyPr wrap="square" rtlCol="0">
            <a:spAutoFit/>
          </a:bodyPr>
          <a:lstStyle/>
          <a:p>
            <a:r>
              <a:rPr lang="es-ES" sz="2800" dirty="0"/>
              <a:t>EL JARDIN DE LA SIRENA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21" y="3150108"/>
            <a:ext cx="5580888" cy="3707892"/>
          </a:xfrm>
          <a:prstGeom prst="rect">
            <a:avLst/>
          </a:prstGeom>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0975" y="4509120"/>
            <a:ext cx="1403444" cy="1357429"/>
          </a:xfrm>
          <a:prstGeom prst="rect">
            <a:avLst/>
          </a:prstGeom>
        </p:spPr>
      </p:pic>
      <p:cxnSp>
        <p:nvCxnSpPr>
          <p:cNvPr id="11" name="10 Conector recto de flecha"/>
          <p:cNvCxnSpPr/>
          <p:nvPr/>
        </p:nvCxnSpPr>
        <p:spPr>
          <a:xfrm>
            <a:off x="5549367" y="4797152"/>
            <a:ext cx="1633502" cy="39068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a:off x="7542909" y="3567344"/>
            <a:ext cx="125435" cy="143671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4" name="1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0975" y="0"/>
            <a:ext cx="2330281" cy="3567344"/>
          </a:xfrm>
          <a:prstGeom prst="rect">
            <a:avLst/>
          </a:prstGeom>
        </p:spPr>
      </p:pic>
    </p:spTree>
    <p:extLst>
      <p:ext uri="{BB962C8B-B14F-4D97-AF65-F5344CB8AC3E}">
        <p14:creationId xmlns:p14="http://schemas.microsoft.com/office/powerpoint/2010/main" val="70868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dirty="0"/>
              <a:t>El Retiro paso  a paso. </a:t>
            </a:r>
            <a:br>
              <a:rPr lang="es-ES" dirty="0"/>
            </a:br>
            <a:r>
              <a:rPr lang="es-ES" sz="2200" dirty="0"/>
              <a:t>(fotos anteriores al año 2006)</a:t>
            </a:r>
          </a:p>
        </p:txBody>
      </p:sp>
      <p:sp>
        <p:nvSpPr>
          <p:cNvPr id="6" name="5 CuadroTexto"/>
          <p:cNvSpPr txBox="1"/>
          <p:nvPr/>
        </p:nvSpPr>
        <p:spPr>
          <a:xfrm>
            <a:off x="395536" y="1556792"/>
            <a:ext cx="4104456" cy="800219"/>
          </a:xfrm>
          <a:prstGeom prst="rect">
            <a:avLst/>
          </a:prstGeom>
          <a:noFill/>
        </p:spPr>
        <p:txBody>
          <a:bodyPr wrap="square" rtlCol="0">
            <a:spAutoFit/>
          </a:bodyPr>
          <a:lstStyle/>
          <a:p>
            <a:r>
              <a:rPr lang="es-ES" sz="2800" dirty="0"/>
              <a:t>EL JARDIN DE LA SIRENA, </a:t>
            </a:r>
            <a:r>
              <a:rPr lang="es-ES" dirty="0"/>
              <a:t>visto desde el edificio</a:t>
            </a:r>
          </a:p>
        </p:txBody>
      </p:sp>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364798"/>
            <a:ext cx="1403444" cy="1357429"/>
          </a:xfrm>
          <a:prstGeom prst="rect">
            <a:avLst/>
          </a:prstGeom>
        </p:spPr>
      </p:pic>
      <p:cxnSp>
        <p:nvCxnSpPr>
          <p:cNvPr id="11" name="10 Conector recto de flecha"/>
          <p:cNvCxnSpPr/>
          <p:nvPr/>
        </p:nvCxnSpPr>
        <p:spPr>
          <a:xfrm flipV="1">
            <a:off x="2492531" y="1700808"/>
            <a:ext cx="2727541" cy="166145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flipV="1">
            <a:off x="6588224" y="1700808"/>
            <a:ext cx="901676" cy="138957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07" y="3368743"/>
            <a:ext cx="5095163" cy="3520616"/>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6543" y="2964388"/>
            <a:ext cx="2690378" cy="3893612"/>
          </a:xfrm>
          <a:prstGeom prst="rect">
            <a:avLst/>
          </a:prstGeom>
        </p:spPr>
      </p:pic>
    </p:spTree>
    <p:extLst>
      <p:ext uri="{BB962C8B-B14F-4D97-AF65-F5344CB8AC3E}">
        <p14:creationId xmlns:p14="http://schemas.microsoft.com/office/powerpoint/2010/main" val="309711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  </a:t>
            </a:r>
            <a:br>
              <a:rPr lang="es-ES" dirty="0"/>
            </a:br>
            <a:r>
              <a:rPr lang="es-ES" dirty="0"/>
              <a:t>a paso. </a:t>
            </a:r>
            <a:br>
              <a:rPr lang="es-ES" dirty="0"/>
            </a:br>
            <a:r>
              <a:rPr lang="es-ES" sz="2200" dirty="0"/>
              <a:t>(fotos anteriores al año 2006)</a:t>
            </a:r>
          </a:p>
        </p:txBody>
      </p:sp>
      <p:sp>
        <p:nvSpPr>
          <p:cNvPr id="6" name="5 CuadroTexto"/>
          <p:cNvSpPr txBox="1"/>
          <p:nvPr/>
        </p:nvSpPr>
        <p:spPr>
          <a:xfrm>
            <a:off x="395536" y="1556792"/>
            <a:ext cx="4104456" cy="954107"/>
          </a:xfrm>
          <a:prstGeom prst="rect">
            <a:avLst/>
          </a:prstGeom>
          <a:noFill/>
        </p:spPr>
        <p:txBody>
          <a:bodyPr wrap="square" rtlCol="0">
            <a:spAutoFit/>
          </a:bodyPr>
          <a:lstStyle/>
          <a:p>
            <a:r>
              <a:rPr lang="es-ES" sz="2800" dirty="0"/>
              <a:t>EL JARDIN CORTESANO, PRIMERA TERRAZA</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617" y="4123567"/>
            <a:ext cx="3038416" cy="1528269"/>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14959"/>
            <a:ext cx="4716016" cy="3143499"/>
          </a:xfrm>
          <a:prstGeom prst="rect">
            <a:avLst/>
          </a:prstGeom>
        </p:spPr>
      </p:pic>
      <p:cxnSp>
        <p:nvCxnSpPr>
          <p:cNvPr id="11" name="10 Conector recto de flecha"/>
          <p:cNvCxnSpPr>
            <a:endCxn id="3" idx="3"/>
          </p:cNvCxnSpPr>
          <p:nvPr/>
        </p:nvCxnSpPr>
        <p:spPr>
          <a:xfrm flipH="1">
            <a:off x="3694033" y="3128540"/>
            <a:ext cx="1670055" cy="17591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flipV="1">
            <a:off x="3694033" y="5116931"/>
            <a:ext cx="2894192"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 name="1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5414" y="3128540"/>
            <a:ext cx="2423331" cy="3729459"/>
          </a:xfrm>
          <a:prstGeom prst="rect">
            <a:avLst/>
          </a:prstGeom>
        </p:spPr>
      </p:pic>
    </p:spTree>
    <p:extLst>
      <p:ext uri="{BB962C8B-B14F-4D97-AF65-F5344CB8AC3E}">
        <p14:creationId xmlns:p14="http://schemas.microsoft.com/office/powerpoint/2010/main" val="4178847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  </a:t>
            </a:r>
            <a:br>
              <a:rPr lang="es-ES" dirty="0"/>
            </a:br>
            <a:r>
              <a:rPr lang="es-ES" dirty="0"/>
              <a:t>a paso. </a:t>
            </a:r>
            <a:br>
              <a:rPr lang="es-ES" dirty="0"/>
            </a:br>
            <a:r>
              <a:rPr lang="es-ES" sz="2200" dirty="0"/>
              <a:t>(fotos anteriores al año 2006)</a:t>
            </a:r>
          </a:p>
        </p:txBody>
      </p:sp>
      <p:sp>
        <p:nvSpPr>
          <p:cNvPr id="6" name="5 CuadroTexto"/>
          <p:cNvSpPr txBox="1"/>
          <p:nvPr/>
        </p:nvSpPr>
        <p:spPr>
          <a:xfrm>
            <a:off x="395536" y="1556792"/>
            <a:ext cx="4104456" cy="954107"/>
          </a:xfrm>
          <a:prstGeom prst="rect">
            <a:avLst/>
          </a:prstGeom>
          <a:noFill/>
        </p:spPr>
        <p:txBody>
          <a:bodyPr wrap="square" rtlCol="0">
            <a:spAutoFit/>
          </a:bodyPr>
          <a:lstStyle/>
          <a:p>
            <a:r>
              <a:rPr lang="es-ES" sz="2800" dirty="0"/>
              <a:t>EL JARDIN CORTESANO, SEGUNDA TERRAZA</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617" y="4123567"/>
            <a:ext cx="3038416" cy="1528269"/>
          </a:xfrm>
          <a:prstGeom prst="rect">
            <a:avLst/>
          </a:prstGeom>
        </p:spPr>
      </p:pic>
      <p:cxnSp>
        <p:nvCxnSpPr>
          <p:cNvPr id="11" name="10 Conector recto de flecha"/>
          <p:cNvCxnSpPr/>
          <p:nvPr/>
        </p:nvCxnSpPr>
        <p:spPr>
          <a:xfrm flipH="1">
            <a:off x="2447764" y="3429000"/>
            <a:ext cx="1130588" cy="115212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flipV="1">
            <a:off x="2447764" y="5085184"/>
            <a:ext cx="1548171" cy="12241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5" y="33307"/>
            <a:ext cx="5148064" cy="3345114"/>
          </a:xfrm>
          <a:prstGeom prst="rect">
            <a:avLst/>
          </a:prstGeom>
        </p:spPr>
      </p:pic>
      <p:pic>
        <p:nvPicPr>
          <p:cNvPr id="9" name="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5935" y="3491979"/>
            <a:ext cx="5127983" cy="3332066"/>
          </a:xfrm>
          <a:prstGeom prst="rect">
            <a:avLst/>
          </a:prstGeom>
        </p:spPr>
      </p:pic>
    </p:spTree>
    <p:extLst>
      <p:ext uri="{BB962C8B-B14F-4D97-AF65-F5344CB8AC3E}">
        <p14:creationId xmlns:p14="http://schemas.microsoft.com/office/powerpoint/2010/main" val="185518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  </a:t>
            </a:r>
            <a:br>
              <a:rPr lang="es-ES" dirty="0"/>
            </a:br>
            <a:r>
              <a:rPr lang="es-ES" dirty="0"/>
              <a:t>a paso. </a:t>
            </a:r>
            <a:br>
              <a:rPr lang="es-ES" dirty="0"/>
            </a:br>
            <a:r>
              <a:rPr lang="es-ES" sz="2200" dirty="0"/>
              <a:t>(fotos anteriores al año 2006)</a:t>
            </a:r>
          </a:p>
        </p:txBody>
      </p:sp>
      <p:sp>
        <p:nvSpPr>
          <p:cNvPr id="6" name="5 CuadroTexto"/>
          <p:cNvSpPr txBox="1"/>
          <p:nvPr/>
        </p:nvSpPr>
        <p:spPr>
          <a:xfrm>
            <a:off x="395536" y="1556792"/>
            <a:ext cx="4104456" cy="1384995"/>
          </a:xfrm>
          <a:prstGeom prst="rect">
            <a:avLst/>
          </a:prstGeom>
          <a:noFill/>
        </p:spPr>
        <p:txBody>
          <a:bodyPr wrap="square" rtlCol="0">
            <a:spAutoFit/>
          </a:bodyPr>
          <a:lstStyle/>
          <a:p>
            <a:r>
              <a:rPr lang="es-ES" sz="2800" dirty="0"/>
              <a:t>EL JARDIN CORTESANO, TERCERA TERRAZA, SIN</a:t>
            </a:r>
          </a:p>
          <a:p>
            <a:r>
              <a:rPr lang="es-ES" sz="2800" dirty="0"/>
              <a:t>EL RÍO DAÑADO</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617" y="4123567"/>
            <a:ext cx="3038416" cy="1528269"/>
          </a:xfrm>
          <a:prstGeom prst="rect">
            <a:avLst/>
          </a:prstGeom>
        </p:spPr>
      </p:pic>
      <p:cxnSp>
        <p:nvCxnSpPr>
          <p:cNvPr id="11" name="10 Conector recto de flecha"/>
          <p:cNvCxnSpPr/>
          <p:nvPr/>
        </p:nvCxnSpPr>
        <p:spPr>
          <a:xfrm flipH="1">
            <a:off x="1907704" y="2204864"/>
            <a:ext cx="1969352" cy="237626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flipV="1">
            <a:off x="1907704" y="5167394"/>
            <a:ext cx="2072699" cy="13579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4" y="25963"/>
            <a:ext cx="5148065" cy="3557170"/>
          </a:xfrm>
          <a:prstGeom prst="rect">
            <a:avLst/>
          </a:prstGeom>
        </p:spPr>
      </p:pic>
      <p:pic>
        <p:nvPicPr>
          <p:cNvPr id="12" name="1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0402" y="3501007"/>
            <a:ext cx="5163597" cy="3355207"/>
          </a:xfrm>
          <a:prstGeom prst="rect">
            <a:avLst/>
          </a:prstGeom>
        </p:spPr>
      </p:pic>
    </p:spTree>
    <p:extLst>
      <p:ext uri="{BB962C8B-B14F-4D97-AF65-F5344CB8AC3E}">
        <p14:creationId xmlns:p14="http://schemas.microsoft.com/office/powerpoint/2010/main" val="237100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  </a:t>
            </a:r>
            <a:br>
              <a:rPr lang="es-ES" dirty="0"/>
            </a:br>
            <a:r>
              <a:rPr lang="es-ES" dirty="0"/>
              <a:t>a paso. </a:t>
            </a:r>
            <a:br>
              <a:rPr lang="es-ES" dirty="0"/>
            </a:br>
            <a:r>
              <a:rPr lang="es-ES" sz="2200" dirty="0"/>
              <a:t>(fotos anteriores al año 2006)</a:t>
            </a:r>
          </a:p>
        </p:txBody>
      </p:sp>
      <p:sp>
        <p:nvSpPr>
          <p:cNvPr id="6" name="5 CuadroTexto"/>
          <p:cNvSpPr txBox="1"/>
          <p:nvPr/>
        </p:nvSpPr>
        <p:spPr>
          <a:xfrm>
            <a:off x="395536" y="1556792"/>
            <a:ext cx="4104456" cy="1384995"/>
          </a:xfrm>
          <a:prstGeom prst="rect">
            <a:avLst/>
          </a:prstGeom>
          <a:noFill/>
        </p:spPr>
        <p:txBody>
          <a:bodyPr wrap="square" rtlCol="0">
            <a:spAutoFit/>
          </a:bodyPr>
          <a:lstStyle/>
          <a:p>
            <a:r>
              <a:rPr lang="es-ES" sz="2800" dirty="0"/>
              <a:t>EL JARDIN CORTESANO, TERCERA TERRAZA, </a:t>
            </a:r>
          </a:p>
          <a:p>
            <a:r>
              <a:rPr lang="es-ES" sz="2800" dirty="0"/>
              <a:t>OTROS ELEMENTOS</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8243" y="4863768"/>
            <a:ext cx="3038416" cy="1528269"/>
          </a:xfrm>
          <a:prstGeom prst="rect">
            <a:avLst/>
          </a:prstGeom>
        </p:spPr>
      </p:pic>
      <p:cxnSp>
        <p:nvCxnSpPr>
          <p:cNvPr id="11" name="10 Conector recto de flecha"/>
          <p:cNvCxnSpPr/>
          <p:nvPr/>
        </p:nvCxnSpPr>
        <p:spPr>
          <a:xfrm>
            <a:off x="6829384" y="3494271"/>
            <a:ext cx="262896" cy="18789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V="1">
            <a:off x="5292080" y="5627902"/>
            <a:ext cx="1668752" cy="76413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8352" y="0"/>
            <a:ext cx="5565648" cy="3616452"/>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033" y="3558674"/>
            <a:ext cx="5031031" cy="3299326"/>
          </a:xfrm>
          <a:prstGeom prst="rect">
            <a:avLst/>
          </a:prstGeom>
        </p:spPr>
      </p:pic>
    </p:spTree>
    <p:extLst>
      <p:ext uri="{BB962C8B-B14F-4D97-AF65-F5344CB8AC3E}">
        <p14:creationId xmlns:p14="http://schemas.microsoft.com/office/powerpoint/2010/main" val="1817538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dirty="0"/>
              <a:t>El Retiro paso a paso. </a:t>
            </a:r>
            <a:br>
              <a:rPr lang="es-ES" dirty="0"/>
            </a:br>
            <a:r>
              <a:rPr lang="es-ES" sz="2200" dirty="0"/>
              <a:t>(fotos anteriores al año 2006)</a:t>
            </a:r>
          </a:p>
        </p:txBody>
      </p:sp>
      <p:sp>
        <p:nvSpPr>
          <p:cNvPr id="6" name="5 CuadroTexto"/>
          <p:cNvSpPr txBox="1"/>
          <p:nvPr/>
        </p:nvSpPr>
        <p:spPr>
          <a:xfrm>
            <a:off x="395536" y="1556792"/>
            <a:ext cx="4104456" cy="1384995"/>
          </a:xfrm>
          <a:prstGeom prst="rect">
            <a:avLst/>
          </a:prstGeom>
          <a:noFill/>
        </p:spPr>
        <p:txBody>
          <a:bodyPr wrap="square" rtlCol="0">
            <a:spAutoFit/>
          </a:bodyPr>
          <a:lstStyle/>
          <a:p>
            <a:r>
              <a:rPr lang="es-ES" sz="2800" dirty="0"/>
              <a:t>EL JARDIN CORTESANO, TERCERA TERRAZA, </a:t>
            </a:r>
          </a:p>
          <a:p>
            <a:r>
              <a:rPr lang="es-ES" sz="2800" dirty="0"/>
              <a:t>OTROS ELEMENTOS</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8243" y="4863768"/>
            <a:ext cx="3038416" cy="1528269"/>
          </a:xfrm>
          <a:prstGeom prst="rect">
            <a:avLst/>
          </a:prstGeom>
        </p:spPr>
      </p:pic>
      <p:cxnSp>
        <p:nvCxnSpPr>
          <p:cNvPr id="10" name="9 Conector recto de flecha"/>
          <p:cNvCxnSpPr/>
          <p:nvPr/>
        </p:nvCxnSpPr>
        <p:spPr>
          <a:xfrm flipV="1">
            <a:off x="5562200" y="5417967"/>
            <a:ext cx="834376"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7674"/>
            <a:ext cx="5565648" cy="3616452"/>
          </a:xfrm>
          <a:prstGeom prst="rect">
            <a:avLst/>
          </a:prstGeom>
        </p:spPr>
      </p:pic>
      <p:pic>
        <p:nvPicPr>
          <p:cNvPr id="9" name="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8185" y="2340510"/>
            <a:ext cx="3419872" cy="2278481"/>
          </a:xfrm>
          <a:prstGeom prst="rect">
            <a:avLst/>
          </a:prstGeom>
        </p:spPr>
      </p:pic>
      <p:pic>
        <p:nvPicPr>
          <p:cNvPr id="12" name="1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6787" y="62029"/>
            <a:ext cx="3419872" cy="2278481"/>
          </a:xfrm>
          <a:prstGeom prst="rect">
            <a:avLst/>
          </a:prstGeom>
        </p:spPr>
      </p:pic>
    </p:spTree>
    <p:extLst>
      <p:ext uri="{BB962C8B-B14F-4D97-AF65-F5344CB8AC3E}">
        <p14:creationId xmlns:p14="http://schemas.microsoft.com/office/powerpoint/2010/main" val="3776225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dirty="0"/>
              <a:t>El Retiro paso  </a:t>
            </a:r>
            <a:br>
              <a:rPr lang="es-ES" dirty="0"/>
            </a:br>
            <a:r>
              <a:rPr lang="es-ES" dirty="0"/>
              <a:t>a paso. </a:t>
            </a:r>
            <a:br>
              <a:rPr lang="es-ES" dirty="0"/>
            </a:br>
            <a:r>
              <a:rPr lang="es-ES" sz="2200" dirty="0"/>
              <a:t>(fotos anteriores al año 2006)</a:t>
            </a:r>
          </a:p>
        </p:txBody>
      </p:sp>
      <p:sp>
        <p:nvSpPr>
          <p:cNvPr id="6" name="5 CuadroTexto"/>
          <p:cNvSpPr txBox="1"/>
          <p:nvPr/>
        </p:nvSpPr>
        <p:spPr>
          <a:xfrm>
            <a:off x="395536" y="1556792"/>
            <a:ext cx="4104456" cy="1384995"/>
          </a:xfrm>
          <a:prstGeom prst="rect">
            <a:avLst/>
          </a:prstGeom>
          <a:noFill/>
        </p:spPr>
        <p:txBody>
          <a:bodyPr wrap="square" rtlCol="0">
            <a:spAutoFit/>
          </a:bodyPr>
          <a:lstStyle/>
          <a:p>
            <a:r>
              <a:rPr lang="es-ES" sz="2800" dirty="0"/>
              <a:t>EL JARDIN CORTESANO, TERCERA TERRAZA, </a:t>
            </a:r>
          </a:p>
          <a:p>
            <a:r>
              <a:rPr lang="es-ES" sz="2800" dirty="0"/>
              <a:t>VISTA GENERAL</a:t>
            </a:r>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8243" y="4863768"/>
            <a:ext cx="3038416" cy="1528269"/>
          </a:xfrm>
          <a:prstGeom prst="rect">
            <a:avLst/>
          </a:prstGeom>
        </p:spPr>
      </p:pic>
      <p:cxnSp>
        <p:nvCxnSpPr>
          <p:cNvPr id="10" name="9 Conector recto de flecha"/>
          <p:cNvCxnSpPr/>
          <p:nvPr/>
        </p:nvCxnSpPr>
        <p:spPr>
          <a:xfrm>
            <a:off x="5364088" y="5517232"/>
            <a:ext cx="69415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406" y="487"/>
            <a:ext cx="5165594" cy="3356505"/>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79" y="3371527"/>
            <a:ext cx="5385467" cy="3499374"/>
          </a:xfrm>
          <a:prstGeom prst="rect">
            <a:avLst/>
          </a:prstGeom>
        </p:spPr>
      </p:pic>
    </p:spTree>
    <p:extLst>
      <p:ext uri="{BB962C8B-B14F-4D97-AF65-F5344CB8AC3E}">
        <p14:creationId xmlns:p14="http://schemas.microsoft.com/office/powerpoint/2010/main" val="1572394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16632"/>
            <a:ext cx="8229600" cy="1143000"/>
          </a:xfrm>
        </p:spPr>
        <p:txBody>
          <a:bodyPr>
            <a:normAutofit fontScale="90000"/>
          </a:bodyPr>
          <a:lstStyle/>
          <a:p>
            <a:pPr algn="l"/>
            <a:r>
              <a:rPr lang="es-ES" dirty="0"/>
              <a:t>OTRAS ZONAS DE INTERÉS</a:t>
            </a:r>
            <a:br>
              <a:rPr lang="es-ES" dirty="0"/>
            </a:br>
            <a:r>
              <a:rPr lang="es-ES" sz="4000" dirty="0"/>
              <a:t>LA MESA DEL OBISPO</a:t>
            </a: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22210" y="3908648"/>
            <a:ext cx="4621790" cy="2994592"/>
          </a:xfr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817961"/>
            <a:ext cx="4636787" cy="3090688"/>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20576"/>
            <a:ext cx="1800200" cy="2820212"/>
          </a:xfrm>
          <a:prstGeom prst="rect">
            <a:avLst/>
          </a:prstGeom>
        </p:spPr>
      </p:pic>
      <p:cxnSp>
        <p:nvCxnSpPr>
          <p:cNvPr id="7" name="6 Conector recto de flecha"/>
          <p:cNvCxnSpPr/>
          <p:nvPr/>
        </p:nvCxnSpPr>
        <p:spPr>
          <a:xfrm flipH="1">
            <a:off x="1800200" y="2780928"/>
            <a:ext cx="2763416" cy="20899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flipH="1" flipV="1">
            <a:off x="1907704" y="5194954"/>
            <a:ext cx="2655912" cy="75784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8855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16632"/>
            <a:ext cx="8229600" cy="1143000"/>
          </a:xfrm>
        </p:spPr>
        <p:txBody>
          <a:bodyPr>
            <a:normAutofit/>
          </a:bodyPr>
          <a:lstStyle/>
          <a:p>
            <a:r>
              <a:rPr lang="es-ES" dirty="0"/>
              <a:t>OTRAS ZONAS DE INTERÉS </a:t>
            </a:r>
            <a:r>
              <a:rPr lang="es-ES" sz="4000" dirty="0"/>
              <a:t>LA RÍA</a:t>
            </a:r>
          </a:p>
        </p:txBody>
      </p:sp>
      <p:pic>
        <p:nvPicPr>
          <p:cNvPr id="8" name="7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58284" y="3323610"/>
            <a:ext cx="4585716" cy="3517392"/>
          </a:xfrm>
        </p:spPr>
      </p:pic>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68760"/>
            <a:ext cx="4314617" cy="2803556"/>
          </a:xfrm>
          <a:prstGeom prst="rect">
            <a:avLst/>
          </a:prstGeom>
        </p:spPr>
      </p:pic>
      <p:pic>
        <p:nvPicPr>
          <p:cNvPr id="11" name="10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074359"/>
            <a:ext cx="4283968" cy="2783641"/>
          </a:xfrm>
          <a:prstGeom prst="rect">
            <a:avLst/>
          </a:prstGeom>
        </p:spPr>
      </p:pic>
      <p:cxnSp>
        <p:nvCxnSpPr>
          <p:cNvPr id="7" name="6 Conector recto de flecha"/>
          <p:cNvCxnSpPr/>
          <p:nvPr/>
        </p:nvCxnSpPr>
        <p:spPr>
          <a:xfrm>
            <a:off x="4427984" y="2204864"/>
            <a:ext cx="2550701" cy="15106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flipV="1">
            <a:off x="4314617" y="4072316"/>
            <a:ext cx="2664068" cy="65282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04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417" y="0"/>
            <a:ext cx="8229600" cy="1143000"/>
          </a:xfrm>
        </p:spPr>
        <p:txBody>
          <a:bodyPr>
            <a:normAutofit fontScale="90000"/>
          </a:bodyPr>
          <a:lstStyle/>
          <a:p>
            <a:r>
              <a:rPr lang="es-ES" dirty="0"/>
              <a:t>OTRAS ZONAS DE INTERÉS </a:t>
            </a:r>
            <a:r>
              <a:rPr lang="es-ES" sz="3100" dirty="0"/>
              <a:t>EL RELOJ DE SOL</a:t>
            </a:r>
          </a:p>
        </p:txBody>
      </p:sp>
      <p:pic>
        <p:nvPicPr>
          <p:cNvPr id="8" name="7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9712" y="3429000"/>
            <a:ext cx="4585716" cy="3517392"/>
          </a:xfr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4688" y="795528"/>
            <a:ext cx="3639312" cy="5266944"/>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922412"/>
            <a:ext cx="3341573" cy="5013176"/>
          </a:xfrm>
          <a:prstGeom prst="rect">
            <a:avLst/>
          </a:prstGeom>
        </p:spPr>
      </p:pic>
      <p:cxnSp>
        <p:nvCxnSpPr>
          <p:cNvPr id="12" name="11 Conector recto de flecha"/>
          <p:cNvCxnSpPr/>
          <p:nvPr/>
        </p:nvCxnSpPr>
        <p:spPr>
          <a:xfrm>
            <a:off x="3341573" y="1916832"/>
            <a:ext cx="1014403" cy="288032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flipH="1">
            <a:off x="4499992" y="1916081"/>
            <a:ext cx="1004696" cy="288107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47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7061" y="0"/>
            <a:ext cx="8852406" cy="6858000"/>
          </a:xfrm>
        </p:spPr>
      </p:pic>
    </p:spTree>
    <p:extLst>
      <p:ext uri="{BB962C8B-B14F-4D97-AF65-F5344CB8AC3E}">
        <p14:creationId xmlns:p14="http://schemas.microsoft.com/office/powerpoint/2010/main" val="922508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FF00"/>
                </a:solidFill>
              </a:rPr>
              <a:t>EL RETIRO DE CHURRIANA ES UN BIC.</a:t>
            </a:r>
            <a:br>
              <a:rPr lang="es-ES" dirty="0">
                <a:solidFill>
                  <a:srgbClr val="FFFF00"/>
                </a:solidFill>
              </a:rPr>
            </a:br>
            <a:r>
              <a:rPr lang="es-ES" dirty="0">
                <a:solidFill>
                  <a:srgbClr val="FFFF00"/>
                </a:solidFill>
              </a:rPr>
              <a:t>BIEN DE INTERÉS CULTURAL</a:t>
            </a:r>
          </a:p>
        </p:txBody>
      </p:sp>
      <p:sp>
        <p:nvSpPr>
          <p:cNvPr id="3" name="2 Marcador de contenido"/>
          <p:cNvSpPr>
            <a:spLocks noGrp="1"/>
          </p:cNvSpPr>
          <p:nvPr>
            <p:ph idx="1"/>
          </p:nvPr>
        </p:nvSpPr>
        <p:spPr/>
        <p:txBody>
          <a:bodyPr>
            <a:noAutofit/>
          </a:bodyPr>
          <a:lstStyle/>
          <a:p>
            <a:r>
              <a:rPr lang="es-ES" sz="2400" dirty="0">
                <a:solidFill>
                  <a:srgbClr val="FFFF00"/>
                </a:solidFill>
              </a:rPr>
              <a:t>La ley de patrimonio histórico de la Junta de Andalucía dice en su articulado</a:t>
            </a:r>
          </a:p>
          <a:p>
            <a:r>
              <a:rPr lang="es-ES" sz="2000" b="1" dirty="0">
                <a:solidFill>
                  <a:srgbClr val="FFFF00"/>
                </a:solidFill>
              </a:rPr>
              <a:t>Artículo 14. Obligaciones de las personas titulares.</a:t>
            </a:r>
          </a:p>
          <a:p>
            <a:pPr marL="0" indent="0" algn="just">
              <a:buNone/>
            </a:pPr>
            <a:r>
              <a:rPr lang="es-ES" sz="2000" b="1" dirty="0">
                <a:solidFill>
                  <a:srgbClr val="FFFF00"/>
                </a:solidFill>
              </a:rPr>
              <a:t>1. Las personas propietarias, titulares de derechos o simples poseedoras de bienes integrantes del Patrimonio Histórico Andaluz, se hallen o no catalogados, tienen el deber de conservarlos, mantenerlos y custodiarlos de manera que se garantice la salvaguarda de sus valores. A estos efectos, la Consejería competente en materia de patrimonio histórico podrá asesorar sobre aquellas obras y actuaciones precisas para el cumplimiento del deber de conservación</a:t>
            </a:r>
            <a:r>
              <a:rPr lang="es-ES" sz="2000" dirty="0">
                <a:solidFill>
                  <a:srgbClr val="FFFF00"/>
                </a:solidFill>
              </a:rPr>
              <a:t>.</a:t>
            </a:r>
          </a:p>
        </p:txBody>
      </p:sp>
    </p:spTree>
    <p:extLst>
      <p:ext uri="{BB962C8B-B14F-4D97-AF65-F5344CB8AC3E}">
        <p14:creationId xmlns:p14="http://schemas.microsoft.com/office/powerpoint/2010/main" val="2608692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FF00"/>
                </a:solidFill>
              </a:rPr>
              <a:t>EL RETIRO DE CHURRIANA ES UN BIC.</a:t>
            </a:r>
            <a:br>
              <a:rPr lang="es-ES" dirty="0">
                <a:solidFill>
                  <a:srgbClr val="FFFF00"/>
                </a:solidFill>
              </a:rPr>
            </a:br>
            <a:r>
              <a:rPr lang="es-ES" dirty="0">
                <a:solidFill>
                  <a:srgbClr val="FFFF00"/>
                </a:solidFill>
              </a:rPr>
              <a:t>BIEN DE INTERÉS CULTURAL</a:t>
            </a:r>
          </a:p>
        </p:txBody>
      </p:sp>
      <p:sp>
        <p:nvSpPr>
          <p:cNvPr id="3" name="2 Marcador de contenido"/>
          <p:cNvSpPr>
            <a:spLocks noGrp="1"/>
          </p:cNvSpPr>
          <p:nvPr>
            <p:ph idx="1"/>
          </p:nvPr>
        </p:nvSpPr>
        <p:spPr/>
        <p:txBody>
          <a:bodyPr>
            <a:noAutofit/>
          </a:bodyPr>
          <a:lstStyle/>
          <a:p>
            <a:r>
              <a:rPr lang="es-ES" sz="2400" b="1" dirty="0">
                <a:solidFill>
                  <a:srgbClr val="FFFF00"/>
                </a:solidFill>
              </a:rPr>
              <a:t>La ley de patrimonio histórico de la Junta de Andalucía dice en su articulado</a:t>
            </a:r>
          </a:p>
          <a:p>
            <a:r>
              <a:rPr lang="es-ES" sz="2000" b="1" dirty="0">
                <a:solidFill>
                  <a:srgbClr val="FFFF00"/>
                </a:solidFill>
              </a:rPr>
              <a:t>Artículo 14. Obligaciones de las personas titulares.</a:t>
            </a:r>
          </a:p>
          <a:p>
            <a:r>
              <a:rPr lang="es-ES" sz="2000" b="1" dirty="0">
                <a:solidFill>
                  <a:srgbClr val="FFFF00"/>
                </a:solidFill>
              </a:rPr>
              <a:t>2. En el supuesto de bienes y actividades inscritas en el Catálogo General del Patrimonio Histórico Andaluz deberán, asimismo, permitir su inspección por las personas y órganos competentes de la Administración de la Junta de Andalucía, su estudio por las personas investigadoras acreditadas por la misma, así como facilitar la información que pidan las Administraciones Públicas competentes sobre el estado de los bienes y su utilización. </a:t>
            </a:r>
            <a:endParaRPr lang="es-ES" sz="2400" b="1" dirty="0">
              <a:solidFill>
                <a:srgbClr val="FFFF00"/>
              </a:solidFill>
            </a:endParaRPr>
          </a:p>
        </p:txBody>
      </p:sp>
    </p:spTree>
    <p:extLst>
      <p:ext uri="{BB962C8B-B14F-4D97-AF65-F5344CB8AC3E}">
        <p14:creationId xmlns:p14="http://schemas.microsoft.com/office/powerpoint/2010/main" val="459295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FF00"/>
                </a:solidFill>
              </a:rPr>
              <a:t>EL RETIRO DE CHURRIANA ES UN BIC.</a:t>
            </a:r>
            <a:br>
              <a:rPr lang="es-ES" dirty="0">
                <a:solidFill>
                  <a:srgbClr val="FFFF00"/>
                </a:solidFill>
              </a:rPr>
            </a:br>
            <a:r>
              <a:rPr lang="es-ES" dirty="0">
                <a:solidFill>
                  <a:srgbClr val="FFFF00"/>
                </a:solidFill>
              </a:rPr>
              <a:t>BIEN DE INTERÉS CULTURAL</a:t>
            </a:r>
          </a:p>
        </p:txBody>
      </p:sp>
      <p:sp>
        <p:nvSpPr>
          <p:cNvPr id="3" name="2 Marcador de contenido"/>
          <p:cNvSpPr>
            <a:spLocks noGrp="1"/>
          </p:cNvSpPr>
          <p:nvPr>
            <p:ph idx="1"/>
          </p:nvPr>
        </p:nvSpPr>
        <p:spPr/>
        <p:txBody>
          <a:bodyPr>
            <a:noAutofit/>
          </a:bodyPr>
          <a:lstStyle/>
          <a:p>
            <a:r>
              <a:rPr lang="es-ES" sz="2000" b="1" dirty="0">
                <a:solidFill>
                  <a:srgbClr val="FFFF00"/>
                </a:solidFill>
              </a:rPr>
              <a:t>La ley de patrimonio histórico de la Junta de Andalucía dice en su articulado</a:t>
            </a:r>
          </a:p>
          <a:p>
            <a:r>
              <a:rPr lang="es-ES" sz="2000" b="1" dirty="0">
                <a:solidFill>
                  <a:srgbClr val="FFFF00"/>
                </a:solidFill>
              </a:rPr>
              <a:t>Artículo 14. Obligaciones de las personas titulares.</a:t>
            </a:r>
          </a:p>
          <a:p>
            <a:r>
              <a:rPr lang="es-ES" sz="2000" b="1" dirty="0">
                <a:solidFill>
                  <a:srgbClr val="FFFF00"/>
                </a:solidFill>
              </a:rPr>
              <a:t>3. Cuando se trate de Bienes de Interés Cultural, además se permitirá </a:t>
            </a:r>
            <a:r>
              <a:rPr lang="es-ES" sz="2000" b="1" u="sng" dirty="0">
                <a:solidFill>
                  <a:srgbClr val="FFFF00"/>
                </a:solidFill>
              </a:rPr>
              <a:t>la visita pública gratuita, al menos cuatro días al mes, en días y horas previamente señalados, </a:t>
            </a:r>
            <a:r>
              <a:rPr lang="es-ES" sz="2000" b="1" dirty="0">
                <a:solidFill>
                  <a:srgbClr val="FFFF00"/>
                </a:solidFill>
              </a:rPr>
              <a:t>constando esta información de manera accesible y pública a los ciudadanos en lugar adecuado del Bien de Interés Cultural. El cumplimiento de esta obligación podrá ser dispensado total o parcialmente por la Consejería competente en materia de patrimonio histórico cuando medie causa justificada. En el caso de bienes muebles se podrá, igualmente, acordar como obligación sustitutoria el depósito del bien en un lugar que reúna las adecuadas condiciones de seguridad y exhibición durante un período máximo de cinco meses cada dos años o, preferentemente, su préstamo temporal para exposiciones organizadas por la Consejería competente en materia de patrimonio histórico.</a:t>
            </a:r>
          </a:p>
        </p:txBody>
      </p:sp>
    </p:spTree>
    <p:extLst>
      <p:ext uri="{BB962C8B-B14F-4D97-AF65-F5344CB8AC3E}">
        <p14:creationId xmlns:p14="http://schemas.microsoft.com/office/powerpoint/2010/main" val="539373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FF00"/>
                </a:solidFill>
              </a:rPr>
              <a:t>EL RETIRO DE CHURRIANA ES UN BIC.</a:t>
            </a:r>
            <a:br>
              <a:rPr lang="es-ES" dirty="0">
                <a:solidFill>
                  <a:srgbClr val="FFFF00"/>
                </a:solidFill>
              </a:rPr>
            </a:br>
            <a:r>
              <a:rPr lang="es-ES" dirty="0">
                <a:solidFill>
                  <a:srgbClr val="FFFF00"/>
                </a:solidFill>
              </a:rPr>
              <a:t>BIEN DE INTERÉS CULTURAL</a:t>
            </a:r>
          </a:p>
        </p:txBody>
      </p:sp>
      <p:sp>
        <p:nvSpPr>
          <p:cNvPr id="3" name="2 Marcador de contenido"/>
          <p:cNvSpPr>
            <a:spLocks noGrp="1"/>
          </p:cNvSpPr>
          <p:nvPr>
            <p:ph idx="1"/>
          </p:nvPr>
        </p:nvSpPr>
        <p:spPr/>
        <p:txBody>
          <a:bodyPr>
            <a:noAutofit/>
          </a:bodyPr>
          <a:lstStyle/>
          <a:p>
            <a:r>
              <a:rPr lang="es-ES" sz="2000" b="1" dirty="0">
                <a:solidFill>
                  <a:srgbClr val="FFFF00"/>
                </a:solidFill>
              </a:rPr>
              <a:t>La ley de patrimonio histórico de la Junta de Andalucía dice en su articulado</a:t>
            </a:r>
          </a:p>
          <a:p>
            <a:r>
              <a:rPr lang="es-ES" sz="2000" b="1" dirty="0">
                <a:solidFill>
                  <a:srgbClr val="FFFF00"/>
                </a:solidFill>
              </a:rPr>
              <a:t>Artículo 19. Contaminación visual o perceptiva.</a:t>
            </a:r>
          </a:p>
          <a:p>
            <a:r>
              <a:rPr lang="es-ES" sz="2000" b="1" dirty="0">
                <a:solidFill>
                  <a:srgbClr val="FFFF00"/>
                </a:solidFill>
              </a:rPr>
              <a:t>1. Se entiende por contaminación visual o perceptiva, a los efectos de esta Ley, aquella intervención, uso o acción en el bien o su entorno de protección que degrade los valores de un bien inmueble integrante del Patrimonio Histórico y toda interferencia que impida o distorsione su contemplación.</a:t>
            </a:r>
          </a:p>
          <a:p>
            <a:r>
              <a:rPr lang="es-ES" sz="2000" b="1" dirty="0">
                <a:solidFill>
                  <a:srgbClr val="FFFF00"/>
                </a:solidFill>
              </a:rPr>
              <a:t>2. Los municipios en los que se encuentren bienes inscritos en el Catálogo General del Patrimonio Histórico de Andalucía deberán recoger en el planeamiento urbanístico o en las ordenanzas municipales de edificación y urbanización medidas que eviten su contaminación visual o perceptiva..</a:t>
            </a:r>
          </a:p>
        </p:txBody>
      </p:sp>
    </p:spTree>
    <p:extLst>
      <p:ext uri="{BB962C8B-B14F-4D97-AF65-F5344CB8AC3E}">
        <p14:creationId xmlns:p14="http://schemas.microsoft.com/office/powerpoint/2010/main" val="2342078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b="1" dirty="0">
                <a:solidFill>
                  <a:srgbClr val="FFFF00"/>
                </a:solidFill>
              </a:rPr>
              <a:t>¿Qué ocurre en otros jardines históricos?</a:t>
            </a:r>
          </a:p>
        </p:txBody>
      </p:sp>
      <p:sp>
        <p:nvSpPr>
          <p:cNvPr id="5" name="4 Marcador de contenido"/>
          <p:cNvSpPr>
            <a:spLocks noGrp="1"/>
          </p:cNvSpPr>
          <p:nvPr>
            <p:ph idx="1"/>
          </p:nvPr>
        </p:nvSpPr>
        <p:spPr>
          <a:xfrm>
            <a:off x="457200" y="1600200"/>
            <a:ext cx="8229600" cy="5069160"/>
          </a:xfrm>
        </p:spPr>
        <p:txBody>
          <a:bodyPr>
            <a:normAutofit fontScale="62500" lnSpcReduction="20000"/>
          </a:bodyPr>
          <a:lstStyle/>
          <a:p>
            <a:r>
              <a:rPr lang="es-ES" b="1" dirty="0">
                <a:solidFill>
                  <a:srgbClr val="FFFF00"/>
                </a:solidFill>
              </a:rPr>
              <a:t>Villandry. Valle del Loira. Francia</a:t>
            </a:r>
          </a:p>
          <a:p>
            <a:endParaRPr lang="es-ES" b="1" dirty="0">
              <a:solidFill>
                <a:srgbClr val="FFFF00"/>
              </a:solidFill>
            </a:endParaRPr>
          </a:p>
          <a:p>
            <a:r>
              <a:rPr lang="es-ES" b="1" dirty="0">
                <a:solidFill>
                  <a:srgbClr val="FFFF00"/>
                </a:solidFill>
              </a:rPr>
              <a:t>Adquirido en 1906 por un médico extremeño, Joachim Carvallo, casado con una acaudalada americana. Llama a Javier de Winthuysen, pintor-jardinero sevillano, para restaurar el jardín. Realiza en él un jardín huerto medieval a gran escala, ocupando actualmente seis hectáreas de hermosos jardines. Su descendiente y actual propietario Henri Carvallo nos dice lo siguiente:</a:t>
            </a:r>
          </a:p>
          <a:p>
            <a:endParaRPr lang="es-ES" b="1" dirty="0">
              <a:solidFill>
                <a:srgbClr val="FFFF00"/>
              </a:solidFill>
            </a:endParaRPr>
          </a:p>
          <a:p>
            <a:r>
              <a:rPr lang="es-ES" b="1" dirty="0">
                <a:solidFill>
                  <a:srgbClr val="FFFF00"/>
                </a:solidFill>
              </a:rPr>
              <a:t>“ MI FAMILIA SIEMPRE QUISO QUE LA PROPIEDAD ESTUVIESE ABIERTA AL PÚBLICO. EN CUANTO SE TERMINARON LOS JARDINES, EN 1920, MI BISABUELO JOACHIM DECIDIÓ ABRIRLOS A LOS VISITANTES, NO POR NECESIDAD ECONÓMICA, SINO POR CONSIDERARLO UNA OBLIGACIÓN MORAL. A MI BISABUELO LE GUSTABA RECORDAR QUE LOS MONUMENTOS HISTÓRICOS “FORMAN UNA ENTIDAD SOCIAL POR SU CARÁCTER ESTÉTICO Y MORAL, EJERCEN UNA INFLUENCIA UNIVERSAL Y QUIENES TIENEN EL HONOR DE POSEER UN MONUMENTO DEBEN ENTENDER QUE ES NECESARIO ABRIRLO AL PÚBLICO”</a:t>
            </a:r>
          </a:p>
          <a:p>
            <a:endParaRPr lang="es-ES" dirty="0"/>
          </a:p>
        </p:txBody>
      </p:sp>
    </p:spTree>
    <p:extLst>
      <p:ext uri="{BB962C8B-B14F-4D97-AF65-F5344CB8AC3E}">
        <p14:creationId xmlns:p14="http://schemas.microsoft.com/office/powerpoint/2010/main" val="2294267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b="1" dirty="0">
                <a:solidFill>
                  <a:srgbClr val="FFFF00"/>
                </a:solidFill>
              </a:rPr>
              <a:t>¿Qué ocurre en otros jardines históricos?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24744"/>
            <a:ext cx="4860032" cy="3237983"/>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3955843"/>
            <a:ext cx="4355976" cy="2902157"/>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2721" y="1124744"/>
            <a:ext cx="4431279" cy="2952328"/>
          </a:xfrm>
          <a:prstGeom prst="rect">
            <a:avLst/>
          </a:prstGeom>
        </p:spPr>
      </p:pic>
      <p:sp>
        <p:nvSpPr>
          <p:cNvPr id="8" name="7 Rectángulo"/>
          <p:cNvSpPr/>
          <p:nvPr/>
        </p:nvSpPr>
        <p:spPr>
          <a:xfrm>
            <a:off x="323528" y="4362727"/>
            <a:ext cx="4536504"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Villandry, Valle del Loira, Francia</a:t>
            </a:r>
          </a:p>
        </p:txBody>
      </p:sp>
    </p:spTree>
    <p:extLst>
      <p:ext uri="{BB962C8B-B14F-4D97-AF65-F5344CB8AC3E}">
        <p14:creationId xmlns:p14="http://schemas.microsoft.com/office/powerpoint/2010/main" val="2994214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6778" y="274638"/>
            <a:ext cx="9117222" cy="1282154"/>
          </a:xfrm>
        </p:spPr>
        <p:txBody>
          <a:bodyPr>
            <a:normAutofit fontScale="90000"/>
          </a:bodyPr>
          <a:lstStyle/>
          <a:p>
            <a:r>
              <a:rPr lang="es-ES" sz="3600" b="1" dirty="0">
                <a:solidFill>
                  <a:srgbClr val="FFFF00"/>
                </a:solidFill>
              </a:rPr>
              <a:t>¿Qué ocurre en otros jardines históricos españoles?</a:t>
            </a:r>
            <a:br>
              <a:rPr lang="es-ES" sz="3600" b="1" dirty="0">
                <a:solidFill>
                  <a:srgbClr val="FFFF00"/>
                </a:solidFill>
              </a:rPr>
            </a:br>
            <a:r>
              <a:rPr lang="es-ES" sz="3600" b="1" dirty="0">
                <a:solidFill>
                  <a:srgbClr val="FFFF00"/>
                </a:solidFill>
              </a:rPr>
              <a:t>El ejemplo del sr. Duque de Segorbe</a:t>
            </a:r>
          </a:p>
        </p:txBody>
      </p:sp>
      <p:sp>
        <p:nvSpPr>
          <p:cNvPr id="8" name="7 Rectángulo"/>
          <p:cNvSpPr/>
          <p:nvPr/>
        </p:nvSpPr>
        <p:spPr>
          <a:xfrm>
            <a:off x="26778" y="4902423"/>
            <a:ext cx="4536504"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El Pazo de Oca, Estrada</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40768"/>
            <a:ext cx="4753303" cy="3168352"/>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2050" y="3861048"/>
            <a:ext cx="4509856" cy="3006080"/>
          </a:xfrm>
          <a:prstGeom prst="rect">
            <a:avLst/>
          </a:prstGeom>
        </p:spPr>
      </p:pic>
    </p:spTree>
    <p:extLst>
      <p:ext uri="{BB962C8B-B14F-4D97-AF65-F5344CB8AC3E}">
        <p14:creationId xmlns:p14="http://schemas.microsoft.com/office/powerpoint/2010/main" val="3813259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778" y="274638"/>
            <a:ext cx="9105128" cy="1282154"/>
          </a:xfrm>
        </p:spPr>
        <p:txBody>
          <a:bodyPr>
            <a:normAutofit fontScale="90000"/>
          </a:bodyPr>
          <a:lstStyle/>
          <a:p>
            <a:r>
              <a:rPr lang="es-ES" sz="3600" b="1" dirty="0">
                <a:solidFill>
                  <a:srgbClr val="FFFF00"/>
                </a:solidFill>
              </a:rPr>
              <a:t>¿Qué ocurre en otros jardines históricos españoles?</a:t>
            </a:r>
            <a:br>
              <a:rPr lang="es-ES" sz="3600" b="1" dirty="0">
                <a:solidFill>
                  <a:srgbClr val="FFFF00"/>
                </a:solidFill>
              </a:rPr>
            </a:br>
            <a:r>
              <a:rPr lang="es-ES" sz="3600" b="1" dirty="0">
                <a:solidFill>
                  <a:srgbClr val="FFFF00"/>
                </a:solidFill>
              </a:rPr>
              <a:t>El ejemplo del sr. Duque de Segorbe</a:t>
            </a:r>
          </a:p>
        </p:txBody>
      </p:sp>
      <p:sp>
        <p:nvSpPr>
          <p:cNvPr id="8" name="7 Rectángulo"/>
          <p:cNvSpPr/>
          <p:nvPr/>
        </p:nvSpPr>
        <p:spPr>
          <a:xfrm>
            <a:off x="35102" y="4293113"/>
            <a:ext cx="4536504"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Moratalla, Hornachuelos, Córdoba.</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7399" y="1556792"/>
            <a:ext cx="3534139" cy="5301208"/>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412775"/>
            <a:ext cx="4321209" cy="2880337"/>
          </a:xfrm>
          <a:prstGeom prst="rect">
            <a:avLst/>
          </a:prstGeom>
        </p:spPr>
      </p:pic>
    </p:spTree>
    <p:extLst>
      <p:ext uri="{BB962C8B-B14F-4D97-AF65-F5344CB8AC3E}">
        <p14:creationId xmlns:p14="http://schemas.microsoft.com/office/powerpoint/2010/main" val="4151687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6778" y="274638"/>
            <a:ext cx="9105128" cy="1282154"/>
          </a:xfrm>
        </p:spPr>
        <p:txBody>
          <a:bodyPr>
            <a:normAutofit fontScale="90000"/>
          </a:bodyPr>
          <a:lstStyle/>
          <a:p>
            <a:r>
              <a:rPr lang="es-ES" sz="3600" b="1" dirty="0">
                <a:solidFill>
                  <a:srgbClr val="FFFF00"/>
                </a:solidFill>
              </a:rPr>
              <a:t>¿Qué ocurre en otros jardines históricos españoles?</a:t>
            </a:r>
            <a:br>
              <a:rPr lang="es-ES" sz="3600" b="1" dirty="0">
                <a:solidFill>
                  <a:srgbClr val="FFFF00"/>
                </a:solidFill>
              </a:rPr>
            </a:br>
            <a:r>
              <a:rPr lang="es-ES" sz="3600" b="1" dirty="0">
                <a:solidFill>
                  <a:srgbClr val="FFFF00"/>
                </a:solidFill>
              </a:rPr>
              <a:t>El ejemplo del sr. Duque de Segorbe</a:t>
            </a:r>
          </a:p>
        </p:txBody>
      </p:sp>
      <p:sp>
        <p:nvSpPr>
          <p:cNvPr id="8" name="7 Rectángulo"/>
          <p:cNvSpPr/>
          <p:nvPr/>
        </p:nvSpPr>
        <p:spPr>
          <a:xfrm>
            <a:off x="35102" y="4797152"/>
            <a:ext cx="4536504"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 Casa de Pilatos, Sevilla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3" y="1412776"/>
            <a:ext cx="4132539" cy="2753294"/>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0704" y="4158713"/>
            <a:ext cx="4051479" cy="2699287"/>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0705" y="1412775"/>
            <a:ext cx="4033295" cy="2687173"/>
          </a:xfrm>
          <a:prstGeom prst="rect">
            <a:avLst/>
          </a:prstGeom>
        </p:spPr>
      </p:pic>
    </p:spTree>
    <p:extLst>
      <p:ext uri="{BB962C8B-B14F-4D97-AF65-F5344CB8AC3E}">
        <p14:creationId xmlns:p14="http://schemas.microsoft.com/office/powerpoint/2010/main" val="1781760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6778" y="274638"/>
            <a:ext cx="9105128" cy="1282154"/>
          </a:xfrm>
        </p:spPr>
        <p:txBody>
          <a:bodyPr>
            <a:normAutofit fontScale="90000"/>
          </a:bodyPr>
          <a:lstStyle/>
          <a:p>
            <a:r>
              <a:rPr lang="es-ES" sz="3600" b="1" dirty="0">
                <a:solidFill>
                  <a:srgbClr val="FFFF00"/>
                </a:solidFill>
              </a:rPr>
              <a:t>¿Qué ocurre en otros jardines históricos españoles?</a:t>
            </a:r>
            <a:br>
              <a:rPr lang="es-ES" sz="3600" b="1" dirty="0">
                <a:solidFill>
                  <a:srgbClr val="FFFF00"/>
                </a:solidFill>
              </a:rPr>
            </a:br>
            <a:r>
              <a:rPr lang="es-ES" sz="3600" b="1" dirty="0">
                <a:solidFill>
                  <a:srgbClr val="FFFF00"/>
                </a:solidFill>
              </a:rPr>
              <a:t>El ejemplo del sr. Duque de Segorbe</a:t>
            </a:r>
          </a:p>
        </p:txBody>
      </p:sp>
      <p:sp>
        <p:nvSpPr>
          <p:cNvPr id="8" name="7 Rectángulo"/>
          <p:cNvSpPr/>
          <p:nvPr/>
        </p:nvSpPr>
        <p:spPr>
          <a:xfrm>
            <a:off x="35102" y="4293113"/>
            <a:ext cx="4536504"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Moratalla, Hornachuelos, Córdoba.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40" y="1340768"/>
            <a:ext cx="4716016" cy="3142033"/>
          </a:xfrm>
          <a:prstGeom prst="rect">
            <a:avLst/>
          </a:prstGeom>
        </p:spPr>
      </p:pic>
      <p:pic>
        <p:nvPicPr>
          <p:cNvPr id="9"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3310" y="1340768"/>
            <a:ext cx="3342508" cy="3185374"/>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0370" y="4137112"/>
            <a:ext cx="1813630" cy="2720888"/>
          </a:xfrm>
          <a:prstGeom prst="rect">
            <a:avLst/>
          </a:prstGeom>
        </p:spPr>
      </p:pic>
    </p:spTree>
    <p:extLst>
      <p:ext uri="{BB962C8B-B14F-4D97-AF65-F5344CB8AC3E}">
        <p14:creationId xmlns:p14="http://schemas.microsoft.com/office/powerpoint/2010/main" val="3946371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JARDINES DEBEN SER VISITADOS</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38" y="1124744"/>
            <a:ext cx="4800761" cy="3200507"/>
          </a:xfrm>
          <a:prstGeom prst="rect">
            <a:avLst/>
          </a:prstGeom>
        </p:spPr>
      </p:pic>
      <p:sp>
        <p:nvSpPr>
          <p:cNvPr id="5" name="4 Rectángulo"/>
          <p:cNvSpPr/>
          <p:nvPr/>
        </p:nvSpPr>
        <p:spPr>
          <a:xfrm>
            <a:off x="539552" y="4325251"/>
            <a:ext cx="7731518"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Taller de estudio del jardín y paisaje del grupo Adenex</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Rectángulo"/>
          <p:cNvSpPr/>
          <p:nvPr/>
        </p:nvSpPr>
        <p:spPr>
          <a:xfrm>
            <a:off x="4788023" y="1116867"/>
            <a:ext cx="4355977"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Monasterio y jardines de San Bernardo, Toledo</a:t>
            </a:r>
          </a:p>
        </p:txBody>
      </p:sp>
    </p:spTree>
    <p:extLst>
      <p:ext uri="{BB962C8B-B14F-4D97-AF65-F5344CB8AC3E}">
        <p14:creationId xmlns:p14="http://schemas.microsoft.com/office/powerpoint/2010/main" val="4240043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JARDINES DEBEN SER VISITADOS</a:t>
            </a:r>
          </a:p>
        </p:txBody>
      </p:sp>
      <p:sp>
        <p:nvSpPr>
          <p:cNvPr id="5" name="4 Rectángulo"/>
          <p:cNvSpPr/>
          <p:nvPr/>
        </p:nvSpPr>
        <p:spPr>
          <a:xfrm>
            <a:off x="467544" y="5088937"/>
            <a:ext cx="7731518"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Grupo de amigos de los jardines</a:t>
            </a: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Fundem, Valencia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Rectángulo"/>
          <p:cNvSpPr/>
          <p:nvPr/>
        </p:nvSpPr>
        <p:spPr>
          <a:xfrm>
            <a:off x="5544108" y="1116867"/>
            <a:ext cx="3599892"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Parque de María Luisa, Sevilla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16867"/>
            <a:ext cx="5544108" cy="3696072"/>
          </a:xfrm>
          <a:prstGeom prst="rect">
            <a:avLst/>
          </a:prstGeom>
        </p:spPr>
      </p:pic>
    </p:spTree>
    <p:extLst>
      <p:ext uri="{BB962C8B-B14F-4D97-AF65-F5344CB8AC3E}">
        <p14:creationId xmlns:p14="http://schemas.microsoft.com/office/powerpoint/2010/main" val="13283428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JARDINES DEBEN SER VISITADOS</a:t>
            </a:r>
          </a:p>
        </p:txBody>
      </p:sp>
      <p:sp>
        <p:nvSpPr>
          <p:cNvPr id="5" name="4 Rectángulo"/>
          <p:cNvSpPr/>
          <p:nvPr/>
        </p:nvSpPr>
        <p:spPr>
          <a:xfrm>
            <a:off x="107504" y="5088937"/>
            <a:ext cx="8928992"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Profesorado de IES ALJANADIC</a:t>
            </a: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p>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POSADAS. CÓRDOBA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Rectángulo"/>
          <p:cNvSpPr/>
          <p:nvPr/>
        </p:nvSpPr>
        <p:spPr>
          <a:xfrm>
            <a:off x="5544108" y="1116867"/>
            <a:ext cx="3599892" cy="326243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Palacio de Moratalla,</a:t>
            </a:r>
          </a:p>
          <a:p>
            <a:pPr algn="ctr"/>
            <a:r>
              <a:rPr lang="es-E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Hornachuelos</a:t>
            </a:r>
          </a:p>
          <a:p>
            <a:pPr algn="ctr"/>
            <a:r>
              <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Córdoba.</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84784"/>
            <a:ext cx="5760880" cy="3838171"/>
          </a:xfrm>
          <a:prstGeom prst="rect">
            <a:avLst/>
          </a:prstGeom>
        </p:spPr>
      </p:pic>
    </p:spTree>
    <p:extLst>
      <p:ext uri="{BB962C8B-B14F-4D97-AF65-F5344CB8AC3E}">
        <p14:creationId xmlns:p14="http://schemas.microsoft.com/office/powerpoint/2010/main" val="3898740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JARDINES DEBEN SER VISITADOS</a:t>
            </a:r>
            <a:br>
              <a:rPr lang="es-ES" dirty="0"/>
            </a:br>
            <a:r>
              <a:rPr lang="es-ES" dirty="0"/>
              <a:t>POR TODOS</a:t>
            </a:r>
          </a:p>
        </p:txBody>
      </p:sp>
      <p:sp>
        <p:nvSpPr>
          <p:cNvPr id="5" name="4 Rectángulo"/>
          <p:cNvSpPr/>
          <p:nvPr/>
        </p:nvSpPr>
        <p:spPr>
          <a:xfrm>
            <a:off x="107504" y="5088937"/>
            <a:ext cx="8928992"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Asociación de mujeres IDEM.</a:t>
            </a:r>
          </a:p>
          <a:p>
            <a:pPr algn="ctr"/>
            <a:r>
              <a:rPr lang="es-E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Brenes. Sevilla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Rectángulo"/>
          <p:cNvSpPr/>
          <p:nvPr/>
        </p:nvSpPr>
        <p:spPr>
          <a:xfrm>
            <a:off x="4572000" y="1270352"/>
            <a:ext cx="4572000"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1914-2014</a:t>
            </a:r>
          </a:p>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Centenario Parque María Luisa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84784"/>
            <a:ext cx="4572000" cy="3048000"/>
          </a:xfrm>
          <a:prstGeom prst="rect">
            <a:avLst/>
          </a:prstGeom>
        </p:spPr>
      </p:pic>
    </p:spTree>
    <p:extLst>
      <p:ext uri="{BB962C8B-B14F-4D97-AF65-F5344CB8AC3E}">
        <p14:creationId xmlns:p14="http://schemas.microsoft.com/office/powerpoint/2010/main" val="1449743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JARDINES DEBEN SER VISITADOS</a:t>
            </a:r>
            <a:br>
              <a:rPr lang="es-ES" dirty="0"/>
            </a:br>
            <a:r>
              <a:rPr lang="es-ES" dirty="0"/>
              <a:t>POR TODOS</a:t>
            </a:r>
          </a:p>
        </p:txBody>
      </p:sp>
      <p:sp>
        <p:nvSpPr>
          <p:cNvPr id="5" name="4 Rectángulo"/>
          <p:cNvSpPr/>
          <p:nvPr/>
        </p:nvSpPr>
        <p:spPr>
          <a:xfrm>
            <a:off x="107504" y="5088937"/>
            <a:ext cx="8928992"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Grupo de trabajo de Cáritas.</a:t>
            </a:r>
          </a:p>
          <a:p>
            <a:pPr algn="ctr"/>
            <a:r>
              <a:rPr lang="es-E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Sevilla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5 Rectángulo"/>
          <p:cNvSpPr/>
          <p:nvPr/>
        </p:nvSpPr>
        <p:spPr>
          <a:xfrm>
            <a:off x="4716016" y="1381942"/>
            <a:ext cx="4572000"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1914-2014</a:t>
            </a:r>
          </a:p>
          <a:p>
            <a:pPr algn="ctr"/>
            <a:r>
              <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Centenario Parque María Luisa</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84784"/>
            <a:ext cx="4968553" cy="3312368"/>
          </a:xfrm>
          <a:prstGeom prst="rect">
            <a:avLst/>
          </a:prstGeom>
        </p:spPr>
      </p:pic>
    </p:spTree>
    <p:extLst>
      <p:ext uri="{BB962C8B-B14F-4D97-AF65-F5344CB8AC3E}">
        <p14:creationId xmlns:p14="http://schemas.microsoft.com/office/powerpoint/2010/main" val="341686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¿O ES QUE PREFERIMOS EL VANDALISMO?</a:t>
            </a:r>
          </a:p>
        </p:txBody>
      </p:sp>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19" y="4058152"/>
            <a:ext cx="4511111" cy="3007407"/>
          </a:xfrm>
          <a:prstGeom prst="rect">
            <a:avLst/>
          </a:prstGeom>
        </p:spPr>
      </p:pic>
      <p:pic>
        <p:nvPicPr>
          <p:cNvPr id="9"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8791" y="1196752"/>
            <a:ext cx="3925209" cy="5887814"/>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75" y="1196752"/>
            <a:ext cx="4495167" cy="2996778"/>
          </a:xfrm>
          <a:prstGeom prst="rect">
            <a:avLst/>
          </a:prstGeom>
        </p:spPr>
      </p:pic>
    </p:spTree>
    <p:extLst>
      <p:ext uri="{BB962C8B-B14F-4D97-AF65-F5344CB8AC3E}">
        <p14:creationId xmlns:p14="http://schemas.microsoft.com/office/powerpoint/2010/main" val="3121826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t>O EL ROBO EN NUESTROS PARQUES Y JARDINES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1617683"/>
            <a:ext cx="6883123" cy="4472522"/>
          </a:xfrm>
          <a:prstGeom prst="rect">
            <a:avLst/>
          </a:prstGeom>
        </p:spPr>
      </p:pic>
    </p:spTree>
    <p:extLst>
      <p:ext uri="{BB962C8B-B14F-4D97-AF65-F5344CB8AC3E}">
        <p14:creationId xmlns:p14="http://schemas.microsoft.com/office/powerpoint/2010/main" val="1474820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t>YO NO, YO PREFIERO VISITAR Y QUE SE VISITEN LOS JARDINES.</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489" y="1340768"/>
            <a:ext cx="7312952" cy="4752528"/>
          </a:xfrm>
          <a:prstGeom prst="rect">
            <a:avLst/>
          </a:prstGeom>
        </p:spPr>
      </p:pic>
      <p:sp>
        <p:nvSpPr>
          <p:cNvPr id="5" name="4 Rectángulo"/>
          <p:cNvSpPr/>
          <p:nvPr/>
        </p:nvSpPr>
        <p:spPr>
          <a:xfrm>
            <a:off x="1187624" y="1340768"/>
            <a:ext cx="7344817"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Grupo de la asociación de Amigos de los Jardines de la Barriada de la Oliva (Sevilla), visitando El Retiro de Churriana. Año 1995.</a:t>
            </a:r>
          </a:p>
        </p:txBody>
      </p:sp>
    </p:spTree>
    <p:extLst>
      <p:ext uri="{BB962C8B-B14F-4D97-AF65-F5344CB8AC3E}">
        <p14:creationId xmlns:p14="http://schemas.microsoft.com/office/powerpoint/2010/main" val="3643501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l"/>
            <a:r>
              <a:rPr lang="es-ES" sz="3600" dirty="0"/>
              <a:t>Umberto Pasti. Jardines.</a:t>
            </a:r>
            <a:br>
              <a:rPr lang="es-ES" sz="3600" dirty="0"/>
            </a:br>
            <a:r>
              <a:rPr lang="es-ES" sz="3600" dirty="0"/>
              <a:t> Los verdaderos y los otros.</a:t>
            </a:r>
          </a:p>
        </p:txBody>
      </p:sp>
      <p:sp>
        <p:nvSpPr>
          <p:cNvPr id="5" name="4 Rectángulo"/>
          <p:cNvSpPr/>
          <p:nvPr/>
        </p:nvSpPr>
        <p:spPr>
          <a:xfrm>
            <a:off x="323529" y="1344053"/>
            <a:ext cx="2880320" cy="4616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El jardín millonario</a:t>
            </a:r>
          </a:p>
        </p:txBody>
      </p:sp>
      <p:sp>
        <p:nvSpPr>
          <p:cNvPr id="6" name="5 CuadroTexto"/>
          <p:cNvSpPr txBox="1"/>
          <p:nvPr/>
        </p:nvSpPr>
        <p:spPr>
          <a:xfrm>
            <a:off x="244375" y="1916832"/>
            <a:ext cx="8712968" cy="3693319"/>
          </a:xfrm>
          <a:prstGeom prst="rect">
            <a:avLst/>
          </a:prstGeom>
          <a:noFill/>
        </p:spPr>
        <p:txBody>
          <a:bodyPr wrap="square" rtlCol="0">
            <a:spAutoFit/>
          </a:bodyPr>
          <a:lstStyle/>
          <a:p>
            <a:r>
              <a:rPr lang="es-ES" b="1" dirty="0"/>
              <a:t>El jardín no es más que un símbolo de status. </a:t>
            </a:r>
          </a:p>
          <a:p>
            <a:r>
              <a:rPr lang="es-ES" b="1" dirty="0"/>
              <a:t>En función de la inspiración del diseñador –y del nivel cultural del cliente-, el jardín multimillonario podrá consistir en un jardín clásico italiano.</a:t>
            </a:r>
          </a:p>
          <a:p>
            <a:r>
              <a:rPr lang="es-ES" b="1" dirty="0"/>
              <a:t>Será realmente único y poco susceptible a los cambios propios de la evolución de las estaciones que caracterizan un jardín.</a:t>
            </a:r>
          </a:p>
          <a:p>
            <a:r>
              <a:rPr lang="es-ES" b="1" dirty="0"/>
              <a:t>Pero es precisamente tiempo, un océano de tiempo, lo que necesita quien quiere dedicarse a la jardinería, pues debe aprender a observar las flores, a reconocerlas, a identificar las mariposas, las aves, las setas, los líquenes, los escarabajos, los saltamontes… Tan sólo el amor y la pasión pueden hacer que un hombre o una mujer que viven y trabajan normalmente puedan encontrar tanto tiempo para “perder”, es decir para regalar, puesto que éste no obedece a ninguna lógica de la productividad. El multimillonario no se puede permitir ese lujo.</a:t>
            </a:r>
          </a:p>
          <a:p>
            <a:endParaRPr lang="es-ES" dirty="0">
              <a:solidFill>
                <a:srgbClr val="FFFF00"/>
              </a:solidFill>
            </a:endParaRPr>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2478" y="0"/>
            <a:ext cx="2902462" cy="2204864"/>
          </a:xfrm>
          <a:prstGeom prst="rect">
            <a:avLst/>
          </a:prstGeom>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3180" y="5251171"/>
            <a:ext cx="2411760" cy="1606829"/>
          </a:xfrm>
          <a:prstGeom prst="rect">
            <a:avLst/>
          </a:prstGeom>
        </p:spPr>
      </p:pic>
      <p:pic>
        <p:nvPicPr>
          <p:cNvPr id="9" name="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16" y="5384562"/>
            <a:ext cx="2265528" cy="1473437"/>
          </a:xfrm>
          <a:prstGeom prst="rect">
            <a:avLst/>
          </a:prstGeom>
        </p:spPr>
      </p:pic>
    </p:spTree>
    <p:extLst>
      <p:ext uri="{BB962C8B-B14F-4D97-AF65-F5344CB8AC3E}">
        <p14:creationId xmlns:p14="http://schemas.microsoft.com/office/powerpoint/2010/main" val="17455238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ASCENSIÓN. BADAJOZ</a:t>
            </a:r>
            <a:br>
              <a:rPr lang="es-ES" dirty="0"/>
            </a:br>
            <a:endParaRPr lang="es-ES" dirty="0"/>
          </a:p>
        </p:txBody>
      </p:sp>
      <p:pic>
        <p:nvPicPr>
          <p:cNvPr id="1026" name="Picture 2" descr="E:\JARDINES POR PROVINCIAS\BADAJOZ\Parque Ascensión\IMG_7201 vista del jardín desde la secoya recortada (Copia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8327" y="1386486"/>
            <a:ext cx="7794113" cy="3078675"/>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txBox="1">
            <a:spLocks/>
          </p:cNvSpPr>
          <p:nvPr/>
        </p:nvSpPr>
        <p:spPr>
          <a:xfrm>
            <a:off x="467544" y="4797152"/>
            <a:ext cx="8229600" cy="11430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0700" dirty="0"/>
              <a:t>UN JARDIN ATRIBUIDO A FORESTIER</a:t>
            </a:r>
          </a:p>
          <a:p>
            <a:r>
              <a:rPr lang="es-ES" sz="10700" dirty="0"/>
              <a:t>SÓLO SE ACTUÓ CUANDO IBAN A DESTRUIRLO</a:t>
            </a:r>
          </a:p>
          <a:p>
            <a:br>
              <a:rPr lang="es-ES" dirty="0"/>
            </a:br>
            <a:endParaRPr lang="es-ES" dirty="0"/>
          </a:p>
        </p:txBody>
      </p:sp>
    </p:spTree>
    <p:extLst>
      <p:ext uri="{BB962C8B-B14F-4D97-AF65-F5344CB8AC3E}">
        <p14:creationId xmlns:p14="http://schemas.microsoft.com/office/powerpoint/2010/main" val="3214741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 DE LA FUNDACIÓN SELGAS FALGADE. PITO CUDILLERO. ASTURIAS.</a:t>
            </a:r>
            <a:br>
              <a:rPr lang="es-ES" dirty="0"/>
            </a:br>
            <a:endParaRPr lang="es-ES" dirty="0"/>
          </a:p>
        </p:txBody>
      </p:sp>
      <p:sp>
        <p:nvSpPr>
          <p:cNvPr id="5" name="1 Título"/>
          <p:cNvSpPr txBox="1">
            <a:spLocks/>
          </p:cNvSpPr>
          <p:nvPr/>
        </p:nvSpPr>
        <p:spPr>
          <a:xfrm>
            <a:off x="448947" y="5368652"/>
            <a:ext cx="8229600" cy="11430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0700" dirty="0"/>
              <a:t>UN JARDIN CON VISITAS PUNTUALES PERO DONDE NO SE PUEDEN TOMAR FOTOGRAFIAS.</a:t>
            </a:r>
            <a:endParaRPr lang="es-ES" dirty="0"/>
          </a:p>
        </p:txBody>
      </p:sp>
      <p:pic>
        <p:nvPicPr>
          <p:cNvPr id="2051" name="Picture 3" descr="E:\JARDINES POR PROVINCIAS\ASTURIAS\fundación selgas pito cudillero\IMG_9363.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7872" y="1066701"/>
            <a:ext cx="6480472" cy="4320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49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 DE LA FUNDACIÓN SELGAS FALGADE. PITO CUDILLERO. ASTURIAS.</a:t>
            </a:r>
            <a:br>
              <a:rPr lang="es-ES" dirty="0"/>
            </a:br>
            <a:endParaRPr lang="es-ES" dirty="0"/>
          </a:p>
        </p:txBody>
      </p:sp>
      <p:sp>
        <p:nvSpPr>
          <p:cNvPr id="5" name="1 Título"/>
          <p:cNvSpPr txBox="1">
            <a:spLocks/>
          </p:cNvSpPr>
          <p:nvPr/>
        </p:nvSpPr>
        <p:spPr>
          <a:xfrm>
            <a:off x="448947" y="5368652"/>
            <a:ext cx="8229600" cy="11430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0700" dirty="0"/>
              <a:t>UN JARDIN CON VISITAS PUNTUALES PERO DONDE NO SE PUEDEN TOMAR FOTOGRAFIAS.</a:t>
            </a:r>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13" y="500063"/>
            <a:ext cx="7953375"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38722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4171950"/>
            <a:ext cx="941070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9" y="620688"/>
            <a:ext cx="5972175"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Título"/>
          <p:cNvSpPr>
            <a:spLocks noGrp="1"/>
          </p:cNvSpPr>
          <p:nvPr>
            <p:ph type="title"/>
          </p:nvPr>
        </p:nvSpPr>
        <p:spPr/>
        <p:txBody>
          <a:bodyPr>
            <a:normAutofit fontScale="90000"/>
          </a:bodyPr>
          <a:lstStyle/>
          <a:p>
            <a:r>
              <a:rPr lang="es-ES" dirty="0"/>
              <a:t>Una muestra más del desinterés por nuestros jardines.</a:t>
            </a:r>
            <a:br>
              <a:rPr lang="es-ES" dirty="0"/>
            </a:br>
            <a:endParaRPr lang="es-ES" dirty="0"/>
          </a:p>
        </p:txBody>
      </p:sp>
    </p:spTree>
    <p:extLst>
      <p:ext uri="{BB962C8B-B14F-4D97-AF65-F5344CB8AC3E}">
        <p14:creationId xmlns:p14="http://schemas.microsoft.com/office/powerpoint/2010/main" val="710369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La Participación Ciudadana no es sólo conveniente sino NECESARIA</a:t>
            </a:r>
          </a:p>
        </p:txBody>
      </p:sp>
      <p:sp>
        <p:nvSpPr>
          <p:cNvPr id="3" name="2 Marcador de contenido"/>
          <p:cNvSpPr>
            <a:spLocks noGrp="1"/>
          </p:cNvSpPr>
          <p:nvPr>
            <p:ph idx="1"/>
          </p:nvPr>
        </p:nvSpPr>
        <p:spPr>
          <a:xfrm>
            <a:off x="971600" y="1567333"/>
            <a:ext cx="7211144" cy="4525963"/>
          </a:xfrm>
        </p:spPr>
        <p:txBody>
          <a:bodyPr/>
          <a:lstStyle/>
          <a:p>
            <a:pPr marL="0" indent="0">
              <a:buNone/>
            </a:pP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700213"/>
            <a:ext cx="6982945" cy="4393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43591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Imaginario Colectivo:</a:t>
            </a:r>
            <a:br>
              <a:rPr lang="es-ES" dirty="0"/>
            </a:br>
            <a:r>
              <a:rPr lang="es-ES" dirty="0"/>
              <a:t>Las palmeras forman parte del edificio</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0" y="4329824"/>
            <a:ext cx="4485498" cy="2520280"/>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546414"/>
            <a:ext cx="5534025" cy="81915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2225" y="2510549"/>
            <a:ext cx="4653481" cy="3366723"/>
          </a:xfrm>
          <a:prstGeom prst="rect">
            <a:avLst/>
          </a:prstGeom>
        </p:spPr>
      </p:pic>
    </p:spTree>
    <p:extLst>
      <p:ext uri="{BB962C8B-B14F-4D97-AF65-F5344CB8AC3E}">
        <p14:creationId xmlns:p14="http://schemas.microsoft.com/office/powerpoint/2010/main" val="3474763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836712"/>
            <a:ext cx="8229600" cy="1143000"/>
          </a:xfrm>
        </p:spPr>
        <p:txBody>
          <a:bodyPr>
            <a:normAutofit fontScale="90000"/>
          </a:bodyPr>
          <a:lstStyle/>
          <a:p>
            <a:r>
              <a:rPr lang="es-ES" sz="2700" dirty="0"/>
              <a:t>ENCUENTRO DE ASOCIACIONES EN DEFENSA DEL PATRIMONIO</a:t>
            </a:r>
            <a:r>
              <a:rPr lang="es-ES" sz="3100" dirty="0"/>
              <a:t>. </a:t>
            </a:r>
            <a:br>
              <a:rPr lang="es-ES" sz="3100" dirty="0"/>
            </a:br>
            <a:r>
              <a:rPr lang="es-ES" sz="3100" dirty="0"/>
              <a:t>BOADILLA DEL MONTE. MADRID</a:t>
            </a:r>
            <a:br>
              <a:rPr lang="es-ES" sz="3100" dirty="0"/>
            </a:br>
            <a:r>
              <a:rPr lang="es-ES" sz="3100" dirty="0"/>
              <a:t>OCTUBRE DE 2018</a:t>
            </a:r>
            <a:br>
              <a:rPr lang="es-ES" dirty="0"/>
            </a:br>
            <a:br>
              <a:rPr lang="es-ES" dirty="0"/>
            </a:br>
            <a:endParaRPr lang="es-ES"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000" y="1412776"/>
            <a:ext cx="4572000" cy="3048000"/>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9024" y="1412776"/>
            <a:ext cx="4572000" cy="3048000"/>
          </a:xfrm>
          <a:prstGeom prst="rect">
            <a:avLst/>
          </a:prstGeom>
        </p:spPr>
      </p:pic>
    </p:spTree>
    <p:extLst>
      <p:ext uri="{BB962C8B-B14F-4D97-AF65-F5344CB8AC3E}">
        <p14:creationId xmlns:p14="http://schemas.microsoft.com/office/powerpoint/2010/main" val="27683863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836712"/>
            <a:ext cx="8229600" cy="1143000"/>
          </a:xfrm>
        </p:spPr>
        <p:txBody>
          <a:bodyPr>
            <a:normAutofit fontScale="90000"/>
          </a:bodyPr>
          <a:lstStyle/>
          <a:p>
            <a:r>
              <a:rPr lang="es-ES" sz="2700" dirty="0"/>
              <a:t>MANIFIESTO EN DEFENSA DEL PATRIMONIO</a:t>
            </a:r>
            <a:br>
              <a:rPr lang="es-ES" sz="2700" dirty="0"/>
            </a:br>
            <a:br>
              <a:rPr lang="es-ES" dirty="0"/>
            </a:br>
            <a:br>
              <a:rPr lang="es-ES" dirty="0"/>
            </a:b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3038"/>
            <a:ext cx="9286875" cy="397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0092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Pero a veces, el destino quiere alegrarnos la vida:</a:t>
            </a:r>
          </a:p>
        </p:txBody>
      </p:sp>
      <p:pic>
        <p:nvPicPr>
          <p:cNvPr id="2050" name="Picture 2" descr="Resultado de imagen de jacinto martinez premio andalu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00097"/>
            <a:ext cx="8172400" cy="5448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6941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457200" y="3501008"/>
            <a:ext cx="8229600" cy="2625155"/>
          </a:xfrm>
        </p:spPr>
        <p:txBody>
          <a:bodyPr>
            <a:normAutofit/>
          </a:bodyPr>
          <a:lstStyle/>
          <a:p>
            <a:pPr algn="ctr"/>
            <a:r>
              <a:rPr lang="es-ES" sz="8000" b="1" dirty="0"/>
              <a:t>GRACIAS</a:t>
            </a:r>
          </a:p>
        </p:txBody>
      </p:sp>
    </p:spTree>
    <p:extLst>
      <p:ext uri="{BB962C8B-B14F-4D97-AF65-F5344CB8AC3E}">
        <p14:creationId xmlns:p14="http://schemas.microsoft.com/office/powerpoint/2010/main" val="27396058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2134</Words>
  <Application>Microsoft Office PowerPoint</Application>
  <PresentationFormat>Presentación en pantalla (4:3)</PresentationFormat>
  <Paragraphs>144</Paragraphs>
  <Slides>57</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57</vt:i4>
      </vt:variant>
    </vt:vector>
  </HeadingPairs>
  <TitlesOfParts>
    <vt:vector size="60" baseType="lpstr">
      <vt:lpstr>Arial</vt:lpstr>
      <vt:lpstr>Calibri</vt:lpstr>
      <vt:lpstr>Tema de Office</vt:lpstr>
      <vt:lpstr>Presentación de PowerPoint</vt:lpstr>
      <vt:lpstr>EMPLAZAMIENTO El Retiro de Churriana</vt:lpstr>
      <vt:lpstr>EMPLAZAMIENTO Declarados B.I.C. en 1984</vt:lpstr>
      <vt:lpstr>EMPLAZAMIENTO Los jardines privados más importantes de España</vt:lpstr>
      <vt:lpstr>SU HISTORIA</vt:lpstr>
      <vt:lpstr>SU HISTORIA</vt:lpstr>
      <vt:lpstr>SU HISTORIA</vt:lpstr>
      <vt:lpstr>ETAPA MODERNA</vt:lpstr>
      <vt:lpstr>ETAPA MODERNA</vt:lpstr>
      <vt:lpstr>“Desde que conocí la Finca el Retiro en 1984, cuando me encontraba buscando una ubicación, para llevar a cabo el Proyecto, que tenía en mente desde hacía tiempo, de crear unos pequeños ecosistemas, en donde aves y plantas pudieran realizar plenamente sus ciclos biológicos, y que, a la vez, pudieran utilizarse para la realización de programas educativos y didácticos, me di cuenta que el lugar idóneo era El Retiro. Al mismo tiempo, la implantación de este proyecto en la Finca podría servir para salvar este B.I.C. del deterioro y abandono que sufría, así como para completar la variedad de la misma, tal y como habían hecho a lo largo de la historia los condes de Buenavista y Villalcázar, puesto que una de las características de El Retiro es su tradición evolutiva, al incorporar diferentes estilos arquitectónicos y paisajísticos.</vt:lpstr>
      <vt:lpstr>Plano del proyecto</vt:lpstr>
      <vt:lpstr>SENDA EL RETIRO: AVES </vt:lpstr>
      <vt:lpstr>SENDA EL RETIRO: PLANTAS </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El Retiro paso   a paso.  (fotos anteriores al año 2006)</vt:lpstr>
      <vt:lpstr>OTRAS ZONAS DE INTERÉS LA MESA DEL OBISPO</vt:lpstr>
      <vt:lpstr>OTRAS ZONAS DE INTERÉS LA RÍA</vt:lpstr>
      <vt:lpstr>OTRAS ZONAS DE INTERÉS EL RELOJ DE SOL</vt:lpstr>
      <vt:lpstr>Presentación de PowerPoint</vt:lpstr>
      <vt:lpstr>EL RETIRO DE CHURRIANA ES UN BIC. BIEN DE INTERÉS CULTURAL</vt:lpstr>
      <vt:lpstr>EL RETIRO DE CHURRIANA ES UN BIC. BIEN DE INTERÉS CULTURAL</vt:lpstr>
      <vt:lpstr>EL RETIRO DE CHURRIANA ES UN BIC. BIEN DE INTERÉS CULTURAL</vt:lpstr>
      <vt:lpstr>EL RETIRO DE CHURRIANA ES UN BIC. BIEN DE INTERÉS CULTURAL</vt:lpstr>
      <vt:lpstr>¿Qué ocurre en otros jardines históricos?</vt:lpstr>
      <vt:lpstr>¿Qué ocurre en otros jardines históricos?</vt:lpstr>
      <vt:lpstr>¿Qué ocurre en otros jardines históricos españoles? El ejemplo del sr. Duque de Segorbe</vt:lpstr>
      <vt:lpstr>¿Qué ocurre en otros jardines históricos españoles? El ejemplo del sr. Duque de Segorbe</vt:lpstr>
      <vt:lpstr>¿Qué ocurre en otros jardines históricos españoles? El ejemplo del sr. Duque de Segorbe</vt:lpstr>
      <vt:lpstr>¿Qué ocurre en otros jardines históricos españoles? El ejemplo del sr. Duque de Segorbe</vt:lpstr>
      <vt:lpstr>LOS JARDINES DEBEN SER VISITADOS</vt:lpstr>
      <vt:lpstr>LOS JARDINES DEBEN SER VISITADOS</vt:lpstr>
      <vt:lpstr>LOS JARDINES DEBEN SER VISITADOS</vt:lpstr>
      <vt:lpstr>LOS JARDINES DEBEN SER VISITADOS POR TODOS</vt:lpstr>
      <vt:lpstr>LOS JARDINES DEBEN SER VISITADOS POR TODOS</vt:lpstr>
      <vt:lpstr>¿O ES QUE PREFERIMOS EL VANDALISMO?</vt:lpstr>
      <vt:lpstr>O EL ROBO EN NUESTROS PARQUES Y JARDINES</vt:lpstr>
      <vt:lpstr>YO NO, YO PREFIERO VISITAR Y QUE SE VISITEN LOS JARDINES.</vt:lpstr>
      <vt:lpstr>Umberto Pasti. Jardines.  Los verdaderos y los otros.</vt:lpstr>
      <vt:lpstr>PARQUE ASCENSIÓN. BADAJOZ </vt:lpstr>
      <vt:lpstr>JARDIN DE LA FUNDACIÓN SELGAS FALGADE. PITO CUDILLERO. ASTURIAS. </vt:lpstr>
      <vt:lpstr>JARDIN DE LA FUNDACIÓN SELGAS FALGADE. PITO CUDILLERO. ASTURIAS. </vt:lpstr>
      <vt:lpstr>Una muestra más del desinterés por nuestros jardines. </vt:lpstr>
      <vt:lpstr>La Participación Ciudadana no es sólo conveniente sino NECESARIA</vt:lpstr>
      <vt:lpstr>Imaginario Colectivo: Las palmeras forman parte del edificio</vt:lpstr>
      <vt:lpstr>ENCUENTRO DE ASOCIACIONES EN DEFENSA DEL PATRIMONIO.  BOADILLA DEL MONTE. MADRID OCTUBRE DE 2018  </vt:lpstr>
      <vt:lpstr>MANIFIESTO EN DEFENSA DEL PATRIMONIO   </vt:lpstr>
      <vt:lpstr>Pero a veces, el destino quiere alegrarnos la vida: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dc:creator>
  <cp:lastModifiedBy>Usuario</cp:lastModifiedBy>
  <cp:revision>43</cp:revision>
  <dcterms:created xsi:type="dcterms:W3CDTF">2015-09-15T09:17:23Z</dcterms:created>
  <dcterms:modified xsi:type="dcterms:W3CDTF">2022-04-17T15:11:32Z</dcterms:modified>
</cp:coreProperties>
</file>