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5" r:id="rId30"/>
    <p:sldId id="284"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300" r:id="rId45"/>
    <p:sldId id="299" r:id="rId46"/>
    <p:sldId id="304" r:id="rId47"/>
    <p:sldId id="301" r:id="rId48"/>
    <p:sldId id="302" r:id="rId49"/>
    <p:sldId id="303" r:id="rId50"/>
    <p:sldId id="306" r:id="rId51"/>
    <p:sldId id="305" r:id="rId52"/>
    <p:sldId id="307" r:id="rId53"/>
    <p:sldId id="308" r:id="rId54"/>
    <p:sldId id="309" r:id="rId55"/>
    <p:sldId id="311" r:id="rId56"/>
    <p:sldId id="312" r:id="rId57"/>
    <p:sldId id="313" r:id="rId58"/>
    <p:sldId id="549" r:id="rId59"/>
    <p:sldId id="550" r:id="rId60"/>
    <p:sldId id="551" r:id="rId61"/>
    <p:sldId id="552" r:id="rId62"/>
    <p:sldId id="314" r:id="rId63"/>
    <p:sldId id="315" r:id="rId64"/>
    <p:sldId id="553" r:id="rId65"/>
    <p:sldId id="554" r:id="rId66"/>
    <p:sldId id="555" r:id="rId67"/>
    <p:sldId id="316" r:id="rId68"/>
    <p:sldId id="317" r:id="rId69"/>
    <p:sldId id="556" r:id="rId70"/>
    <p:sldId id="557" r:id="rId71"/>
    <p:sldId id="558" r:id="rId72"/>
    <p:sldId id="559" r:id="rId73"/>
    <p:sldId id="318" r:id="rId74"/>
    <p:sldId id="560" r:id="rId75"/>
    <p:sldId id="561" r:id="rId76"/>
    <p:sldId id="562" r:id="rId77"/>
    <p:sldId id="563" r:id="rId78"/>
    <p:sldId id="319" r:id="rId79"/>
    <p:sldId id="320" r:id="rId80"/>
    <p:sldId id="321" r:id="rId81"/>
    <p:sldId id="322" r:id="rId82"/>
    <p:sldId id="323" r:id="rId83"/>
    <p:sldId id="324" r:id="rId84"/>
    <p:sldId id="564" r:id="rId85"/>
    <p:sldId id="565" r:id="rId86"/>
    <p:sldId id="566" r:id="rId87"/>
    <p:sldId id="567" r:id="rId88"/>
    <p:sldId id="325" r:id="rId89"/>
    <p:sldId id="326" r:id="rId90"/>
    <p:sldId id="327" r:id="rId91"/>
    <p:sldId id="328" r:id="rId92"/>
    <p:sldId id="573" r:id="rId93"/>
    <p:sldId id="574" r:id="rId94"/>
    <p:sldId id="575" r:id="rId95"/>
    <p:sldId id="577" r:id="rId96"/>
    <p:sldId id="576" r:id="rId97"/>
    <p:sldId id="329" r:id="rId98"/>
    <p:sldId id="330" r:id="rId99"/>
    <p:sldId id="331" r:id="rId100"/>
    <p:sldId id="568" r:id="rId101"/>
    <p:sldId id="569" r:id="rId102"/>
    <p:sldId id="570" r:id="rId103"/>
    <p:sldId id="571" r:id="rId104"/>
    <p:sldId id="572" r:id="rId105"/>
    <p:sldId id="332" r:id="rId106"/>
    <p:sldId id="333" r:id="rId107"/>
    <p:sldId id="334" r:id="rId108"/>
    <p:sldId id="335" r:id="rId109"/>
    <p:sldId id="336" r:id="rId110"/>
    <p:sldId id="337" r:id="rId111"/>
    <p:sldId id="338" r:id="rId112"/>
    <p:sldId id="339" r:id="rId113"/>
    <p:sldId id="340" r:id="rId114"/>
    <p:sldId id="532" r:id="rId115"/>
    <p:sldId id="342" r:id="rId116"/>
    <p:sldId id="343" r:id="rId117"/>
    <p:sldId id="344" r:id="rId118"/>
    <p:sldId id="345" r:id="rId119"/>
    <p:sldId id="346" r:id="rId120"/>
    <p:sldId id="347" r:id="rId121"/>
    <p:sldId id="348" r:id="rId122"/>
    <p:sldId id="349" r:id="rId123"/>
    <p:sldId id="350" r:id="rId124"/>
    <p:sldId id="351" r:id="rId125"/>
    <p:sldId id="353" r:id="rId126"/>
    <p:sldId id="355" r:id="rId127"/>
    <p:sldId id="356" r:id="rId128"/>
    <p:sldId id="354" r:id="rId129"/>
    <p:sldId id="533" r:id="rId130"/>
    <p:sldId id="357" r:id="rId131"/>
    <p:sldId id="358" r:id="rId132"/>
    <p:sldId id="359" r:id="rId133"/>
    <p:sldId id="360" r:id="rId134"/>
    <p:sldId id="534" r:id="rId135"/>
    <p:sldId id="361" r:id="rId136"/>
    <p:sldId id="362" r:id="rId137"/>
    <p:sldId id="363" r:id="rId138"/>
    <p:sldId id="364" r:id="rId139"/>
    <p:sldId id="365" r:id="rId140"/>
    <p:sldId id="366" r:id="rId141"/>
    <p:sldId id="367" r:id="rId142"/>
    <p:sldId id="368" r:id="rId143"/>
    <p:sldId id="578" r:id="rId144"/>
    <p:sldId id="579" r:id="rId145"/>
    <p:sldId id="580" r:id="rId146"/>
    <p:sldId id="581" r:id="rId147"/>
    <p:sldId id="582" r:id="rId148"/>
    <p:sldId id="583" r:id="rId149"/>
    <p:sldId id="584" r:id="rId150"/>
    <p:sldId id="369" r:id="rId151"/>
    <p:sldId id="370" r:id="rId152"/>
    <p:sldId id="371" r:id="rId153"/>
    <p:sldId id="373" r:id="rId154"/>
    <p:sldId id="374" r:id="rId155"/>
    <p:sldId id="375" r:id="rId156"/>
    <p:sldId id="372" r:id="rId157"/>
    <p:sldId id="585" r:id="rId158"/>
    <p:sldId id="586" r:id="rId159"/>
    <p:sldId id="587" r:id="rId160"/>
    <p:sldId id="588" r:id="rId161"/>
    <p:sldId id="589" r:id="rId162"/>
    <p:sldId id="590" r:id="rId163"/>
    <p:sldId id="591" r:id="rId164"/>
    <p:sldId id="376" r:id="rId165"/>
    <p:sldId id="377" r:id="rId166"/>
    <p:sldId id="378" r:id="rId167"/>
    <p:sldId id="379" r:id="rId168"/>
    <p:sldId id="592" r:id="rId169"/>
    <p:sldId id="593" r:id="rId170"/>
    <p:sldId id="594" r:id="rId171"/>
    <p:sldId id="595" r:id="rId172"/>
    <p:sldId id="596" r:id="rId173"/>
    <p:sldId id="597" r:id="rId174"/>
    <p:sldId id="380" r:id="rId175"/>
    <p:sldId id="381" r:id="rId176"/>
    <p:sldId id="382" r:id="rId177"/>
    <p:sldId id="535" r:id="rId178"/>
    <p:sldId id="598" r:id="rId179"/>
    <p:sldId id="599" r:id="rId180"/>
    <p:sldId id="600" r:id="rId181"/>
    <p:sldId id="601" r:id="rId182"/>
    <p:sldId id="384" r:id="rId183"/>
    <p:sldId id="385" r:id="rId184"/>
    <p:sldId id="383" r:id="rId185"/>
    <p:sldId id="386" r:id="rId186"/>
    <p:sldId id="387" r:id="rId187"/>
    <p:sldId id="388" r:id="rId188"/>
    <p:sldId id="389" r:id="rId189"/>
    <p:sldId id="390" r:id="rId190"/>
    <p:sldId id="391" r:id="rId191"/>
    <p:sldId id="392" r:id="rId192"/>
    <p:sldId id="393" r:id="rId193"/>
    <p:sldId id="394" r:id="rId194"/>
    <p:sldId id="395" r:id="rId195"/>
    <p:sldId id="536" r:id="rId196"/>
    <p:sldId id="396" r:id="rId197"/>
    <p:sldId id="602" r:id="rId198"/>
    <p:sldId id="604" r:id="rId199"/>
    <p:sldId id="605" r:id="rId200"/>
    <p:sldId id="398" r:id="rId201"/>
    <p:sldId id="397" r:id="rId202"/>
    <p:sldId id="399" r:id="rId203"/>
    <p:sldId id="400" r:id="rId204"/>
    <p:sldId id="401" r:id="rId205"/>
    <p:sldId id="402" r:id="rId206"/>
    <p:sldId id="606" r:id="rId207"/>
    <p:sldId id="607" r:id="rId208"/>
    <p:sldId id="608" r:id="rId209"/>
    <p:sldId id="609" r:id="rId210"/>
    <p:sldId id="403" r:id="rId211"/>
    <p:sldId id="404" r:id="rId212"/>
    <p:sldId id="405" r:id="rId213"/>
    <p:sldId id="537" r:id="rId214"/>
    <p:sldId id="406" r:id="rId215"/>
    <p:sldId id="614" r:id="rId216"/>
    <p:sldId id="615" r:id="rId217"/>
    <p:sldId id="613" r:id="rId218"/>
    <p:sldId id="610" r:id="rId219"/>
    <p:sldId id="611" r:id="rId220"/>
    <p:sldId id="612" r:id="rId221"/>
    <p:sldId id="407" r:id="rId222"/>
    <p:sldId id="408" r:id="rId223"/>
    <p:sldId id="538" r:id="rId224"/>
    <p:sldId id="409" r:id="rId225"/>
    <p:sldId id="410" r:id="rId226"/>
    <p:sldId id="616" r:id="rId227"/>
    <p:sldId id="617" r:id="rId228"/>
    <p:sldId id="618" r:id="rId229"/>
    <p:sldId id="411" r:id="rId230"/>
    <p:sldId id="412" r:id="rId231"/>
    <p:sldId id="619" r:id="rId232"/>
    <p:sldId id="620" r:id="rId233"/>
    <p:sldId id="621" r:id="rId234"/>
    <p:sldId id="622" r:id="rId235"/>
    <p:sldId id="414" r:id="rId236"/>
    <p:sldId id="413" r:id="rId237"/>
    <p:sldId id="415" r:id="rId238"/>
    <p:sldId id="416" r:id="rId239"/>
    <p:sldId id="417" r:id="rId240"/>
    <p:sldId id="418" r:id="rId241"/>
    <p:sldId id="539" r:id="rId242"/>
    <p:sldId id="419" r:id="rId243"/>
    <p:sldId id="420" r:id="rId244"/>
    <p:sldId id="421" r:id="rId245"/>
    <p:sldId id="422" r:id="rId246"/>
    <p:sldId id="423" r:id="rId247"/>
    <p:sldId id="424" r:id="rId248"/>
    <p:sldId id="425" r:id="rId249"/>
    <p:sldId id="426" r:id="rId250"/>
    <p:sldId id="427" r:id="rId251"/>
    <p:sldId id="428" r:id="rId252"/>
    <p:sldId id="429" r:id="rId253"/>
    <p:sldId id="430" r:id="rId254"/>
    <p:sldId id="431" r:id="rId255"/>
    <p:sldId id="540" r:id="rId256"/>
    <p:sldId id="541" r:id="rId257"/>
    <p:sldId id="432" r:id="rId258"/>
    <p:sldId id="542" r:id="rId259"/>
    <p:sldId id="543" r:id="rId260"/>
    <p:sldId id="544" r:id="rId261"/>
    <p:sldId id="433" r:id="rId262"/>
    <p:sldId id="434" r:id="rId263"/>
    <p:sldId id="435" r:id="rId264"/>
    <p:sldId id="436" r:id="rId265"/>
    <p:sldId id="545" r:id="rId266"/>
    <p:sldId id="437" r:id="rId267"/>
    <p:sldId id="439" r:id="rId268"/>
    <p:sldId id="440" r:id="rId269"/>
    <p:sldId id="441" r:id="rId270"/>
    <p:sldId id="442" r:id="rId271"/>
    <p:sldId id="443" r:id="rId272"/>
    <p:sldId id="444" r:id="rId273"/>
    <p:sldId id="546" r:id="rId274"/>
    <p:sldId id="445" r:id="rId275"/>
    <p:sldId id="446" r:id="rId276"/>
    <p:sldId id="447" r:id="rId277"/>
    <p:sldId id="448" r:id="rId278"/>
    <p:sldId id="547" r:id="rId279"/>
    <p:sldId id="530" r:id="rId280"/>
    <p:sldId id="548" r:id="rId281"/>
    <p:sldId id="531" r:id="rId282"/>
    <p:sldId id="623" r:id="rId283"/>
    <p:sldId id="624" r:id="rId284"/>
    <p:sldId id="625" r:id="rId285"/>
    <p:sldId id="626" r:id="rId286"/>
    <p:sldId id="627" r:id="rId287"/>
    <p:sldId id="628" r:id="rId288"/>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172" autoAdjust="0"/>
  </p:normalViewPr>
  <p:slideViewPr>
    <p:cSldViewPr>
      <p:cViewPr varScale="1">
        <p:scale>
          <a:sx n="72" d="100"/>
          <a:sy n="72" d="100"/>
        </p:scale>
        <p:origin x="-11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notesMaster" Target="notesMasters/notesMaster1.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presProps" Target="presProps.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viewProps" Target="viewProps.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slide" Target="slides/slide249.xml"/><Relationship Id="rId255" Type="http://schemas.openxmlformats.org/officeDocument/2006/relationships/slide" Target="slides/slide254.xml"/><Relationship Id="rId271" Type="http://schemas.openxmlformats.org/officeDocument/2006/relationships/slide" Target="slides/slide270.xml"/><Relationship Id="rId276" Type="http://schemas.openxmlformats.org/officeDocument/2006/relationships/slide" Target="slides/slide275.xml"/><Relationship Id="rId292" Type="http://schemas.openxmlformats.org/officeDocument/2006/relationships/theme" Target="theme/theme1.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slide" Target="slides/slide260.xml"/><Relationship Id="rId266" Type="http://schemas.openxmlformats.org/officeDocument/2006/relationships/slide" Target="slides/slide265.xml"/><Relationship Id="rId287" Type="http://schemas.openxmlformats.org/officeDocument/2006/relationships/slide" Target="slides/slide286.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282" Type="http://schemas.openxmlformats.org/officeDocument/2006/relationships/slide" Target="slides/slide28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9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0B63CA-5181-4794-904D-65844D908B60}" type="datetimeFigureOut">
              <a:rPr lang="es-ES" smtClean="0"/>
              <a:t>08/02/2013</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5221EB-57C5-46A6-91A5-141AD1075B95}" type="slidenum">
              <a:rPr lang="es-ES" smtClean="0"/>
              <a:t>‹Nº›</a:t>
            </a:fld>
            <a:endParaRPr lang="es-ES" dirty="0"/>
          </a:p>
        </p:txBody>
      </p:sp>
    </p:spTree>
    <p:extLst>
      <p:ext uri="{BB962C8B-B14F-4D97-AF65-F5344CB8AC3E}">
        <p14:creationId xmlns:p14="http://schemas.microsoft.com/office/powerpoint/2010/main" val="2524058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Canal Garden Ámsterdam</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58</a:t>
            </a:fld>
            <a:endParaRPr lang="es-ES" dirty="0"/>
          </a:p>
        </p:txBody>
      </p:sp>
    </p:spTree>
    <p:extLst>
      <p:ext uri="{BB962C8B-B14F-4D97-AF65-F5344CB8AC3E}">
        <p14:creationId xmlns:p14="http://schemas.microsoft.com/office/powerpoint/2010/main" val="413551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Canal Garden Ámsterdam</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59</a:t>
            </a:fld>
            <a:endParaRPr lang="es-ES" dirty="0"/>
          </a:p>
        </p:txBody>
      </p:sp>
    </p:spTree>
    <p:extLst>
      <p:ext uri="{BB962C8B-B14F-4D97-AF65-F5344CB8AC3E}">
        <p14:creationId xmlns:p14="http://schemas.microsoft.com/office/powerpoint/2010/main" val="3243590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Canal Garden Ámsterdam</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60</a:t>
            </a:fld>
            <a:endParaRPr lang="es-ES" dirty="0"/>
          </a:p>
        </p:txBody>
      </p:sp>
    </p:spTree>
    <p:extLst>
      <p:ext uri="{BB962C8B-B14F-4D97-AF65-F5344CB8AC3E}">
        <p14:creationId xmlns:p14="http://schemas.microsoft.com/office/powerpoint/2010/main" val="2188791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Canal Garden Ámsterdam</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61</a:t>
            </a:fld>
            <a:endParaRPr lang="es-ES" dirty="0"/>
          </a:p>
        </p:txBody>
      </p:sp>
    </p:spTree>
    <p:extLst>
      <p:ext uri="{BB962C8B-B14F-4D97-AF65-F5344CB8AC3E}">
        <p14:creationId xmlns:p14="http://schemas.microsoft.com/office/powerpoint/2010/main" val="2083476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Versalles</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64</a:t>
            </a:fld>
            <a:endParaRPr lang="es-ES" dirty="0"/>
          </a:p>
        </p:txBody>
      </p:sp>
    </p:spTree>
    <p:extLst>
      <p:ext uri="{BB962C8B-B14F-4D97-AF65-F5344CB8AC3E}">
        <p14:creationId xmlns:p14="http://schemas.microsoft.com/office/powerpoint/2010/main" val="36914451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Hampton Court</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65</a:t>
            </a:fld>
            <a:endParaRPr lang="es-ES" dirty="0"/>
          </a:p>
        </p:txBody>
      </p:sp>
    </p:spTree>
    <p:extLst>
      <p:ext uri="{BB962C8B-B14F-4D97-AF65-F5344CB8AC3E}">
        <p14:creationId xmlns:p14="http://schemas.microsoft.com/office/powerpoint/2010/main" val="611376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Villa Lante</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66</a:t>
            </a:fld>
            <a:endParaRPr lang="es-ES" dirty="0"/>
          </a:p>
        </p:txBody>
      </p:sp>
    </p:spTree>
    <p:extLst>
      <p:ext uri="{BB962C8B-B14F-4D97-AF65-F5344CB8AC3E}">
        <p14:creationId xmlns:p14="http://schemas.microsoft.com/office/powerpoint/2010/main" val="19238797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Alhambra</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69</a:t>
            </a:fld>
            <a:endParaRPr lang="es-ES" dirty="0"/>
          </a:p>
        </p:txBody>
      </p:sp>
    </p:spTree>
    <p:extLst>
      <p:ext uri="{BB962C8B-B14F-4D97-AF65-F5344CB8AC3E}">
        <p14:creationId xmlns:p14="http://schemas.microsoft.com/office/powerpoint/2010/main" val="40198098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Alhambra</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70</a:t>
            </a:fld>
            <a:endParaRPr lang="es-ES" dirty="0"/>
          </a:p>
        </p:txBody>
      </p:sp>
    </p:spTree>
    <p:extLst>
      <p:ext uri="{BB962C8B-B14F-4D97-AF65-F5344CB8AC3E}">
        <p14:creationId xmlns:p14="http://schemas.microsoft.com/office/powerpoint/2010/main" val="1991663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Alhambra</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71</a:t>
            </a:fld>
            <a:endParaRPr lang="es-ES" dirty="0"/>
          </a:p>
        </p:txBody>
      </p:sp>
    </p:spTree>
    <p:extLst>
      <p:ext uri="{BB962C8B-B14F-4D97-AF65-F5344CB8AC3E}">
        <p14:creationId xmlns:p14="http://schemas.microsoft.com/office/powerpoint/2010/main" val="23812932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Taj Majal</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72</a:t>
            </a:fld>
            <a:endParaRPr lang="es-ES" dirty="0"/>
          </a:p>
        </p:txBody>
      </p:sp>
    </p:spTree>
    <p:extLst>
      <p:ext uri="{BB962C8B-B14F-4D97-AF65-F5344CB8AC3E}">
        <p14:creationId xmlns:p14="http://schemas.microsoft.com/office/powerpoint/2010/main" val="3928878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The Garden of Cosmic  Speculation</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74</a:t>
            </a:fld>
            <a:endParaRPr lang="es-ES" dirty="0"/>
          </a:p>
        </p:txBody>
      </p:sp>
    </p:spTree>
    <p:extLst>
      <p:ext uri="{BB962C8B-B14F-4D97-AF65-F5344CB8AC3E}">
        <p14:creationId xmlns:p14="http://schemas.microsoft.com/office/powerpoint/2010/main" val="35280987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The Garden of Cosmic  Speculation</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75</a:t>
            </a:fld>
            <a:endParaRPr lang="es-ES" dirty="0"/>
          </a:p>
        </p:txBody>
      </p:sp>
    </p:spTree>
    <p:extLst>
      <p:ext uri="{BB962C8B-B14F-4D97-AF65-F5344CB8AC3E}">
        <p14:creationId xmlns:p14="http://schemas.microsoft.com/office/powerpoint/2010/main" val="33279307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The Garden of Cosmic  Speculation</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76</a:t>
            </a:fld>
            <a:endParaRPr lang="es-ES" dirty="0"/>
          </a:p>
        </p:txBody>
      </p:sp>
    </p:spTree>
    <p:extLst>
      <p:ext uri="{BB962C8B-B14F-4D97-AF65-F5344CB8AC3E}">
        <p14:creationId xmlns:p14="http://schemas.microsoft.com/office/powerpoint/2010/main" val="41886257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The Garden of Cosmic  Speculation</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77</a:t>
            </a:fld>
            <a:endParaRPr lang="es-ES" dirty="0"/>
          </a:p>
        </p:txBody>
      </p:sp>
    </p:spTree>
    <p:extLst>
      <p:ext uri="{BB962C8B-B14F-4D97-AF65-F5344CB8AC3E}">
        <p14:creationId xmlns:p14="http://schemas.microsoft.com/office/powerpoint/2010/main" val="1677021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Setos de boj</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84</a:t>
            </a:fld>
            <a:endParaRPr lang="es-ES" dirty="0"/>
          </a:p>
        </p:txBody>
      </p:sp>
    </p:spTree>
    <p:extLst>
      <p:ext uri="{BB962C8B-B14F-4D97-AF65-F5344CB8AC3E}">
        <p14:creationId xmlns:p14="http://schemas.microsoft.com/office/powerpoint/2010/main" val="1344044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Setos de boj</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85</a:t>
            </a:fld>
            <a:endParaRPr lang="es-ES" dirty="0"/>
          </a:p>
        </p:txBody>
      </p:sp>
    </p:spTree>
    <p:extLst>
      <p:ext uri="{BB962C8B-B14F-4D97-AF65-F5344CB8AC3E}">
        <p14:creationId xmlns:p14="http://schemas.microsoft.com/office/powerpoint/2010/main" val="13137808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Setos de ciprés</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86</a:t>
            </a:fld>
            <a:endParaRPr lang="es-ES" dirty="0"/>
          </a:p>
        </p:txBody>
      </p:sp>
    </p:spTree>
    <p:extLst>
      <p:ext uri="{BB962C8B-B14F-4D97-AF65-F5344CB8AC3E}">
        <p14:creationId xmlns:p14="http://schemas.microsoft.com/office/powerpoint/2010/main" val="21674112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Seto de tejo</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87</a:t>
            </a:fld>
            <a:endParaRPr lang="es-ES" dirty="0"/>
          </a:p>
        </p:txBody>
      </p:sp>
    </p:spTree>
    <p:extLst>
      <p:ext uri="{BB962C8B-B14F-4D97-AF65-F5344CB8AC3E}">
        <p14:creationId xmlns:p14="http://schemas.microsoft.com/office/powerpoint/2010/main" val="4790774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Hestercombe.-Gertrude</a:t>
            </a:r>
            <a:r>
              <a:rPr lang="es-ES" baseline="0" dirty="0" smtClean="0"/>
              <a:t> Jeckyll</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92</a:t>
            </a:fld>
            <a:endParaRPr lang="es-ES" dirty="0"/>
          </a:p>
        </p:txBody>
      </p:sp>
    </p:spTree>
    <p:extLst>
      <p:ext uri="{BB962C8B-B14F-4D97-AF65-F5344CB8AC3E}">
        <p14:creationId xmlns:p14="http://schemas.microsoft.com/office/powerpoint/2010/main" val="8082706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Upton Grey.-Gertrude Jeckyll</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93</a:t>
            </a:fld>
            <a:endParaRPr lang="es-ES" dirty="0"/>
          </a:p>
        </p:txBody>
      </p:sp>
    </p:spTree>
    <p:extLst>
      <p:ext uri="{BB962C8B-B14F-4D97-AF65-F5344CB8AC3E}">
        <p14:creationId xmlns:p14="http://schemas.microsoft.com/office/powerpoint/2010/main" val="19764655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Glebe House.-Gertrude Jeckyll</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94</a:t>
            </a:fld>
            <a:endParaRPr lang="es-ES" dirty="0"/>
          </a:p>
        </p:txBody>
      </p:sp>
    </p:spTree>
    <p:extLst>
      <p:ext uri="{BB962C8B-B14F-4D97-AF65-F5344CB8AC3E}">
        <p14:creationId xmlns:p14="http://schemas.microsoft.com/office/powerpoint/2010/main" val="32082484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Gertrude Jeckyll House</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95</a:t>
            </a:fld>
            <a:endParaRPr lang="es-ES" dirty="0"/>
          </a:p>
        </p:txBody>
      </p:sp>
    </p:spTree>
    <p:extLst>
      <p:ext uri="{BB962C8B-B14F-4D97-AF65-F5344CB8AC3E}">
        <p14:creationId xmlns:p14="http://schemas.microsoft.com/office/powerpoint/2010/main" val="1811923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Le Bois des Moutiers.-Dieppe.-Francia</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96</a:t>
            </a:fld>
            <a:endParaRPr lang="es-ES" dirty="0"/>
          </a:p>
        </p:txBody>
      </p:sp>
    </p:spTree>
    <p:extLst>
      <p:ext uri="{BB962C8B-B14F-4D97-AF65-F5344CB8AC3E}">
        <p14:creationId xmlns:p14="http://schemas.microsoft.com/office/powerpoint/2010/main" val="37735151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Gertrude Jeckyll Garden</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100</a:t>
            </a:fld>
            <a:endParaRPr lang="es-ES" dirty="0"/>
          </a:p>
        </p:txBody>
      </p:sp>
    </p:spTree>
    <p:extLst>
      <p:ext uri="{BB962C8B-B14F-4D97-AF65-F5344CB8AC3E}">
        <p14:creationId xmlns:p14="http://schemas.microsoft.com/office/powerpoint/2010/main" val="14387663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Gertrude Jeckyll Garden</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101</a:t>
            </a:fld>
            <a:endParaRPr lang="es-ES" dirty="0"/>
          </a:p>
        </p:txBody>
      </p:sp>
    </p:spTree>
    <p:extLst>
      <p:ext uri="{BB962C8B-B14F-4D97-AF65-F5344CB8AC3E}">
        <p14:creationId xmlns:p14="http://schemas.microsoft.com/office/powerpoint/2010/main" val="28998684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Cottage Gardens.-Gazebo</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102</a:t>
            </a:fld>
            <a:endParaRPr lang="es-ES" dirty="0"/>
          </a:p>
        </p:txBody>
      </p:sp>
    </p:spTree>
    <p:extLst>
      <p:ext uri="{BB962C8B-B14F-4D97-AF65-F5344CB8AC3E}">
        <p14:creationId xmlns:p14="http://schemas.microsoft.com/office/powerpoint/2010/main" val="5469517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Anne</a:t>
            </a:r>
            <a:r>
              <a:rPr lang="es-ES" baseline="0" dirty="0" smtClean="0"/>
              <a:t> </a:t>
            </a:r>
            <a:r>
              <a:rPr lang="es-ES" dirty="0" smtClean="0"/>
              <a:t>Hathaways</a:t>
            </a:r>
            <a:r>
              <a:rPr lang="es-ES" baseline="0" dirty="0" smtClean="0"/>
              <a:t> </a:t>
            </a:r>
            <a:r>
              <a:rPr lang="es-ES" dirty="0" smtClean="0"/>
              <a:t>Cottage</a:t>
            </a:r>
            <a:r>
              <a:rPr lang="es-ES" baseline="0" dirty="0" smtClean="0"/>
              <a:t> </a:t>
            </a:r>
            <a:r>
              <a:rPr lang="es-ES" dirty="0" smtClean="0"/>
              <a:t>and</a:t>
            </a:r>
            <a:r>
              <a:rPr lang="es-ES" baseline="0" dirty="0" smtClean="0"/>
              <a:t> </a:t>
            </a:r>
            <a:r>
              <a:rPr lang="es-ES" dirty="0" smtClean="0"/>
              <a:t>garden</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103</a:t>
            </a:fld>
            <a:endParaRPr lang="es-ES" dirty="0"/>
          </a:p>
        </p:txBody>
      </p:sp>
    </p:spTree>
    <p:extLst>
      <p:ext uri="{BB962C8B-B14F-4D97-AF65-F5344CB8AC3E}">
        <p14:creationId xmlns:p14="http://schemas.microsoft.com/office/powerpoint/2010/main" val="9895837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Cottage Garden</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104</a:t>
            </a:fld>
            <a:endParaRPr lang="es-ES" dirty="0"/>
          </a:p>
        </p:txBody>
      </p:sp>
    </p:spTree>
    <p:extLst>
      <p:ext uri="{BB962C8B-B14F-4D97-AF65-F5344CB8AC3E}">
        <p14:creationId xmlns:p14="http://schemas.microsoft.com/office/powerpoint/2010/main" val="1853683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Cerramientos</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143</a:t>
            </a:fld>
            <a:endParaRPr lang="es-ES" dirty="0"/>
          </a:p>
        </p:txBody>
      </p:sp>
    </p:spTree>
    <p:extLst>
      <p:ext uri="{BB962C8B-B14F-4D97-AF65-F5344CB8AC3E}">
        <p14:creationId xmlns:p14="http://schemas.microsoft.com/office/powerpoint/2010/main" val="28493514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Cerramiento acero cotem</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144</a:t>
            </a:fld>
            <a:endParaRPr lang="es-ES" dirty="0"/>
          </a:p>
        </p:txBody>
      </p:sp>
    </p:spTree>
    <p:extLst>
      <p:ext uri="{BB962C8B-B14F-4D97-AF65-F5344CB8AC3E}">
        <p14:creationId xmlns:p14="http://schemas.microsoft.com/office/powerpoint/2010/main" val="358297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Vallas de Cerramiento </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145</a:t>
            </a:fld>
            <a:endParaRPr lang="es-ES" dirty="0"/>
          </a:p>
        </p:txBody>
      </p:sp>
    </p:spTree>
    <p:extLst>
      <p:ext uri="{BB962C8B-B14F-4D97-AF65-F5344CB8AC3E}">
        <p14:creationId xmlns:p14="http://schemas.microsoft.com/office/powerpoint/2010/main" val="32898685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Vallas de cerramiento</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146</a:t>
            </a:fld>
            <a:endParaRPr lang="es-ES" dirty="0"/>
          </a:p>
        </p:txBody>
      </p:sp>
    </p:spTree>
    <p:extLst>
      <p:ext uri="{BB962C8B-B14F-4D97-AF65-F5344CB8AC3E}">
        <p14:creationId xmlns:p14="http://schemas.microsoft.com/office/powerpoint/2010/main" val="14063290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Valla interior del jardín</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147</a:t>
            </a:fld>
            <a:endParaRPr lang="es-ES" dirty="0"/>
          </a:p>
        </p:txBody>
      </p:sp>
    </p:spTree>
    <p:extLst>
      <p:ext uri="{BB962C8B-B14F-4D97-AF65-F5344CB8AC3E}">
        <p14:creationId xmlns:p14="http://schemas.microsoft.com/office/powerpoint/2010/main" val="33670938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Cerramientos</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149</a:t>
            </a:fld>
            <a:endParaRPr lang="es-ES" dirty="0"/>
          </a:p>
        </p:txBody>
      </p:sp>
    </p:spTree>
    <p:extLst>
      <p:ext uri="{BB962C8B-B14F-4D97-AF65-F5344CB8AC3E}">
        <p14:creationId xmlns:p14="http://schemas.microsoft.com/office/powerpoint/2010/main" val="38328052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Paseo en un jardín natural</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157</a:t>
            </a:fld>
            <a:endParaRPr lang="es-ES" dirty="0"/>
          </a:p>
        </p:txBody>
      </p:sp>
    </p:spTree>
    <p:extLst>
      <p:ext uri="{BB962C8B-B14F-4D97-AF65-F5344CB8AC3E}">
        <p14:creationId xmlns:p14="http://schemas.microsoft.com/office/powerpoint/2010/main" val="37770691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Paseo de hormigón impreso</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158</a:t>
            </a:fld>
            <a:endParaRPr lang="es-ES" dirty="0"/>
          </a:p>
        </p:txBody>
      </p:sp>
    </p:spTree>
    <p:extLst>
      <p:ext uri="{BB962C8B-B14F-4D97-AF65-F5344CB8AC3E}">
        <p14:creationId xmlns:p14="http://schemas.microsoft.com/office/powerpoint/2010/main" val="32338081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Paseo e hormigón impreso</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159</a:t>
            </a:fld>
            <a:endParaRPr lang="es-ES" dirty="0"/>
          </a:p>
        </p:txBody>
      </p:sp>
    </p:spTree>
    <p:extLst>
      <p:ext uri="{BB962C8B-B14F-4D97-AF65-F5344CB8AC3E}">
        <p14:creationId xmlns:p14="http://schemas.microsoft.com/office/powerpoint/2010/main" val="11803354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Pavimentos</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160</a:t>
            </a:fld>
            <a:endParaRPr lang="es-ES" dirty="0"/>
          </a:p>
        </p:txBody>
      </p:sp>
    </p:spTree>
    <p:extLst>
      <p:ext uri="{BB962C8B-B14F-4D97-AF65-F5344CB8AC3E}">
        <p14:creationId xmlns:p14="http://schemas.microsoft.com/office/powerpoint/2010/main" val="824036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Diferentes</a:t>
            </a:r>
            <a:r>
              <a:rPr lang="es-ES" baseline="0" dirty="0" smtClean="0"/>
              <a:t> p</a:t>
            </a:r>
            <a:r>
              <a:rPr lang="es-ES" dirty="0" smtClean="0"/>
              <a:t>avimentos</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161</a:t>
            </a:fld>
            <a:endParaRPr lang="es-ES" dirty="0"/>
          </a:p>
        </p:txBody>
      </p:sp>
    </p:spTree>
    <p:extLst>
      <p:ext uri="{BB962C8B-B14F-4D97-AF65-F5344CB8AC3E}">
        <p14:creationId xmlns:p14="http://schemas.microsoft.com/office/powerpoint/2010/main" val="955930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Escaleras para jardín</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168</a:t>
            </a:fld>
            <a:endParaRPr lang="es-ES" dirty="0"/>
          </a:p>
        </p:txBody>
      </p:sp>
    </p:spTree>
    <p:extLst>
      <p:ext uri="{BB962C8B-B14F-4D97-AF65-F5344CB8AC3E}">
        <p14:creationId xmlns:p14="http://schemas.microsoft.com/office/powerpoint/2010/main" val="28479271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Diferentes estilos de escaleras</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169</a:t>
            </a:fld>
            <a:endParaRPr lang="es-ES" dirty="0"/>
          </a:p>
        </p:txBody>
      </p:sp>
    </p:spTree>
    <p:extLst>
      <p:ext uri="{BB962C8B-B14F-4D97-AF65-F5344CB8AC3E}">
        <p14:creationId xmlns:p14="http://schemas.microsoft.com/office/powerpoint/2010/main" val="42878265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Diferentes estilos</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172</a:t>
            </a:fld>
            <a:endParaRPr lang="es-ES" dirty="0"/>
          </a:p>
        </p:txBody>
      </p:sp>
    </p:spTree>
    <p:extLst>
      <p:ext uri="{BB962C8B-B14F-4D97-AF65-F5344CB8AC3E}">
        <p14:creationId xmlns:p14="http://schemas.microsoft.com/office/powerpoint/2010/main" val="395552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Escalera circular</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173</a:t>
            </a:fld>
            <a:endParaRPr lang="es-ES" dirty="0"/>
          </a:p>
        </p:txBody>
      </p:sp>
    </p:spTree>
    <p:extLst>
      <p:ext uri="{BB962C8B-B14F-4D97-AF65-F5344CB8AC3E}">
        <p14:creationId xmlns:p14="http://schemas.microsoft.com/office/powerpoint/2010/main" val="34506089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Diferentes estilos de pérgolas</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177</a:t>
            </a:fld>
            <a:endParaRPr lang="es-ES" dirty="0"/>
          </a:p>
        </p:txBody>
      </p:sp>
    </p:spTree>
    <p:extLst>
      <p:ext uri="{BB962C8B-B14F-4D97-AF65-F5344CB8AC3E}">
        <p14:creationId xmlns:p14="http://schemas.microsoft.com/office/powerpoint/2010/main" val="2091225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Pérgola con trepadoras</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178</a:t>
            </a:fld>
            <a:endParaRPr lang="es-ES" dirty="0"/>
          </a:p>
        </p:txBody>
      </p:sp>
    </p:spTree>
    <p:extLst>
      <p:ext uri="{BB962C8B-B14F-4D97-AF65-F5344CB8AC3E}">
        <p14:creationId xmlns:p14="http://schemas.microsoft.com/office/powerpoint/2010/main" val="41678164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Pérgola metálica</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179</a:t>
            </a:fld>
            <a:endParaRPr lang="es-ES" dirty="0"/>
          </a:p>
        </p:txBody>
      </p:sp>
    </p:spTree>
    <p:extLst>
      <p:ext uri="{BB962C8B-B14F-4D97-AF65-F5344CB8AC3E}">
        <p14:creationId xmlns:p14="http://schemas.microsoft.com/office/powerpoint/2010/main" val="42278637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Pérgola romántica</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180</a:t>
            </a:fld>
            <a:endParaRPr lang="es-ES" dirty="0"/>
          </a:p>
        </p:txBody>
      </p:sp>
    </p:spTree>
    <p:extLst>
      <p:ext uri="{BB962C8B-B14F-4D97-AF65-F5344CB8AC3E}">
        <p14:creationId xmlns:p14="http://schemas.microsoft.com/office/powerpoint/2010/main" val="41656801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197</a:t>
            </a:fld>
            <a:endParaRPr lang="es-ES" dirty="0"/>
          </a:p>
        </p:txBody>
      </p:sp>
    </p:spTree>
    <p:extLst>
      <p:ext uri="{BB962C8B-B14F-4D97-AF65-F5344CB8AC3E}">
        <p14:creationId xmlns:p14="http://schemas.microsoft.com/office/powerpoint/2010/main" val="14935929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Kyoto.Cherry Blossom</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206</a:t>
            </a:fld>
            <a:endParaRPr lang="es-ES" dirty="0"/>
          </a:p>
        </p:txBody>
      </p:sp>
    </p:spTree>
    <p:extLst>
      <p:ext uri="{BB962C8B-B14F-4D97-AF65-F5344CB8AC3E}">
        <p14:creationId xmlns:p14="http://schemas.microsoft.com/office/powerpoint/2010/main" val="18524828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Kyoto.-Katsura Rikyu</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207</a:t>
            </a:fld>
            <a:endParaRPr lang="es-ES" dirty="0"/>
          </a:p>
        </p:txBody>
      </p:sp>
    </p:spTree>
    <p:extLst>
      <p:ext uri="{BB962C8B-B14F-4D97-AF65-F5344CB8AC3E}">
        <p14:creationId xmlns:p14="http://schemas.microsoft.com/office/powerpoint/2010/main" val="8602663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Kyoto.japanese_garden</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208</a:t>
            </a:fld>
            <a:endParaRPr lang="es-ES" dirty="0"/>
          </a:p>
        </p:txBody>
      </p:sp>
    </p:spTree>
    <p:extLst>
      <p:ext uri="{BB962C8B-B14F-4D97-AF65-F5344CB8AC3E}">
        <p14:creationId xmlns:p14="http://schemas.microsoft.com/office/powerpoint/2010/main" val="39222017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Kyoto Temple Garden</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209</a:t>
            </a:fld>
            <a:endParaRPr lang="es-ES" dirty="0"/>
          </a:p>
        </p:txBody>
      </p:sp>
    </p:spTree>
    <p:extLst>
      <p:ext uri="{BB962C8B-B14F-4D97-AF65-F5344CB8AC3E}">
        <p14:creationId xmlns:p14="http://schemas.microsoft.com/office/powerpoint/2010/main" val="13541068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Ryoan-ji</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215</a:t>
            </a:fld>
            <a:endParaRPr lang="es-ES" dirty="0"/>
          </a:p>
        </p:txBody>
      </p:sp>
    </p:spTree>
    <p:extLst>
      <p:ext uri="{BB962C8B-B14F-4D97-AF65-F5344CB8AC3E}">
        <p14:creationId xmlns:p14="http://schemas.microsoft.com/office/powerpoint/2010/main" val="25928286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Ryoan-ji</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216</a:t>
            </a:fld>
            <a:endParaRPr lang="es-ES" dirty="0"/>
          </a:p>
        </p:txBody>
      </p:sp>
    </p:spTree>
    <p:extLst>
      <p:ext uri="{BB962C8B-B14F-4D97-AF65-F5344CB8AC3E}">
        <p14:creationId xmlns:p14="http://schemas.microsoft.com/office/powerpoint/2010/main" val="17405024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Ryoan-ji</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217</a:t>
            </a:fld>
            <a:endParaRPr lang="es-ES" dirty="0"/>
          </a:p>
        </p:txBody>
      </p:sp>
    </p:spTree>
    <p:extLst>
      <p:ext uri="{BB962C8B-B14F-4D97-AF65-F5344CB8AC3E}">
        <p14:creationId xmlns:p14="http://schemas.microsoft.com/office/powerpoint/2010/main" val="223132278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Daisen-in</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218</a:t>
            </a:fld>
            <a:endParaRPr lang="es-ES" dirty="0"/>
          </a:p>
        </p:txBody>
      </p:sp>
    </p:spTree>
    <p:extLst>
      <p:ext uri="{BB962C8B-B14F-4D97-AF65-F5344CB8AC3E}">
        <p14:creationId xmlns:p14="http://schemas.microsoft.com/office/powerpoint/2010/main" val="2689824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Daisen-in.</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219</a:t>
            </a:fld>
            <a:endParaRPr lang="es-ES" dirty="0"/>
          </a:p>
        </p:txBody>
      </p:sp>
    </p:spTree>
    <p:extLst>
      <p:ext uri="{BB962C8B-B14F-4D97-AF65-F5344CB8AC3E}">
        <p14:creationId xmlns:p14="http://schemas.microsoft.com/office/powerpoint/2010/main" val="419810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Zen Garden</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220</a:t>
            </a:fld>
            <a:endParaRPr lang="es-ES" dirty="0"/>
          </a:p>
        </p:txBody>
      </p:sp>
    </p:spTree>
    <p:extLst>
      <p:ext uri="{BB962C8B-B14F-4D97-AF65-F5344CB8AC3E}">
        <p14:creationId xmlns:p14="http://schemas.microsoft.com/office/powerpoint/2010/main" val="15336561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Casa de Te</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226</a:t>
            </a:fld>
            <a:endParaRPr lang="es-ES" dirty="0"/>
          </a:p>
        </p:txBody>
      </p:sp>
    </p:spTree>
    <p:extLst>
      <p:ext uri="{BB962C8B-B14F-4D97-AF65-F5344CB8AC3E}">
        <p14:creationId xmlns:p14="http://schemas.microsoft.com/office/powerpoint/2010/main" val="87048815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Casa de te</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228</a:t>
            </a:fld>
            <a:endParaRPr lang="es-ES" dirty="0"/>
          </a:p>
        </p:txBody>
      </p:sp>
    </p:spTree>
    <p:extLst>
      <p:ext uri="{BB962C8B-B14F-4D97-AF65-F5344CB8AC3E}">
        <p14:creationId xmlns:p14="http://schemas.microsoft.com/office/powerpoint/2010/main" val="32860158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Jardines de Santa Clotilde y Marimurtra</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231</a:t>
            </a:fld>
            <a:endParaRPr lang="es-ES" dirty="0"/>
          </a:p>
        </p:txBody>
      </p:sp>
    </p:spTree>
    <p:extLst>
      <p:ext uri="{BB962C8B-B14F-4D97-AF65-F5344CB8AC3E}">
        <p14:creationId xmlns:p14="http://schemas.microsoft.com/office/powerpoint/2010/main" val="422091550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Jardín Mediterráneo</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232</a:t>
            </a:fld>
            <a:endParaRPr lang="es-ES" dirty="0"/>
          </a:p>
        </p:txBody>
      </p:sp>
    </p:spTree>
    <p:extLst>
      <p:ext uri="{BB962C8B-B14F-4D97-AF65-F5344CB8AC3E}">
        <p14:creationId xmlns:p14="http://schemas.microsoft.com/office/powerpoint/2010/main" val="69918247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Jardín</a:t>
            </a:r>
            <a:r>
              <a:rPr lang="es-ES" baseline="0" dirty="0" smtClean="0"/>
              <a:t> mediterráneo</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233</a:t>
            </a:fld>
            <a:endParaRPr lang="es-ES" dirty="0"/>
          </a:p>
        </p:txBody>
      </p:sp>
    </p:spTree>
    <p:extLst>
      <p:ext uri="{BB962C8B-B14F-4D97-AF65-F5344CB8AC3E}">
        <p14:creationId xmlns:p14="http://schemas.microsoft.com/office/powerpoint/2010/main" val="40474181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Jardines de Cap Roig</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234</a:t>
            </a:fld>
            <a:endParaRPr lang="es-ES" dirty="0"/>
          </a:p>
        </p:txBody>
      </p:sp>
    </p:spTree>
    <p:extLst>
      <p:ext uri="{BB962C8B-B14F-4D97-AF65-F5344CB8AC3E}">
        <p14:creationId xmlns:p14="http://schemas.microsoft.com/office/powerpoint/2010/main" val="153539015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Jardín </a:t>
            </a:r>
            <a:r>
              <a:rPr lang="es-ES" dirty="0" smtClean="0"/>
              <a:t>de las Delicias</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255</a:t>
            </a:fld>
            <a:endParaRPr lang="es-ES" dirty="0"/>
          </a:p>
        </p:txBody>
      </p:sp>
    </p:spTree>
    <p:extLst>
      <p:ext uri="{BB962C8B-B14F-4D97-AF65-F5344CB8AC3E}">
        <p14:creationId xmlns:p14="http://schemas.microsoft.com/office/powerpoint/2010/main" val="212890638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Babur Gardens, un parque histórico en Kabul, Afganistán.</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278</a:t>
            </a:fld>
            <a:endParaRPr lang="es-ES" dirty="0"/>
          </a:p>
        </p:txBody>
      </p:sp>
    </p:spTree>
    <p:extLst>
      <p:ext uri="{BB962C8B-B14F-4D97-AF65-F5344CB8AC3E}">
        <p14:creationId xmlns:p14="http://schemas.microsoft.com/office/powerpoint/2010/main" val="222041012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Patiop</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280</a:t>
            </a:fld>
            <a:endParaRPr lang="es-ES" dirty="0"/>
          </a:p>
        </p:txBody>
      </p:sp>
    </p:spTree>
    <p:extLst>
      <p:ext uri="{BB962C8B-B14F-4D97-AF65-F5344CB8AC3E}">
        <p14:creationId xmlns:p14="http://schemas.microsoft.com/office/powerpoint/2010/main" val="31054900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Patio de las Doncellas</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281</a:t>
            </a:fld>
            <a:endParaRPr lang="es-ES" dirty="0"/>
          </a:p>
        </p:txBody>
      </p:sp>
    </p:spTree>
    <p:extLst>
      <p:ext uri="{BB962C8B-B14F-4D97-AF65-F5344CB8AC3E}">
        <p14:creationId xmlns:p14="http://schemas.microsoft.com/office/powerpoint/2010/main" val="385659821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Patio del Yeso.-Reales Alcázares</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282</a:t>
            </a:fld>
            <a:endParaRPr lang="es-ES" dirty="0"/>
          </a:p>
        </p:txBody>
      </p:sp>
    </p:spTree>
    <p:extLst>
      <p:ext uri="{BB962C8B-B14F-4D97-AF65-F5344CB8AC3E}">
        <p14:creationId xmlns:p14="http://schemas.microsoft.com/office/powerpoint/2010/main" val="282204254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Islamice Garden</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283</a:t>
            </a:fld>
            <a:endParaRPr lang="es-ES" dirty="0"/>
          </a:p>
        </p:txBody>
      </p:sp>
    </p:spTree>
    <p:extLst>
      <p:ext uri="{BB962C8B-B14F-4D97-AF65-F5344CB8AC3E}">
        <p14:creationId xmlns:p14="http://schemas.microsoft.com/office/powerpoint/2010/main" val="283189543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Generalife</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284</a:t>
            </a:fld>
            <a:endParaRPr lang="es-ES" dirty="0"/>
          </a:p>
        </p:txBody>
      </p:sp>
    </p:spTree>
    <p:extLst>
      <p:ext uri="{BB962C8B-B14F-4D97-AF65-F5344CB8AC3E}">
        <p14:creationId xmlns:p14="http://schemas.microsoft.com/office/powerpoint/2010/main" val="421838009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Alhambra</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285</a:t>
            </a:fld>
            <a:endParaRPr lang="es-ES" dirty="0"/>
          </a:p>
        </p:txBody>
      </p:sp>
    </p:spTree>
    <p:extLst>
      <p:ext uri="{BB962C8B-B14F-4D97-AF65-F5344CB8AC3E}">
        <p14:creationId xmlns:p14="http://schemas.microsoft.com/office/powerpoint/2010/main" val="244232535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Patio de los Arrayanes</a:t>
            </a:r>
            <a:endParaRPr lang="es-ES" dirty="0"/>
          </a:p>
        </p:txBody>
      </p:sp>
      <p:sp>
        <p:nvSpPr>
          <p:cNvPr id="4" name="3 Marcador de número de diapositiva"/>
          <p:cNvSpPr>
            <a:spLocks noGrp="1"/>
          </p:cNvSpPr>
          <p:nvPr>
            <p:ph type="sldNum" sz="quarter" idx="10"/>
          </p:nvPr>
        </p:nvSpPr>
        <p:spPr/>
        <p:txBody>
          <a:bodyPr/>
          <a:lstStyle/>
          <a:p>
            <a:fld id="{645221EB-57C5-46A6-91A5-141AD1075B95}" type="slidenum">
              <a:rPr lang="es-ES" smtClean="0"/>
              <a:t>287</a:t>
            </a:fld>
            <a:endParaRPr lang="es-ES" dirty="0"/>
          </a:p>
        </p:txBody>
      </p:sp>
    </p:spTree>
    <p:extLst>
      <p:ext uri="{BB962C8B-B14F-4D97-AF65-F5344CB8AC3E}">
        <p14:creationId xmlns:p14="http://schemas.microsoft.com/office/powerpoint/2010/main" val="515677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44FA19AD-41CA-4066-AC9B-9D5093D4CAAB}" type="datetimeFigureOut">
              <a:rPr lang="es-ES" smtClean="0"/>
              <a:t>08/02/2013</a:t>
            </a:fld>
            <a:endParaRPr lang="es-E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s-E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D528C1BC-9889-4973-913D-4F0874769751}"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4"/>
          </p:nvPr>
        </p:nvSpPr>
        <p:spPr/>
        <p:txBody>
          <a:bodyPr rtlCol="0"/>
          <a:lstStyle/>
          <a:p>
            <a:fld id="{44FA19AD-41CA-4066-AC9B-9D5093D4CAAB}" type="datetimeFigureOut">
              <a:rPr lang="es-ES" smtClean="0"/>
              <a:t>08/02/2013</a:t>
            </a:fld>
            <a:endParaRPr lang="es-ES" dirty="0"/>
          </a:p>
        </p:txBody>
      </p:sp>
      <p:sp>
        <p:nvSpPr>
          <p:cNvPr id="9" name="8 Marcador de número de diapositiva"/>
          <p:cNvSpPr>
            <a:spLocks noGrp="1"/>
          </p:cNvSpPr>
          <p:nvPr>
            <p:ph type="sldNum" sz="quarter" idx="15"/>
          </p:nvPr>
        </p:nvSpPr>
        <p:spPr/>
        <p:txBody>
          <a:bodyPr rtlCol="0"/>
          <a:lstStyle/>
          <a:p>
            <a:fld id="{D528C1BC-9889-4973-913D-4F0874769751}" type="slidenum">
              <a:rPr lang="es-ES" smtClean="0"/>
              <a:t>‹Nº›</a:t>
            </a:fld>
            <a:endParaRPr lang="es-ES" dirty="0"/>
          </a:p>
        </p:txBody>
      </p:sp>
      <p:sp>
        <p:nvSpPr>
          <p:cNvPr id="10" name="9 Marcador de pie de página"/>
          <p:cNvSpPr>
            <a:spLocks noGrp="1"/>
          </p:cNvSpPr>
          <p:nvPr>
            <p:ph type="ftr" sz="quarter" idx="16"/>
          </p:nvPr>
        </p:nvSpPr>
        <p:spPr/>
        <p:txBody>
          <a:bodyPr rtlCol="0"/>
          <a:lstStyle/>
          <a:p>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44FA19AD-41CA-4066-AC9B-9D5093D4CAAB}" type="datetimeFigureOut">
              <a:rPr lang="es-ES" smtClean="0"/>
              <a:t>08/02/2013</a:t>
            </a:fld>
            <a:endParaRPr lang="es-E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s-E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D528C1BC-9889-4973-913D-4F0874769751}"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44FA19AD-41CA-4066-AC9B-9D5093D4CAAB}" type="datetimeFigureOut">
              <a:rPr lang="es-ES" smtClean="0"/>
              <a:t>08/02/2013</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D528C1BC-9889-4973-913D-4F0874769751}" type="slidenum">
              <a:rPr lang="es-ES" smtClean="0"/>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44FA19AD-41CA-4066-AC9B-9D5093D4CAAB}" type="datetimeFigureOut">
              <a:rPr lang="es-ES" smtClean="0"/>
              <a:t>08/02/2013</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D528C1BC-9889-4973-913D-4F0874769751}" type="slidenum">
              <a:rPr lang="es-ES" smtClean="0"/>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44FA19AD-41CA-4066-AC9B-9D5093D4CAAB}" type="datetimeFigureOut">
              <a:rPr lang="es-ES" smtClean="0"/>
              <a:t>08/02/2013</a:t>
            </a:fld>
            <a:endParaRPr lang="es-ES" dirty="0"/>
          </a:p>
        </p:txBody>
      </p:sp>
      <p:sp>
        <p:nvSpPr>
          <p:cNvPr id="7" name="6 Marcador de número de diapositiva"/>
          <p:cNvSpPr>
            <a:spLocks noGrp="1"/>
          </p:cNvSpPr>
          <p:nvPr>
            <p:ph type="sldNum" sz="quarter" idx="11"/>
          </p:nvPr>
        </p:nvSpPr>
        <p:spPr/>
        <p:txBody>
          <a:bodyPr rtlCol="0"/>
          <a:lstStyle/>
          <a:p>
            <a:fld id="{D528C1BC-9889-4973-913D-4F0874769751}" type="slidenum">
              <a:rPr lang="es-ES" smtClean="0"/>
              <a:t>‹Nº›</a:t>
            </a:fld>
            <a:endParaRPr lang="es-ES" dirty="0"/>
          </a:p>
        </p:txBody>
      </p:sp>
      <p:sp>
        <p:nvSpPr>
          <p:cNvPr id="8" name="7 Marcador de pie de página"/>
          <p:cNvSpPr>
            <a:spLocks noGrp="1"/>
          </p:cNvSpPr>
          <p:nvPr>
            <p:ph type="ftr" sz="quarter" idx="12"/>
          </p:nvPr>
        </p:nvSpPr>
        <p:spPr/>
        <p:txBody>
          <a:bodyPr rtlCol="0"/>
          <a:lstStyle/>
          <a:p>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44FA19AD-41CA-4066-AC9B-9D5093D4CAAB}" type="datetimeFigureOut">
              <a:rPr lang="es-ES" smtClean="0"/>
              <a:t>08/02/2013</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D528C1BC-9889-4973-913D-4F0874769751}"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4"/>
          </p:nvPr>
        </p:nvSpPr>
        <p:spPr/>
        <p:txBody>
          <a:bodyPr rtlCol="0"/>
          <a:lstStyle/>
          <a:p>
            <a:fld id="{44FA19AD-41CA-4066-AC9B-9D5093D4CAAB}" type="datetimeFigureOut">
              <a:rPr lang="es-ES" smtClean="0"/>
              <a:t>08/02/2013</a:t>
            </a:fld>
            <a:endParaRPr lang="es-ES" dirty="0"/>
          </a:p>
        </p:txBody>
      </p:sp>
      <p:sp>
        <p:nvSpPr>
          <p:cNvPr id="22" name="21 Marcador de número de diapositiva"/>
          <p:cNvSpPr>
            <a:spLocks noGrp="1"/>
          </p:cNvSpPr>
          <p:nvPr>
            <p:ph type="sldNum" sz="quarter" idx="15"/>
          </p:nvPr>
        </p:nvSpPr>
        <p:spPr/>
        <p:txBody>
          <a:bodyPr rtlCol="0"/>
          <a:lstStyle/>
          <a:p>
            <a:fld id="{D528C1BC-9889-4973-913D-4F0874769751}" type="slidenum">
              <a:rPr lang="es-ES" smtClean="0"/>
              <a:t>‹Nº›</a:t>
            </a:fld>
            <a:endParaRPr lang="es-ES" dirty="0"/>
          </a:p>
        </p:txBody>
      </p:sp>
      <p:sp>
        <p:nvSpPr>
          <p:cNvPr id="23" name="22 Marcador de pie de página"/>
          <p:cNvSpPr>
            <a:spLocks noGrp="1"/>
          </p:cNvSpPr>
          <p:nvPr>
            <p:ph type="ftr" sz="quarter" idx="16"/>
          </p:nvPr>
        </p:nvSpPr>
        <p:spPr/>
        <p:txBody>
          <a:bodyPr rtlCol="0"/>
          <a:lstStyle/>
          <a:p>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smtClean="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44FA19AD-41CA-4066-AC9B-9D5093D4CAAB}" type="datetimeFigureOut">
              <a:rPr lang="es-ES" smtClean="0"/>
              <a:t>08/02/2013</a:t>
            </a:fld>
            <a:endParaRPr lang="es-ES" dirty="0"/>
          </a:p>
        </p:txBody>
      </p:sp>
      <p:sp>
        <p:nvSpPr>
          <p:cNvPr id="18" name="17 Marcador de número de diapositiva"/>
          <p:cNvSpPr>
            <a:spLocks noGrp="1"/>
          </p:cNvSpPr>
          <p:nvPr>
            <p:ph type="sldNum" sz="quarter" idx="11"/>
          </p:nvPr>
        </p:nvSpPr>
        <p:spPr/>
        <p:txBody>
          <a:bodyPr rtlCol="0"/>
          <a:lstStyle/>
          <a:p>
            <a:fld id="{D528C1BC-9889-4973-913D-4F0874769751}" type="slidenum">
              <a:rPr lang="es-ES" smtClean="0"/>
              <a:t>‹Nº›</a:t>
            </a:fld>
            <a:endParaRPr lang="es-ES" dirty="0"/>
          </a:p>
        </p:txBody>
      </p:sp>
      <p:sp>
        <p:nvSpPr>
          <p:cNvPr id="21" name="20 Marcador de pie de página"/>
          <p:cNvSpPr>
            <a:spLocks noGrp="1"/>
          </p:cNvSpPr>
          <p:nvPr>
            <p:ph type="ftr" sz="quarter" idx="12"/>
          </p:nvPr>
        </p:nvSpPr>
        <p:spPr/>
        <p:txBody>
          <a:bodyPr rtlCol="0"/>
          <a:lstStyle/>
          <a:p>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44FA19AD-41CA-4066-AC9B-9D5093D4CAAB}" type="datetimeFigureOut">
              <a:rPr lang="es-ES" smtClean="0"/>
              <a:t>08/02/2013</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D528C1BC-9889-4973-913D-4F0874769751}"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44FA19AD-41CA-4066-AC9B-9D5093D4CAAB}" type="datetimeFigureOut">
              <a:rPr lang="es-ES" smtClean="0"/>
              <a:t>08/02/2013</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D528C1BC-9889-4973-913D-4F0874769751}"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4FA19AD-41CA-4066-AC9B-9D5093D4CAAB}" type="datetimeFigureOut">
              <a:rPr lang="es-ES" smtClean="0"/>
              <a:t>08/02/2013</a:t>
            </a:fld>
            <a:endParaRPr lang="es-ES" dirty="0"/>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ES" dirty="0"/>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D528C1BC-9889-4973-913D-4F0874769751}"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hyperlink" Target="http://www.google.es/url?sa=i&amp;rct=j&amp;q=glebe+house+gardens&amp;source=images&amp;cd=&amp;cad=rja&amp;docid=TvSD2EwK4chh7M&amp;tbnid=hBQHqITjJd4jgM:&amp;ved=0CAUQjRw&amp;url=http%3A%2F%2Fwww.glebehousecottages.co.uk%2F&amp;ei=WcAUUfypLISp0AXnkoGgDg&amp;bvm=bv.42080656,d.d2k&amp;psig=AFQjCNE4ewnpOHJhsZHKz5P5NF4dNCLZLA&amp;ust=1360400830173416" TargetMode="External"/><Relationship Id="rId7"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hyperlink" Target="http://www.google.es/url?sa=i&amp;rct=j&amp;q=glebe+house+Gertrude+Jeckyll+gardens&amp;source=images&amp;cd=&amp;cad=rja&amp;docid=Pp8jjN3tpJBlbM&amp;tbnid=083cpkm73GObsM:&amp;ved=0CAUQjRw&amp;url=http%3A%2F%2Fhistoricbuildingsct.com%2F%3Fpage_id%3D2073&amp;ei=zcAUUbaOOqXs0gWok4GwAg&amp;bvm=bv.42080656,d.d2k&amp;psig=AFQjCNFV7Day1G57N4ABxa81jfUSj_4kdA&amp;ust=1360400944064809" TargetMode="External"/><Relationship Id="rId4" Type="http://schemas.openxmlformats.org/officeDocument/2006/relationships/image" Target="../media/image25.jpeg"/></Relationships>
</file>

<file path=ppt/slides/_rels/slide95.xml.rels><?xml version="1.0" encoding="UTF-8" standalone="yes"?>
<Relationships xmlns="http://schemas.openxmlformats.org/package/2006/relationships"><Relationship Id="rId3" Type="http://schemas.openxmlformats.org/officeDocument/2006/relationships/hyperlink" Target="http://4.bp.blogspot.com/_vF-Cy75U2zU/TS6zGgSctNI/AAAAAAAAHAw/Ex42pexSfM4/s1600/Jekyll1.jpg"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9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hyperlink" Target="http://www.google.es/url?sa=i&amp;rct=j&amp;q=cerramientos+de+jardines&amp;source=images&amp;cd=&amp;cad=rja&amp;docid=3CbVTzctEp0t2M&amp;tbnid=H9pgQSUiXZkGIM:&amp;ved=0CAUQjRw&amp;url=http%3A%2F%2Feugeniasantacana.com%2Fobres%2FUrbanismo%2Ftancament%2520st.%2520just%2Ftancament.html&amp;ei=bcUUUYStFqmp0QXU8YCQCQ&amp;bvm=bv.42080656,d.d2k&amp;psig=AFQjCNETLyE6BZbpAh24lzvBAxFnsQJw4Q&amp;ust=1360402144586367" TargetMode="External"/><Relationship Id="rId7" Type="http://schemas.openxmlformats.org/officeDocument/2006/relationships/hyperlink" Target="http://www.google.es/url?sa=i&amp;rct=j&amp;q=cerramientos+de+jardines&amp;source=images&amp;cd=&amp;cad=rja&amp;docid=D8btgBtqwSg5BM&amp;tbnid=hb1kSunjoyuqPM:&amp;ved=0CAUQjRw&amp;url=http%3A%2F%2Fwww.hogar.mapfre.com%2Fnoticia%2F1936%2Ftipos-de-vallas&amp;ei=fsYUUe3sNMHa0QWEwoHoBg&amp;bvm=bv.42080656,d.d2k&amp;psig=AFQjCNETLyE6BZbpAh24lzvBAxFnsQJw4Q&amp;ust=1360402144586367"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jpeg"/></Relationships>
</file>

<file path=ppt/slides/_rels/slide1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1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8" Type="http://schemas.openxmlformats.org/officeDocument/2006/relationships/hyperlink" Target="http://www.google.es/url?sa=i&amp;rct=j&amp;q=garden+fences&amp;source=images&amp;cd=&amp;cad=rja&amp;docid=3TAD2Rza1OUX1M&amp;tbnid=wlyEz0yf0dja1M:&amp;ved=0CAUQjRw&amp;url=http%3A%2F%2Ftexashomeandliving.blogspot.com%2F2013%2F01%2Fnew-garden-fence-design-ideas.html&amp;ei=lsoUUcupIaHM0QWj8YH4CQ&amp;bvm=bv.42080656,d.d2k&amp;psig=AFQjCNGrPGOFacHCSVtC7cav47MP2K9x1A&amp;ust=1360403473522516" TargetMode="External"/><Relationship Id="rId3" Type="http://schemas.openxmlformats.org/officeDocument/2006/relationships/image" Target="../media/image48.png"/><Relationship Id="rId7" Type="http://schemas.openxmlformats.org/officeDocument/2006/relationships/image" Target="../media/image50.jpe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hyperlink" Target="http://www.google.es/url?sa=i&amp;rct=j&amp;q=Vallas+de+cerramientos+de+jardines&amp;source=images&amp;cd=&amp;cad=rja&amp;docid=fWi9Hb8WthrIeM&amp;tbnid=P_haeHfd70T8GM:&amp;ved=0CAUQjRw&amp;url=http%3A%2F%2Fwhotalking.com%2Fflickr%2FValla&amp;ei=w8kUUemZMam-0QWctoHgDQ&amp;bvm=bv.42080656,d.d2k&amp;psig=AFQjCNEG5jH828BhSGmmA32QV5_DBNTMqw&amp;ust=1360403239625567" TargetMode="External"/><Relationship Id="rId5" Type="http://schemas.openxmlformats.org/officeDocument/2006/relationships/image" Target="../media/image49.jpeg"/><Relationship Id="rId4" Type="http://schemas.openxmlformats.org/officeDocument/2006/relationships/hyperlink" Target="http://www.google.es/url?sa=i&amp;rct=j&amp;q=Vallas+de+cerramientos+de+jardines&amp;source=images&amp;cd=&amp;cad=rja&amp;docid=-OVFSFUB8m8bwM&amp;tbnid=1jwfesMwkJeb4M:&amp;ved=0CAUQjRw&amp;url=http%3A%2F%2Fofertas.habitissimo.es%2Foferta%2Fvallas-y-cercados-de-jardin-sin-mantenimiento&amp;ei=dckUUYfbA4ua0QW9q4DgCQ&amp;bvm=bv.42080656,d.d2k&amp;psig=AFQjCNF71PBanlPaLdWTYySHrY_IaX9i3Q&amp;ust=1360402668249229" TargetMode="External"/><Relationship Id="rId9" Type="http://schemas.openxmlformats.org/officeDocument/2006/relationships/image" Target="../media/image51.jpeg"/></Relationships>
</file>

<file path=ppt/slides/_rels/slide1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9.png"/><Relationship Id="rId7" Type="http://schemas.openxmlformats.org/officeDocument/2006/relationships/hyperlink" Target="http://www.google.es/url?sa=i&amp;rct=j&amp;q=Garden+pathways&amp;source=images&amp;cd=&amp;cad=rja&amp;docid=Xy1IR2fRY-ASWM&amp;tbnid=ZSaGweRZT6ZJGM:&amp;ved=0CAUQjRw&amp;url=http%3A%2F%2Fwww.4culture.org%2Fpublicart%2Fcollection%2Fprofile.aspx%3Fprojectid%3D25%26cat1%3DCollection%26cat2%3DBuilt%26cat3%3DPlaza%26cat3b%3D20&amp;ei=keMUUb2QM4i90QXSm4GoDg&amp;psig=AFQjCNG93D1eh8ecrQYurKcpBa0sqQ5FlQ&amp;ust=1360404023622549" TargetMode="External"/><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61.jpeg"/><Relationship Id="rId5" Type="http://schemas.openxmlformats.org/officeDocument/2006/relationships/hyperlink" Target="http://www.google.es/url?sa=i&amp;rct=j&amp;q=Garden+pathways&amp;source=images&amp;cd=&amp;cad=rja&amp;docid=uAXhKi6qNnBA9M&amp;tbnid=WD6ad7KHHRhs1M:&amp;ved=0CAUQjRw&amp;url=http%3A%2F%2Fwww.diggabledesigns.com%2F2012%2F02%2F07%2Fgarden-pathways%2F&amp;ei=ROMUUfG_MYmN0wWzz4DAAw&amp;psig=AFQjCNG93D1eh8ecrQYurKcpBa0sqQ5FlQ&amp;ust=1360404023622549" TargetMode="External"/><Relationship Id="rId4" Type="http://schemas.openxmlformats.org/officeDocument/2006/relationships/image" Target="../media/image60.png"/></Relationships>
</file>

<file path=ppt/slides/_rels/slide16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png"/></Relationships>
</file>

<file path=ppt/slides/_rels/slide16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163.xml.rels><?xml version="1.0" encoding="UTF-8" standalone="yes"?>
<Relationships xmlns="http://schemas.openxmlformats.org/package/2006/relationships"><Relationship Id="rId3" Type="http://schemas.openxmlformats.org/officeDocument/2006/relationships/hyperlink" Target="http://www.google.es/url?sa=i&amp;rct=j&amp;q=Garden+pathways&amp;source=images&amp;cd=&amp;cad=rja&amp;docid=rDf0FJhXMTvwTM&amp;tbnid=djiKqSwHgDJRpM:&amp;ved=0CAUQjRw&amp;url=http%3A%2F%2Fwww.dreamstime.com%2Fstock-image-garden-pathway-image4727441&amp;ei=DucUUe3PNuSU0QXFr4GgAw&amp;psig=AFQjCNG-axGE2ljqVAtEQj1RLlEMFpf_2Q&amp;ust=1360410352623763" TargetMode="External"/><Relationship Id="rId2" Type="http://schemas.openxmlformats.org/officeDocument/2006/relationships/image" Target="../media/image70.png"/><Relationship Id="rId1" Type="http://schemas.openxmlformats.org/officeDocument/2006/relationships/slideLayout" Target="../slideLayouts/slideLayout7.xml"/><Relationship Id="rId6" Type="http://schemas.openxmlformats.org/officeDocument/2006/relationships/image" Target="../media/image72.jpeg"/><Relationship Id="rId5" Type="http://schemas.openxmlformats.org/officeDocument/2006/relationships/hyperlink" Target="http://www.google.es/url?sa=i&amp;rct=j&amp;q=Garden+pathways&amp;source=images&amp;cd=&amp;cad=rja&amp;docid=spu6QByzN80ipM&amp;tbnid=FKuamUpb274e1M:&amp;ved=0CAUQjRw&amp;url=http%3A%2F%2Fsublimegardendesign.com%2Flandscape-design%2Fgarden-pathways-much-more-than-just-stepping-stones%2F&amp;ei=M-cUUcC9C8rT0QWYp4GoDw&amp;psig=AFQjCNG-axGE2ljqVAtEQj1RLlEMFpf_2Q&amp;ust=1360410352623763" TargetMode="External"/><Relationship Id="rId4" Type="http://schemas.openxmlformats.org/officeDocument/2006/relationships/image" Target="../media/image71.jpe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3.png"/><Relationship Id="rId7" Type="http://schemas.openxmlformats.org/officeDocument/2006/relationships/hyperlink" Target="http://www.google.es/url?sa=i&amp;rct=j&amp;q=garden+stairs&amp;source=images&amp;cd=&amp;cad=rja&amp;docid=pO3qIyGl_kaQLM&amp;tbnid=p5OyGt5V5cAvHM:&amp;ved=0CAUQjRw&amp;url=http%3A%2F%2Fwww.planetware.com%2Fportland%2Fjapanese-gardens-us-or-japgdn.htm&amp;ei=1-gUUYRAxbXRBZCkgZAM&amp;bvm=bv.42080656,d.d2k&amp;psig=AFQjCNF9u6maYDt3IRpLrbAhphNxdoi3pg&amp;ust=1360411053579168" TargetMode="External"/><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jpeg"/><Relationship Id="rId4" Type="http://schemas.openxmlformats.org/officeDocument/2006/relationships/hyperlink" Target="http://www.google.es/url?sa=i&amp;rct=j&amp;q=garden+stairs&amp;source=images&amp;cd=&amp;cad=rja&amp;docid=btvQFuKWuCnlcM&amp;tbnid=-qLQLu9WxEIAmM:&amp;ved=0CAUQjRw&amp;url=http%3A%2F%2Fkalyan-city.blogspot.com%2F2008%2F07%2Fgodrej-hill-society-photos.html&amp;ei=ZOgUUb6xIo-U0QXWw4HYCA&amp;bvm=bv.42080656,d.d2k&amp;psig=AFQjCNF9u6maYDt3IRpLrbAhphNxdoi3pg&amp;ust=1360411053579168" TargetMode="External"/></Relationships>
</file>

<file path=ppt/slides/_rels/slide169.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image" Target="../media/image80.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79.jpeg"/><Relationship Id="rId5" Type="http://schemas.openxmlformats.org/officeDocument/2006/relationships/hyperlink" Target="http://www.google.es/url?sa=i&amp;rct=j&amp;q=garden+stairs&amp;source=images&amp;cd=&amp;cad=rja&amp;docid=OpOCOpY8S0tk3M&amp;tbnid=X2Gd12vLPziXRM:&amp;ved=0CAUQjRw&amp;url=http%3A%2F%2Fdepositphotos.com%2F8943817%2Fstock-photo-Stone-stairs-landscaping.html&amp;ei=ZukUUcyzLsOm0AX3oIGIAg&amp;psig=AFQjCNF9u6maYDt3IRpLrbAhphNxdoi3pg&amp;ust=1360411053579168" TargetMode="External"/><Relationship Id="rId4" Type="http://schemas.openxmlformats.org/officeDocument/2006/relationships/image" Target="../media/image78.jpeg"/></Relationships>
</file>

<file path=ppt/slides/_rels/slide17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 Id="rId4" Type="http://schemas.openxmlformats.org/officeDocument/2006/relationships/image" Target="../media/image85.png"/></Relationships>
</file>

<file path=ppt/slides/_rels/slide17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17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17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7.xml"/><Relationship Id="rId5" Type="http://schemas.openxmlformats.org/officeDocument/2006/relationships/image" Target="../media/image101.png"/><Relationship Id="rId4" Type="http://schemas.openxmlformats.org/officeDocument/2006/relationships/image" Target="../media/image100.pn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7.xml"/><Relationship Id="rId5" Type="http://schemas.openxmlformats.org/officeDocument/2006/relationships/image" Target="../media/image119.png"/><Relationship Id="rId4" Type="http://schemas.openxmlformats.org/officeDocument/2006/relationships/image" Target="../media/image118.png"/></Relationships>
</file>

<file path=ppt/slides/_rels/slide228.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image" Target="../media/image124.jpg"/><Relationship Id="rId5" Type="http://schemas.openxmlformats.org/officeDocument/2006/relationships/image" Target="../media/image123.jpg"/><Relationship Id="rId4" Type="http://schemas.openxmlformats.org/officeDocument/2006/relationships/image" Target="../media/image122.jpg"/></Relationships>
</file>

<file path=ppt/slides/_rels/slide232.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63.xml"/><Relationship Id="rId1" Type="http://schemas.openxmlformats.org/officeDocument/2006/relationships/slideLayout" Target="../slideLayouts/slideLayout7.xml"/><Relationship Id="rId5" Type="http://schemas.openxmlformats.org/officeDocument/2006/relationships/image" Target="../media/image127.jpg"/><Relationship Id="rId4" Type="http://schemas.openxmlformats.org/officeDocument/2006/relationships/image" Target="../media/image126.jpg"/></Relationships>
</file>

<file path=ppt/slides/_rels/slide233.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3" Type="http://schemas.openxmlformats.org/officeDocument/2006/relationships/hyperlink" Target="http://www.google.es/url?sa=i&amp;rct=j&amp;q=jardines+persas+&amp;source=images&amp;cd=&amp;cad=rja&amp;docid=z9uyX027sYKAvM&amp;tbnid=zswOLkTM2aVciM:&amp;ved=0CAUQjRw&amp;url=http://mundoarbol.blogspot.com/&amp;ei=AKcPUaWQFoSU0QWT2YDIBg&amp;psig=AFQjCNG5h6w6G6W_qn7GBqAkeVdxaGuahg&amp;ust=1360066585423987" TargetMode="External"/><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130.jpeg"/></Relationships>
</file>

<file path=ppt/slides/_rels/slide256.xml.rels><?xml version="1.0" encoding="UTF-8" standalone="yes"?>
<Relationships xmlns="http://schemas.openxmlformats.org/package/2006/relationships"><Relationship Id="rId8" Type="http://schemas.openxmlformats.org/officeDocument/2006/relationships/hyperlink" Target="http://www.google.es/url?sa=i&amp;rct=j&amp;q=jardines+persas+&amp;source=images&amp;cd=&amp;docid=pO_s5RS5SZMUIM&amp;tbnid=DV8JtnSuzLu9_M:&amp;ved=0CAUQjRw&amp;url=http://sdelbiombo.blogia.com/2008/113001-mesopotamia.-los-primeros-jardines-segunda-parte-.-los-paraisos-y-los-jardines-d.php&amp;ei=ZqgPUdjaMKjM0AXhmYGQDQ&amp;psig=AFQjCNG5h6w6G6W_qn7GBqAkeVdxaGuahg&amp;ust=1360066585423987" TargetMode="External"/><Relationship Id="rId3" Type="http://schemas.openxmlformats.org/officeDocument/2006/relationships/image" Target="../media/image131.jpeg"/><Relationship Id="rId7" Type="http://schemas.openxmlformats.org/officeDocument/2006/relationships/image" Target="../media/image133.jpeg"/><Relationship Id="rId2" Type="http://schemas.openxmlformats.org/officeDocument/2006/relationships/hyperlink" Target="http://www.google.es/url?sa=i&amp;rct=j&amp;q=jardines+persas+&amp;source=images&amp;cd=&amp;cad=rja&amp;docid=a6eqJ1Cnbfv93M&amp;tbnid=NK40Z-qR5xgMQM:&amp;ved=0CAUQjRw&amp;url=http://laexuberanciadehades.wordpress.com/2011/03/26/&amp;ei=b6cPUd_tLoeP0AWu3YHAAg&amp;psig=AFQjCNG5h6w6G6W_qn7GBqAkeVdxaGuahg&amp;ust=1360066585423987" TargetMode="External"/><Relationship Id="rId1" Type="http://schemas.openxmlformats.org/officeDocument/2006/relationships/slideLayout" Target="../slideLayouts/slideLayout7.xml"/><Relationship Id="rId6" Type="http://schemas.openxmlformats.org/officeDocument/2006/relationships/hyperlink" Target="http://www.google.es/url?sa=i&amp;rct=j&amp;q=jardines+persas+&amp;source=images&amp;cd=&amp;docid=ofSyaE8lC4hWMM&amp;tbnid=wz6EZHHT7d_aVM:&amp;ved=0CAUQjRw&amp;url=http://grupos.emagister.com/debate/senor_locutor__/17793-801475/p286&amp;ei=A6gPUdqpIYTI0QXBkoGgCw&amp;psig=AFQjCNG5h6w6G6W_qn7GBqAkeVdxaGuahg&amp;ust=1360066585423987" TargetMode="External"/><Relationship Id="rId5" Type="http://schemas.openxmlformats.org/officeDocument/2006/relationships/image" Target="../media/image132.jpeg"/><Relationship Id="rId4" Type="http://schemas.openxmlformats.org/officeDocument/2006/relationships/hyperlink" Target="http://www.google.es/url?sa=i&amp;rct=j&amp;q=jardines+persas+&amp;source=images&amp;cd=&amp;cad=rja&amp;docid=XzoZOv3UVpfsQM&amp;tbnid=e6Sn4ALZr7hwJM:&amp;ved=0CAUQjRw&amp;url=http://www.portaldemisterios.com/articulo/los-fascinantes-jardines-colgantes-de-babilonia-misterios&amp;ei=kacPUY67JaHU0QXNnoDwCA&amp;psig=AFQjCNG5h6w6G6W_qn7GBqAkeVdxaGuahg&amp;ust=1360066585423987" TargetMode="External"/><Relationship Id="rId9" Type="http://schemas.openxmlformats.org/officeDocument/2006/relationships/image" Target="../media/image134.jpeg"/></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3" Type="http://schemas.openxmlformats.org/officeDocument/2006/relationships/image" Target="../media/image135.jpeg"/><Relationship Id="rId7" Type="http://schemas.openxmlformats.org/officeDocument/2006/relationships/image" Target="../media/image137.jpeg"/><Relationship Id="rId2" Type="http://schemas.openxmlformats.org/officeDocument/2006/relationships/hyperlink" Target="http://www.google.es/url?sa=i&amp;rct=j&amp;q=chahar+bagh+garden&amp;source=images&amp;cd=&amp;cad=rja&amp;docid=tXvThQ7e1x2-PM&amp;tbnid=dUWA4elWJPY5BM:&amp;ved=0CAUQjRw&amp;url=http://reep.org.uk/resources/islamic-gardens/design-chaharbagh-layout.php&amp;ei=xagPUe6OK8fY0QXRx4CoAg&amp;bvm=bv.41867550,d.d2k&amp;psig=AFQjCNE89H1PvBihAF1sF_Iye3own3jSVQ&amp;ust=1360067138662434" TargetMode="External"/><Relationship Id="rId1" Type="http://schemas.openxmlformats.org/officeDocument/2006/relationships/slideLayout" Target="../slideLayouts/slideLayout7.xml"/><Relationship Id="rId6" Type="http://schemas.openxmlformats.org/officeDocument/2006/relationships/hyperlink" Target="http://www.google.es/url?sa=i&amp;rct=j&amp;q=chahar+bagh+garden&amp;source=images&amp;cd=&amp;cad=rja&amp;docid=YwvjUAaQ119QlM&amp;tbnid=Yla-APb7IkAJ7M:&amp;ved=0CAUQjRw&amp;url=http://www.gardenvisit.com/history_theory/garden_landscape_design_articles/historic_heritage_restoration/humayun_tomb_garden_restoration&amp;ei=KKkPUZyICMia1AXB34HwCw&amp;bvm=bv.41867550,d.d2k&amp;psig=AFQjCNE89H1PvBihAF1sF_Iye3own3jSVQ&amp;ust=1360067138662434" TargetMode="External"/><Relationship Id="rId5" Type="http://schemas.openxmlformats.org/officeDocument/2006/relationships/image" Target="../media/image136.jpeg"/><Relationship Id="rId4" Type="http://schemas.openxmlformats.org/officeDocument/2006/relationships/hyperlink" Target="http://www.google.es/url?sa=i&amp;rct=j&amp;q=chahar+bagh+garden&amp;source=images&amp;cd=&amp;cad=rja&amp;docid=89mkAU1I7An3mM&amp;tbnid=WXakfRDDB2frrM:&amp;ved=0CAUQjRw&amp;url=http://joel-darrel.blogspot.com/&amp;ei=86gPUc3rM-OK0AXHp4DYDQ&amp;bvm=bv.41867550,d.d2k&amp;psig=AFQjCNE89H1PvBihAF1sF_Iye3own3jSVQ&amp;ust=1360067138662434" TargetMode="External"/></Relationships>
</file>

<file path=ppt/slides/_rels/slide259.xml.rels><?xml version="1.0" encoding="UTF-8" standalone="yes"?>
<Relationships xmlns="http://schemas.openxmlformats.org/package/2006/relationships"><Relationship Id="rId8" Type="http://schemas.openxmlformats.org/officeDocument/2006/relationships/hyperlink" Target="http://www.google.es/url?sa=i&amp;source=images&amp;cd=&amp;cad=rja&amp;docid=qmq0V7hTp2UACM&amp;tbnid=GCoKYDQhP-IYiM:&amp;ved=0CAgQjRwwAA&amp;url=http://www.taj-mahal.net/augEng/textMM/gardensparadiseengN.htm&amp;ei=JaoPUd_JIeuW0QWW-IDgDw&amp;psig=AFQjCNFdFY6VXcrutMxC2EHnyZ9qrUmVrw&amp;ust=1360067493591185" TargetMode="External"/><Relationship Id="rId3" Type="http://schemas.openxmlformats.org/officeDocument/2006/relationships/image" Target="../media/image138.jpeg"/><Relationship Id="rId7" Type="http://schemas.openxmlformats.org/officeDocument/2006/relationships/image" Target="../media/image140.png"/><Relationship Id="rId2" Type="http://schemas.openxmlformats.org/officeDocument/2006/relationships/hyperlink" Target="http://www.google.es/url?sa=i&amp;rct=j&amp;q=chahar+bagh+garden&amp;source=images&amp;cd=&amp;cad=rja&amp;docid=qmq0V7hTp2UACM&amp;tbnid=OQVoZwPt4L2zMM:&amp;ved=0CAUQjRw&amp;url=http://www.taj-mahal.net/augEng/textMM/gardensparadiseengN.htm&amp;ei=VakPUa65J-ay0QX-q4EY&amp;bvm=bv.41867550,d.d2k&amp;psig=AFQjCNE89H1PvBihAF1sF_Iye3own3jSVQ&amp;ust=1360067138662434" TargetMode="External"/><Relationship Id="rId1" Type="http://schemas.openxmlformats.org/officeDocument/2006/relationships/slideLayout" Target="../slideLayouts/slideLayout7.xml"/><Relationship Id="rId6" Type="http://schemas.openxmlformats.org/officeDocument/2006/relationships/hyperlink" Target="http://www.google.es/url?sa=i&amp;rct=j&amp;q=chahar+bagh+garden&amp;source=images&amp;cd=&amp;cad=rja&amp;docid=D7_deqWNzje4fM&amp;tbnid=tOl3BbaSVrgixM:&amp;ved=0CAUQjRw&amp;url=http://www.studyblue.com/notes/note/n/islamic-gardens/deck/225777&amp;ei=_6kPUezzHsmR0QWopYGgAw&amp;bvm=bv.41867550,d.d2k&amp;psig=AFQjCNE89H1PvBihAF1sF_Iye3own3jSVQ&amp;ust=1360067138662434" TargetMode="External"/><Relationship Id="rId5" Type="http://schemas.openxmlformats.org/officeDocument/2006/relationships/image" Target="../media/image139.gif"/><Relationship Id="rId4" Type="http://schemas.openxmlformats.org/officeDocument/2006/relationships/hyperlink" Target="http://www.google.es/url?sa=i&amp;rct=j&amp;q=chahar+bagh+garden&amp;source=images&amp;cd=&amp;cad=rja&amp;docid=Dvf8j_cyrM2ohM&amp;tbnid=RPLjPGZXofNhaM:&amp;ved=0CAUQjRw&amp;url=http://www.agraonline.co.in/tajmahal_layout.php&amp;ei=qakPUb_nI4qw0QXo_YGwCg&amp;bvm=bv.41867550,d.d2k&amp;psig=AFQjCNE89H1PvBihAF1sF_Iye3own3jSVQ&amp;ust=1360067138662434" TargetMode="External"/><Relationship Id="rId9" Type="http://schemas.openxmlformats.org/officeDocument/2006/relationships/image" Target="../media/image141.jpeg"/></Relationships>
</file>

<file path=ppt/slides/_rels/slide260.xml.rels><?xml version="1.0" encoding="UTF-8" standalone="yes"?>
<Relationships xmlns="http://schemas.openxmlformats.org/package/2006/relationships"><Relationship Id="rId8" Type="http://schemas.openxmlformats.org/officeDocument/2006/relationships/hyperlink" Target="http://www.google.es/url?sa=i&amp;rct=j&amp;q=chahar+bagh+garden&amp;source=images&amp;cd=&amp;cad=rja&amp;docid=ekQvDmvYvvmBaM&amp;tbnid=69NOPf0fRLodSM:&amp;ved=0CAUQjRw&amp;url=http://www.studyblue.com/notes/note/n/arch-218-lecture-7/deck/2198730&amp;ei=tKsPUd3uFYGV0QWf1YDwBw&amp;bvm=bv.41867550,d.d2k&amp;psig=AFQjCNE_391_cgaieDgH6dck1SEuqyRZzA&amp;ust=1360067556873767" TargetMode="External"/><Relationship Id="rId3" Type="http://schemas.openxmlformats.org/officeDocument/2006/relationships/image" Target="../media/image142.jpeg"/><Relationship Id="rId7" Type="http://schemas.openxmlformats.org/officeDocument/2006/relationships/image" Target="../media/image144.jpeg"/><Relationship Id="rId2" Type="http://schemas.openxmlformats.org/officeDocument/2006/relationships/hyperlink" Target="http://www.google.es/url?sa=i&amp;rct=j&amp;q=chahar+bagh+garden&amp;source=images&amp;cd=&amp;cad=rja&amp;docid=zUd7dLfJmMCYOM&amp;tbnid=iZDqV4Wkz5wo_M:&amp;ved=0CAUQjRw&amp;url=http://www.kamit.jp/25_dictionary/dictio_eng.htm&amp;ei=maoPUYGfHcWd0AW35oGgDQ&amp;bvm=bv.41867550,d.d2k&amp;psig=AFQjCNE_391_cgaieDgH6dck1SEuqyRZzA&amp;ust=1360067556873767" TargetMode="External"/><Relationship Id="rId1" Type="http://schemas.openxmlformats.org/officeDocument/2006/relationships/slideLayout" Target="../slideLayouts/slideLayout7.xml"/><Relationship Id="rId6" Type="http://schemas.openxmlformats.org/officeDocument/2006/relationships/hyperlink" Target="http://www.google.es/url?sa=i&amp;rct=j&amp;q=chahar+bagh+garden&amp;source=images&amp;cd=&amp;cad=rja&amp;docid=04y4WU4ZJxwD0M&amp;tbnid=-H4lMbx4LTZNAM:&amp;ved=0CAUQjRw&amp;url=http://nazmiyalantiquerugs.com/antique-rugs/1801-1900/antique-northwest-persian-rug-45763/&amp;ei=_aoPUcWPJ4mZ0QWBpIGIAw&amp;bvm=bv.41867550,d.d2k&amp;psig=AFQjCNE_391_cgaieDgH6dck1SEuqyRZzA&amp;ust=1360067556873767" TargetMode="External"/><Relationship Id="rId11" Type="http://schemas.openxmlformats.org/officeDocument/2006/relationships/image" Target="../media/image146.jpeg"/><Relationship Id="rId5" Type="http://schemas.openxmlformats.org/officeDocument/2006/relationships/image" Target="../media/image143.jpeg"/><Relationship Id="rId10" Type="http://schemas.openxmlformats.org/officeDocument/2006/relationships/hyperlink" Target="http://www.google.es/url?sa=i&amp;rct=j&amp;q=chahar+bagh+garden&amp;source=images&amp;cd=&amp;cad=rja&amp;docid=jrrKmuHYFBmw4M&amp;tbnid=Yv6MZJhLNFFDgM:&amp;ved=0CAUQjRw&amp;url=http://sabafarmand.livejournal.com/973.html&amp;ei=K6wPUfv0GOuX0QWH2ICgAg&amp;bvm=bv.41867550,d.d2k&amp;psig=AFQjCNE_391_cgaieDgH6dck1SEuqyRZzA&amp;ust=1360067556873767" TargetMode="External"/><Relationship Id="rId4" Type="http://schemas.openxmlformats.org/officeDocument/2006/relationships/hyperlink" Target="http://www.google.es/url?sa=i&amp;rct=j&amp;q=chahar+bagh+garden&amp;source=images&amp;cd=&amp;cad=rja&amp;docid=cJCPc3OFxg1LaM&amp;tbnid=Oh960aGX9GIUOM:&amp;ved=0CAUQjRw&amp;url=http://guides.library.ubc.ca/persian_language&amp;ei=zKoPUbujEaiT0QWzxoA4&amp;bvm=bv.41867550,d.d2k&amp;psig=AFQjCNE_391_cgaieDgH6dck1SEuqyRZzA&amp;ust=1360067556873767" TargetMode="External"/><Relationship Id="rId9" Type="http://schemas.openxmlformats.org/officeDocument/2006/relationships/image" Target="../media/image145.png"/></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3" Type="http://schemas.openxmlformats.org/officeDocument/2006/relationships/hyperlink" Target="//upload.wikimedia.org/wikipedia/commons/c/ce/Babur_Gardens_from_a_mountain_top_CROPPED.jpg" TargetMode="External"/><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147.jpeg"/></Relationships>
</file>

<file path=ppt/slides/_rels/slide279.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hyperlink" Target="//upload.wikimedia.org/wikipedia/commons/3/3d/Jogjakarta,_January_2007.jpg" TargetMode="External"/><Relationship Id="rId1" Type="http://schemas.openxmlformats.org/officeDocument/2006/relationships/slideLayout" Target="../slideLayouts/slideLayout7.xml"/></Relationships>
</file>

<file path=ppt/slides/_rels/slide280.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282.xml.rels><?xml version="1.0" encoding="UTF-8" standalone="yes"?>
<Relationships xmlns="http://schemas.openxmlformats.org/package/2006/relationships"><Relationship Id="rId3" Type="http://schemas.openxmlformats.org/officeDocument/2006/relationships/image" Target="../media/image15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283.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284.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285.xml.rels><?xml version="1.0" encoding="UTF-8" standalone="yes"?>
<Relationships xmlns="http://schemas.openxmlformats.org/package/2006/relationships"><Relationship Id="rId3" Type="http://schemas.openxmlformats.org/officeDocument/2006/relationships/image" Target="../media/image154.jp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155.jpg"/></Relationships>
</file>

<file path=ppt/slides/_rels/slide286.xml.rels><?xml version="1.0" encoding="UTF-8" standalone="yes"?>
<Relationships xmlns="http://schemas.openxmlformats.org/package/2006/relationships"><Relationship Id="rId2" Type="http://schemas.openxmlformats.org/officeDocument/2006/relationships/image" Target="../media/image156.jpg"/><Relationship Id="rId1" Type="http://schemas.openxmlformats.org/officeDocument/2006/relationships/slideLayout" Target="../slideLayouts/slideLayout7.xml"/></Relationships>
</file>

<file path=ppt/slides/_rels/slide287.xml.rels><?xml version="1.0" encoding="UTF-8" standalone="yes"?>
<Relationships xmlns="http://schemas.openxmlformats.org/package/2006/relationships"><Relationship Id="rId3" Type="http://schemas.openxmlformats.org/officeDocument/2006/relationships/image" Target="../media/image15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smtClean="0"/>
              <a:t>CURSO DE DISEÑO DE JARDINES.-3ª Parte</a:t>
            </a:r>
            <a:endParaRPr lang="es-ES" dirty="0"/>
          </a:p>
        </p:txBody>
      </p:sp>
      <p:sp>
        <p:nvSpPr>
          <p:cNvPr id="3" name="2 Subtítulo"/>
          <p:cNvSpPr>
            <a:spLocks noGrp="1"/>
          </p:cNvSpPr>
          <p:nvPr>
            <p:ph type="subTitle" idx="1"/>
          </p:nvPr>
        </p:nvSpPr>
        <p:spPr/>
        <p:txBody>
          <a:bodyPr/>
          <a:lstStyle/>
          <a:p>
            <a:r>
              <a:rPr lang="es-ES" dirty="0" smtClean="0"/>
              <a:t>Selección de textos y </a:t>
            </a:r>
            <a:r>
              <a:rPr lang="es-ES" dirty="0" smtClean="0"/>
              <a:t>fotografías </a:t>
            </a:r>
            <a:r>
              <a:rPr lang="es-ES" dirty="0" smtClean="0"/>
              <a:t>por</a:t>
            </a:r>
          </a:p>
          <a:p>
            <a:r>
              <a:rPr lang="es-ES" dirty="0" smtClean="0"/>
              <a:t>JOSE ELIAS BONELLS</a:t>
            </a:r>
            <a:endParaRPr lang="es-ES" dirty="0"/>
          </a:p>
        </p:txBody>
      </p:sp>
    </p:spTree>
    <p:extLst>
      <p:ext uri="{BB962C8B-B14F-4D97-AF65-F5344CB8AC3E}">
        <p14:creationId xmlns:p14="http://schemas.microsoft.com/office/powerpoint/2010/main" val="3273902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3"/>
          </a:solidFill>
        </p:spPr>
        <p:txBody>
          <a:bodyPr/>
          <a:lstStyle/>
          <a:p>
            <a:r>
              <a:rPr lang="es-ES" dirty="0"/>
              <a:t>Qué puntos hay que tener en cuenta a la hora de diseñar un jardín</a:t>
            </a:r>
          </a:p>
        </p:txBody>
      </p:sp>
      <p:sp>
        <p:nvSpPr>
          <p:cNvPr id="3" name="2 Marcador de contenido"/>
          <p:cNvSpPr>
            <a:spLocks noGrp="1"/>
          </p:cNvSpPr>
          <p:nvPr>
            <p:ph sz="quarter" idx="1"/>
          </p:nvPr>
        </p:nvSpPr>
        <p:spPr>
          <a:xfrm>
            <a:off x="457200" y="1600200"/>
            <a:ext cx="7467600" cy="5141168"/>
          </a:xfrm>
        </p:spPr>
        <p:txBody>
          <a:bodyPr>
            <a:normAutofit lnSpcReduction="10000"/>
          </a:bodyPr>
          <a:lstStyle/>
          <a:p>
            <a:r>
              <a:rPr lang="es-ES" dirty="0"/>
              <a:t>Estos son los 12 principales</a:t>
            </a:r>
            <a:r>
              <a:rPr lang="es-ES" dirty="0" smtClean="0"/>
              <a:t>:</a:t>
            </a:r>
            <a:endParaRPr lang="es-ES" dirty="0"/>
          </a:p>
          <a:p>
            <a:r>
              <a:rPr lang="es-ES" dirty="0"/>
              <a:t>1. ¿Qué zonas </a:t>
            </a:r>
            <a:r>
              <a:rPr lang="es-ES" dirty="0" smtClean="0"/>
              <a:t>queremos </a:t>
            </a:r>
            <a:r>
              <a:rPr lang="es-ES" dirty="0"/>
              <a:t>que tenga </a:t>
            </a:r>
            <a:r>
              <a:rPr lang="es-ES" dirty="0" smtClean="0"/>
              <a:t>el </a:t>
            </a:r>
            <a:r>
              <a:rPr lang="es-ES" dirty="0"/>
              <a:t>jardín? </a:t>
            </a:r>
          </a:p>
          <a:p>
            <a:r>
              <a:rPr lang="es-ES" dirty="0"/>
              <a:t>Zona de césped, zona de estar bajo la sombra de árboles o de una </a:t>
            </a:r>
            <a:r>
              <a:rPr lang="es-ES" dirty="0" smtClean="0"/>
              <a:t>pérgola, una  </a:t>
            </a:r>
            <a:r>
              <a:rPr lang="es-ES" dirty="0"/>
              <a:t>zona para tomar el sol junto a la piscina, un rincón de lectura, un mirador, etc. </a:t>
            </a:r>
          </a:p>
          <a:p>
            <a:r>
              <a:rPr lang="es-ES" dirty="0" smtClean="0"/>
              <a:t>Distribuyamos </a:t>
            </a:r>
            <a:r>
              <a:rPr lang="es-ES" dirty="0"/>
              <a:t>los diferentes espacios que tendrá </a:t>
            </a:r>
            <a:r>
              <a:rPr lang="es-ES" dirty="0" smtClean="0"/>
              <a:t>el </a:t>
            </a:r>
            <a:r>
              <a:rPr lang="es-ES" dirty="0"/>
              <a:t>jardín</a:t>
            </a:r>
            <a:r>
              <a:rPr lang="es-ES" dirty="0" smtClean="0"/>
              <a:t>.</a:t>
            </a:r>
            <a:endParaRPr lang="es-ES" dirty="0"/>
          </a:p>
          <a:p>
            <a:r>
              <a:rPr lang="es-ES" dirty="0"/>
              <a:t>2. ¿Qué elementos incluir</a:t>
            </a:r>
            <a:r>
              <a:rPr lang="es-ES" dirty="0" smtClean="0"/>
              <a:t>?</a:t>
            </a:r>
            <a:endParaRPr lang="es-ES" dirty="0"/>
          </a:p>
          <a:p>
            <a:r>
              <a:rPr lang="es-ES" dirty="0"/>
              <a:t>Caminos, vallas, verjas, bancos, farolas, cenador, cabaña, almacén, tendedero, pérgola, arco, invernadero, barbacoa, garaje, esculturas, rocalla, caseta para el perro, sombrilla, </a:t>
            </a:r>
            <a:r>
              <a:rPr lang="es-ES" dirty="0" smtClean="0"/>
              <a:t>reloj </a:t>
            </a:r>
            <a:r>
              <a:rPr lang="es-ES" dirty="0"/>
              <a:t>de sol, macetones, ánforas, etc., </a:t>
            </a:r>
            <a:r>
              <a:rPr lang="es-ES" dirty="0" smtClean="0"/>
              <a:t>etc…. </a:t>
            </a:r>
            <a:endParaRPr lang="es-ES" dirty="0"/>
          </a:p>
          <a:p>
            <a:endParaRPr lang="es-ES" dirty="0"/>
          </a:p>
        </p:txBody>
      </p:sp>
    </p:spTree>
    <p:extLst>
      <p:ext uri="{BB962C8B-B14F-4D97-AF65-F5344CB8AC3E}">
        <p14:creationId xmlns:p14="http://schemas.microsoft.com/office/powerpoint/2010/main" val="3924725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a:bodyPr>
          <a:lstStyle/>
          <a:p>
            <a:r>
              <a:rPr lang="es-ES" dirty="0"/>
              <a:t>Hay infinidad de cosas que puedes añadir </a:t>
            </a:r>
            <a:r>
              <a:rPr lang="es-ES" dirty="0" smtClean="0"/>
              <a:t>en los </a:t>
            </a:r>
            <a:r>
              <a:rPr lang="es-ES" dirty="0"/>
              <a:t>jardines</a:t>
            </a:r>
            <a:r>
              <a:rPr lang="es-ES" dirty="0" smtClean="0"/>
              <a:t>.</a:t>
            </a:r>
          </a:p>
          <a:p>
            <a:r>
              <a:rPr lang="es-ES" dirty="0"/>
              <a:t>3. ¿Qué especies vegetales plantar? </a:t>
            </a:r>
          </a:p>
          <a:p>
            <a:r>
              <a:rPr lang="es-ES" dirty="0"/>
              <a:t>Árboles, palmeras, arbustos, trepadoras, rosales, vivaces, bulbosas, anuales, aromáticas, cactus y suculentas, acuáticas, hortalizas y frutales. </a:t>
            </a:r>
          </a:p>
          <a:p>
            <a:r>
              <a:rPr lang="es-ES" dirty="0"/>
              <a:t>4. ¿Cuánto dinero </a:t>
            </a:r>
            <a:r>
              <a:rPr lang="es-ES" dirty="0" smtClean="0"/>
              <a:t>nos queremos </a:t>
            </a:r>
            <a:r>
              <a:rPr lang="es-ES" dirty="0"/>
              <a:t>gastar en su construcción? ¿Lo </a:t>
            </a:r>
            <a:r>
              <a:rPr lang="es-ES" dirty="0" smtClean="0"/>
              <a:t>queremos </a:t>
            </a:r>
            <a:r>
              <a:rPr lang="es-ES" dirty="0"/>
              <a:t>hacer por fases</a:t>
            </a:r>
            <a:r>
              <a:rPr lang="es-ES" dirty="0" smtClean="0"/>
              <a:t>?</a:t>
            </a:r>
            <a:endParaRPr lang="es-ES" dirty="0"/>
          </a:p>
          <a:p>
            <a:r>
              <a:rPr lang="es-ES" dirty="0"/>
              <a:t>Siempre será una magnífica inversión el presupuesto que destines al jardín por todos los momentos que </a:t>
            </a:r>
            <a:r>
              <a:rPr lang="es-ES" dirty="0" smtClean="0"/>
              <a:t>nos </a:t>
            </a:r>
            <a:r>
              <a:rPr lang="es-ES" dirty="0"/>
              <a:t>va a hacer disfrutar a </a:t>
            </a:r>
            <a:r>
              <a:rPr lang="es-ES" dirty="0" smtClean="0"/>
              <a:t>nosotros </a:t>
            </a:r>
            <a:r>
              <a:rPr lang="es-ES" dirty="0"/>
              <a:t>y a </a:t>
            </a:r>
            <a:r>
              <a:rPr lang="es-ES" dirty="0" smtClean="0"/>
              <a:t>nuestra </a:t>
            </a:r>
            <a:r>
              <a:rPr lang="es-ES" dirty="0"/>
              <a:t>familia.</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3884448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 gran ventaja de la jardinería consiste en que se adapta a todos los bolsillos</a:t>
            </a:r>
            <a:r>
              <a:rPr lang="es-ES" dirty="0" smtClean="0"/>
              <a:t>.</a:t>
            </a:r>
          </a:p>
          <a:p>
            <a:r>
              <a:rPr lang="es-ES" dirty="0" smtClean="0"/>
              <a:t> </a:t>
            </a:r>
            <a:r>
              <a:rPr lang="es-ES" dirty="0"/>
              <a:t>Mucha obra de albañilería, </a:t>
            </a:r>
            <a:r>
              <a:rPr lang="es-ES" dirty="0" smtClean="0"/>
              <a:t>construcciones</a:t>
            </a:r>
            <a:r>
              <a:rPr lang="es-ES" dirty="0"/>
              <a:t>, materiales selectos y plantas ejemplares de gran porte, </a:t>
            </a:r>
            <a:r>
              <a:rPr lang="es-ES" dirty="0" smtClean="0"/>
              <a:t>encarecen el proyecto. </a:t>
            </a:r>
          </a:p>
          <a:p>
            <a:r>
              <a:rPr lang="es-ES" dirty="0" smtClean="0"/>
              <a:t>Invirtamos </a:t>
            </a:r>
            <a:r>
              <a:rPr lang="es-ES" dirty="0"/>
              <a:t>en árboles, arbustos y planta joven (algunas especiales también), llenan mucho y sale </a:t>
            </a:r>
            <a:r>
              <a:rPr lang="es-ES" dirty="0" smtClean="0"/>
              <a:t>relativamente mas  económicas.</a:t>
            </a:r>
          </a:p>
          <a:p>
            <a:r>
              <a:rPr lang="es-ES" dirty="0" smtClean="0"/>
              <a:t> </a:t>
            </a:r>
            <a:r>
              <a:rPr lang="es-ES" dirty="0"/>
              <a:t>Si </a:t>
            </a:r>
            <a:r>
              <a:rPr lang="es-ES" dirty="0" smtClean="0"/>
              <a:t>multiplicamos las </a:t>
            </a:r>
            <a:r>
              <a:rPr lang="es-ES" dirty="0"/>
              <a:t>plantas, no </a:t>
            </a:r>
            <a:r>
              <a:rPr lang="es-ES" dirty="0" smtClean="0"/>
              <a:t>nos </a:t>
            </a:r>
            <a:r>
              <a:rPr lang="es-ES" dirty="0"/>
              <a:t>cuesta casi nada</a:t>
            </a:r>
            <a:r>
              <a:rPr lang="es-ES" dirty="0" smtClean="0"/>
              <a:t>.</a:t>
            </a:r>
            <a:endParaRPr lang="es-ES" dirty="0"/>
          </a:p>
          <a:p>
            <a:r>
              <a:rPr lang="es-ES" dirty="0"/>
              <a:t>Si </a:t>
            </a:r>
            <a:r>
              <a:rPr lang="es-ES" dirty="0" smtClean="0"/>
              <a:t>hacemos el </a:t>
            </a:r>
            <a:r>
              <a:rPr lang="es-ES" dirty="0"/>
              <a:t>jardín por fases, primero </a:t>
            </a:r>
            <a:r>
              <a:rPr lang="es-ES" dirty="0" smtClean="0"/>
              <a:t>plantemos </a:t>
            </a:r>
            <a:r>
              <a:rPr lang="es-ES" dirty="0"/>
              <a:t>árboles y setos y las infraestructuras básicas. </a:t>
            </a:r>
            <a:endParaRPr lang="es-ES" dirty="0" smtClean="0"/>
          </a:p>
          <a:p>
            <a:r>
              <a:rPr lang="es-ES" dirty="0" smtClean="0"/>
              <a:t>Cuando nos recuperemos </a:t>
            </a:r>
            <a:r>
              <a:rPr lang="es-ES" dirty="0"/>
              <a:t>de los gastos, </a:t>
            </a:r>
            <a:r>
              <a:rPr lang="es-ES" dirty="0" smtClean="0"/>
              <a:t>vamos </a:t>
            </a:r>
            <a:r>
              <a:rPr lang="es-ES" dirty="0"/>
              <a:t>añadiendo más detalles, como un pequeño estanque, un invernadero, ... </a:t>
            </a:r>
          </a:p>
        </p:txBody>
      </p:sp>
    </p:spTree>
    <p:extLst>
      <p:ext uri="{BB962C8B-B14F-4D97-AF65-F5344CB8AC3E}">
        <p14:creationId xmlns:p14="http://schemas.microsoft.com/office/powerpoint/2010/main" val="3602244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Un jardín nunca está terminado, se va haciendo poco a poco, con los años. </a:t>
            </a:r>
            <a:endParaRPr lang="es-ES" dirty="0" smtClean="0"/>
          </a:p>
          <a:p>
            <a:r>
              <a:rPr lang="es-ES" dirty="0" smtClean="0"/>
              <a:t>Este </a:t>
            </a:r>
            <a:r>
              <a:rPr lang="es-ES" dirty="0"/>
              <a:t>es uno de sus encantos</a:t>
            </a:r>
            <a:r>
              <a:rPr lang="es-ES" dirty="0" smtClean="0"/>
              <a:t>.</a:t>
            </a:r>
          </a:p>
          <a:p>
            <a:r>
              <a:rPr lang="es-ES" dirty="0" smtClean="0"/>
              <a:t> </a:t>
            </a:r>
            <a:r>
              <a:rPr lang="es-ES" dirty="0"/>
              <a:t>Se modifican cosas, se crean nuevos espacios, se plantan otras especies, se añade un ornamento, etc</a:t>
            </a:r>
            <a:r>
              <a:rPr lang="es-ES" dirty="0" smtClean="0"/>
              <a:t>..</a:t>
            </a:r>
          </a:p>
          <a:p>
            <a:r>
              <a:rPr lang="es-ES" dirty="0" smtClean="0"/>
              <a:t>El </a:t>
            </a:r>
            <a:r>
              <a:rPr lang="es-ES" dirty="0"/>
              <a:t>tiempo también se encarga de darle su solera</a:t>
            </a:r>
            <a:r>
              <a:rPr lang="es-ES" dirty="0" smtClean="0"/>
              <a:t>.</a:t>
            </a:r>
            <a:endParaRPr lang="es-ES" dirty="0"/>
          </a:p>
          <a:p>
            <a:r>
              <a:rPr lang="es-ES" dirty="0"/>
              <a:t>Si </a:t>
            </a:r>
            <a:r>
              <a:rPr lang="es-ES" dirty="0" smtClean="0"/>
              <a:t>tenemos </a:t>
            </a:r>
            <a:r>
              <a:rPr lang="es-ES" dirty="0"/>
              <a:t>niños y </a:t>
            </a:r>
            <a:r>
              <a:rPr lang="es-ES" dirty="0" smtClean="0"/>
              <a:t>animales, que  </a:t>
            </a:r>
            <a:r>
              <a:rPr lang="es-ES" dirty="0" smtClean="0"/>
              <a:t>predomine </a:t>
            </a:r>
            <a:r>
              <a:rPr lang="es-ES" dirty="0" smtClean="0"/>
              <a:t>el </a:t>
            </a:r>
            <a:r>
              <a:rPr lang="es-ES" dirty="0"/>
              <a:t>césped en principio para que jueguen, para </a:t>
            </a:r>
            <a:r>
              <a:rPr lang="es-ES" dirty="0" smtClean="0"/>
              <a:t>reconvertirlo  </a:t>
            </a:r>
            <a:r>
              <a:rPr lang="es-ES" dirty="0"/>
              <a:t>más adelante cuando no exista riesgo de dañar las plantas. </a:t>
            </a:r>
            <a:endParaRPr lang="es-ES" dirty="0" smtClean="0"/>
          </a:p>
          <a:p>
            <a:r>
              <a:rPr lang="es-ES" dirty="0" smtClean="0"/>
              <a:t>Es </a:t>
            </a:r>
            <a:r>
              <a:rPr lang="es-ES" dirty="0"/>
              <a:t>muy fácil sustituir el césped por pavimento o macizos de flores y arbustos. </a:t>
            </a:r>
          </a:p>
        </p:txBody>
      </p:sp>
    </p:spTree>
    <p:extLst>
      <p:ext uri="{BB962C8B-B14F-4D97-AF65-F5344CB8AC3E}">
        <p14:creationId xmlns:p14="http://schemas.microsoft.com/office/powerpoint/2010/main" val="4272279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5. ¿Qué mantenimiento necesitará</a:t>
            </a:r>
            <a:r>
              <a:rPr lang="es-ES" dirty="0" smtClean="0"/>
              <a:t>?</a:t>
            </a:r>
            <a:endParaRPr lang="es-ES" dirty="0"/>
          </a:p>
          <a:p>
            <a:r>
              <a:rPr lang="es-ES" dirty="0"/>
              <a:t>Es muy importante prever el mantenimiento que necesitará: alto, medio o bajo. </a:t>
            </a:r>
          </a:p>
          <a:p>
            <a:r>
              <a:rPr lang="es-ES" dirty="0"/>
              <a:t>¿Van a ser pocas horas los fines de semana o va a ser </a:t>
            </a:r>
            <a:r>
              <a:rPr lang="es-ES" dirty="0" smtClean="0"/>
              <a:t>nuestra </a:t>
            </a:r>
            <a:r>
              <a:rPr lang="es-ES" dirty="0"/>
              <a:t>gran pasión?¿</a:t>
            </a:r>
            <a:r>
              <a:rPr lang="es-ES" dirty="0" smtClean="0"/>
              <a:t>Contrataremos </a:t>
            </a:r>
            <a:r>
              <a:rPr lang="es-ES" dirty="0"/>
              <a:t>a un jardinero? A veces queremos plantar tantas cosas</a:t>
            </a:r>
            <a:r>
              <a:rPr lang="es-ES" dirty="0" smtClean="0"/>
              <a:t>...</a:t>
            </a:r>
            <a:endParaRPr lang="es-ES" dirty="0"/>
          </a:p>
          <a:p>
            <a:r>
              <a:rPr lang="es-ES" dirty="0"/>
              <a:t>Si </a:t>
            </a:r>
            <a:r>
              <a:rPr lang="es-ES" dirty="0" smtClean="0"/>
              <a:t>queremos </a:t>
            </a:r>
            <a:r>
              <a:rPr lang="es-ES" dirty="0"/>
              <a:t>un jardín con menos mantenimiento, </a:t>
            </a:r>
            <a:r>
              <a:rPr lang="es-ES" dirty="0" smtClean="0"/>
              <a:t>evitemos </a:t>
            </a:r>
            <a:r>
              <a:rPr lang="es-ES" dirty="0"/>
              <a:t>los setos y borduras formales que exigen entre 2 y 5 recortes al año. </a:t>
            </a:r>
            <a:endParaRPr lang="es-ES" dirty="0" smtClean="0"/>
          </a:p>
          <a:p>
            <a:r>
              <a:rPr lang="es-ES" dirty="0" smtClean="0"/>
              <a:t>Menos </a:t>
            </a:r>
            <a:r>
              <a:rPr lang="es-ES" dirty="0"/>
              <a:t>césped, menos macizos con flores y más planta autóctona y arbustiva en los jardines</a:t>
            </a:r>
            <a:r>
              <a:rPr lang="es-ES" dirty="0" smtClean="0"/>
              <a:t>.</a:t>
            </a:r>
            <a:endParaRPr lang="es-ES" dirty="0"/>
          </a:p>
          <a:p>
            <a:r>
              <a:rPr lang="es-ES" dirty="0"/>
              <a:t>Usa malla negra antihierbas y </a:t>
            </a:r>
            <a:r>
              <a:rPr lang="es-ES" dirty="0" smtClean="0"/>
              <a:t>acolchados </a:t>
            </a:r>
            <a:r>
              <a:rPr lang="es-ES" dirty="0"/>
              <a:t>entre plantas para que salgan menos vegetación espontánea</a:t>
            </a:r>
            <a:r>
              <a:rPr lang="es-ES" dirty="0" smtClean="0"/>
              <a:t>.</a:t>
            </a:r>
          </a:p>
          <a:p>
            <a:r>
              <a:rPr lang="es-ES" dirty="0" smtClean="0"/>
              <a:t> </a:t>
            </a:r>
            <a:r>
              <a:rPr lang="es-ES" dirty="0"/>
              <a:t>Para plantar corta una cruz en éstas.</a:t>
            </a:r>
          </a:p>
          <a:p>
            <a:endParaRPr lang="es-ES" dirty="0"/>
          </a:p>
          <a:p>
            <a:endParaRPr lang="es-ES" dirty="0"/>
          </a:p>
        </p:txBody>
      </p:sp>
    </p:spTree>
    <p:extLst>
      <p:ext uri="{BB962C8B-B14F-4D97-AF65-F5344CB8AC3E}">
        <p14:creationId xmlns:p14="http://schemas.microsoft.com/office/powerpoint/2010/main" val="3976104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87208" cy="6069288"/>
          </a:xfrm>
        </p:spPr>
        <p:txBody>
          <a:bodyPr>
            <a:normAutofit/>
          </a:bodyPr>
          <a:lstStyle/>
          <a:p>
            <a:r>
              <a:rPr lang="es-ES" dirty="0"/>
              <a:t>Las tapizantes son perfectas para rellenar los espacios entre arbustos y controlar las malas hierbas anuales</a:t>
            </a:r>
            <a:r>
              <a:rPr lang="es-ES" dirty="0" smtClean="0"/>
              <a:t>.</a:t>
            </a:r>
            <a:endParaRPr lang="es-ES" dirty="0"/>
          </a:p>
          <a:p>
            <a:r>
              <a:rPr lang="es-ES" dirty="0"/>
              <a:t>Escoge las plantas en función de si requieren riego y abonado regular; de si pierden muchas hojas que luego habrá que recoger; de si son plantas sensibles a los parásitos y a las enfermedades; etc. </a:t>
            </a:r>
          </a:p>
          <a:p>
            <a:r>
              <a:rPr lang="es-ES" dirty="0"/>
              <a:t>6. ¿Qué estilo de jardín </a:t>
            </a:r>
            <a:r>
              <a:rPr lang="es-ES" dirty="0" smtClean="0"/>
              <a:t>queremos </a:t>
            </a:r>
            <a:r>
              <a:rPr lang="es-ES" dirty="0"/>
              <a:t>hacer</a:t>
            </a:r>
            <a:r>
              <a:rPr lang="es-ES" dirty="0" smtClean="0"/>
              <a:t>?</a:t>
            </a:r>
            <a:endParaRPr lang="es-ES" dirty="0"/>
          </a:p>
          <a:p>
            <a:r>
              <a:rPr lang="es-ES" dirty="0"/>
              <a:t>Jardín clásico-formal, jardín mediterráneo, jardín de estilo tropical, jardín árabe, jardín japonés, etc. Puede que no te interese ninguno en concreto. </a:t>
            </a:r>
          </a:p>
          <a:p>
            <a:r>
              <a:rPr lang="es-ES" dirty="0"/>
              <a:t>7. ¿Qué sensaciones o qué ambiente quieres crear</a:t>
            </a:r>
            <a:r>
              <a:rPr lang="es-ES" dirty="0" smtClean="0"/>
              <a:t>?</a:t>
            </a:r>
            <a:endParaRPr lang="es-ES" dirty="0"/>
          </a:p>
          <a:p>
            <a:r>
              <a:rPr lang="es-ES" dirty="0"/>
              <a:t>Un jardín más alegre, para impresionar, frondoso y fresco, cerrado al exterior como un mundo aparte, austero, ordenado, relajante, romántico, misterioso,...</a:t>
            </a:r>
          </a:p>
          <a:p>
            <a:endParaRPr lang="es-ES" dirty="0"/>
          </a:p>
        </p:txBody>
      </p:sp>
    </p:spTree>
    <p:extLst>
      <p:ext uri="{BB962C8B-B14F-4D97-AF65-F5344CB8AC3E}">
        <p14:creationId xmlns:p14="http://schemas.microsoft.com/office/powerpoint/2010/main" val="1631505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8. ¿Cómo es tu clima y microclima</a:t>
            </a:r>
            <a:r>
              <a:rPr lang="es-ES" dirty="0" smtClean="0"/>
              <a:t>?</a:t>
            </a:r>
            <a:endParaRPr lang="es-ES" dirty="0"/>
          </a:p>
          <a:p>
            <a:r>
              <a:rPr lang="es-ES" dirty="0"/>
              <a:t>Para elegir las especies que mejor se adaptan a él. Si es un clima muy caluroso, la sombra y el agua en el jardín es más importante. </a:t>
            </a:r>
          </a:p>
          <a:p>
            <a:r>
              <a:rPr lang="es-ES" dirty="0"/>
              <a:t>9. ¿Cómo es </a:t>
            </a:r>
            <a:r>
              <a:rPr lang="es-ES" dirty="0" smtClean="0"/>
              <a:t>el </a:t>
            </a:r>
            <a:r>
              <a:rPr lang="es-ES" dirty="0"/>
              <a:t>suelo</a:t>
            </a:r>
            <a:r>
              <a:rPr lang="es-ES" dirty="0" smtClean="0"/>
              <a:t>?</a:t>
            </a:r>
            <a:endParaRPr lang="es-ES" dirty="0"/>
          </a:p>
          <a:p>
            <a:r>
              <a:rPr lang="es-ES" dirty="0"/>
              <a:t>También para elegir las especies que mejor </a:t>
            </a:r>
            <a:r>
              <a:rPr lang="es-ES" dirty="0" smtClean="0"/>
              <a:t> </a:t>
            </a:r>
            <a:r>
              <a:rPr lang="es-ES" dirty="0"/>
              <a:t>vayan. </a:t>
            </a:r>
            <a:endParaRPr lang="es-ES" dirty="0" smtClean="0"/>
          </a:p>
          <a:p>
            <a:r>
              <a:rPr lang="es-ES" dirty="0" smtClean="0"/>
              <a:t>Por </a:t>
            </a:r>
            <a:r>
              <a:rPr lang="es-ES" dirty="0"/>
              <a:t>ejemplo, en un suelo calizo, no plantes Azalea, Rododendro, Brezo, Hortensia, Gardenia, ni otras plantas que necesitan un suelo de pH ácido; amarillearían. </a:t>
            </a:r>
            <a:endParaRPr lang="es-ES" dirty="0" smtClean="0"/>
          </a:p>
          <a:p>
            <a:r>
              <a:rPr lang="es-ES" dirty="0" smtClean="0"/>
              <a:t>Si </a:t>
            </a:r>
            <a:r>
              <a:rPr lang="es-ES" dirty="0"/>
              <a:t>el suelo es muy malo, </a:t>
            </a:r>
            <a:r>
              <a:rPr lang="es-ES" dirty="0" smtClean="0"/>
              <a:t>tendremos </a:t>
            </a:r>
            <a:r>
              <a:rPr lang="es-ES" dirty="0"/>
              <a:t>que aportar tierra vegetal cuando </a:t>
            </a:r>
            <a:r>
              <a:rPr lang="es-ES" dirty="0" smtClean="0"/>
              <a:t>hagamos </a:t>
            </a:r>
            <a:r>
              <a:rPr lang="es-ES" dirty="0"/>
              <a:t>el jardín, al menos una capa de 15 cm</a:t>
            </a:r>
            <a:r>
              <a:rPr lang="es-ES" dirty="0" smtClean="0"/>
              <a:t>. y la necesaria en las plantaciones.</a:t>
            </a:r>
            <a:endParaRPr lang="es-ES" dirty="0"/>
          </a:p>
        </p:txBody>
      </p:sp>
    </p:spTree>
    <p:extLst>
      <p:ext uri="{BB962C8B-B14F-4D97-AF65-F5344CB8AC3E}">
        <p14:creationId xmlns:p14="http://schemas.microsoft.com/office/powerpoint/2010/main" val="2294693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10. ¿Cómo es el agua que </a:t>
            </a:r>
            <a:r>
              <a:rPr lang="es-ES" dirty="0" smtClean="0"/>
              <a:t>usaremos </a:t>
            </a:r>
            <a:r>
              <a:rPr lang="es-ES" dirty="0"/>
              <a:t>para el riego?</a:t>
            </a:r>
          </a:p>
          <a:p>
            <a:r>
              <a:rPr lang="es-ES" dirty="0"/>
              <a:t>Lo mismo que el punto anterior. </a:t>
            </a:r>
            <a:endParaRPr lang="es-ES" dirty="0" smtClean="0"/>
          </a:p>
          <a:p>
            <a:r>
              <a:rPr lang="es-ES" dirty="0" smtClean="0"/>
              <a:t>Un </a:t>
            </a:r>
            <a:r>
              <a:rPr lang="es-ES" dirty="0"/>
              <a:t>agua dura, con mucha cal, no sirve para regar las especies anteriores. </a:t>
            </a:r>
            <a:endParaRPr lang="es-ES" dirty="0" smtClean="0"/>
          </a:p>
          <a:p>
            <a:r>
              <a:rPr lang="es-ES" dirty="0" smtClean="0"/>
              <a:t>O </a:t>
            </a:r>
            <a:r>
              <a:rPr lang="es-ES" dirty="0"/>
              <a:t>si el agua es de pozo y tiene muchas sales (agua salina), también limitará las especies a escoger</a:t>
            </a:r>
            <a:r>
              <a:rPr lang="es-ES" dirty="0" smtClean="0"/>
              <a:t>.</a:t>
            </a:r>
          </a:p>
          <a:p>
            <a:r>
              <a:rPr lang="es-ES" dirty="0"/>
              <a:t>11. ¿Cómo es la orografía de la parcela? </a:t>
            </a:r>
          </a:p>
          <a:p>
            <a:r>
              <a:rPr lang="es-ES" dirty="0"/>
              <a:t>Para ver los movimientos de tierra que hay que hacer, las pendientes que hay que darle para que no se acumule agua de lluvia, taludes, terrazas, escaleras, evacuación de agua, puntos de vista.</a:t>
            </a:r>
          </a:p>
          <a:p>
            <a:endParaRPr lang="es-ES" dirty="0"/>
          </a:p>
          <a:p>
            <a:endParaRPr lang="es-ES" dirty="0"/>
          </a:p>
        </p:txBody>
      </p:sp>
    </p:spTree>
    <p:extLst>
      <p:ext uri="{BB962C8B-B14F-4D97-AF65-F5344CB8AC3E}">
        <p14:creationId xmlns:p14="http://schemas.microsoft.com/office/powerpoint/2010/main" val="3330633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normAutofit/>
          </a:bodyPr>
          <a:lstStyle/>
          <a:p>
            <a:r>
              <a:rPr lang="es-ES" dirty="0"/>
              <a:t>12. ¿En qué entorno natural está ubicado? </a:t>
            </a:r>
          </a:p>
          <a:p>
            <a:r>
              <a:rPr lang="es-ES" dirty="0"/>
              <a:t>También es otro aspecto a considerar. </a:t>
            </a:r>
            <a:endParaRPr lang="es-ES" dirty="0" smtClean="0"/>
          </a:p>
          <a:p>
            <a:r>
              <a:rPr lang="es-ES" dirty="0" smtClean="0"/>
              <a:t>A </a:t>
            </a:r>
            <a:r>
              <a:rPr lang="es-ES" dirty="0"/>
              <a:t>mucha gente le gusta integrar su jardín con el entorno, fundirlo con él en una cierta armonía. </a:t>
            </a:r>
            <a:endParaRPr lang="es-ES" dirty="0" smtClean="0"/>
          </a:p>
          <a:p>
            <a:r>
              <a:rPr lang="es-ES" dirty="0" smtClean="0"/>
              <a:t>Por </a:t>
            </a:r>
            <a:r>
              <a:rPr lang="es-ES" dirty="0"/>
              <a:t>ejemplo, en una zona mediterránea, sería hacer un jardín de estilo mediterráneo con especies autóctonas. </a:t>
            </a:r>
          </a:p>
          <a:p>
            <a:r>
              <a:rPr lang="es-ES" dirty="0"/>
              <a:t>Hay otras personas que buscan precisamente lo contrario, independizarse del entorno y hacer algo completamente distinto. </a:t>
            </a:r>
            <a:endParaRPr lang="es-ES" dirty="0" smtClean="0"/>
          </a:p>
          <a:p>
            <a:r>
              <a:rPr lang="es-ES" dirty="0" smtClean="0"/>
              <a:t>Por </a:t>
            </a:r>
            <a:r>
              <a:rPr lang="es-ES" dirty="0"/>
              <a:t>ejemplo, un jardín de estilo tropical y frondoso en un clima seco y caluroso.</a:t>
            </a:r>
          </a:p>
          <a:p>
            <a:endParaRPr lang="es-ES" dirty="0"/>
          </a:p>
          <a:p>
            <a:endParaRPr lang="es-ES" dirty="0"/>
          </a:p>
        </p:txBody>
      </p:sp>
    </p:spTree>
    <p:extLst>
      <p:ext uri="{BB962C8B-B14F-4D97-AF65-F5344CB8AC3E}">
        <p14:creationId xmlns:p14="http://schemas.microsoft.com/office/powerpoint/2010/main" val="2793456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3"/>
          </a:solidFill>
        </p:spPr>
        <p:txBody>
          <a:bodyPr/>
          <a:lstStyle/>
          <a:p>
            <a:r>
              <a:rPr lang="es-ES" dirty="0"/>
              <a:t>Los 13 aspectos claves para hacer el diseño de un jardín </a:t>
            </a:r>
          </a:p>
        </p:txBody>
      </p:sp>
      <p:sp>
        <p:nvSpPr>
          <p:cNvPr id="3" name="2 Marcador de contenido"/>
          <p:cNvSpPr>
            <a:spLocks noGrp="1"/>
          </p:cNvSpPr>
          <p:nvPr>
            <p:ph sz="quarter" idx="1"/>
          </p:nvPr>
        </p:nvSpPr>
        <p:spPr/>
        <p:txBody>
          <a:bodyPr/>
          <a:lstStyle/>
          <a:p>
            <a:r>
              <a:rPr lang="es-ES" dirty="0"/>
              <a:t>Cuando se acomete el diseño de un jardín es fundamental la planificación. </a:t>
            </a:r>
          </a:p>
          <a:p>
            <a:r>
              <a:rPr lang="es-ES" dirty="0"/>
              <a:t>Si </a:t>
            </a:r>
            <a:r>
              <a:rPr lang="es-ES" dirty="0" smtClean="0"/>
              <a:t>estudiamos </a:t>
            </a:r>
            <a:r>
              <a:rPr lang="es-ES" dirty="0"/>
              <a:t>con calma los 13 apartados que siguen, creo que no </a:t>
            </a:r>
            <a:r>
              <a:rPr lang="es-ES" dirty="0" smtClean="0"/>
              <a:t>cometeremos </a:t>
            </a:r>
            <a:r>
              <a:rPr lang="es-ES" dirty="0"/>
              <a:t>errores graves que luego serían caros de solucionar. </a:t>
            </a:r>
            <a:endParaRPr lang="es-ES" dirty="0" smtClean="0"/>
          </a:p>
          <a:p>
            <a:r>
              <a:rPr lang="es-ES" dirty="0"/>
              <a:t>1. Clima </a:t>
            </a:r>
          </a:p>
          <a:p>
            <a:r>
              <a:rPr lang="es-ES" dirty="0"/>
              <a:t>2. Microclimas</a:t>
            </a:r>
          </a:p>
          <a:p>
            <a:r>
              <a:rPr lang="es-ES" dirty="0"/>
              <a:t>3. Suelo</a:t>
            </a:r>
          </a:p>
          <a:p>
            <a:r>
              <a:rPr lang="es-ES" dirty="0"/>
              <a:t>4. Orografía del terreno </a:t>
            </a:r>
          </a:p>
          <a:p>
            <a:r>
              <a:rPr lang="es-ES" dirty="0"/>
              <a:t>5. Agua de riego</a:t>
            </a:r>
          </a:p>
          <a:p>
            <a:endParaRPr lang="es-ES" dirty="0"/>
          </a:p>
          <a:p>
            <a:endParaRPr lang="es-ES" dirty="0"/>
          </a:p>
        </p:txBody>
      </p:sp>
    </p:spTree>
    <p:extLst>
      <p:ext uri="{BB962C8B-B14F-4D97-AF65-F5344CB8AC3E}">
        <p14:creationId xmlns:p14="http://schemas.microsoft.com/office/powerpoint/2010/main" val="4005594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6. ¿Qué usos tendrá el jardín?</a:t>
            </a:r>
          </a:p>
          <a:p>
            <a:r>
              <a:rPr lang="es-ES" dirty="0"/>
              <a:t>7. Zonas de estar</a:t>
            </a:r>
          </a:p>
          <a:p>
            <a:r>
              <a:rPr lang="es-ES" dirty="0"/>
              <a:t>8. Lista de plantas a incluir</a:t>
            </a:r>
          </a:p>
          <a:p>
            <a:r>
              <a:rPr lang="es-ES" dirty="0"/>
              <a:t>9. Elementos para el jardín</a:t>
            </a:r>
          </a:p>
          <a:p>
            <a:r>
              <a:rPr lang="es-ES" dirty="0"/>
              <a:t>10. Estilos de jardines</a:t>
            </a:r>
          </a:p>
          <a:p>
            <a:r>
              <a:rPr lang="es-ES" dirty="0"/>
              <a:t>11. Sensaciones en el jardín </a:t>
            </a:r>
          </a:p>
          <a:p>
            <a:r>
              <a:rPr lang="es-ES" dirty="0"/>
              <a:t>12. Mantenimiento </a:t>
            </a:r>
          </a:p>
          <a:p>
            <a:r>
              <a:rPr lang="es-ES" dirty="0"/>
              <a:t>13. Presupuesto </a:t>
            </a:r>
          </a:p>
          <a:p>
            <a:endParaRPr lang="es-ES" dirty="0"/>
          </a:p>
        </p:txBody>
      </p:sp>
    </p:spTree>
    <p:extLst>
      <p:ext uri="{BB962C8B-B14F-4D97-AF65-F5344CB8AC3E}">
        <p14:creationId xmlns:p14="http://schemas.microsoft.com/office/powerpoint/2010/main" val="2099893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solidFill>
                  <a:schemeClr val="accent3"/>
                </a:solidFill>
              </a:rPr>
              <a:t>1</a:t>
            </a:r>
            <a:r>
              <a:rPr lang="es-ES" b="1" dirty="0">
                <a:solidFill>
                  <a:schemeClr val="accent3"/>
                </a:solidFill>
              </a:rPr>
              <a:t>. Clima </a:t>
            </a:r>
          </a:p>
          <a:p>
            <a:r>
              <a:rPr lang="es-ES" dirty="0"/>
              <a:t>Conocer el clima general de </a:t>
            </a:r>
            <a:r>
              <a:rPr lang="es-ES" dirty="0" smtClean="0"/>
              <a:t>la </a:t>
            </a:r>
            <a:r>
              <a:rPr lang="es-ES" dirty="0"/>
              <a:t>región </a:t>
            </a:r>
            <a:r>
              <a:rPr lang="es-ES" dirty="0" smtClean="0"/>
              <a:t>nos </a:t>
            </a:r>
            <a:r>
              <a:rPr lang="es-ES" dirty="0"/>
              <a:t>servirá para elegir las especies más adecuadas. </a:t>
            </a:r>
          </a:p>
          <a:p>
            <a:r>
              <a:rPr lang="es-ES" dirty="0"/>
              <a:t>Todos sabemos que hay especies que se dan mejor en unas regiones que en otras</a:t>
            </a:r>
            <a:r>
              <a:rPr lang="es-ES" dirty="0" smtClean="0"/>
              <a:t>.</a:t>
            </a:r>
            <a:endParaRPr lang="es-ES" dirty="0"/>
          </a:p>
          <a:p>
            <a:r>
              <a:rPr lang="es-ES" dirty="0"/>
              <a:t>El hecho de ver prosperar las diferentes especies vegetales en los alrededores o en viveros cercanos, es un buen indicativo para saber si ahí se pueden cultivar con garantías o no. </a:t>
            </a:r>
          </a:p>
          <a:p>
            <a:r>
              <a:rPr lang="es-ES" dirty="0"/>
              <a:t>Los 3 parámetros del clima más importantes </a:t>
            </a:r>
            <a:r>
              <a:rPr lang="es-ES" dirty="0" smtClean="0"/>
              <a:t>son</a:t>
            </a:r>
            <a:endParaRPr lang="es-ES" dirty="0"/>
          </a:p>
          <a:p>
            <a:r>
              <a:rPr lang="es-ES" dirty="0"/>
              <a:t>• Temperaturas</a:t>
            </a:r>
          </a:p>
          <a:p>
            <a:r>
              <a:rPr lang="es-ES" dirty="0"/>
              <a:t>• Lluvia</a:t>
            </a:r>
          </a:p>
          <a:p>
            <a:r>
              <a:rPr lang="es-ES" dirty="0"/>
              <a:t>• </a:t>
            </a:r>
            <a:r>
              <a:rPr lang="es-ES" dirty="0" smtClean="0"/>
              <a:t>Viento</a:t>
            </a:r>
            <a:endParaRPr lang="es-ES" dirty="0"/>
          </a:p>
          <a:p>
            <a:r>
              <a:rPr lang="es-ES" dirty="0"/>
              <a:t>Hay especies que no aguantan el frío, por tanto, no deben plantarse en </a:t>
            </a:r>
            <a:r>
              <a:rPr lang="es-ES" dirty="0" smtClean="0"/>
              <a:t>climas fríos</a:t>
            </a:r>
            <a:r>
              <a:rPr lang="es-ES" dirty="0"/>
              <a:t>. Esto es obvio.  </a:t>
            </a:r>
          </a:p>
        </p:txBody>
      </p:sp>
    </p:spTree>
    <p:extLst>
      <p:ext uri="{BB962C8B-B14F-4D97-AF65-F5344CB8AC3E}">
        <p14:creationId xmlns:p14="http://schemas.microsoft.com/office/powerpoint/2010/main" val="4086134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15200" cy="6069288"/>
          </a:xfrm>
        </p:spPr>
        <p:txBody>
          <a:bodyPr>
            <a:normAutofit/>
          </a:bodyPr>
          <a:lstStyle/>
          <a:p>
            <a:r>
              <a:rPr lang="es-ES" dirty="0"/>
              <a:t>Hay variedades de árboles frutales que necesitan pasar inviernos fríos para fructificar adecuadamente. </a:t>
            </a:r>
            <a:endParaRPr lang="es-ES" dirty="0" smtClean="0"/>
          </a:p>
          <a:p>
            <a:r>
              <a:rPr lang="es-ES" dirty="0" smtClean="0"/>
              <a:t>Por </a:t>
            </a:r>
            <a:r>
              <a:rPr lang="es-ES" dirty="0"/>
              <a:t>tanto, en climas cálidos donde no dispondrán de este frío, estas variedades </a:t>
            </a:r>
            <a:r>
              <a:rPr lang="es-ES" dirty="0" smtClean="0"/>
              <a:t>están </a:t>
            </a:r>
            <a:r>
              <a:rPr lang="es-ES" dirty="0"/>
              <a:t>totalmente desaconsejadas</a:t>
            </a:r>
            <a:r>
              <a:rPr lang="es-ES" dirty="0" smtClean="0"/>
              <a:t>.</a:t>
            </a:r>
            <a:endParaRPr lang="es-ES" dirty="0"/>
          </a:p>
          <a:p>
            <a:r>
              <a:rPr lang="es-ES" dirty="0"/>
              <a:t>En climas secos, </a:t>
            </a:r>
            <a:r>
              <a:rPr lang="es-ES" dirty="0" smtClean="0"/>
              <a:t>plantemos </a:t>
            </a:r>
            <a:r>
              <a:rPr lang="es-ES" dirty="0"/>
              <a:t>principalmente especies resistentes a la sequía</a:t>
            </a:r>
            <a:r>
              <a:rPr lang="es-ES" dirty="0" smtClean="0"/>
              <a:t>.</a:t>
            </a:r>
            <a:endParaRPr lang="es-ES" dirty="0"/>
          </a:p>
          <a:p>
            <a:r>
              <a:rPr lang="es-ES" dirty="0"/>
              <a:t>En climas lluviosos, planta resistentes al exceso de agua. </a:t>
            </a:r>
            <a:r>
              <a:rPr lang="es-ES" b="1" dirty="0"/>
              <a:t>[Lista de plantas para suelos arcillosos, resisten el exceso de agua</a:t>
            </a:r>
            <a:r>
              <a:rPr lang="es-ES" b="1" dirty="0" smtClean="0"/>
              <a:t>].</a:t>
            </a:r>
            <a:endParaRPr lang="es-ES" b="1" dirty="0"/>
          </a:p>
          <a:p>
            <a:r>
              <a:rPr lang="es-ES" dirty="0"/>
              <a:t>En regiones con vientos fuertes, secos, fríos o cargados de sal de la costa, </a:t>
            </a:r>
            <a:r>
              <a:rPr lang="es-ES" dirty="0" smtClean="0"/>
              <a:t>nos condiciona </a:t>
            </a:r>
            <a:r>
              <a:rPr lang="es-ES" dirty="0"/>
              <a:t>la elección de las plantas. </a:t>
            </a:r>
          </a:p>
        </p:txBody>
      </p:sp>
    </p:spTree>
    <p:extLst>
      <p:ext uri="{BB962C8B-B14F-4D97-AF65-F5344CB8AC3E}">
        <p14:creationId xmlns:p14="http://schemas.microsoft.com/office/powerpoint/2010/main" val="1486987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Es decir, que si la zona es ventosa no tendrá sentido plantar especies delicadas porque morirían; tendrás que seleccionar otras más rústicas</a:t>
            </a:r>
            <a:r>
              <a:rPr lang="es-ES" b="1" dirty="0"/>
              <a:t>. [Lista de plantas para un jardín en la costa</a:t>
            </a:r>
            <a:r>
              <a:rPr lang="es-ES" b="1" dirty="0" smtClean="0"/>
              <a:t>].</a:t>
            </a:r>
          </a:p>
          <a:p>
            <a:r>
              <a:rPr lang="es-ES" dirty="0"/>
              <a:t>--</a:t>
            </a:r>
            <a:r>
              <a:rPr lang="es-ES" dirty="0">
                <a:solidFill>
                  <a:schemeClr val="accent3"/>
                </a:solidFill>
              </a:rPr>
              <a:t>2</a:t>
            </a:r>
            <a:r>
              <a:rPr lang="es-ES" b="1" dirty="0">
                <a:solidFill>
                  <a:schemeClr val="accent3"/>
                </a:solidFill>
              </a:rPr>
              <a:t>. Microclimas </a:t>
            </a:r>
          </a:p>
          <a:p>
            <a:r>
              <a:rPr lang="es-ES" dirty="0"/>
              <a:t>Aparte del clima general de la región, dentro cada jardín o parcela existen lugares con condiciones ambientales particulares, son los microclimas. Ejemplos</a:t>
            </a:r>
            <a:r>
              <a:rPr lang="es-ES" dirty="0" smtClean="0"/>
              <a:t>:</a:t>
            </a:r>
            <a:endParaRPr lang="es-ES" dirty="0"/>
          </a:p>
          <a:p>
            <a:r>
              <a:rPr lang="es-ES" dirty="0"/>
              <a:t>Junto a un muro: ahí hay más humedad, sombra parcial o total, está protegido de los vientos fríos</a:t>
            </a:r>
            <a:r>
              <a:rPr lang="es-ES" dirty="0" smtClean="0"/>
              <a:t>...</a:t>
            </a:r>
            <a:endParaRPr lang="es-ES" dirty="0"/>
          </a:p>
          <a:p>
            <a:r>
              <a:rPr lang="es-ES" dirty="0"/>
              <a:t>Debajo de un árbol: sombra, protección, recibe menos agua de lluvia...</a:t>
            </a:r>
          </a:p>
          <a:p>
            <a:endParaRPr lang="es-ES" dirty="0" smtClean="0"/>
          </a:p>
          <a:p>
            <a:endParaRPr lang="es-ES" dirty="0"/>
          </a:p>
        </p:txBody>
      </p:sp>
    </p:spTree>
    <p:extLst>
      <p:ext uri="{BB962C8B-B14F-4D97-AF65-F5344CB8AC3E}">
        <p14:creationId xmlns:p14="http://schemas.microsoft.com/office/powerpoint/2010/main" val="38949075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Rincones húmedos</a:t>
            </a:r>
            <a:r>
              <a:rPr lang="es-ES" dirty="0" smtClean="0"/>
              <a:t>.</a:t>
            </a:r>
            <a:endParaRPr lang="es-ES" dirty="0"/>
          </a:p>
          <a:p>
            <a:r>
              <a:rPr lang="es-ES" dirty="0"/>
              <a:t>Una zona protegida o expuesta al viento, también constituye un microclima</a:t>
            </a:r>
            <a:r>
              <a:rPr lang="es-ES" dirty="0" smtClean="0"/>
              <a:t>.</a:t>
            </a:r>
            <a:endParaRPr lang="es-ES" dirty="0"/>
          </a:p>
          <a:p>
            <a:r>
              <a:rPr lang="es-ES" dirty="0"/>
              <a:t>Un tema importante en cuanto al clima y a los microclimas es estudiar</a:t>
            </a:r>
            <a:r>
              <a:rPr lang="es-ES" dirty="0" smtClean="0"/>
              <a:t>:</a:t>
            </a:r>
            <a:endParaRPr lang="es-ES" dirty="0"/>
          </a:p>
          <a:p>
            <a:r>
              <a:rPr lang="es-ES" dirty="0"/>
              <a:t>• Las zonas de sol </a:t>
            </a:r>
          </a:p>
          <a:p>
            <a:r>
              <a:rPr lang="es-ES" dirty="0"/>
              <a:t>• Las zonas de sombra </a:t>
            </a:r>
          </a:p>
          <a:p>
            <a:r>
              <a:rPr lang="es-ES" dirty="0"/>
              <a:t>La orientación norte, sur, este y oeste, indica las caras más o menos soleadas</a:t>
            </a:r>
            <a:r>
              <a:rPr lang="es-ES" dirty="0" smtClean="0"/>
              <a:t>.</a:t>
            </a:r>
            <a:endParaRPr lang="es-ES" dirty="0"/>
          </a:p>
          <a:p>
            <a:r>
              <a:rPr lang="es-ES" dirty="0"/>
              <a:t>Los árboles, edificios, setos, etc. proyectan sombra. Toma nota.</a:t>
            </a:r>
          </a:p>
          <a:p>
            <a:r>
              <a:rPr lang="es-ES" dirty="0"/>
              <a:t>El estudio de la luz y la sombra servirá para ubicar "plantas de sombra" en las zonas sombrías, y las especies que requieran mucho sol, por ejemplo, la mayoría de las flores, en zonas a pleno sol. </a:t>
            </a:r>
          </a:p>
        </p:txBody>
      </p:sp>
    </p:spTree>
    <p:extLst>
      <p:ext uri="{BB962C8B-B14F-4D97-AF65-F5344CB8AC3E}">
        <p14:creationId xmlns:p14="http://schemas.microsoft.com/office/powerpoint/2010/main" val="1814506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solidFill>
                  <a:schemeClr val="accent3"/>
                </a:solidFill>
              </a:rPr>
              <a:t>--3. </a:t>
            </a:r>
            <a:r>
              <a:rPr lang="es-ES" b="1" dirty="0">
                <a:solidFill>
                  <a:schemeClr val="accent3"/>
                </a:solidFill>
              </a:rPr>
              <a:t>Suelo</a:t>
            </a:r>
            <a:r>
              <a:rPr lang="es-ES" dirty="0">
                <a:solidFill>
                  <a:schemeClr val="accent3"/>
                </a:solidFill>
              </a:rPr>
              <a:t> </a:t>
            </a:r>
          </a:p>
          <a:p>
            <a:r>
              <a:rPr lang="es-ES" dirty="0"/>
              <a:t>El tipo de suelo también influye en la selección de especies vegetales. </a:t>
            </a:r>
          </a:p>
          <a:p>
            <a:r>
              <a:rPr lang="es-ES" dirty="0"/>
              <a:t>El aficionado no suele prestar mucha atención a cómo es el suelo de la parcela, y planta de todo en todo tipo de suelos sin más consideración</a:t>
            </a:r>
            <a:r>
              <a:rPr lang="es-ES" dirty="0" smtClean="0"/>
              <a:t>.</a:t>
            </a:r>
          </a:p>
          <a:p>
            <a:r>
              <a:rPr lang="es-ES" dirty="0" smtClean="0"/>
              <a:t> </a:t>
            </a:r>
            <a:r>
              <a:rPr lang="es-ES" dirty="0"/>
              <a:t>Ésta es una causa de no pocos fracasos en la plantación o decaimiento lento posterior. </a:t>
            </a:r>
          </a:p>
          <a:p>
            <a:r>
              <a:rPr lang="es-ES" dirty="0"/>
              <a:t>Estudiando las siguientes 8 características </a:t>
            </a:r>
            <a:r>
              <a:rPr lang="es-ES" dirty="0" smtClean="0"/>
              <a:t>conoceremos </a:t>
            </a:r>
            <a:r>
              <a:rPr lang="es-ES" dirty="0"/>
              <a:t>perfectamente cómo es </a:t>
            </a:r>
            <a:r>
              <a:rPr lang="es-ES" dirty="0" smtClean="0"/>
              <a:t>el suelo</a:t>
            </a:r>
            <a:endParaRPr lang="es-ES" dirty="0"/>
          </a:p>
          <a:p>
            <a:r>
              <a:rPr lang="es-ES" b="1" dirty="0" smtClean="0">
                <a:solidFill>
                  <a:schemeClr val="accent3"/>
                </a:solidFill>
              </a:rPr>
              <a:t>Textura</a:t>
            </a:r>
            <a:r>
              <a:rPr lang="es-ES" dirty="0" smtClean="0">
                <a:solidFill>
                  <a:schemeClr val="accent3"/>
                </a:solidFill>
              </a:rPr>
              <a:t>  </a:t>
            </a:r>
            <a:endParaRPr lang="es-ES" dirty="0">
              <a:solidFill>
                <a:schemeClr val="accent3"/>
              </a:solidFill>
            </a:endParaRPr>
          </a:p>
          <a:p>
            <a:r>
              <a:rPr lang="es-ES" dirty="0"/>
              <a:t>Suelo arcilloso, suelo arenoso, suelo franco, etc. Hay plantas que gustan de suelos más pesados (arcillosos) y otras más ligeros (arenosos). </a:t>
            </a:r>
            <a:r>
              <a:rPr lang="es-ES" b="1" dirty="0"/>
              <a:t>[Lista de plantas que van bien en suelos arcillosos] </a:t>
            </a:r>
          </a:p>
          <a:p>
            <a:r>
              <a:rPr lang="es-ES" dirty="0"/>
              <a:t> </a:t>
            </a:r>
          </a:p>
        </p:txBody>
      </p:sp>
    </p:spTree>
    <p:extLst>
      <p:ext uri="{BB962C8B-B14F-4D97-AF65-F5344CB8AC3E}">
        <p14:creationId xmlns:p14="http://schemas.microsoft.com/office/powerpoint/2010/main" val="825007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a:solidFill>
            <a:schemeClr val="bg2"/>
          </a:solidFill>
        </p:spPr>
        <p:txBody>
          <a:bodyPr>
            <a:normAutofit lnSpcReduction="10000"/>
          </a:bodyPr>
          <a:lstStyle/>
          <a:p>
            <a:r>
              <a:rPr lang="es-ES" b="1" dirty="0" smtClean="0">
                <a:solidFill>
                  <a:schemeClr val="accent3"/>
                </a:solidFill>
              </a:rPr>
              <a:t>Profundidad</a:t>
            </a:r>
            <a:r>
              <a:rPr lang="es-ES" dirty="0" smtClean="0">
                <a:solidFill>
                  <a:schemeClr val="accent3"/>
                </a:solidFill>
              </a:rPr>
              <a:t>.-</a:t>
            </a:r>
          </a:p>
          <a:p>
            <a:r>
              <a:rPr lang="es-ES" dirty="0" smtClean="0"/>
              <a:t>  </a:t>
            </a:r>
            <a:r>
              <a:rPr lang="es-ES" dirty="0"/>
              <a:t>Suelo profundo o con poco espesor de tierra a disposición de las raíces. Un árbol necesita un suelo más profundo que una planta de temporada. A veces hay una roca muy superficial o una capa compactada en el subsuelo</a:t>
            </a:r>
            <a:r>
              <a:rPr lang="es-ES" dirty="0" smtClean="0"/>
              <a:t>.</a:t>
            </a:r>
            <a:endParaRPr lang="es-ES" dirty="0"/>
          </a:p>
          <a:p>
            <a:r>
              <a:rPr lang="es-ES" b="1" dirty="0">
                <a:solidFill>
                  <a:schemeClr val="accent3"/>
                </a:solidFill>
              </a:rPr>
              <a:t> </a:t>
            </a:r>
            <a:r>
              <a:rPr lang="es-ES" b="1" dirty="0" smtClean="0">
                <a:solidFill>
                  <a:schemeClr val="accent3"/>
                </a:solidFill>
              </a:rPr>
              <a:t>Drenaje </a:t>
            </a:r>
            <a:r>
              <a:rPr lang="es-ES" b="1" dirty="0" smtClean="0">
                <a:solidFill>
                  <a:schemeClr val="accent3"/>
                </a:solidFill>
              </a:rPr>
              <a:t>.-</a:t>
            </a:r>
          </a:p>
          <a:p>
            <a:r>
              <a:rPr lang="es-ES" dirty="0" smtClean="0"/>
              <a:t> </a:t>
            </a:r>
            <a:r>
              <a:rPr lang="es-ES" dirty="0"/>
              <a:t>Si el drenaje es malo habrá que tomar medidas, incluso llegar a instalar una red de tubos de drenaje</a:t>
            </a:r>
            <a:r>
              <a:rPr lang="es-ES" dirty="0" smtClean="0"/>
              <a:t>.</a:t>
            </a:r>
            <a:endParaRPr lang="es-ES" dirty="0"/>
          </a:p>
          <a:p>
            <a:r>
              <a:rPr lang="es-ES" b="1" dirty="0">
                <a:solidFill>
                  <a:schemeClr val="accent3"/>
                </a:solidFill>
              </a:rPr>
              <a:t> </a:t>
            </a:r>
            <a:r>
              <a:rPr lang="es-ES" b="1" dirty="0" smtClean="0">
                <a:solidFill>
                  <a:schemeClr val="accent3"/>
                </a:solidFill>
              </a:rPr>
              <a:t>PH</a:t>
            </a:r>
            <a:r>
              <a:rPr lang="es-ES" b="1" dirty="0">
                <a:solidFill>
                  <a:schemeClr val="accent3"/>
                </a:solidFill>
              </a:rPr>
              <a:t>:  </a:t>
            </a:r>
            <a:r>
              <a:rPr lang="es-ES" b="1" dirty="0" smtClean="0">
                <a:solidFill>
                  <a:schemeClr val="accent3"/>
                </a:solidFill>
              </a:rPr>
              <a:t>.-</a:t>
            </a:r>
          </a:p>
          <a:p>
            <a:r>
              <a:rPr lang="es-ES" dirty="0" smtClean="0"/>
              <a:t>Suelo </a:t>
            </a:r>
            <a:r>
              <a:rPr lang="es-ES" dirty="0"/>
              <a:t>ácido (ph&lt;6,5), neutro (pH=6,5-7) o alcalino (pH&gt;7). Ejemplo: las plantas acidófilas (Hortensia, Azalea, Rododendro, Camelia, Gardenia, Brezo, etc.) no deben plantarse en suelos con pH alcalino porque amarillearían</a:t>
            </a:r>
            <a:r>
              <a:rPr lang="es-ES" b="1" dirty="0"/>
              <a:t>. [Lista de plantas que </a:t>
            </a:r>
            <a:r>
              <a:rPr lang="es-ES" b="1" dirty="0" smtClean="0"/>
              <a:t>no </a:t>
            </a:r>
            <a:r>
              <a:rPr lang="es-ES" b="1" dirty="0"/>
              <a:t>quieren suelos alcalinos] </a:t>
            </a:r>
          </a:p>
          <a:p>
            <a:endParaRPr lang="es-ES" dirty="0"/>
          </a:p>
        </p:txBody>
      </p:sp>
    </p:spTree>
    <p:extLst>
      <p:ext uri="{BB962C8B-B14F-4D97-AF65-F5344CB8AC3E}">
        <p14:creationId xmlns:p14="http://schemas.microsoft.com/office/powerpoint/2010/main" val="3920291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 Contenido en caliza  Si es un suelo calizo, poco calizo o fuertemente calizo. Parámetro muy relacionado con el pH</a:t>
            </a:r>
            <a:r>
              <a:rPr lang="es-ES" dirty="0" smtClean="0"/>
              <a:t>.</a:t>
            </a:r>
            <a:endParaRPr lang="es-ES" dirty="0"/>
          </a:p>
          <a:p>
            <a:r>
              <a:rPr lang="es-ES" b="1" dirty="0" smtClean="0">
                <a:solidFill>
                  <a:schemeClr val="accent3"/>
                </a:solidFill>
              </a:rPr>
              <a:t>Riqueza </a:t>
            </a:r>
            <a:r>
              <a:rPr lang="es-ES" b="1" dirty="0">
                <a:solidFill>
                  <a:schemeClr val="accent3"/>
                </a:solidFill>
              </a:rPr>
              <a:t>en </a:t>
            </a:r>
            <a:r>
              <a:rPr lang="es-ES" b="1" dirty="0" smtClean="0">
                <a:solidFill>
                  <a:schemeClr val="accent3"/>
                </a:solidFill>
              </a:rPr>
              <a:t>humus</a:t>
            </a:r>
            <a:r>
              <a:rPr lang="es-ES" dirty="0" smtClean="0">
                <a:solidFill>
                  <a:schemeClr val="accent3"/>
                </a:solidFill>
              </a:rPr>
              <a:t>.-</a:t>
            </a:r>
          </a:p>
          <a:p>
            <a:r>
              <a:rPr lang="es-ES" dirty="0" smtClean="0"/>
              <a:t>  </a:t>
            </a:r>
            <a:r>
              <a:rPr lang="es-ES" dirty="0"/>
              <a:t>Suelo pobre, medio o rico en materia orgánica. Si es pobre, habría que "estercolar" (en general, aportar materia orgánica) más fuertemente que si fuera rico</a:t>
            </a:r>
            <a:r>
              <a:rPr lang="es-ES" dirty="0" smtClean="0"/>
              <a:t>.    </a:t>
            </a:r>
            <a:endParaRPr lang="es-ES" dirty="0"/>
          </a:p>
          <a:p>
            <a:r>
              <a:rPr lang="es-ES" b="1" dirty="0"/>
              <a:t> </a:t>
            </a:r>
            <a:r>
              <a:rPr lang="es-ES" b="1" dirty="0" smtClean="0">
                <a:solidFill>
                  <a:schemeClr val="accent3"/>
                </a:solidFill>
              </a:rPr>
              <a:t>Riqueza </a:t>
            </a:r>
            <a:r>
              <a:rPr lang="es-ES" b="1" dirty="0">
                <a:solidFill>
                  <a:schemeClr val="accent3"/>
                </a:solidFill>
              </a:rPr>
              <a:t>en </a:t>
            </a:r>
            <a:r>
              <a:rPr lang="es-ES" b="1" dirty="0" smtClean="0">
                <a:solidFill>
                  <a:schemeClr val="accent3"/>
                </a:solidFill>
              </a:rPr>
              <a:t>nutrientes.-</a:t>
            </a:r>
          </a:p>
          <a:p>
            <a:r>
              <a:rPr lang="es-ES" dirty="0" smtClean="0"/>
              <a:t>  </a:t>
            </a:r>
            <a:r>
              <a:rPr lang="es-ES" dirty="0"/>
              <a:t>Lo mismo, si el suelo es pobre en Fósforo, Potasio, Magnesio, etc., se debe abonar </a:t>
            </a:r>
            <a:r>
              <a:rPr lang="es-ES" dirty="0" smtClean="0"/>
              <a:t>más, </a:t>
            </a:r>
            <a:r>
              <a:rPr lang="es-ES" dirty="0"/>
              <a:t>para corregirlo</a:t>
            </a:r>
            <a:r>
              <a:rPr lang="es-ES" dirty="0" smtClean="0"/>
              <a:t>.   </a:t>
            </a:r>
            <a:endParaRPr lang="es-ES" dirty="0"/>
          </a:p>
          <a:p>
            <a:r>
              <a:rPr lang="es-ES" dirty="0"/>
              <a:t> </a:t>
            </a:r>
            <a:r>
              <a:rPr lang="es-ES" b="1" dirty="0" smtClean="0">
                <a:solidFill>
                  <a:schemeClr val="accent3"/>
                </a:solidFill>
              </a:rPr>
              <a:t>Salinidad</a:t>
            </a:r>
            <a:r>
              <a:rPr lang="es-ES" b="1" dirty="0" smtClean="0">
                <a:solidFill>
                  <a:schemeClr val="accent3"/>
                </a:solidFill>
              </a:rPr>
              <a:t>.-  </a:t>
            </a:r>
            <a:r>
              <a:rPr lang="es-ES" dirty="0"/>
              <a:t>Algunas veces hay suelos salinos. No son frecuentes, pero si es el caso, obligará a tomar una serie de medidas para poder cultivar plantas en él. </a:t>
            </a:r>
            <a:r>
              <a:rPr lang="es-ES" b="1" dirty="0"/>
              <a:t>[Lista de plantas para suelos salinos] </a:t>
            </a:r>
          </a:p>
          <a:p>
            <a:endParaRPr lang="es-ES" b="1" dirty="0"/>
          </a:p>
        </p:txBody>
      </p:sp>
    </p:spTree>
    <p:extLst>
      <p:ext uri="{BB962C8B-B14F-4D97-AF65-F5344CB8AC3E}">
        <p14:creationId xmlns:p14="http://schemas.microsoft.com/office/powerpoint/2010/main" val="2750926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solidFill>
                  <a:schemeClr val="accent3"/>
                </a:solidFill>
              </a:rPr>
              <a:t>4. </a:t>
            </a:r>
            <a:r>
              <a:rPr lang="es-ES" b="1" dirty="0">
                <a:solidFill>
                  <a:schemeClr val="accent3"/>
                </a:solidFill>
              </a:rPr>
              <a:t>Orografía del terreno </a:t>
            </a:r>
          </a:p>
          <a:p>
            <a:r>
              <a:rPr lang="es-ES" dirty="0"/>
              <a:t>La orografía natural del terreno orienta sobre cómo distribuir los elementos. Por ejemplo, si hay una zona elevada, puede servir para situar una terraza-mirador; si hay una explanada, para zona de estar o jugar; una hondonada quizás para un estanque; etc. </a:t>
            </a:r>
          </a:p>
          <a:p>
            <a:r>
              <a:rPr lang="es-ES" dirty="0"/>
              <a:t>La observación del relieve nos dará mucha idea sobre el diseño más conveniente</a:t>
            </a:r>
            <a:r>
              <a:rPr lang="es-ES" dirty="0" smtClean="0"/>
              <a:t>.</a:t>
            </a:r>
            <a:endParaRPr lang="es-ES" dirty="0"/>
          </a:p>
          <a:p>
            <a:r>
              <a:rPr lang="es-ES" dirty="0"/>
              <a:t>Si hay pendientes muy fuertes, se puede</a:t>
            </a:r>
            <a:r>
              <a:rPr lang="es-ES" dirty="0" smtClean="0"/>
              <a:t>:</a:t>
            </a:r>
            <a:endParaRPr lang="es-ES" dirty="0"/>
          </a:p>
          <a:p>
            <a:r>
              <a:rPr lang="es-ES" dirty="0"/>
              <a:t>• Hacer taludes.</a:t>
            </a:r>
          </a:p>
          <a:p>
            <a:r>
              <a:rPr lang="es-ES" dirty="0"/>
              <a:t>• Muros de contención a modo de terrazas (bancales).</a:t>
            </a:r>
          </a:p>
          <a:p>
            <a:r>
              <a:rPr lang="es-ES" dirty="0"/>
              <a:t>• Construir plataformas semicirculares con un borde de piedras. </a:t>
            </a:r>
          </a:p>
          <a:p>
            <a:endParaRPr lang="es-ES" dirty="0"/>
          </a:p>
          <a:p>
            <a:endParaRPr lang="es-ES" dirty="0"/>
          </a:p>
        </p:txBody>
      </p:sp>
    </p:spTree>
    <p:extLst>
      <p:ext uri="{BB962C8B-B14F-4D97-AF65-F5344CB8AC3E}">
        <p14:creationId xmlns:p14="http://schemas.microsoft.com/office/powerpoint/2010/main" val="7259044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Analizar la orografía es necesario para los movimientos de tierra a hacer, de mayor o menor envergadura. </a:t>
            </a:r>
            <a:endParaRPr lang="es-ES" dirty="0" smtClean="0"/>
          </a:p>
          <a:p>
            <a:r>
              <a:rPr lang="es-ES" dirty="0" smtClean="0"/>
              <a:t>Uno </a:t>
            </a:r>
            <a:r>
              <a:rPr lang="es-ES" dirty="0"/>
              <a:t>fundamental es darle al terreno las pendientes adecuadas para conducir el agua de escorrentía de la lluvia hacia donde nos interese, porque una pendiente hacia la casa la inundaría en épocas lluviosas</a:t>
            </a:r>
            <a:r>
              <a:rPr lang="es-ES" dirty="0" smtClean="0"/>
              <a:t>.</a:t>
            </a:r>
            <a:endParaRPr lang="es-ES" dirty="0"/>
          </a:p>
          <a:p>
            <a:r>
              <a:rPr lang="es-ES" dirty="0"/>
              <a:t>Es bastante corriente tener que comprar tierra vegetal para rellenar zonas del jardín donde falte. Se compra en camiones, por metros cúbicos</a:t>
            </a:r>
            <a:r>
              <a:rPr lang="es-ES" dirty="0" smtClean="0"/>
              <a:t>. </a:t>
            </a:r>
            <a:endParaRPr lang="es-ES" dirty="0"/>
          </a:p>
          <a:p>
            <a:r>
              <a:rPr lang="es-ES" dirty="0" smtClean="0">
                <a:solidFill>
                  <a:schemeClr val="accent3"/>
                </a:solidFill>
              </a:rPr>
              <a:t>--</a:t>
            </a:r>
            <a:r>
              <a:rPr lang="es-ES" dirty="0">
                <a:solidFill>
                  <a:schemeClr val="accent3"/>
                </a:solidFill>
              </a:rPr>
              <a:t>5. </a:t>
            </a:r>
            <a:r>
              <a:rPr lang="es-ES" b="1" dirty="0">
                <a:solidFill>
                  <a:schemeClr val="accent3"/>
                </a:solidFill>
              </a:rPr>
              <a:t>Agua de </a:t>
            </a:r>
            <a:r>
              <a:rPr lang="es-ES" b="1" dirty="0" smtClean="0">
                <a:solidFill>
                  <a:schemeClr val="accent3"/>
                </a:solidFill>
              </a:rPr>
              <a:t>riego</a:t>
            </a:r>
            <a:endParaRPr lang="es-ES" b="1" dirty="0">
              <a:solidFill>
                <a:schemeClr val="accent3"/>
              </a:solidFill>
            </a:endParaRPr>
          </a:p>
          <a:p>
            <a:r>
              <a:rPr lang="es-ES" dirty="0" smtClean="0"/>
              <a:t>.--</a:t>
            </a:r>
            <a:r>
              <a:rPr lang="es-ES" b="1" dirty="0" smtClean="0"/>
              <a:t>Disponibilidad</a:t>
            </a:r>
            <a:endParaRPr lang="es-ES" b="1" dirty="0"/>
          </a:p>
          <a:p>
            <a:r>
              <a:rPr lang="es-ES" dirty="0"/>
              <a:t>¿Dispones de agua suficiente para regar? ¿Qué caudal hay a lo largo del año? </a:t>
            </a:r>
          </a:p>
          <a:p>
            <a:endParaRPr lang="es-ES" dirty="0"/>
          </a:p>
        </p:txBody>
      </p:sp>
    </p:spTree>
    <p:extLst>
      <p:ext uri="{BB962C8B-B14F-4D97-AF65-F5344CB8AC3E}">
        <p14:creationId xmlns:p14="http://schemas.microsoft.com/office/powerpoint/2010/main" val="2872151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Si no hay bastante agua, </a:t>
            </a:r>
            <a:r>
              <a:rPr lang="es-ES" dirty="0" smtClean="0"/>
              <a:t>deberemos </a:t>
            </a:r>
            <a:r>
              <a:rPr lang="es-ES" dirty="0"/>
              <a:t>diseñar un jardín que necesite poco riego, es decir, un Xerojardín (se rige por los principios de la </a:t>
            </a:r>
            <a:r>
              <a:rPr lang="es-ES" dirty="0" smtClean="0"/>
              <a:t>Xerojardineria). </a:t>
            </a:r>
            <a:endParaRPr lang="es-ES" dirty="0"/>
          </a:p>
          <a:p>
            <a:r>
              <a:rPr lang="es-ES" dirty="0"/>
              <a:t>El caudal de que </a:t>
            </a:r>
            <a:r>
              <a:rPr lang="es-ES" dirty="0" smtClean="0"/>
              <a:t>disponemos </a:t>
            </a:r>
            <a:r>
              <a:rPr lang="es-ES" dirty="0"/>
              <a:t>es fácil de determinar. Se cronometra cuántos segundos tarda en llenarse, por ejemplo, un cubo de 10 litros, y con una regla de tres se sacan los litros por segundo (l/seg) o los metros cúbicos por hora (m3/h). </a:t>
            </a:r>
            <a:endParaRPr lang="es-ES" dirty="0" smtClean="0"/>
          </a:p>
          <a:p>
            <a:r>
              <a:rPr lang="es-ES" dirty="0" smtClean="0"/>
              <a:t>Ese </a:t>
            </a:r>
            <a:r>
              <a:rPr lang="es-ES" dirty="0"/>
              <a:t>será el caudal. Otro dato interesante es la presión del agua; se mide con un manómetro</a:t>
            </a:r>
            <a:r>
              <a:rPr lang="es-ES" dirty="0" smtClean="0"/>
              <a:t>.</a:t>
            </a:r>
            <a:endParaRPr lang="es-ES" dirty="0"/>
          </a:p>
          <a:p>
            <a:r>
              <a:rPr lang="es-ES" b="1" dirty="0">
                <a:solidFill>
                  <a:schemeClr val="accent3"/>
                </a:solidFill>
              </a:rPr>
              <a:t>Calidad del agua de </a:t>
            </a:r>
            <a:r>
              <a:rPr lang="es-ES" b="1" dirty="0" smtClean="0">
                <a:solidFill>
                  <a:schemeClr val="accent3"/>
                </a:solidFill>
              </a:rPr>
              <a:t>riego</a:t>
            </a:r>
            <a:endParaRPr lang="es-ES" b="1" dirty="0">
              <a:solidFill>
                <a:schemeClr val="accent3"/>
              </a:solidFill>
            </a:endParaRPr>
          </a:p>
          <a:p>
            <a:r>
              <a:rPr lang="es-ES" dirty="0"/>
              <a:t>Lo mejor es mandar una muestra a analizar en laboratorio de aguas, especialmente necesario si el agua proviene de un pozo. </a:t>
            </a:r>
          </a:p>
        </p:txBody>
      </p:sp>
    </p:spTree>
    <p:extLst>
      <p:ext uri="{BB962C8B-B14F-4D97-AF65-F5344CB8AC3E}">
        <p14:creationId xmlns:p14="http://schemas.microsoft.com/office/powerpoint/2010/main" val="14276282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smtClean="0"/>
              <a:t>*Dos situaciones :</a:t>
            </a:r>
          </a:p>
          <a:p>
            <a:r>
              <a:rPr lang="es-ES" dirty="0" smtClean="0">
                <a:solidFill>
                  <a:schemeClr val="accent3"/>
                </a:solidFill>
              </a:rPr>
              <a:t> </a:t>
            </a:r>
            <a:r>
              <a:rPr lang="es-ES" b="1" dirty="0">
                <a:solidFill>
                  <a:schemeClr val="accent3"/>
                </a:solidFill>
              </a:rPr>
              <a:t>Agua salina</a:t>
            </a:r>
            <a:r>
              <a:rPr lang="es-ES" dirty="0"/>
              <a:t>: en aguas de pozo a veces se da. </a:t>
            </a:r>
            <a:endParaRPr lang="es-ES" dirty="0" smtClean="0"/>
          </a:p>
          <a:p>
            <a:r>
              <a:rPr lang="es-ES" dirty="0" smtClean="0"/>
              <a:t>En </a:t>
            </a:r>
            <a:r>
              <a:rPr lang="es-ES" dirty="0"/>
              <a:t>este caso, descártala para regar o, si no es tan salitrosa, escoge plantas resistentes o tolerantes a la sal del agua, como Cactus, Crasas, Yucas, Palmeras, Atriplex, Myoporum, Higuera, Olivo, césped de Gramón... </a:t>
            </a:r>
            <a:endParaRPr lang="es-ES" dirty="0" smtClean="0"/>
          </a:p>
          <a:p>
            <a:r>
              <a:rPr lang="es-ES" dirty="0" smtClean="0"/>
              <a:t>Utiliza </a:t>
            </a:r>
            <a:r>
              <a:rPr lang="es-ES" dirty="0"/>
              <a:t>grandes dosis para lavar sal, haz drenajes, etc</a:t>
            </a:r>
            <a:r>
              <a:rPr lang="es-ES" dirty="0" smtClean="0"/>
              <a:t>.</a:t>
            </a:r>
            <a:endParaRPr lang="es-ES" dirty="0"/>
          </a:p>
          <a:p>
            <a:r>
              <a:rPr lang="es-ES" dirty="0"/>
              <a:t>* </a:t>
            </a:r>
            <a:r>
              <a:rPr lang="es-ES" b="1" dirty="0">
                <a:solidFill>
                  <a:schemeClr val="accent3"/>
                </a:solidFill>
              </a:rPr>
              <a:t>Agua caliza</a:t>
            </a:r>
            <a:r>
              <a:rPr lang="es-ES" dirty="0"/>
              <a:t>: no es adecuada para plantas </a:t>
            </a:r>
            <a:r>
              <a:rPr lang="es-ES" dirty="0"/>
              <a:t>calcífugas</a:t>
            </a:r>
            <a:r>
              <a:rPr lang="es-ES" dirty="0"/>
              <a:t> tales como Azalea, Hortensia, Rododendro, Camelia, Gardenia, Brezo, etc. Además los emisores de riego por goteo se atascan con la cal.</a:t>
            </a:r>
          </a:p>
          <a:p>
            <a:endParaRPr lang="es-ES" dirty="0" smtClean="0"/>
          </a:p>
          <a:p>
            <a:endParaRPr lang="es-ES" dirty="0"/>
          </a:p>
          <a:p>
            <a:endParaRPr lang="es-ES" dirty="0"/>
          </a:p>
        </p:txBody>
      </p:sp>
    </p:spTree>
    <p:extLst>
      <p:ext uri="{BB962C8B-B14F-4D97-AF65-F5344CB8AC3E}">
        <p14:creationId xmlns:p14="http://schemas.microsoft.com/office/powerpoint/2010/main" val="21071840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6. ¿Qué usos tendrá el jardín? </a:t>
            </a:r>
          </a:p>
          <a:p>
            <a:r>
              <a:rPr lang="es-ES" dirty="0"/>
              <a:t>Las funciones que queramos darle al jardín influirán en su diseño final</a:t>
            </a:r>
            <a:r>
              <a:rPr lang="es-ES" dirty="0" smtClean="0"/>
              <a:t>.</a:t>
            </a:r>
            <a:endParaRPr lang="es-ES" dirty="0"/>
          </a:p>
          <a:p>
            <a:r>
              <a:rPr lang="es-ES" dirty="0"/>
              <a:t>¿En él habrá reuniones familiares o fiestas</a:t>
            </a:r>
            <a:r>
              <a:rPr lang="es-ES" dirty="0" smtClean="0"/>
              <a:t>?</a:t>
            </a:r>
            <a:endParaRPr lang="es-ES" dirty="0"/>
          </a:p>
          <a:p>
            <a:r>
              <a:rPr lang="es-ES" dirty="0"/>
              <a:t>¿Queremos crear un espacio suntuoso, con diseño artístico, original</a:t>
            </a:r>
            <a:r>
              <a:rPr lang="es-ES" dirty="0" smtClean="0"/>
              <a:t>?</a:t>
            </a:r>
            <a:endParaRPr lang="es-ES" dirty="0"/>
          </a:p>
          <a:p>
            <a:r>
              <a:rPr lang="es-ES" dirty="0"/>
              <a:t>¿Se busca un jardín más productivo, con un muchos árboles frutales, huerto y hierbas aromáticas</a:t>
            </a:r>
            <a:r>
              <a:rPr lang="es-ES" dirty="0" smtClean="0"/>
              <a:t>?</a:t>
            </a:r>
          </a:p>
          <a:p>
            <a:r>
              <a:rPr lang="es-ES" dirty="0" smtClean="0"/>
              <a:t>¿</a:t>
            </a:r>
            <a:r>
              <a:rPr lang="es-ES" dirty="0"/>
              <a:t>Se pretende un jardín para la relajación, el descanso, la contemplación</a:t>
            </a:r>
            <a:r>
              <a:rPr lang="es-ES" dirty="0" smtClean="0"/>
              <a:t>?</a:t>
            </a:r>
            <a:endParaRPr lang="es-ES" dirty="0"/>
          </a:p>
          <a:p>
            <a:r>
              <a:rPr lang="es-ES" dirty="0"/>
              <a:t>¿Mucho espacio para que jueguen los niños y para actividades deportivas</a:t>
            </a:r>
            <a:r>
              <a:rPr lang="es-ES" dirty="0" smtClean="0"/>
              <a:t>?</a:t>
            </a:r>
          </a:p>
          <a:p>
            <a:r>
              <a:rPr lang="es-ES" dirty="0"/>
              <a:t>¿Predominio de plantas con gran variedad botánica?</a:t>
            </a:r>
          </a:p>
          <a:p>
            <a:endParaRPr lang="es-ES" dirty="0"/>
          </a:p>
          <a:p>
            <a:endParaRPr lang="es-ES" dirty="0"/>
          </a:p>
        </p:txBody>
      </p:sp>
    </p:spTree>
    <p:extLst>
      <p:ext uri="{BB962C8B-B14F-4D97-AF65-F5344CB8AC3E}">
        <p14:creationId xmlns:p14="http://schemas.microsoft.com/office/powerpoint/2010/main" val="16669224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solidFill>
                  <a:schemeClr val="accent3"/>
                </a:solidFill>
              </a:rPr>
              <a:t>7. </a:t>
            </a:r>
            <a:r>
              <a:rPr lang="es-ES" b="1" dirty="0">
                <a:solidFill>
                  <a:schemeClr val="accent3"/>
                </a:solidFill>
              </a:rPr>
              <a:t>Zonas de estar </a:t>
            </a:r>
          </a:p>
          <a:p>
            <a:r>
              <a:rPr lang="es-ES" dirty="0"/>
              <a:t>En todo diseño de jardín se contempla crear zonas de estancia, ya sean al sol o a la sombra. </a:t>
            </a:r>
            <a:endParaRPr lang="es-ES" dirty="0" smtClean="0"/>
          </a:p>
          <a:p>
            <a:r>
              <a:rPr lang="es-ES" dirty="0" smtClean="0"/>
              <a:t>Algunas </a:t>
            </a:r>
            <a:r>
              <a:rPr lang="es-ES" dirty="0"/>
              <a:t>sugerencias en cuanto a zonas de estar serían</a:t>
            </a:r>
            <a:r>
              <a:rPr lang="es-ES" dirty="0" smtClean="0"/>
              <a:t>:</a:t>
            </a:r>
            <a:endParaRPr lang="es-ES" dirty="0"/>
          </a:p>
          <a:p>
            <a:r>
              <a:rPr lang="es-ES" dirty="0"/>
              <a:t>Una zona para tomar el sol junto a la piscina </a:t>
            </a:r>
            <a:r>
              <a:rPr lang="es-ES" dirty="0" smtClean="0"/>
              <a:t>(solárium).</a:t>
            </a:r>
            <a:endParaRPr lang="es-ES" dirty="0"/>
          </a:p>
          <a:p>
            <a:r>
              <a:rPr lang="es-ES" dirty="0"/>
              <a:t>Zona de estar en el césped, formada por unos bancos, una mesa y sombrilla</a:t>
            </a:r>
            <a:r>
              <a:rPr lang="es-ES" dirty="0" smtClean="0"/>
              <a:t>.</a:t>
            </a:r>
            <a:endParaRPr lang="es-ES" dirty="0"/>
          </a:p>
          <a:p>
            <a:r>
              <a:rPr lang="es-ES" dirty="0"/>
              <a:t>Zona íntima y protegida, sin colores fuertes, para leer, meditar, descansar, relajarse... La parte trasera de la casa puede ser un lugar más íntimo. Al sol o a la sombra</a:t>
            </a:r>
            <a:r>
              <a:rPr lang="es-ES" dirty="0" smtClean="0"/>
              <a:t>.</a:t>
            </a:r>
            <a:endParaRPr lang="es-ES" dirty="0"/>
          </a:p>
          <a:p>
            <a:r>
              <a:rPr lang="es-ES" dirty="0"/>
              <a:t>Zona de estar junto a un estanque, fuente, cascada o curso de agua.</a:t>
            </a:r>
          </a:p>
          <a:p>
            <a:endParaRPr lang="es-ES"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16823479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Zona de estar bajo pérgola, túnel o arcos</a:t>
            </a:r>
            <a:r>
              <a:rPr lang="es-ES" dirty="0" smtClean="0"/>
              <a:t>.</a:t>
            </a:r>
            <a:endParaRPr lang="es-ES" dirty="0"/>
          </a:p>
          <a:p>
            <a:r>
              <a:rPr lang="es-ES" dirty="0"/>
              <a:t>Zona de estar en una rosaleda, junto a rocalla, parterres, </a:t>
            </a:r>
            <a:r>
              <a:rPr lang="es-ES" dirty="0"/>
              <a:t>topiaria</a:t>
            </a:r>
            <a:r>
              <a:rPr lang="es-ES" dirty="0"/>
              <a:t>, rarezas botánicas, flores...</a:t>
            </a:r>
          </a:p>
          <a:p>
            <a:r>
              <a:rPr lang="es-ES" dirty="0" smtClean="0"/>
              <a:t>Zona </a:t>
            </a:r>
            <a:r>
              <a:rPr lang="es-ES" dirty="0"/>
              <a:t>para contemplar el jardín. </a:t>
            </a:r>
          </a:p>
          <a:p>
            <a:r>
              <a:rPr lang="es-ES" dirty="0"/>
              <a:t>Zona para contemplar el exterior (mirador): paisaje, el mar, la calle, otros jardines... </a:t>
            </a:r>
          </a:p>
          <a:p>
            <a:r>
              <a:rPr lang="es-ES" dirty="0"/>
              <a:t>Zona de estar en un ensanchamiento del camino, en un paseo</a:t>
            </a:r>
            <a:r>
              <a:rPr lang="es-ES" dirty="0" smtClean="0"/>
              <a:t>.</a:t>
            </a:r>
            <a:endParaRPr lang="es-ES" dirty="0"/>
          </a:p>
          <a:p>
            <a:r>
              <a:rPr lang="es-ES" dirty="0" smtClean="0"/>
              <a:t>Porche</a:t>
            </a:r>
            <a:endParaRPr lang="es-ES" dirty="0"/>
          </a:p>
          <a:p>
            <a:r>
              <a:rPr lang="es-ES" dirty="0"/>
              <a:t>Zona para comer</a:t>
            </a:r>
            <a:r>
              <a:rPr lang="es-ES" dirty="0" smtClean="0"/>
              <a:t>.</a:t>
            </a:r>
            <a:endParaRPr lang="es-ES" dirty="0"/>
          </a:p>
          <a:p>
            <a:r>
              <a:rPr lang="es-ES" dirty="0"/>
              <a:t>Cenador</a:t>
            </a:r>
          </a:p>
          <a:p>
            <a:endParaRPr lang="es-ES" dirty="0"/>
          </a:p>
        </p:txBody>
      </p:sp>
    </p:spTree>
    <p:extLst>
      <p:ext uri="{BB962C8B-B14F-4D97-AF65-F5344CB8AC3E}">
        <p14:creationId xmlns:p14="http://schemas.microsoft.com/office/powerpoint/2010/main" val="36607297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solidFill>
                  <a:schemeClr val="accent3"/>
                </a:solidFill>
              </a:rPr>
              <a:t>--8. </a:t>
            </a:r>
            <a:r>
              <a:rPr lang="es-ES" b="1" dirty="0">
                <a:solidFill>
                  <a:schemeClr val="accent3"/>
                </a:solidFill>
              </a:rPr>
              <a:t>Lista de plantas a incluir </a:t>
            </a:r>
          </a:p>
          <a:p>
            <a:r>
              <a:rPr lang="es-ES" dirty="0" smtClean="0"/>
              <a:t>Confeccionemos </a:t>
            </a:r>
            <a:r>
              <a:rPr lang="es-ES" dirty="0"/>
              <a:t>un listado de aquellas plantas que </a:t>
            </a:r>
            <a:r>
              <a:rPr lang="es-ES" dirty="0" smtClean="0"/>
              <a:t>nos </a:t>
            </a:r>
            <a:r>
              <a:rPr lang="es-ES" dirty="0"/>
              <a:t>gustaría incluir en el jardín</a:t>
            </a:r>
            <a:r>
              <a:rPr lang="es-ES" dirty="0" smtClean="0"/>
              <a:t>.</a:t>
            </a:r>
            <a:endParaRPr lang="es-ES" dirty="0"/>
          </a:p>
          <a:p>
            <a:r>
              <a:rPr lang="es-ES" dirty="0" smtClean="0"/>
              <a:t>Tengamos </a:t>
            </a:r>
            <a:r>
              <a:rPr lang="es-ES" dirty="0"/>
              <a:t>en cuenta el clima, los microclimas, el suelo y el agua de riego a la hora de la elección. </a:t>
            </a:r>
            <a:endParaRPr lang="es-ES" dirty="0" smtClean="0"/>
          </a:p>
          <a:p>
            <a:r>
              <a:rPr lang="es-ES" dirty="0" smtClean="0"/>
              <a:t>Como </a:t>
            </a:r>
            <a:r>
              <a:rPr lang="es-ES" dirty="0"/>
              <a:t>hemos visto, son factores que limitarán o desaconsejarán ciertas especies. </a:t>
            </a:r>
          </a:p>
          <a:p>
            <a:r>
              <a:rPr lang="es-ES" dirty="0"/>
              <a:t>Si hay niños pequeños, cuidado porque hay plantas que son tóxicas si se </a:t>
            </a:r>
            <a:r>
              <a:rPr lang="es-ES" dirty="0" smtClean="0"/>
              <a:t>consumen, </a:t>
            </a:r>
            <a:r>
              <a:rPr lang="es-ES" dirty="0"/>
              <a:t>por lo que es mejor prescindir de ellas: Boj, Potos, Digital (</a:t>
            </a:r>
            <a:r>
              <a:rPr lang="es-ES" dirty="0"/>
              <a:t>Digitalis</a:t>
            </a:r>
            <a:r>
              <a:rPr lang="es-ES" dirty="0"/>
              <a:t> purpurea), Hiedra, Acebo, Juníperos, Adelfa, Lantana, </a:t>
            </a:r>
            <a:r>
              <a:rPr lang="es-ES" dirty="0"/>
              <a:t>Melia</a:t>
            </a:r>
            <a:r>
              <a:rPr lang="es-ES" dirty="0"/>
              <a:t>, Tejo , Vinca, Glicina, Estramonio, Laburno, Evónimo o Bonetero, Lirio de los valles, Adelfa, Tuya, Digital, Belladona, Ricino, etc. Asimismo, </a:t>
            </a:r>
            <a:r>
              <a:rPr lang="es-ES" dirty="0" smtClean="0"/>
              <a:t>evitemos </a:t>
            </a:r>
            <a:r>
              <a:rPr lang="es-ES" dirty="0"/>
              <a:t>las plantas con espinas y pinchos tipo zarzamora, rosal, cactus, yucas... si hay niños cerca.</a:t>
            </a:r>
          </a:p>
          <a:p>
            <a:pPr marL="0" indent="0">
              <a:buNone/>
            </a:pPr>
            <a:endParaRPr lang="es-ES" dirty="0"/>
          </a:p>
          <a:p>
            <a:endParaRPr lang="es-ES" dirty="0"/>
          </a:p>
          <a:p>
            <a:endParaRPr lang="es-ES" dirty="0"/>
          </a:p>
        </p:txBody>
      </p:sp>
    </p:spTree>
    <p:extLst>
      <p:ext uri="{BB962C8B-B14F-4D97-AF65-F5344CB8AC3E}">
        <p14:creationId xmlns:p14="http://schemas.microsoft.com/office/powerpoint/2010/main" val="252697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Observa las plantas que se cultivan en </a:t>
            </a:r>
            <a:r>
              <a:rPr lang="es-ES" dirty="0" smtClean="0"/>
              <a:t>nuestra </a:t>
            </a:r>
            <a:r>
              <a:rPr lang="es-ES" dirty="0"/>
              <a:t>zona con éxito</a:t>
            </a:r>
            <a:r>
              <a:rPr lang="es-ES" dirty="0" smtClean="0"/>
              <a:t>.</a:t>
            </a:r>
            <a:endParaRPr lang="es-ES" dirty="0"/>
          </a:p>
          <a:p>
            <a:r>
              <a:rPr lang="es-ES" dirty="0"/>
              <a:t>¿Tienes preferencias en cuanto a colores</a:t>
            </a:r>
            <a:r>
              <a:rPr lang="es-ES" dirty="0" smtClean="0"/>
              <a:t>?</a:t>
            </a:r>
          </a:p>
          <a:p>
            <a:r>
              <a:rPr lang="es-ES" dirty="0" smtClean="0"/>
              <a:t> </a:t>
            </a:r>
            <a:r>
              <a:rPr lang="es-ES" dirty="0"/>
              <a:t>Por ejemplo: jardín con muchas flores blancas; colores rojizos o dorados en otoño</a:t>
            </a:r>
            <a:r>
              <a:rPr lang="es-ES" dirty="0" smtClean="0"/>
              <a:t>...</a:t>
            </a:r>
            <a:endParaRPr lang="es-ES" dirty="0"/>
          </a:p>
          <a:p>
            <a:r>
              <a:rPr lang="es-ES" dirty="0"/>
              <a:t>¿En qué épocas del año se va a disfrutar el jardín? Generalmente es todo el año, pero si es un jardín para visitar los fines de semana o en vacaciones de verano, Navidad o Semana Santa, procura que haya especies que florezcan en esas épocas</a:t>
            </a:r>
            <a:r>
              <a:rPr lang="es-ES" dirty="0" smtClean="0"/>
              <a:t>.</a:t>
            </a:r>
          </a:p>
          <a:p>
            <a:r>
              <a:rPr lang="es-ES" dirty="0"/>
              <a:t>Si te gusta el Arte </a:t>
            </a:r>
            <a:r>
              <a:rPr lang="es-ES" dirty="0"/>
              <a:t>Topiario</a:t>
            </a:r>
            <a:r>
              <a:rPr lang="es-ES" dirty="0"/>
              <a:t>, hay especies aptas para </a:t>
            </a:r>
            <a:r>
              <a:rPr lang="es-ES" dirty="0"/>
              <a:t>topiaria</a:t>
            </a:r>
            <a:r>
              <a:rPr lang="es-ES" dirty="0" smtClean="0"/>
              <a:t>.</a:t>
            </a:r>
            <a:endParaRPr lang="es-ES" dirty="0"/>
          </a:p>
          <a:p>
            <a:r>
              <a:rPr lang="es-ES" dirty="0"/>
              <a:t>Con personas alérgicas prescinde de árboles como </a:t>
            </a:r>
            <a:r>
              <a:rPr lang="es-ES" dirty="0" smtClean="0"/>
              <a:t>Arizónicas</a:t>
            </a:r>
            <a:r>
              <a:rPr lang="es-ES" dirty="0" smtClean="0"/>
              <a:t>, </a:t>
            </a:r>
            <a:r>
              <a:rPr lang="es-ES" dirty="0"/>
              <a:t>Olivos, Cedros, Chopos, Ciprés, Encina, </a:t>
            </a:r>
            <a:r>
              <a:rPr lang="es-ES" dirty="0"/>
              <a:t>Macrocarpa</a:t>
            </a:r>
            <a:r>
              <a:rPr lang="es-ES" dirty="0"/>
              <a:t>, Pinos, Sauces...</a:t>
            </a:r>
          </a:p>
          <a:p>
            <a:endParaRPr lang="es-ES" dirty="0"/>
          </a:p>
          <a:p>
            <a:endParaRPr lang="es-ES" dirty="0"/>
          </a:p>
          <a:p>
            <a:endParaRPr lang="es-ES" dirty="0"/>
          </a:p>
        </p:txBody>
      </p:sp>
    </p:spTree>
    <p:extLst>
      <p:ext uri="{BB962C8B-B14F-4D97-AF65-F5344CB8AC3E}">
        <p14:creationId xmlns:p14="http://schemas.microsoft.com/office/powerpoint/2010/main" val="529562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b="1" dirty="0">
                <a:solidFill>
                  <a:schemeClr val="accent3"/>
                </a:solidFill>
              </a:rPr>
              <a:t>9. Elementos para el jardín </a:t>
            </a:r>
          </a:p>
          <a:p>
            <a:r>
              <a:rPr lang="es-ES" dirty="0"/>
              <a:t>Esta es una relación bastante amplia de elementos para jardines</a:t>
            </a:r>
            <a:r>
              <a:rPr lang="es-ES" dirty="0" smtClean="0"/>
              <a:t>.</a:t>
            </a:r>
          </a:p>
          <a:p>
            <a:r>
              <a:rPr lang="es-ES" dirty="0" smtClean="0"/>
              <a:t> </a:t>
            </a:r>
            <a:r>
              <a:rPr lang="es-ES" dirty="0"/>
              <a:t>Anota en un papel qué es lo que te interesaría incluir en el diseño</a:t>
            </a:r>
            <a:r>
              <a:rPr lang="es-ES" dirty="0" smtClean="0"/>
              <a:t>. </a:t>
            </a:r>
          </a:p>
          <a:p>
            <a:pPr marL="0" indent="0">
              <a:buNone/>
            </a:pPr>
            <a:r>
              <a:rPr lang="es-ES" dirty="0" smtClean="0"/>
              <a:t> </a:t>
            </a:r>
            <a:endParaRPr lang="es-ES" dirty="0"/>
          </a:p>
          <a:p>
            <a:r>
              <a:rPr lang="es-ES" dirty="0"/>
              <a:t>• ELEMENTOS </a:t>
            </a:r>
            <a:r>
              <a:rPr lang="es-ES" dirty="0" smtClean="0"/>
              <a:t>VEGETALES</a:t>
            </a:r>
            <a:endParaRPr lang="es-ES" dirty="0"/>
          </a:p>
          <a:p>
            <a:r>
              <a:rPr lang="es-ES" dirty="0"/>
              <a:t>• CONSTRUCCIONES Y </a:t>
            </a:r>
            <a:r>
              <a:rPr lang="es-ES" dirty="0" smtClean="0"/>
              <a:t>MOBILIARIO</a:t>
            </a:r>
            <a:endParaRPr lang="es-ES" dirty="0"/>
          </a:p>
          <a:p>
            <a:r>
              <a:rPr lang="es-ES" dirty="0"/>
              <a:t>• PISCINA Y JUEGOS DE AGUA </a:t>
            </a:r>
          </a:p>
          <a:p>
            <a:r>
              <a:rPr lang="es-ES" dirty="0"/>
              <a:t>• ZONAS DEPORTIVAS Y DE JUEGOS INFANTILES </a:t>
            </a:r>
          </a:p>
          <a:p>
            <a:r>
              <a:rPr lang="es-ES" dirty="0"/>
              <a:t>• ELEMENTOS DIVERSOS   </a:t>
            </a:r>
          </a:p>
          <a:p>
            <a:pPr marL="0" indent="0">
              <a:buNone/>
            </a:pPr>
            <a:endParaRPr lang="es-ES" dirty="0"/>
          </a:p>
          <a:p>
            <a:endParaRPr lang="es-ES" dirty="0"/>
          </a:p>
        </p:txBody>
      </p:sp>
    </p:spTree>
    <p:extLst>
      <p:ext uri="{BB962C8B-B14F-4D97-AF65-F5344CB8AC3E}">
        <p14:creationId xmlns:p14="http://schemas.microsoft.com/office/powerpoint/2010/main" val="6080172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solidFill>
            <a:schemeClr val="accent3"/>
          </a:solidFill>
        </p:spPr>
        <p:txBody>
          <a:bodyPr/>
          <a:lstStyle/>
          <a:p>
            <a:r>
              <a:rPr lang="es-ES" b="1" dirty="0"/>
              <a:t>ELEMENTOS VEGETALES </a:t>
            </a:r>
          </a:p>
        </p:txBody>
      </p:sp>
      <p:sp>
        <p:nvSpPr>
          <p:cNvPr id="3" name="2 Marcador de contenido"/>
          <p:cNvSpPr>
            <a:spLocks noGrp="1"/>
          </p:cNvSpPr>
          <p:nvPr>
            <p:ph sz="quarter" idx="1"/>
          </p:nvPr>
        </p:nvSpPr>
        <p:spPr/>
        <p:txBody>
          <a:bodyPr>
            <a:normAutofit lnSpcReduction="10000"/>
          </a:bodyPr>
          <a:lstStyle/>
          <a:p>
            <a:r>
              <a:rPr lang="es-ES" dirty="0" smtClean="0"/>
              <a:t>- </a:t>
            </a:r>
            <a:r>
              <a:rPr lang="es-ES" dirty="0"/>
              <a:t>Árboles: aislado, grupos, grandes masas, cortina, alineación en paseo</a:t>
            </a:r>
            <a:r>
              <a:rPr lang="es-ES" dirty="0" smtClean="0"/>
              <a:t>.</a:t>
            </a:r>
            <a:endParaRPr lang="es-ES" dirty="0"/>
          </a:p>
          <a:p>
            <a:r>
              <a:rPr lang="es-ES" dirty="0"/>
              <a:t>- Coníferas: aislada, grupos, grandes masas, cortina, alineación en paseo</a:t>
            </a:r>
            <a:r>
              <a:rPr lang="es-ES" dirty="0" smtClean="0"/>
              <a:t>.</a:t>
            </a:r>
            <a:endParaRPr lang="es-ES" dirty="0"/>
          </a:p>
          <a:p>
            <a:r>
              <a:rPr lang="es-ES" dirty="0"/>
              <a:t>- Palmeras: aislada, grupos, grandes masas, cortina, alineación en paseo</a:t>
            </a:r>
            <a:r>
              <a:rPr lang="es-ES" dirty="0" smtClean="0"/>
              <a:t>.</a:t>
            </a:r>
            <a:endParaRPr lang="es-ES" dirty="0"/>
          </a:p>
          <a:p>
            <a:r>
              <a:rPr lang="es-ES" dirty="0"/>
              <a:t>- Arbustos: aislados, grupos, masas, setos o pantallas</a:t>
            </a:r>
            <a:r>
              <a:rPr lang="es-ES" dirty="0" smtClean="0"/>
              <a:t>.</a:t>
            </a:r>
            <a:endParaRPr lang="es-ES" dirty="0"/>
          </a:p>
          <a:p>
            <a:r>
              <a:rPr lang="es-ES" dirty="0"/>
              <a:t>- Arbustos de bayas de </a:t>
            </a:r>
            <a:r>
              <a:rPr lang="es-ES" dirty="0" smtClean="0"/>
              <a:t>frutos: arándanos, </a:t>
            </a:r>
            <a:r>
              <a:rPr lang="es-ES" dirty="0"/>
              <a:t>frambuesas, grosellas... </a:t>
            </a:r>
          </a:p>
          <a:p>
            <a:r>
              <a:rPr lang="es-ES" dirty="0"/>
              <a:t>- Setos, borduras y pantallas (libres o recortados</a:t>
            </a:r>
            <a:r>
              <a:rPr lang="es-ES" dirty="0" smtClean="0"/>
              <a:t>).</a:t>
            </a:r>
            <a:endParaRPr lang="es-ES" dirty="0"/>
          </a:p>
          <a:p>
            <a:r>
              <a:rPr lang="es-ES" dirty="0"/>
              <a:t>- Trepadoras en paredes, vallas, pérgolas, porches, arcos, taludes.</a:t>
            </a:r>
          </a:p>
          <a:p>
            <a:endParaRPr lang="es-ES" dirty="0"/>
          </a:p>
          <a:p>
            <a:endParaRPr lang="es-ES" dirty="0"/>
          </a:p>
        </p:txBody>
      </p:sp>
    </p:spTree>
    <p:extLst>
      <p:ext uri="{BB962C8B-B14F-4D97-AF65-F5344CB8AC3E}">
        <p14:creationId xmlns:p14="http://schemas.microsoft.com/office/powerpoint/2010/main" val="21318232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 Rosaleda.</a:t>
            </a:r>
          </a:p>
          <a:p>
            <a:r>
              <a:rPr lang="es-ES" dirty="0"/>
              <a:t>- Vivaces en arriates.</a:t>
            </a:r>
          </a:p>
          <a:p>
            <a:r>
              <a:rPr lang="es-ES" dirty="0"/>
              <a:t>- Vivaces en masas.</a:t>
            </a:r>
          </a:p>
          <a:p>
            <a:r>
              <a:rPr lang="es-ES" dirty="0"/>
              <a:t>- Vivaces en </a:t>
            </a:r>
            <a:r>
              <a:rPr lang="es-ES" dirty="0"/>
              <a:t>mixed-borders</a:t>
            </a:r>
            <a:r>
              <a:rPr lang="es-ES" dirty="0"/>
              <a:t>.</a:t>
            </a:r>
          </a:p>
          <a:p>
            <a:r>
              <a:rPr lang="es-ES" dirty="0"/>
              <a:t>- Vivaces en parterres.</a:t>
            </a:r>
          </a:p>
          <a:p>
            <a:r>
              <a:rPr lang="es-ES" dirty="0"/>
              <a:t>- Acuáticas en estanques.</a:t>
            </a:r>
          </a:p>
          <a:p>
            <a:r>
              <a:rPr lang="es-ES" dirty="0"/>
              <a:t>- Césped: poco, mucho, nada, lo imprescindible...</a:t>
            </a:r>
          </a:p>
          <a:p>
            <a:r>
              <a:rPr lang="es-ES" dirty="0"/>
              <a:t>- Tapizantes.</a:t>
            </a:r>
          </a:p>
          <a:p>
            <a:r>
              <a:rPr lang="es-ES" dirty="0"/>
              <a:t>- Bulbosas.</a:t>
            </a:r>
          </a:p>
          <a:p>
            <a:r>
              <a:rPr lang="es-ES" dirty="0"/>
              <a:t>- Anuales. </a:t>
            </a:r>
          </a:p>
          <a:p>
            <a:r>
              <a:rPr lang="es-ES" dirty="0"/>
              <a:t>- Bienales .</a:t>
            </a:r>
          </a:p>
          <a:p>
            <a:r>
              <a:rPr lang="es-ES" dirty="0" smtClean="0"/>
              <a:t>  Zona </a:t>
            </a:r>
            <a:r>
              <a:rPr lang="es-ES" dirty="0"/>
              <a:t>de aromáticas, culinarias y medicinales.</a:t>
            </a:r>
          </a:p>
          <a:p>
            <a:r>
              <a:rPr lang="es-ES" dirty="0"/>
              <a:t>- Huerto de frutales</a:t>
            </a:r>
          </a:p>
          <a:p>
            <a:endParaRPr lang="es-ES" dirty="0"/>
          </a:p>
        </p:txBody>
      </p:sp>
    </p:spTree>
    <p:extLst>
      <p:ext uri="{BB962C8B-B14F-4D97-AF65-F5344CB8AC3E}">
        <p14:creationId xmlns:p14="http://schemas.microsoft.com/office/powerpoint/2010/main" val="41613740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 Huerto de hortalizas.</a:t>
            </a:r>
          </a:p>
          <a:p>
            <a:r>
              <a:rPr lang="es-ES" dirty="0"/>
              <a:t>- Rocallas.</a:t>
            </a:r>
          </a:p>
          <a:p>
            <a:r>
              <a:rPr lang="es-ES" dirty="0"/>
              <a:t>- </a:t>
            </a:r>
            <a:r>
              <a:rPr lang="es-ES" dirty="0"/>
              <a:t>Topiaria</a:t>
            </a:r>
            <a:r>
              <a:rPr lang="es-ES" dirty="0"/>
              <a:t>: plantas recortadas geométricas, animales, etc. </a:t>
            </a:r>
          </a:p>
          <a:p>
            <a:r>
              <a:rPr lang="es-ES" dirty="0"/>
              <a:t>- Rincón de plantas en trance de extinción.</a:t>
            </a:r>
          </a:p>
          <a:p>
            <a:r>
              <a:rPr lang="es-ES" dirty="0"/>
              <a:t>- Rarezas botánicas.</a:t>
            </a:r>
          </a:p>
          <a:p>
            <a:r>
              <a:rPr lang="es-ES" dirty="0"/>
              <a:t>- Parterres geométricos o no.</a:t>
            </a:r>
          </a:p>
          <a:p>
            <a:r>
              <a:rPr lang="es-ES" dirty="0"/>
              <a:t>- </a:t>
            </a:r>
            <a:r>
              <a:rPr lang="es-ES" dirty="0" smtClean="0"/>
              <a:t>Mini botánico.</a:t>
            </a:r>
            <a:endParaRPr lang="es-ES" dirty="0"/>
          </a:p>
          <a:p>
            <a:r>
              <a:rPr lang="es-ES" dirty="0"/>
              <a:t>- Arboreto (</a:t>
            </a:r>
            <a:r>
              <a:rPr lang="es-ES" dirty="0"/>
              <a:t>Arboretum</a:t>
            </a:r>
            <a:r>
              <a:rPr lang="es-ES" dirty="0"/>
              <a:t>): colección de árboles.</a:t>
            </a:r>
          </a:p>
          <a:p>
            <a:r>
              <a:rPr lang="es-ES" dirty="0"/>
              <a:t>- </a:t>
            </a:r>
            <a:r>
              <a:rPr lang="es-ES" dirty="0"/>
              <a:t>Palmeto</a:t>
            </a:r>
            <a:r>
              <a:rPr lang="es-ES" dirty="0"/>
              <a:t> (</a:t>
            </a:r>
            <a:r>
              <a:rPr lang="es-ES" dirty="0"/>
              <a:t>Palmetum</a:t>
            </a:r>
            <a:r>
              <a:rPr lang="es-ES" dirty="0"/>
              <a:t>): colección de palmeras.</a:t>
            </a:r>
          </a:p>
          <a:p>
            <a:r>
              <a:rPr lang="es-ES" dirty="0"/>
              <a:t>- Laberinto.</a:t>
            </a:r>
          </a:p>
          <a:p>
            <a:r>
              <a:rPr lang="es-ES" dirty="0"/>
              <a:t>- Plantas en macetas, jardineras y todo tipo de contenedores en patios, porches, terrazas, balcones, escaleras, caminos, paredes y </a:t>
            </a:r>
            <a:r>
              <a:rPr lang="es-ES" dirty="0" smtClean="0"/>
              <a:t>ventanas….</a:t>
            </a:r>
            <a:endParaRPr lang="es-ES" dirty="0"/>
          </a:p>
          <a:p>
            <a:endParaRPr lang="es-ES" dirty="0"/>
          </a:p>
        </p:txBody>
      </p:sp>
    </p:spTree>
    <p:extLst>
      <p:ext uri="{BB962C8B-B14F-4D97-AF65-F5344CB8AC3E}">
        <p14:creationId xmlns:p14="http://schemas.microsoft.com/office/powerpoint/2010/main" val="29795231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3"/>
          </a:solidFill>
        </p:spPr>
        <p:txBody>
          <a:bodyPr/>
          <a:lstStyle/>
          <a:p>
            <a:r>
              <a:rPr lang="es-ES" dirty="0"/>
              <a:t>• </a:t>
            </a:r>
            <a:r>
              <a:rPr lang="es-ES" sz="3200" b="1" dirty="0"/>
              <a:t>CONSTRUCCIONES Y MOBILIARIO </a:t>
            </a:r>
          </a:p>
        </p:txBody>
      </p:sp>
      <p:sp>
        <p:nvSpPr>
          <p:cNvPr id="3" name="2 Marcador de contenido"/>
          <p:cNvSpPr>
            <a:spLocks noGrp="1"/>
          </p:cNvSpPr>
          <p:nvPr>
            <p:ph sz="quarter" idx="1"/>
          </p:nvPr>
        </p:nvSpPr>
        <p:spPr/>
        <p:txBody>
          <a:bodyPr/>
          <a:lstStyle/>
          <a:p>
            <a:r>
              <a:rPr lang="es-ES" dirty="0" smtClean="0"/>
              <a:t>-Caminos</a:t>
            </a:r>
            <a:r>
              <a:rPr lang="es-ES" dirty="0"/>
              <a:t>, paseos, avenidas, senderos, pasillos, losas en el césped.</a:t>
            </a:r>
          </a:p>
          <a:p>
            <a:r>
              <a:rPr lang="es-ES" dirty="0"/>
              <a:t>- Escaleras y rampas.</a:t>
            </a:r>
          </a:p>
          <a:p>
            <a:r>
              <a:rPr lang="es-ES" dirty="0"/>
              <a:t>- Pavimentos: loza, piedra, ladrillo, hormigón, chinos...</a:t>
            </a:r>
          </a:p>
          <a:p>
            <a:r>
              <a:rPr lang="es-ES" dirty="0"/>
              <a:t>- Bordillos.</a:t>
            </a:r>
          </a:p>
          <a:p>
            <a:r>
              <a:rPr lang="es-ES" dirty="0"/>
              <a:t>- Muros de separación, muros de contención y cerramiento. </a:t>
            </a:r>
          </a:p>
          <a:p>
            <a:r>
              <a:rPr lang="es-ES" dirty="0"/>
              <a:t>- Vallas, tapias y cerramientos diversos. </a:t>
            </a:r>
          </a:p>
          <a:p>
            <a:r>
              <a:rPr lang="es-ES" dirty="0"/>
              <a:t>- Balaustradas.</a:t>
            </a:r>
          </a:p>
          <a:p>
            <a:endParaRPr lang="es-ES" dirty="0"/>
          </a:p>
        </p:txBody>
      </p:sp>
    </p:spTree>
    <p:extLst>
      <p:ext uri="{BB962C8B-B14F-4D97-AF65-F5344CB8AC3E}">
        <p14:creationId xmlns:p14="http://schemas.microsoft.com/office/powerpoint/2010/main" val="6573888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smtClean="0"/>
              <a:t>--Puertas</a:t>
            </a:r>
            <a:r>
              <a:rPr lang="es-ES" dirty="0"/>
              <a:t>, verjas, portones de entrada, etc.</a:t>
            </a:r>
          </a:p>
          <a:p>
            <a:r>
              <a:rPr lang="es-ES" dirty="0"/>
              <a:t>- Taludes y </a:t>
            </a:r>
            <a:r>
              <a:rPr lang="es-ES" dirty="0"/>
              <a:t>aterrazados</a:t>
            </a:r>
            <a:r>
              <a:rPr lang="es-ES" dirty="0"/>
              <a:t>.</a:t>
            </a:r>
          </a:p>
          <a:p>
            <a:r>
              <a:rPr lang="es-ES" dirty="0"/>
              <a:t>- Bancos y mobiliario.</a:t>
            </a:r>
          </a:p>
          <a:p>
            <a:r>
              <a:rPr lang="es-ES" dirty="0"/>
              <a:t>- Terrazas, porches y patios. </a:t>
            </a:r>
          </a:p>
          <a:p>
            <a:r>
              <a:rPr lang="es-ES" dirty="0"/>
              <a:t>- Farolas, balizas, focos y puntos de luz. Iluminación.</a:t>
            </a:r>
          </a:p>
          <a:p>
            <a:r>
              <a:rPr lang="es-ES" dirty="0"/>
              <a:t>- </a:t>
            </a:r>
            <a:r>
              <a:rPr lang="es-ES" dirty="0" smtClean="0"/>
              <a:t>Miradores.</a:t>
            </a:r>
            <a:endParaRPr lang="es-ES" dirty="0"/>
          </a:p>
          <a:p>
            <a:r>
              <a:rPr lang="es-ES" dirty="0"/>
              <a:t>- Cenador y pabellón.</a:t>
            </a:r>
          </a:p>
          <a:p>
            <a:r>
              <a:rPr lang="es-ES" dirty="0"/>
              <a:t>- Cabañas, locales para practicar aficiones o hobbies.</a:t>
            </a:r>
          </a:p>
          <a:p>
            <a:r>
              <a:rPr lang="es-ES" dirty="0"/>
              <a:t>- Cobertizo, lugar de almacén o </a:t>
            </a:r>
            <a:r>
              <a:rPr lang="es-ES" dirty="0" smtClean="0"/>
              <a:t>trabajo, </a:t>
            </a:r>
            <a:r>
              <a:rPr lang="es-ES" dirty="0"/>
              <a:t>para hacer compost.</a:t>
            </a:r>
          </a:p>
          <a:p>
            <a:r>
              <a:rPr lang="es-ES" dirty="0"/>
              <a:t>- Tendedero.</a:t>
            </a:r>
          </a:p>
          <a:p>
            <a:r>
              <a:rPr lang="es-ES" dirty="0"/>
              <a:t>- Celosías de madera.</a:t>
            </a:r>
          </a:p>
          <a:p>
            <a:endParaRPr lang="es-ES" dirty="0"/>
          </a:p>
        </p:txBody>
      </p:sp>
    </p:spTree>
    <p:extLst>
      <p:ext uri="{BB962C8B-B14F-4D97-AF65-F5344CB8AC3E}">
        <p14:creationId xmlns:p14="http://schemas.microsoft.com/office/powerpoint/2010/main" val="8088501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smtClean="0"/>
              <a:t>--Pérgolas</a:t>
            </a:r>
            <a:r>
              <a:rPr lang="es-ES" dirty="0"/>
              <a:t>, túneles, arcos y emparrados.</a:t>
            </a:r>
          </a:p>
          <a:p>
            <a:r>
              <a:rPr lang="es-ES" dirty="0"/>
              <a:t>- Invernadero, zona de cajoneras y semilleros para los niños. </a:t>
            </a:r>
          </a:p>
          <a:p>
            <a:r>
              <a:rPr lang="es-ES" dirty="0"/>
              <a:t>- Umbráculo.</a:t>
            </a:r>
          </a:p>
          <a:p>
            <a:r>
              <a:rPr lang="es-ES" dirty="0"/>
              <a:t>- Barbacoa, horno y parrilla.</a:t>
            </a:r>
          </a:p>
          <a:p>
            <a:r>
              <a:rPr lang="es-ES" dirty="0"/>
              <a:t>- Garaje, aparcamiento y su camino y zona de maniobra si es necesario. </a:t>
            </a:r>
          </a:p>
          <a:p>
            <a:r>
              <a:rPr lang="es-ES" dirty="0"/>
              <a:t>- Escaleras, jarrones, columnas, columnata, obelisco.</a:t>
            </a:r>
          </a:p>
          <a:p>
            <a:r>
              <a:rPr lang="es-ES" dirty="0"/>
              <a:t>- Nichos y decoración de muros.</a:t>
            </a:r>
          </a:p>
          <a:p>
            <a:r>
              <a:rPr lang="es-ES" dirty="0"/>
              <a:t>- Rocalla</a:t>
            </a:r>
          </a:p>
          <a:p>
            <a:r>
              <a:rPr lang="es-ES" dirty="0" smtClean="0"/>
              <a:t>--Zona de compostaje</a:t>
            </a:r>
            <a:endParaRPr lang="es-ES" dirty="0"/>
          </a:p>
        </p:txBody>
      </p:sp>
    </p:spTree>
    <p:extLst>
      <p:ext uri="{BB962C8B-B14F-4D97-AF65-F5344CB8AC3E}">
        <p14:creationId xmlns:p14="http://schemas.microsoft.com/office/powerpoint/2010/main" val="28475501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a:t>
            </a:r>
            <a:r>
              <a:rPr lang="es-ES" b="1" dirty="0"/>
              <a:t>PISCINA Y JUEGOS DE AGUA </a:t>
            </a:r>
          </a:p>
        </p:txBody>
      </p:sp>
      <p:sp>
        <p:nvSpPr>
          <p:cNvPr id="3" name="2 Marcador de contenido"/>
          <p:cNvSpPr>
            <a:spLocks noGrp="1"/>
          </p:cNvSpPr>
          <p:nvPr>
            <p:ph sz="quarter" idx="1"/>
          </p:nvPr>
        </p:nvSpPr>
        <p:spPr/>
        <p:txBody>
          <a:bodyPr>
            <a:normAutofit lnSpcReduction="10000"/>
          </a:bodyPr>
          <a:lstStyle/>
          <a:p>
            <a:r>
              <a:rPr lang="es-ES" dirty="0"/>
              <a:t>- Piscina. Puede ser portátil y desmontable.</a:t>
            </a:r>
          </a:p>
          <a:p>
            <a:r>
              <a:rPr lang="es-ES" dirty="0"/>
              <a:t>- Estanque de agua con o sin fuente y peces, plantas, tortugas.</a:t>
            </a:r>
          </a:p>
          <a:p>
            <a:r>
              <a:rPr lang="es-ES" dirty="0"/>
              <a:t>- Fuentes y surtidores. Ejemplo: cántaros o figuras </a:t>
            </a:r>
            <a:r>
              <a:rPr lang="es-ES" dirty="0" smtClean="0"/>
              <a:t>manando </a:t>
            </a:r>
            <a:r>
              <a:rPr lang="es-ES" dirty="0"/>
              <a:t>agua. </a:t>
            </a:r>
          </a:p>
          <a:p>
            <a:r>
              <a:rPr lang="es-ES" dirty="0"/>
              <a:t>- Fuente para beber.</a:t>
            </a:r>
          </a:p>
          <a:p>
            <a:r>
              <a:rPr lang="es-ES" dirty="0"/>
              <a:t>- Curso de agua con puente decorativo o pasos de rocas, etc.</a:t>
            </a:r>
          </a:p>
          <a:p>
            <a:r>
              <a:rPr lang="es-ES" dirty="0"/>
              <a:t>- Cascada.</a:t>
            </a:r>
          </a:p>
          <a:p>
            <a:r>
              <a:rPr lang="es-ES" dirty="0"/>
              <a:t>- Pozo.</a:t>
            </a:r>
          </a:p>
          <a:p>
            <a:r>
              <a:rPr lang="es-ES" dirty="0"/>
              <a:t>- Alberca.</a:t>
            </a:r>
          </a:p>
          <a:p>
            <a:r>
              <a:rPr lang="es-ES" dirty="0"/>
              <a:t>- Aljibe o depósito.</a:t>
            </a:r>
          </a:p>
          <a:p>
            <a:endParaRPr lang="es-ES" dirty="0"/>
          </a:p>
        </p:txBody>
      </p:sp>
    </p:spTree>
    <p:extLst>
      <p:ext uri="{BB962C8B-B14F-4D97-AF65-F5344CB8AC3E}">
        <p14:creationId xmlns:p14="http://schemas.microsoft.com/office/powerpoint/2010/main" val="7413502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3"/>
          </a:solidFill>
        </p:spPr>
        <p:txBody>
          <a:bodyPr>
            <a:normAutofit/>
          </a:bodyPr>
          <a:lstStyle/>
          <a:p>
            <a:r>
              <a:rPr lang="es-ES" sz="3200" b="1" dirty="0"/>
              <a:t>ZONAS DEPORTIVAS Y DE JUEGOS INFANTILES </a:t>
            </a:r>
          </a:p>
        </p:txBody>
      </p:sp>
      <p:sp>
        <p:nvSpPr>
          <p:cNvPr id="3" name="2 Marcador de contenido"/>
          <p:cNvSpPr>
            <a:spLocks noGrp="1"/>
          </p:cNvSpPr>
          <p:nvPr>
            <p:ph sz="quarter" idx="1"/>
          </p:nvPr>
        </p:nvSpPr>
        <p:spPr>
          <a:xfrm>
            <a:off x="457200" y="1412776"/>
            <a:ext cx="7467600" cy="5061176"/>
          </a:xfrm>
        </p:spPr>
        <p:txBody>
          <a:bodyPr>
            <a:normAutofit/>
          </a:bodyPr>
          <a:lstStyle/>
          <a:p>
            <a:pPr marL="0" indent="0">
              <a:buNone/>
            </a:pPr>
            <a:endParaRPr lang="es-ES" dirty="0"/>
          </a:p>
          <a:p>
            <a:r>
              <a:rPr lang="es-ES" dirty="0"/>
              <a:t>- Pista de </a:t>
            </a:r>
            <a:r>
              <a:rPr lang="es-ES" dirty="0" smtClean="0"/>
              <a:t>tenis o </a:t>
            </a:r>
            <a:r>
              <a:rPr lang="es-ES" dirty="0" smtClean="0"/>
              <a:t>pádel</a:t>
            </a:r>
            <a:endParaRPr lang="es-ES" dirty="0"/>
          </a:p>
          <a:p>
            <a:r>
              <a:rPr lang="es-ES" dirty="0"/>
              <a:t>- Canasta de baloncesto.</a:t>
            </a:r>
          </a:p>
          <a:p>
            <a:r>
              <a:rPr lang="es-ES" dirty="0"/>
              <a:t>- Minigolf.</a:t>
            </a:r>
          </a:p>
          <a:p>
            <a:r>
              <a:rPr lang="es-ES" dirty="0"/>
              <a:t>- Ping-pong.</a:t>
            </a:r>
          </a:p>
          <a:p>
            <a:r>
              <a:rPr lang="es-ES" dirty="0"/>
              <a:t>- Red de voleibol.</a:t>
            </a:r>
          </a:p>
          <a:p>
            <a:r>
              <a:rPr lang="es-ES" dirty="0"/>
              <a:t>- Bolera.</a:t>
            </a:r>
          </a:p>
          <a:p>
            <a:r>
              <a:rPr lang="es-ES" dirty="0"/>
              <a:t>- Tiro al blanco (diana).</a:t>
            </a:r>
          </a:p>
          <a:p>
            <a:r>
              <a:rPr lang="es-ES" dirty="0"/>
              <a:t>- Aparatos de gimnasia.</a:t>
            </a:r>
          </a:p>
          <a:p>
            <a:r>
              <a:rPr lang="es-ES" dirty="0"/>
              <a:t>- Columpios, toboganes, cabaña indio, etc.</a:t>
            </a:r>
          </a:p>
          <a:p>
            <a:r>
              <a:rPr lang="es-ES" dirty="0"/>
              <a:t>- Foso de arena.</a:t>
            </a:r>
          </a:p>
          <a:p>
            <a:pPr marL="0" indent="0">
              <a:buNone/>
            </a:pPr>
            <a:endParaRPr lang="es-ES" dirty="0"/>
          </a:p>
          <a:p>
            <a:endParaRPr lang="es-ES" dirty="0"/>
          </a:p>
          <a:p>
            <a:endParaRPr lang="es-ES" dirty="0"/>
          </a:p>
        </p:txBody>
      </p:sp>
    </p:spTree>
    <p:extLst>
      <p:ext uri="{BB962C8B-B14F-4D97-AF65-F5344CB8AC3E}">
        <p14:creationId xmlns:p14="http://schemas.microsoft.com/office/powerpoint/2010/main" val="32515491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3"/>
          </a:solidFill>
        </p:spPr>
        <p:txBody>
          <a:bodyPr/>
          <a:lstStyle/>
          <a:p>
            <a:r>
              <a:rPr lang="es-ES" dirty="0"/>
              <a:t>• </a:t>
            </a:r>
            <a:r>
              <a:rPr lang="es-ES" b="1" dirty="0"/>
              <a:t>ELEMENTOS DIVERSOS </a:t>
            </a:r>
          </a:p>
        </p:txBody>
      </p:sp>
      <p:sp>
        <p:nvSpPr>
          <p:cNvPr id="3" name="2 Marcador de contenido"/>
          <p:cNvSpPr>
            <a:spLocks noGrp="1"/>
          </p:cNvSpPr>
          <p:nvPr>
            <p:ph sz="quarter" idx="1"/>
          </p:nvPr>
        </p:nvSpPr>
        <p:spPr/>
        <p:txBody>
          <a:bodyPr/>
          <a:lstStyle/>
          <a:p>
            <a:r>
              <a:rPr lang="es-ES" dirty="0"/>
              <a:t>- Pajarera, palomar.</a:t>
            </a:r>
          </a:p>
          <a:p>
            <a:r>
              <a:rPr lang="es-ES" dirty="0"/>
              <a:t>- Bebederos y comederos para pájaros.</a:t>
            </a:r>
          </a:p>
          <a:p>
            <a:r>
              <a:rPr lang="es-ES" dirty="0"/>
              <a:t>- Terrario. </a:t>
            </a:r>
          </a:p>
          <a:p>
            <a:r>
              <a:rPr lang="es-ES" dirty="0"/>
              <a:t>- Algún animal atractivo como gacela, pavo real, pelícano, etc.</a:t>
            </a:r>
          </a:p>
          <a:p>
            <a:r>
              <a:rPr lang="es-ES" dirty="0"/>
              <a:t>- Caseta para el perro.</a:t>
            </a:r>
          </a:p>
          <a:p>
            <a:r>
              <a:rPr lang="es-ES" dirty="0"/>
              <a:t>- Troncos de árbol decorativo.</a:t>
            </a:r>
          </a:p>
          <a:p>
            <a:r>
              <a:rPr lang="pt-BR" dirty="0" smtClean="0"/>
              <a:t>--</a:t>
            </a:r>
            <a:r>
              <a:rPr lang="pt-BR" dirty="0" smtClean="0"/>
              <a:t>Ruedas</a:t>
            </a:r>
            <a:r>
              <a:rPr lang="pt-BR" dirty="0" smtClean="0"/>
              <a:t> </a:t>
            </a:r>
            <a:r>
              <a:rPr lang="pt-BR" dirty="0"/>
              <a:t>de </a:t>
            </a:r>
            <a:r>
              <a:rPr lang="pt-BR" dirty="0"/>
              <a:t>molino</a:t>
            </a:r>
            <a:r>
              <a:rPr lang="pt-BR" dirty="0"/>
              <a:t> o de carro.</a:t>
            </a:r>
          </a:p>
          <a:p>
            <a:r>
              <a:rPr lang="pt-BR" dirty="0"/>
              <a:t>- Cantos rodados, bolos </a:t>
            </a:r>
            <a:r>
              <a:rPr lang="pt-BR" dirty="0" smtClean="0"/>
              <a:t>marmo, </a:t>
            </a:r>
            <a:r>
              <a:rPr lang="pt-BR" dirty="0"/>
              <a:t>rocas, gravas, </a:t>
            </a:r>
            <a:r>
              <a:rPr lang="pt-BR" dirty="0" smtClean="0"/>
              <a:t>corteza</a:t>
            </a:r>
            <a:r>
              <a:rPr lang="pt-BR" dirty="0" smtClean="0"/>
              <a:t> de  </a:t>
            </a:r>
            <a:r>
              <a:rPr lang="pt-BR" dirty="0"/>
              <a:t>pino</a:t>
            </a:r>
          </a:p>
          <a:p>
            <a:r>
              <a:rPr lang="pt-BR" dirty="0"/>
              <a:t>- </a:t>
            </a:r>
            <a:r>
              <a:rPr lang="pt-BR" dirty="0" smtClean="0"/>
              <a:t>Mobiliário </a:t>
            </a:r>
            <a:r>
              <a:rPr lang="pt-BR" dirty="0"/>
              <a:t>de </a:t>
            </a:r>
            <a:r>
              <a:rPr lang="pt-BR" dirty="0" smtClean="0"/>
              <a:t>jardim, incluída </a:t>
            </a:r>
            <a:r>
              <a:rPr lang="pt-BR" dirty="0"/>
              <a:t>hamacas</a:t>
            </a:r>
            <a:r>
              <a:rPr lang="pt-BR" dirty="0"/>
              <a:t>.</a:t>
            </a:r>
          </a:p>
          <a:p>
            <a:endParaRPr lang="es-ES" dirty="0"/>
          </a:p>
        </p:txBody>
      </p:sp>
    </p:spTree>
    <p:extLst>
      <p:ext uri="{BB962C8B-B14F-4D97-AF65-F5344CB8AC3E}">
        <p14:creationId xmlns:p14="http://schemas.microsoft.com/office/powerpoint/2010/main" val="29749460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smtClean="0"/>
              <a:t>-Sombrillas </a:t>
            </a:r>
            <a:r>
              <a:rPr lang="es-ES" dirty="0"/>
              <a:t>y toldos.</a:t>
            </a:r>
          </a:p>
          <a:p>
            <a:r>
              <a:rPr lang="es-ES" dirty="0"/>
              <a:t>- Reloj de sol.</a:t>
            </a:r>
          </a:p>
          <a:p>
            <a:r>
              <a:rPr lang="es-ES" dirty="0"/>
              <a:t>- Macetas, macetones, jarrones, tinajas, jardineras y otros recipientes.</a:t>
            </a:r>
          </a:p>
          <a:p>
            <a:r>
              <a:rPr lang="es-ES" dirty="0"/>
              <a:t>- Cestas colgantes y arquitectura floral.</a:t>
            </a:r>
          </a:p>
          <a:p>
            <a:r>
              <a:rPr lang="es-ES" dirty="0"/>
              <a:t>- </a:t>
            </a:r>
            <a:r>
              <a:rPr lang="es-ES" dirty="0" smtClean="0"/>
              <a:t>Ánforas, </a:t>
            </a:r>
            <a:r>
              <a:rPr lang="es-ES" dirty="0"/>
              <a:t>trozos de capiteles, columnas y otras antigüedades.</a:t>
            </a:r>
          </a:p>
          <a:p>
            <a:r>
              <a:rPr lang="es-ES" dirty="0"/>
              <a:t>- Pequeño observatorio meteorológico con termómetro, pluviómetro, etc.</a:t>
            </a:r>
          </a:p>
          <a:p>
            <a:r>
              <a:rPr lang="es-ES" dirty="0"/>
              <a:t>- Trompe </a:t>
            </a:r>
            <a:r>
              <a:rPr lang="es-ES" dirty="0"/>
              <a:t>l'oeil</a:t>
            </a:r>
            <a:r>
              <a:rPr lang="es-ES" dirty="0"/>
              <a:t> (pintura en pared que simula una arquitectura o paisaje)</a:t>
            </a:r>
          </a:p>
          <a:p>
            <a:r>
              <a:rPr lang="es-ES" dirty="0"/>
              <a:t>- Mosaicos</a:t>
            </a:r>
            <a:r>
              <a:rPr lang="es-ES" dirty="0" smtClean="0"/>
              <a:t>.</a:t>
            </a:r>
          </a:p>
          <a:p>
            <a:r>
              <a:rPr lang="es-ES" dirty="0"/>
              <a:t>- Puntos de luz: farolas, balizas, focos. </a:t>
            </a:r>
          </a:p>
          <a:p>
            <a:endParaRPr lang="es-ES" dirty="0"/>
          </a:p>
        </p:txBody>
      </p:sp>
    </p:spTree>
    <p:extLst>
      <p:ext uri="{BB962C8B-B14F-4D97-AF65-F5344CB8AC3E}">
        <p14:creationId xmlns:p14="http://schemas.microsoft.com/office/powerpoint/2010/main" val="18549253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solidFill>
                  <a:schemeClr val="accent3"/>
                </a:solidFill>
              </a:rPr>
              <a:t>10. </a:t>
            </a:r>
            <a:r>
              <a:rPr lang="es-ES" b="1" dirty="0">
                <a:solidFill>
                  <a:schemeClr val="accent3"/>
                </a:solidFill>
              </a:rPr>
              <a:t>Estilos de jardines </a:t>
            </a:r>
          </a:p>
          <a:p>
            <a:r>
              <a:rPr lang="es-ES" dirty="0"/>
              <a:t>Si </a:t>
            </a:r>
            <a:r>
              <a:rPr lang="es-ES" dirty="0" smtClean="0"/>
              <a:t>somos </a:t>
            </a:r>
            <a:r>
              <a:rPr lang="es-ES" dirty="0"/>
              <a:t>persona amante del orden y de la pulcritud, </a:t>
            </a:r>
            <a:r>
              <a:rPr lang="es-ES" dirty="0" smtClean="0"/>
              <a:t>nos sentiremos </a:t>
            </a:r>
            <a:r>
              <a:rPr lang="es-ES" dirty="0"/>
              <a:t>más gusto con un diseño geométrico</a:t>
            </a:r>
            <a:r>
              <a:rPr lang="es-ES" dirty="0" smtClean="0"/>
              <a:t>.</a:t>
            </a:r>
            <a:endParaRPr lang="es-ES" dirty="0"/>
          </a:p>
          <a:p>
            <a:r>
              <a:rPr lang="es-ES" dirty="0"/>
              <a:t>Hay casas que reclaman un jardín formal, clásico, pero otras casas son de estilo rústico e inspiran un jardín más libre, más campestre e informal</a:t>
            </a:r>
            <a:r>
              <a:rPr lang="es-ES" dirty="0" smtClean="0"/>
              <a:t>.</a:t>
            </a:r>
            <a:endParaRPr lang="es-ES" dirty="0"/>
          </a:p>
          <a:p>
            <a:r>
              <a:rPr lang="es-ES" dirty="0"/>
              <a:t>Si </a:t>
            </a:r>
            <a:r>
              <a:rPr lang="es-ES" dirty="0" smtClean="0"/>
              <a:t>nos </a:t>
            </a:r>
            <a:r>
              <a:rPr lang="es-ES" dirty="0"/>
              <a:t>gusta la idea, </a:t>
            </a:r>
            <a:r>
              <a:rPr lang="es-ES" dirty="0" smtClean="0"/>
              <a:t>podemos </a:t>
            </a:r>
            <a:r>
              <a:rPr lang="es-ES" dirty="0"/>
              <a:t>basar el estilo </a:t>
            </a:r>
            <a:r>
              <a:rPr lang="es-ES" dirty="0" smtClean="0"/>
              <a:t>del </a:t>
            </a:r>
            <a:r>
              <a:rPr lang="es-ES" dirty="0"/>
              <a:t>jardín en uno de los muchos que existen: </a:t>
            </a:r>
          </a:p>
          <a:p>
            <a:r>
              <a:rPr lang="es-ES" dirty="0"/>
              <a:t>  </a:t>
            </a:r>
            <a:r>
              <a:rPr lang="es-ES" dirty="0" smtClean="0"/>
              <a:t>-Jardines </a:t>
            </a:r>
            <a:r>
              <a:rPr lang="es-ES" dirty="0"/>
              <a:t>de la Antigüedad: egipcio, persa, hebreo, griego y romano.</a:t>
            </a:r>
          </a:p>
          <a:p>
            <a:r>
              <a:rPr lang="es-ES" dirty="0"/>
              <a:t>- Jardín medieval: románico, gótico</a:t>
            </a:r>
            <a:r>
              <a:rPr lang="es-ES" dirty="0" smtClean="0"/>
              <a:t>.</a:t>
            </a:r>
          </a:p>
          <a:p>
            <a:r>
              <a:rPr lang="es-ES" dirty="0" smtClean="0"/>
              <a:t>--Jardín </a:t>
            </a:r>
            <a:r>
              <a:rPr lang="es-ES" dirty="0"/>
              <a:t>árabe y jardín hispano-árabe.</a:t>
            </a:r>
          </a:p>
          <a:p>
            <a:r>
              <a:rPr lang="es-ES" dirty="0"/>
              <a:t>- Jardín italiano del Renacimiento</a:t>
            </a:r>
          </a:p>
          <a:p>
            <a:endParaRPr lang="es-ES" dirty="0"/>
          </a:p>
          <a:p>
            <a:endParaRPr lang="es-ES" dirty="0"/>
          </a:p>
        </p:txBody>
      </p:sp>
    </p:spTree>
    <p:extLst>
      <p:ext uri="{BB962C8B-B14F-4D97-AF65-F5344CB8AC3E}">
        <p14:creationId xmlns:p14="http://schemas.microsoft.com/office/powerpoint/2010/main" val="29182874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 Jardín francés (jardín barroco).</a:t>
            </a:r>
          </a:p>
          <a:p>
            <a:r>
              <a:rPr lang="es-ES" dirty="0"/>
              <a:t>- Jardín inglés (jardín paisajístico).</a:t>
            </a:r>
          </a:p>
          <a:p>
            <a:r>
              <a:rPr lang="es-ES" dirty="0"/>
              <a:t>- Jardín neoclásico</a:t>
            </a:r>
          </a:p>
          <a:p>
            <a:r>
              <a:rPr lang="es-ES" dirty="0"/>
              <a:t>- Jardín romántico (s. XVIII al XIX)</a:t>
            </a:r>
          </a:p>
          <a:p>
            <a:r>
              <a:rPr lang="es-ES" dirty="0"/>
              <a:t>- Jardín moderno</a:t>
            </a:r>
          </a:p>
          <a:p>
            <a:r>
              <a:rPr lang="es-ES" dirty="0"/>
              <a:t>- Jardín gaudiniano-naturalista</a:t>
            </a:r>
          </a:p>
          <a:p>
            <a:r>
              <a:rPr lang="es-ES" dirty="0"/>
              <a:t>- Jardín racionalista</a:t>
            </a:r>
          </a:p>
          <a:p>
            <a:r>
              <a:rPr lang="es-ES" dirty="0"/>
              <a:t>- Jardín ecléctico</a:t>
            </a:r>
          </a:p>
          <a:p>
            <a:r>
              <a:rPr lang="es-ES" dirty="0"/>
              <a:t>- Jardín arquitectónico</a:t>
            </a:r>
          </a:p>
          <a:p>
            <a:r>
              <a:rPr lang="es-ES" dirty="0"/>
              <a:t>- Jardín abstracto</a:t>
            </a:r>
          </a:p>
          <a:p>
            <a:r>
              <a:rPr lang="es-ES" dirty="0"/>
              <a:t>- Jardín pictórico</a:t>
            </a:r>
          </a:p>
          <a:p>
            <a:r>
              <a:rPr lang="es-ES" dirty="0"/>
              <a:t>- Jardín futurista</a:t>
            </a:r>
          </a:p>
          <a:p>
            <a:endParaRPr lang="es-ES" dirty="0"/>
          </a:p>
        </p:txBody>
      </p:sp>
    </p:spTree>
    <p:extLst>
      <p:ext uri="{BB962C8B-B14F-4D97-AF65-F5344CB8AC3E}">
        <p14:creationId xmlns:p14="http://schemas.microsoft.com/office/powerpoint/2010/main" val="33954845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smtClean="0"/>
              <a:t>-  Jardín </a:t>
            </a:r>
            <a:r>
              <a:rPr lang="es-ES" dirty="0"/>
              <a:t>japonés, también chino e </a:t>
            </a:r>
            <a:r>
              <a:rPr lang="es-ES" dirty="0" smtClean="0"/>
              <a:t>hindú</a:t>
            </a:r>
            <a:endParaRPr lang="es-ES" dirty="0"/>
          </a:p>
          <a:p>
            <a:r>
              <a:rPr lang="es-ES" dirty="0"/>
              <a:t>- Jardín californiano</a:t>
            </a:r>
          </a:p>
          <a:p>
            <a:r>
              <a:rPr lang="es-ES" dirty="0"/>
              <a:t>- Jardín mexicano</a:t>
            </a:r>
          </a:p>
          <a:p>
            <a:r>
              <a:rPr lang="es-ES" dirty="0"/>
              <a:t>- Jardín canario</a:t>
            </a:r>
          </a:p>
          <a:p>
            <a:r>
              <a:rPr lang="es-ES" dirty="0"/>
              <a:t>- Jardín comercial</a:t>
            </a:r>
          </a:p>
          <a:p>
            <a:r>
              <a:rPr lang="es-ES" dirty="0"/>
              <a:t>- Jardín industrial</a:t>
            </a:r>
          </a:p>
          <a:p>
            <a:r>
              <a:rPr lang="es-ES" dirty="0"/>
              <a:t>- Jardín ecológico-paisajístico</a:t>
            </a:r>
          </a:p>
          <a:p>
            <a:r>
              <a:rPr lang="es-ES" dirty="0"/>
              <a:t>- Jardín mediterráneo</a:t>
            </a:r>
          </a:p>
          <a:p>
            <a:r>
              <a:rPr lang="es-ES" dirty="0"/>
              <a:t>- Jardín alpino</a:t>
            </a:r>
          </a:p>
          <a:p>
            <a:r>
              <a:rPr lang="es-ES" dirty="0"/>
              <a:t>- Jardín tropical</a:t>
            </a:r>
          </a:p>
          <a:p>
            <a:r>
              <a:rPr lang="es-ES" dirty="0"/>
              <a:t>- Jardín rural, de casa de campo</a:t>
            </a:r>
          </a:p>
          <a:p>
            <a:r>
              <a:rPr lang="es-ES" dirty="0"/>
              <a:t>- Jardín moderno-vanguardista</a:t>
            </a:r>
          </a:p>
          <a:p>
            <a:r>
              <a:rPr lang="es-ES" dirty="0"/>
              <a:t>- Jardín de azotea</a:t>
            </a:r>
          </a:p>
          <a:p>
            <a:endParaRPr lang="es-ES" dirty="0"/>
          </a:p>
        </p:txBody>
      </p:sp>
    </p:spTree>
    <p:extLst>
      <p:ext uri="{BB962C8B-B14F-4D97-AF65-F5344CB8AC3E}">
        <p14:creationId xmlns:p14="http://schemas.microsoft.com/office/powerpoint/2010/main" val="19701437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 Pazo gallego</a:t>
            </a:r>
          </a:p>
          <a:p>
            <a:r>
              <a:rPr lang="es-ES" dirty="0"/>
              <a:t>- Patio andaluz </a:t>
            </a:r>
          </a:p>
          <a:p>
            <a:r>
              <a:rPr lang="es-ES" dirty="0"/>
              <a:t>JARDINES </a:t>
            </a:r>
            <a:r>
              <a:rPr lang="es-ES" dirty="0" smtClean="0"/>
              <a:t>ESPECIALIZADOS</a:t>
            </a:r>
            <a:endParaRPr lang="es-ES" dirty="0"/>
          </a:p>
          <a:p>
            <a:r>
              <a:rPr lang="es-ES" dirty="0"/>
              <a:t>- Jardín botánico</a:t>
            </a:r>
          </a:p>
          <a:p>
            <a:r>
              <a:rPr lang="es-ES" dirty="0"/>
              <a:t>- Jardín de cactus y otras suculentas</a:t>
            </a:r>
          </a:p>
          <a:p>
            <a:r>
              <a:rPr lang="es-ES" dirty="0"/>
              <a:t>- Jardín de palmeras (</a:t>
            </a:r>
            <a:r>
              <a:rPr lang="es-ES" dirty="0"/>
              <a:t>palmetum</a:t>
            </a:r>
            <a:r>
              <a:rPr lang="es-ES" dirty="0"/>
              <a:t>)</a:t>
            </a:r>
          </a:p>
          <a:p>
            <a:r>
              <a:rPr lang="es-ES" dirty="0"/>
              <a:t>- Arboreto o </a:t>
            </a:r>
            <a:r>
              <a:rPr lang="es-ES" dirty="0"/>
              <a:t>arboretum</a:t>
            </a:r>
            <a:r>
              <a:rPr lang="es-ES" dirty="0"/>
              <a:t> (colección de árboles)</a:t>
            </a:r>
          </a:p>
          <a:p>
            <a:r>
              <a:rPr lang="es-ES" dirty="0"/>
              <a:t>- Jardín de </a:t>
            </a:r>
            <a:r>
              <a:rPr lang="es-ES" dirty="0" smtClean="0"/>
              <a:t>coníferas ( </a:t>
            </a:r>
            <a:r>
              <a:rPr lang="es-ES" dirty="0"/>
              <a:t>p</a:t>
            </a:r>
            <a:r>
              <a:rPr lang="es-ES" dirty="0" smtClean="0"/>
              <a:t>inetum</a:t>
            </a:r>
            <a:r>
              <a:rPr lang="es-ES" dirty="0" smtClean="0"/>
              <a:t>)</a:t>
            </a:r>
            <a:endParaRPr lang="es-ES" dirty="0"/>
          </a:p>
          <a:p>
            <a:r>
              <a:rPr lang="es-ES" dirty="0"/>
              <a:t>- Jardín de </a:t>
            </a:r>
            <a:r>
              <a:rPr lang="es-ES" dirty="0" smtClean="0"/>
              <a:t>flores</a:t>
            </a:r>
            <a:r>
              <a:rPr lang="es-ES" dirty="0" smtClean="0"/>
              <a:t>. iris, dalias, bulbosas </a:t>
            </a:r>
            <a:r>
              <a:rPr lang="es-ES" dirty="0" smtClean="0"/>
              <a:t>etc…</a:t>
            </a:r>
            <a:endParaRPr lang="es-ES" dirty="0"/>
          </a:p>
          <a:p>
            <a:r>
              <a:rPr lang="es-ES" dirty="0"/>
              <a:t>- Jardín de hortícolas e industriales</a:t>
            </a:r>
          </a:p>
          <a:p>
            <a:r>
              <a:rPr lang="es-ES" dirty="0"/>
              <a:t>- Huerto-jardín: se cultivan hortícolas, frutales, hierbas y ornamentales. </a:t>
            </a:r>
          </a:p>
          <a:p>
            <a:r>
              <a:rPr lang="es-ES" dirty="0"/>
              <a:t>- </a:t>
            </a:r>
            <a:r>
              <a:rPr lang="es-ES" dirty="0" smtClean="0"/>
              <a:t>Rosaleda</a:t>
            </a:r>
          </a:p>
          <a:p>
            <a:r>
              <a:rPr lang="es-ES" dirty="0"/>
              <a:t>- Xerojardín </a:t>
            </a:r>
            <a:endParaRPr lang="es-ES" dirty="0" smtClean="0"/>
          </a:p>
          <a:p>
            <a:endParaRPr lang="es-ES" dirty="0"/>
          </a:p>
          <a:p>
            <a:endParaRPr lang="es-ES" dirty="0"/>
          </a:p>
        </p:txBody>
      </p:sp>
    </p:spTree>
    <p:extLst>
      <p:ext uri="{BB962C8B-B14F-4D97-AF65-F5344CB8AC3E}">
        <p14:creationId xmlns:p14="http://schemas.microsoft.com/office/powerpoint/2010/main" val="36895278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solidFill>
                  <a:schemeClr val="accent3"/>
                </a:solidFill>
              </a:rPr>
              <a:t>11. </a:t>
            </a:r>
            <a:r>
              <a:rPr lang="es-ES" b="1" dirty="0">
                <a:solidFill>
                  <a:schemeClr val="accent3"/>
                </a:solidFill>
              </a:rPr>
              <a:t>Sensaciones en el jardín </a:t>
            </a:r>
          </a:p>
          <a:p>
            <a:pPr marL="0" indent="0">
              <a:buNone/>
            </a:pPr>
            <a:r>
              <a:rPr lang="es-ES" dirty="0"/>
              <a:t> </a:t>
            </a:r>
            <a:r>
              <a:rPr lang="es-ES" dirty="0" smtClean="0"/>
              <a:t> --</a:t>
            </a:r>
            <a:r>
              <a:rPr lang="es-ES" dirty="0"/>
              <a:t>Un paso más es conseguir determinadas </a:t>
            </a:r>
            <a:r>
              <a:rPr lang="es-ES" dirty="0" smtClean="0"/>
              <a:t>   sensaciones </a:t>
            </a:r>
            <a:r>
              <a:rPr lang="es-ES" dirty="0"/>
              <a:t>con el </a:t>
            </a:r>
            <a:r>
              <a:rPr lang="es-ES" dirty="0" smtClean="0"/>
              <a:t>diseño.</a:t>
            </a:r>
          </a:p>
          <a:p>
            <a:r>
              <a:rPr lang="es-ES" dirty="0" smtClean="0"/>
              <a:t> </a:t>
            </a:r>
            <a:r>
              <a:rPr lang="es-ES" dirty="0"/>
              <a:t>Estas son </a:t>
            </a:r>
            <a:r>
              <a:rPr lang="es-ES" dirty="0" smtClean="0"/>
              <a:t>algunas</a:t>
            </a:r>
            <a:r>
              <a:rPr lang="es-ES" dirty="0"/>
              <a:t>:</a:t>
            </a:r>
          </a:p>
          <a:p>
            <a:r>
              <a:rPr lang="es-ES" dirty="0"/>
              <a:t>Alegría, color, </a:t>
            </a:r>
            <a:r>
              <a:rPr lang="es-ES" dirty="0" smtClean="0"/>
              <a:t>vitalidad….. </a:t>
            </a:r>
            <a:endParaRPr lang="es-ES" dirty="0"/>
          </a:p>
          <a:p>
            <a:r>
              <a:rPr lang="es-ES" dirty="0"/>
              <a:t>Espacio abierto, luminoso, libertad, </a:t>
            </a:r>
            <a:r>
              <a:rPr lang="es-ES" dirty="0" smtClean="0"/>
              <a:t>desahogo…. </a:t>
            </a:r>
            <a:endParaRPr lang="es-ES" dirty="0"/>
          </a:p>
          <a:p>
            <a:r>
              <a:rPr lang="es-ES" dirty="0"/>
              <a:t>Riqueza </a:t>
            </a:r>
            <a:r>
              <a:rPr lang="es-ES" dirty="0" smtClean="0"/>
              <a:t>botánica…. </a:t>
            </a:r>
            <a:endParaRPr lang="es-ES" dirty="0"/>
          </a:p>
          <a:p>
            <a:r>
              <a:rPr lang="es-ES" dirty="0"/>
              <a:t>Frondosidad, verdor, naturaleza. Ejemplo: jardín </a:t>
            </a:r>
            <a:r>
              <a:rPr lang="es-ES" dirty="0" smtClean="0"/>
              <a:t>tropical….. </a:t>
            </a:r>
            <a:endParaRPr lang="es-ES" dirty="0"/>
          </a:p>
          <a:p>
            <a:r>
              <a:rPr lang="es-ES" dirty="0"/>
              <a:t>Sensación de </a:t>
            </a:r>
            <a:r>
              <a:rPr lang="es-ES" dirty="0" smtClean="0"/>
              <a:t>frescor… </a:t>
            </a:r>
            <a:endParaRPr lang="es-ES" dirty="0"/>
          </a:p>
          <a:p>
            <a:r>
              <a:rPr lang="es-ES" dirty="0"/>
              <a:t>Sensación de </a:t>
            </a:r>
            <a:r>
              <a:rPr lang="es-ES" dirty="0" smtClean="0"/>
              <a:t>paraíso…. </a:t>
            </a:r>
            <a:endParaRPr lang="es-ES" dirty="0"/>
          </a:p>
          <a:p>
            <a:r>
              <a:rPr lang="es-ES" dirty="0"/>
              <a:t>Sensación de protección, intimidad, aislamiento, </a:t>
            </a:r>
            <a:r>
              <a:rPr lang="es-ES" dirty="0" smtClean="0"/>
              <a:t>refugio…. </a:t>
            </a:r>
            <a:endParaRPr lang="es-ES" dirty="0"/>
          </a:p>
          <a:p>
            <a:endParaRPr lang="es-ES" dirty="0"/>
          </a:p>
        </p:txBody>
      </p:sp>
    </p:spTree>
    <p:extLst>
      <p:ext uri="{BB962C8B-B14F-4D97-AF65-F5344CB8AC3E}">
        <p14:creationId xmlns:p14="http://schemas.microsoft.com/office/powerpoint/2010/main" val="32789666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Relajación, paz, </a:t>
            </a:r>
            <a:r>
              <a:rPr lang="es-ES" dirty="0" smtClean="0"/>
              <a:t>tranquilidad, bienestar… </a:t>
            </a:r>
            <a:endParaRPr lang="es-ES" dirty="0"/>
          </a:p>
          <a:p>
            <a:r>
              <a:rPr lang="es-ES" dirty="0"/>
              <a:t>Austeridad, sobriedad (jardín formal</a:t>
            </a:r>
            <a:r>
              <a:rPr lang="es-ES" dirty="0" smtClean="0"/>
              <a:t>)… </a:t>
            </a:r>
            <a:endParaRPr lang="es-ES" dirty="0"/>
          </a:p>
          <a:p>
            <a:r>
              <a:rPr lang="es-ES" dirty="0"/>
              <a:t>Sensación de orden, armonía, </a:t>
            </a:r>
            <a:r>
              <a:rPr lang="es-ES" dirty="0" smtClean="0"/>
              <a:t>equilibrio… </a:t>
            </a:r>
            <a:endParaRPr lang="es-ES" dirty="0"/>
          </a:p>
          <a:p>
            <a:r>
              <a:rPr lang="es-ES" dirty="0"/>
              <a:t>Melancolía, bucólico, </a:t>
            </a:r>
            <a:r>
              <a:rPr lang="es-ES" dirty="0" smtClean="0"/>
              <a:t>nostalgia… </a:t>
            </a:r>
            <a:endParaRPr lang="es-ES" dirty="0"/>
          </a:p>
          <a:p>
            <a:r>
              <a:rPr lang="es-ES" dirty="0"/>
              <a:t>Recuerdos de la niñez, de otras casa </a:t>
            </a:r>
            <a:r>
              <a:rPr lang="es-ES" dirty="0" smtClean="0"/>
              <a:t>vividas… </a:t>
            </a:r>
            <a:endParaRPr lang="es-ES" dirty="0"/>
          </a:p>
          <a:p>
            <a:r>
              <a:rPr lang="es-ES" dirty="0"/>
              <a:t>Recuerdos de países, paisajes, culturas y </a:t>
            </a:r>
            <a:r>
              <a:rPr lang="es-ES" dirty="0" smtClean="0"/>
              <a:t>viajes… </a:t>
            </a:r>
            <a:endParaRPr lang="es-ES" dirty="0"/>
          </a:p>
          <a:p>
            <a:r>
              <a:rPr lang="es-ES" dirty="0"/>
              <a:t>Misterio, secretos, investigar, </a:t>
            </a:r>
            <a:r>
              <a:rPr lang="es-ES" dirty="0" smtClean="0"/>
              <a:t>recorrerlo… </a:t>
            </a:r>
            <a:endParaRPr lang="es-ES" dirty="0"/>
          </a:p>
          <a:p>
            <a:r>
              <a:rPr lang="es-ES" dirty="0"/>
              <a:t>Jardín </a:t>
            </a:r>
            <a:r>
              <a:rPr lang="es-ES" dirty="0" smtClean="0"/>
              <a:t>romántico… </a:t>
            </a:r>
            <a:endParaRPr lang="es-ES" dirty="0"/>
          </a:p>
          <a:p>
            <a:endParaRPr lang="es-ES" dirty="0"/>
          </a:p>
        </p:txBody>
      </p:sp>
    </p:spTree>
    <p:extLst>
      <p:ext uri="{BB962C8B-B14F-4D97-AF65-F5344CB8AC3E}">
        <p14:creationId xmlns:p14="http://schemas.microsoft.com/office/powerpoint/2010/main" val="15852725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539552" y="188640"/>
            <a:ext cx="7467600" cy="6408712"/>
          </a:xfrm>
        </p:spPr>
        <p:txBody>
          <a:bodyPr>
            <a:normAutofit lnSpcReduction="10000"/>
          </a:bodyPr>
          <a:lstStyle/>
          <a:p>
            <a:r>
              <a:rPr lang="es-ES" dirty="0">
                <a:solidFill>
                  <a:schemeClr val="accent3"/>
                </a:solidFill>
              </a:rPr>
              <a:t>12. </a:t>
            </a:r>
            <a:r>
              <a:rPr lang="es-ES" b="1" dirty="0">
                <a:solidFill>
                  <a:schemeClr val="accent3"/>
                </a:solidFill>
              </a:rPr>
              <a:t>Mantenimiento </a:t>
            </a:r>
          </a:p>
          <a:p>
            <a:r>
              <a:rPr lang="es-ES" dirty="0"/>
              <a:t>Se pueden diseñar jardines con más o menos necesidades de mantenimiento. </a:t>
            </a:r>
          </a:p>
          <a:p>
            <a:r>
              <a:rPr lang="es-ES" dirty="0"/>
              <a:t>Por ejemplo, un jardín de mantenimiento sencillo contemplaría</a:t>
            </a:r>
            <a:r>
              <a:rPr lang="es-ES" dirty="0" smtClean="0"/>
              <a:t>:</a:t>
            </a:r>
            <a:endParaRPr lang="es-ES" dirty="0"/>
          </a:p>
          <a:p>
            <a:r>
              <a:rPr lang="es-ES" dirty="0"/>
              <a:t>* Menos césped, que es lo que más mantenimiento requiere. </a:t>
            </a:r>
          </a:p>
          <a:p>
            <a:r>
              <a:rPr lang="es-ES" dirty="0"/>
              <a:t>* Pocos setos y borduras (exigen entre 2 y 5 recortes al año).</a:t>
            </a:r>
          </a:p>
          <a:p>
            <a:r>
              <a:rPr lang="es-ES" dirty="0"/>
              <a:t>* Pocas flores de temporada y bulbos. </a:t>
            </a:r>
          </a:p>
          <a:p>
            <a:r>
              <a:rPr lang="es-ES" dirty="0"/>
              <a:t>* Plantar masas de arbustos resistentes: Adelfa, Romero...</a:t>
            </a:r>
          </a:p>
          <a:p>
            <a:r>
              <a:rPr lang="es-ES" dirty="0"/>
              <a:t>* Elegir especies que requieran pocos cuidados.</a:t>
            </a:r>
          </a:p>
          <a:p>
            <a:r>
              <a:rPr lang="es-ES" dirty="0" smtClean="0"/>
              <a:t>* </a:t>
            </a:r>
            <a:r>
              <a:rPr lang="es-ES" dirty="0"/>
              <a:t>Árboles de hoja perenne para no recoger muchas hojas caídas.</a:t>
            </a:r>
          </a:p>
          <a:p>
            <a:r>
              <a:rPr lang="es-ES" dirty="0"/>
              <a:t>* Usar malla negra antihierbas y </a:t>
            </a:r>
            <a:r>
              <a:rPr lang="es-ES" dirty="0" smtClean="0"/>
              <a:t>acolchado </a:t>
            </a:r>
            <a:r>
              <a:rPr lang="es-ES" dirty="0"/>
              <a:t>entre plantas, </a:t>
            </a:r>
            <a:r>
              <a:rPr lang="es-ES" dirty="0" smtClean="0"/>
              <a:t>etc…</a:t>
            </a:r>
            <a:endParaRPr lang="es-ES" dirty="0"/>
          </a:p>
          <a:p>
            <a:endParaRPr lang="es-ES" dirty="0" smtClean="0"/>
          </a:p>
          <a:p>
            <a:endParaRPr lang="es-ES" dirty="0"/>
          </a:p>
          <a:p>
            <a:endParaRPr lang="es-ES" dirty="0"/>
          </a:p>
        </p:txBody>
      </p:sp>
    </p:spTree>
    <p:extLst>
      <p:ext uri="{BB962C8B-B14F-4D97-AF65-F5344CB8AC3E}">
        <p14:creationId xmlns:p14="http://schemas.microsoft.com/office/powerpoint/2010/main" val="20470142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336704"/>
          </a:xfrm>
        </p:spPr>
        <p:txBody>
          <a:bodyPr>
            <a:normAutofit lnSpcReduction="10000"/>
          </a:bodyPr>
          <a:lstStyle/>
          <a:p>
            <a:r>
              <a:rPr lang="es-ES" dirty="0">
                <a:solidFill>
                  <a:schemeClr val="accent3"/>
                </a:solidFill>
              </a:rPr>
              <a:t>13.</a:t>
            </a:r>
            <a:r>
              <a:rPr lang="es-ES" b="1" dirty="0">
                <a:solidFill>
                  <a:schemeClr val="accent3"/>
                </a:solidFill>
              </a:rPr>
              <a:t> Presupuesto </a:t>
            </a:r>
          </a:p>
          <a:p>
            <a:r>
              <a:rPr lang="es-ES" dirty="0"/>
              <a:t>¿Cuánto </a:t>
            </a:r>
            <a:r>
              <a:rPr lang="es-ES" dirty="0" smtClean="0"/>
              <a:t>nos queremos </a:t>
            </a:r>
            <a:r>
              <a:rPr lang="es-ES" dirty="0"/>
              <a:t>gastar en su construcción? </a:t>
            </a:r>
          </a:p>
          <a:p>
            <a:r>
              <a:rPr lang="es-ES" dirty="0"/>
              <a:t>Hay que recordar que el jardín es una prolongación de la casa y siempre será una magnífica inversión por los momentos que nos va a hacer disfrutar</a:t>
            </a:r>
            <a:r>
              <a:rPr lang="es-ES" dirty="0" smtClean="0"/>
              <a:t>.</a:t>
            </a:r>
            <a:endParaRPr lang="es-ES" dirty="0"/>
          </a:p>
          <a:p>
            <a:r>
              <a:rPr lang="es-ES" dirty="0"/>
              <a:t>La jardinería se adapta a todos los bolsillos. </a:t>
            </a:r>
            <a:endParaRPr lang="es-ES" dirty="0" smtClean="0"/>
          </a:p>
          <a:p>
            <a:r>
              <a:rPr lang="es-ES" dirty="0" smtClean="0"/>
              <a:t>Por </a:t>
            </a:r>
            <a:r>
              <a:rPr lang="es-ES" dirty="0"/>
              <a:t>ejemplo, el presupuesto aumentará si </a:t>
            </a:r>
            <a:r>
              <a:rPr lang="es-ES" dirty="0" smtClean="0"/>
              <a:t>incluimos </a:t>
            </a:r>
            <a:r>
              <a:rPr lang="es-ES" dirty="0"/>
              <a:t>mucha obra de albañilería, construcciones, materiales selectos y plantas ejemplares grandes. </a:t>
            </a:r>
          </a:p>
          <a:p>
            <a:r>
              <a:rPr lang="es-ES" dirty="0"/>
              <a:t>Un jardín también se puede hacer por fases. Quizás </a:t>
            </a:r>
            <a:r>
              <a:rPr lang="es-ES" dirty="0" smtClean="0"/>
              <a:t>podemos dejar </a:t>
            </a:r>
            <a:r>
              <a:rPr lang="es-ES" dirty="0"/>
              <a:t>para más adelante la piscina, el cenador, la pérgola, el estanque... Lo importante es tener un plan previo, una planificación. </a:t>
            </a:r>
            <a:endParaRPr lang="es-ES" dirty="0" smtClean="0"/>
          </a:p>
          <a:p>
            <a:r>
              <a:rPr lang="es-ES" dirty="0" smtClean="0"/>
              <a:t>Si </a:t>
            </a:r>
            <a:r>
              <a:rPr lang="es-ES" dirty="0"/>
              <a:t>plantas por fases, lo primero son los árboles, setos y trepadoras. </a:t>
            </a:r>
          </a:p>
          <a:p>
            <a:r>
              <a:rPr lang="es-ES" dirty="0"/>
              <a:t> </a:t>
            </a:r>
          </a:p>
        </p:txBody>
      </p:sp>
    </p:spTree>
    <p:extLst>
      <p:ext uri="{BB962C8B-B14F-4D97-AF65-F5344CB8AC3E}">
        <p14:creationId xmlns:p14="http://schemas.microsoft.com/office/powerpoint/2010/main" val="32886446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274638"/>
            <a:ext cx="7169224" cy="1143000"/>
          </a:xfrm>
          <a:solidFill>
            <a:schemeClr val="accent3"/>
          </a:solidFill>
        </p:spPr>
        <p:txBody>
          <a:bodyPr/>
          <a:lstStyle/>
          <a:p>
            <a:r>
              <a:rPr lang="es-ES" dirty="0"/>
              <a:t>Elaboración del Plan de Jardín </a:t>
            </a:r>
          </a:p>
        </p:txBody>
      </p:sp>
      <p:sp>
        <p:nvSpPr>
          <p:cNvPr id="3" name="2 Marcador de contenido"/>
          <p:cNvSpPr>
            <a:spLocks noGrp="1"/>
          </p:cNvSpPr>
          <p:nvPr>
            <p:ph sz="quarter" idx="1"/>
          </p:nvPr>
        </p:nvSpPr>
        <p:spPr>
          <a:xfrm>
            <a:off x="457200" y="1916832"/>
            <a:ext cx="7467600" cy="4557120"/>
          </a:xfrm>
        </p:spPr>
        <p:txBody>
          <a:bodyPr>
            <a:normAutofit/>
          </a:bodyPr>
          <a:lstStyle/>
          <a:p>
            <a:r>
              <a:rPr lang="es-ES" dirty="0" smtClean="0"/>
              <a:t>Ahora ya </a:t>
            </a:r>
            <a:r>
              <a:rPr lang="es-ES" dirty="0"/>
              <a:t>estamos listos para desarrollar un plan de </a:t>
            </a:r>
            <a:r>
              <a:rPr lang="es-ES" dirty="0" smtClean="0"/>
              <a:t>trabajo, del </a:t>
            </a:r>
            <a:r>
              <a:rPr lang="es-ES" dirty="0" smtClean="0"/>
              <a:t>jardín funcional que disfrutaremos </a:t>
            </a:r>
            <a:r>
              <a:rPr lang="es-ES" dirty="0"/>
              <a:t>viviendo durante muchos años por venir! </a:t>
            </a:r>
          </a:p>
          <a:p>
            <a:r>
              <a:rPr lang="es-ES" dirty="0"/>
              <a:t>Antes de que </a:t>
            </a:r>
            <a:r>
              <a:rPr lang="es-ES" dirty="0" smtClean="0"/>
              <a:t>empecemos </a:t>
            </a:r>
            <a:r>
              <a:rPr lang="es-ES" dirty="0"/>
              <a:t>a dibujar su plan de jardín</a:t>
            </a:r>
            <a:r>
              <a:rPr lang="es-ES" dirty="0" smtClean="0"/>
              <a:t>, debemos </a:t>
            </a:r>
            <a:r>
              <a:rPr lang="es-ES" dirty="0"/>
              <a:t>haber estudiado </a:t>
            </a:r>
            <a:r>
              <a:rPr lang="es-ES" dirty="0" smtClean="0"/>
              <a:t>el lugar </a:t>
            </a:r>
            <a:r>
              <a:rPr lang="es-ES" dirty="0"/>
              <a:t>y sus "características clave. </a:t>
            </a:r>
            <a:endParaRPr lang="es-ES" dirty="0" smtClean="0"/>
          </a:p>
          <a:p>
            <a:r>
              <a:rPr lang="es-ES" dirty="0" smtClean="0"/>
              <a:t>Deb</a:t>
            </a:r>
            <a:r>
              <a:rPr lang="es-ES" dirty="0"/>
              <a:t>e</a:t>
            </a:r>
            <a:r>
              <a:rPr lang="es-ES" dirty="0" smtClean="0"/>
              <a:t>mos haber </a:t>
            </a:r>
            <a:r>
              <a:rPr lang="es-ES" dirty="0"/>
              <a:t>entendido las cosas tales como </a:t>
            </a:r>
            <a:r>
              <a:rPr lang="es-ES" dirty="0" smtClean="0"/>
              <a:t>,cómo </a:t>
            </a:r>
            <a:r>
              <a:rPr lang="es-ES" dirty="0"/>
              <a:t>la luz juega con la propiedad, la composición del suelo, las condiciones de drenaje </a:t>
            </a:r>
            <a:r>
              <a:rPr lang="es-ES" dirty="0" smtClean="0"/>
              <a:t>, </a:t>
            </a:r>
            <a:r>
              <a:rPr lang="es-ES" dirty="0"/>
              <a:t>puntos de </a:t>
            </a:r>
            <a:r>
              <a:rPr lang="es-ES" dirty="0" smtClean="0"/>
              <a:t>acceso</a:t>
            </a:r>
            <a:r>
              <a:rPr lang="es-ES" dirty="0"/>
              <a:t> </a:t>
            </a:r>
            <a:r>
              <a:rPr lang="es-ES" dirty="0" smtClean="0"/>
              <a:t>etc…</a:t>
            </a:r>
            <a:endParaRPr lang="es-ES" dirty="0"/>
          </a:p>
          <a:p>
            <a:endParaRPr lang="es-ES" dirty="0"/>
          </a:p>
          <a:p>
            <a:endParaRPr lang="es-ES" dirty="0"/>
          </a:p>
        </p:txBody>
      </p:sp>
    </p:spTree>
    <p:extLst>
      <p:ext uri="{BB962C8B-B14F-4D97-AF65-F5344CB8AC3E}">
        <p14:creationId xmlns:p14="http://schemas.microsoft.com/office/powerpoint/2010/main" val="9654248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a:t>
            </a:r>
            <a:r>
              <a:rPr lang="es-ES" dirty="0" smtClean="0"/>
              <a:t>Sabemos </a:t>
            </a:r>
            <a:r>
              <a:rPr lang="es-ES" dirty="0"/>
              <a:t>en qué dirección está el norte, sur, este y oeste, y </a:t>
            </a:r>
            <a:r>
              <a:rPr lang="es-ES" dirty="0" smtClean="0"/>
              <a:t>hemos </a:t>
            </a:r>
            <a:r>
              <a:rPr lang="es-ES" dirty="0"/>
              <a:t>identificado las características </a:t>
            </a:r>
            <a:r>
              <a:rPr lang="es-ES" dirty="0" smtClean="0"/>
              <a:t>mas importantes del jardín que deseamos </a:t>
            </a:r>
            <a:r>
              <a:rPr lang="es-ES" dirty="0"/>
              <a:t>incorporar </a:t>
            </a:r>
            <a:r>
              <a:rPr lang="es-ES" dirty="0" smtClean="0"/>
              <a:t>al </a:t>
            </a:r>
            <a:r>
              <a:rPr lang="es-ES" dirty="0"/>
              <a:t>nuevo diseño</a:t>
            </a:r>
            <a:r>
              <a:rPr lang="es-ES" dirty="0" smtClean="0"/>
              <a:t>.</a:t>
            </a:r>
          </a:p>
          <a:p>
            <a:r>
              <a:rPr lang="es-ES" dirty="0" smtClean="0"/>
              <a:t> </a:t>
            </a:r>
            <a:r>
              <a:rPr lang="es-ES" dirty="0"/>
              <a:t>Ahora ya </a:t>
            </a:r>
            <a:r>
              <a:rPr lang="es-ES" dirty="0" smtClean="0"/>
              <a:t>estamos </a:t>
            </a:r>
            <a:r>
              <a:rPr lang="es-ES" dirty="0" smtClean="0"/>
              <a:t>listos! </a:t>
            </a:r>
          </a:p>
          <a:p>
            <a:r>
              <a:rPr lang="es-ES" dirty="0" smtClean="0"/>
              <a:t>Es </a:t>
            </a:r>
            <a:r>
              <a:rPr lang="es-ES" dirty="0"/>
              <a:t>el momento de comenzar la primera fase </a:t>
            </a:r>
            <a:r>
              <a:rPr lang="es-ES" dirty="0" smtClean="0"/>
              <a:t>del </a:t>
            </a:r>
            <a:r>
              <a:rPr lang="es-ES" dirty="0"/>
              <a:t>diseño nuevo jardín. </a:t>
            </a:r>
          </a:p>
          <a:p>
            <a:r>
              <a:rPr lang="es-ES" dirty="0" smtClean="0"/>
              <a:t>Si hemos </a:t>
            </a:r>
            <a:r>
              <a:rPr lang="es-ES" dirty="0"/>
              <a:t>estado </a:t>
            </a:r>
            <a:r>
              <a:rPr lang="es-ES" dirty="0" smtClean="0"/>
              <a:t>siguiendo </a:t>
            </a:r>
            <a:r>
              <a:rPr lang="es-ES" dirty="0"/>
              <a:t>el proceso de evaluación del lugar en que se ha presentado hasta el momento, es posible que ya </a:t>
            </a:r>
            <a:r>
              <a:rPr lang="es-ES" dirty="0" smtClean="0"/>
              <a:t>hayamos </a:t>
            </a:r>
            <a:r>
              <a:rPr lang="es-ES" dirty="0"/>
              <a:t>comenzado a trabajar en esta fase! </a:t>
            </a:r>
            <a:endParaRPr lang="es-ES" dirty="0" smtClean="0"/>
          </a:p>
          <a:p>
            <a:r>
              <a:rPr lang="es-ES" dirty="0" smtClean="0"/>
              <a:t>Es </a:t>
            </a:r>
            <a:r>
              <a:rPr lang="es-ES" dirty="0"/>
              <a:t>posible que </a:t>
            </a:r>
            <a:r>
              <a:rPr lang="es-ES" dirty="0" smtClean="0"/>
              <a:t>hayamos </a:t>
            </a:r>
            <a:r>
              <a:rPr lang="es-ES" dirty="0"/>
              <a:t>empezado a dibujar </a:t>
            </a:r>
            <a:r>
              <a:rPr lang="es-ES" dirty="0" smtClean="0"/>
              <a:t>los </a:t>
            </a:r>
            <a:r>
              <a:rPr lang="es-ES" dirty="0"/>
              <a:t>diagrama de burbujas, y por lo </a:t>
            </a:r>
            <a:r>
              <a:rPr lang="es-ES" dirty="0" smtClean="0"/>
              <a:t>tanto vamos </a:t>
            </a:r>
            <a:r>
              <a:rPr lang="es-ES" dirty="0"/>
              <a:t>bien por este camino. </a:t>
            </a:r>
          </a:p>
          <a:p>
            <a:endParaRPr lang="es-ES" dirty="0"/>
          </a:p>
        </p:txBody>
      </p:sp>
    </p:spTree>
    <p:extLst>
      <p:ext uri="{BB962C8B-B14F-4D97-AF65-F5344CB8AC3E}">
        <p14:creationId xmlns:p14="http://schemas.microsoft.com/office/powerpoint/2010/main" val="20882700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274638"/>
            <a:ext cx="7169224" cy="1143000"/>
          </a:xfrm>
          <a:solidFill>
            <a:schemeClr val="accent3"/>
          </a:solidFill>
        </p:spPr>
        <p:txBody>
          <a:bodyPr/>
          <a:lstStyle/>
          <a:p>
            <a:r>
              <a:rPr lang="es-ES" dirty="0"/>
              <a:t>El diagrama funcional o plan de burbujas </a:t>
            </a:r>
          </a:p>
        </p:txBody>
      </p:sp>
      <p:sp>
        <p:nvSpPr>
          <p:cNvPr id="3" name="2 Marcador de contenido"/>
          <p:cNvSpPr>
            <a:spLocks noGrp="1"/>
          </p:cNvSpPr>
          <p:nvPr>
            <p:ph sz="quarter" idx="1"/>
          </p:nvPr>
        </p:nvSpPr>
        <p:spPr>
          <a:xfrm>
            <a:off x="457200" y="1916832"/>
            <a:ext cx="7467600" cy="4557120"/>
          </a:xfrm>
        </p:spPr>
        <p:txBody>
          <a:bodyPr/>
          <a:lstStyle/>
          <a:p>
            <a:r>
              <a:rPr lang="es-ES" dirty="0"/>
              <a:t>En nuestras conversaciones anteriores sobre la evaluación del </a:t>
            </a:r>
            <a:r>
              <a:rPr lang="es-ES" dirty="0" smtClean="0"/>
              <a:t>sitio, vimos </a:t>
            </a:r>
            <a:r>
              <a:rPr lang="es-ES" dirty="0" smtClean="0"/>
              <a:t>que </a:t>
            </a:r>
            <a:r>
              <a:rPr lang="es-ES" dirty="0"/>
              <a:t>es </a:t>
            </a:r>
            <a:r>
              <a:rPr lang="es-ES" dirty="0" smtClean="0"/>
              <a:t>posible </a:t>
            </a:r>
            <a:r>
              <a:rPr lang="es-ES" dirty="0"/>
              <a:t>comenzar a configurar un plan de burbuja. </a:t>
            </a:r>
            <a:endParaRPr lang="es-ES" dirty="0" smtClean="0"/>
          </a:p>
          <a:p>
            <a:r>
              <a:rPr lang="es-ES" dirty="0" smtClean="0"/>
              <a:t>Este </a:t>
            </a:r>
            <a:r>
              <a:rPr lang="es-ES" dirty="0"/>
              <a:t>es el comienzo de su diagrama funcional, y es su primer intento de organizar su espacio de jardín nuevo. </a:t>
            </a:r>
            <a:endParaRPr lang="es-ES" dirty="0" smtClean="0"/>
          </a:p>
          <a:p>
            <a:r>
              <a:rPr lang="es-ES" dirty="0" smtClean="0"/>
              <a:t>El </a:t>
            </a:r>
            <a:r>
              <a:rPr lang="es-ES" dirty="0"/>
              <a:t>plan de burbuja, o diagrama funcional, documenta sus pensamientos e ideas sobre dónde ubicar las principales áreas funcionales de su </a:t>
            </a:r>
            <a:r>
              <a:rPr lang="es-ES" dirty="0" smtClean="0"/>
              <a:t>jardín, son </a:t>
            </a:r>
            <a:r>
              <a:rPr lang="es-ES" dirty="0" smtClean="0"/>
              <a:t>los croquis iniciales. </a:t>
            </a:r>
            <a:endParaRPr lang="es-ES" dirty="0"/>
          </a:p>
        </p:txBody>
      </p:sp>
    </p:spTree>
    <p:extLst>
      <p:ext uri="{BB962C8B-B14F-4D97-AF65-F5344CB8AC3E}">
        <p14:creationId xmlns:p14="http://schemas.microsoft.com/office/powerpoint/2010/main" val="33077297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Pasar por este proceso en papel </a:t>
            </a:r>
            <a:r>
              <a:rPr lang="es-ES" dirty="0" smtClean="0"/>
              <a:t>nos </a:t>
            </a:r>
            <a:r>
              <a:rPr lang="es-ES" dirty="0"/>
              <a:t>permite jugar con muchas posibilidades, con gran esfuerzo muy poco más allá de dibujo. </a:t>
            </a:r>
            <a:endParaRPr lang="es-ES" dirty="0" smtClean="0"/>
          </a:p>
          <a:p>
            <a:r>
              <a:rPr lang="es-ES" dirty="0" smtClean="0"/>
              <a:t>Nos </a:t>
            </a:r>
            <a:r>
              <a:rPr lang="es-ES" dirty="0"/>
              <a:t>da una herramienta a utilizar para verificar el plan de jardín contra </a:t>
            </a:r>
            <a:r>
              <a:rPr lang="es-ES" dirty="0" smtClean="0"/>
              <a:t>las </a:t>
            </a:r>
            <a:r>
              <a:rPr lang="es-ES" dirty="0"/>
              <a:t>respuestas de los exámenes de evaluación que </a:t>
            </a:r>
            <a:r>
              <a:rPr lang="es-ES" dirty="0" smtClean="0"/>
              <a:t>hemos </a:t>
            </a:r>
            <a:r>
              <a:rPr lang="es-ES" dirty="0"/>
              <a:t>completado y registrado en el cuaderno jardín. </a:t>
            </a:r>
          </a:p>
          <a:p>
            <a:r>
              <a:rPr lang="es-ES" dirty="0" smtClean="0"/>
              <a:t>Nuestro </a:t>
            </a:r>
            <a:r>
              <a:rPr lang="es-ES" dirty="0"/>
              <a:t>plan de jardín final incluirá estas áreas </a:t>
            </a:r>
            <a:r>
              <a:rPr lang="es-ES" dirty="0" smtClean="0"/>
              <a:t>funcionales…..</a:t>
            </a:r>
          </a:p>
          <a:p>
            <a:r>
              <a:rPr lang="es-ES" dirty="0" smtClean="0"/>
              <a:t> </a:t>
            </a:r>
            <a:r>
              <a:rPr lang="es-ES" dirty="0"/>
              <a:t>Mediante la creación de una serie de diagramas de burbujas con muchas diversas opciones consideradas</a:t>
            </a:r>
            <a:r>
              <a:rPr lang="es-ES" dirty="0" smtClean="0"/>
              <a:t>, comenzaremos </a:t>
            </a:r>
            <a:r>
              <a:rPr lang="es-ES" dirty="0"/>
              <a:t>a ver el potencial </a:t>
            </a:r>
            <a:r>
              <a:rPr lang="es-ES" dirty="0" smtClean="0"/>
              <a:t>verdadero del lugar… . </a:t>
            </a:r>
          </a:p>
          <a:p>
            <a:r>
              <a:rPr lang="es-ES" dirty="0" smtClean="0"/>
              <a:t>Tal como </a:t>
            </a:r>
            <a:r>
              <a:rPr lang="es-ES" dirty="0" smtClean="0"/>
              <a:t>estamos </a:t>
            </a:r>
            <a:r>
              <a:rPr lang="es-ES" dirty="0"/>
              <a:t>poniendo a cabo estas áreas funcionales como </a:t>
            </a:r>
            <a:r>
              <a:rPr lang="es-ES" dirty="0" smtClean="0"/>
              <a:t>croquis </a:t>
            </a:r>
            <a:r>
              <a:rPr lang="es-ES" dirty="0"/>
              <a:t>en </a:t>
            </a:r>
            <a:r>
              <a:rPr lang="es-ES" dirty="0" smtClean="0"/>
              <a:t>el </a:t>
            </a:r>
            <a:r>
              <a:rPr lang="es-ES" dirty="0"/>
              <a:t>plan de jardín, </a:t>
            </a:r>
            <a:r>
              <a:rPr lang="es-ES" dirty="0" smtClean="0"/>
              <a:t>etiquetarlas </a:t>
            </a:r>
            <a:r>
              <a:rPr lang="es-ES" dirty="0"/>
              <a:t>con las funciones que </a:t>
            </a:r>
            <a:r>
              <a:rPr lang="es-ES" dirty="0" smtClean="0"/>
              <a:t>nos </a:t>
            </a:r>
            <a:r>
              <a:rPr lang="es-ES" dirty="0"/>
              <a:t>sirven en </a:t>
            </a:r>
            <a:r>
              <a:rPr lang="es-ES" dirty="0" smtClean="0"/>
              <a:t>el </a:t>
            </a:r>
            <a:r>
              <a:rPr lang="es-ES" dirty="0"/>
              <a:t>diseño. </a:t>
            </a:r>
          </a:p>
          <a:p>
            <a:endParaRPr lang="es-ES" dirty="0"/>
          </a:p>
          <a:p>
            <a:endParaRPr lang="es-ES" dirty="0"/>
          </a:p>
        </p:txBody>
      </p:sp>
    </p:spTree>
    <p:extLst>
      <p:ext uri="{BB962C8B-B14F-4D97-AF65-F5344CB8AC3E}">
        <p14:creationId xmlns:p14="http://schemas.microsoft.com/office/powerpoint/2010/main" val="1806048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smtClean="0"/>
              <a:t>Creemos </a:t>
            </a:r>
            <a:r>
              <a:rPr lang="es-ES" dirty="0"/>
              <a:t>varias opciones alternativas en una serie de páginas en el anverso, y </a:t>
            </a:r>
            <a:r>
              <a:rPr lang="es-ES" dirty="0" smtClean="0"/>
              <a:t>seleccionemos sólo las mejores. </a:t>
            </a:r>
          </a:p>
          <a:p>
            <a:r>
              <a:rPr lang="es-ES" dirty="0" smtClean="0"/>
              <a:t>Sugerimos que intentemos </a:t>
            </a:r>
            <a:r>
              <a:rPr lang="es-ES" dirty="0"/>
              <a:t>al menos 4 a 8 configuraciones diferentes de jardín, incluso si </a:t>
            </a:r>
            <a:r>
              <a:rPr lang="es-ES" dirty="0" smtClean="0"/>
              <a:t>escudriñamos nuestro </a:t>
            </a:r>
            <a:r>
              <a:rPr lang="es-ES" dirty="0"/>
              <a:t>cerebro un poco! </a:t>
            </a:r>
            <a:endParaRPr lang="es-ES" dirty="0" smtClean="0"/>
          </a:p>
          <a:p>
            <a:r>
              <a:rPr lang="es-ES" dirty="0" smtClean="0"/>
              <a:t>La </a:t>
            </a:r>
            <a:r>
              <a:rPr lang="es-ES" dirty="0"/>
              <a:t>consideración más importante en esta etapa de su proceso de diseño es la relación de los diferentes espacios dibujados </a:t>
            </a:r>
            <a:r>
              <a:rPr lang="es-ES" dirty="0" smtClean="0"/>
              <a:t>con </a:t>
            </a:r>
            <a:r>
              <a:rPr lang="es-ES" dirty="0"/>
              <a:t>la casa y </a:t>
            </a:r>
            <a:r>
              <a:rPr lang="es-ES" dirty="0" smtClean="0"/>
              <a:t> </a:t>
            </a:r>
            <a:r>
              <a:rPr lang="es-ES" dirty="0"/>
              <a:t>otras áreas funcionales </a:t>
            </a:r>
            <a:r>
              <a:rPr lang="es-ES" dirty="0" smtClean="0"/>
              <a:t>del </a:t>
            </a:r>
            <a:r>
              <a:rPr lang="es-ES" dirty="0"/>
              <a:t>esquema organizativo previsto. </a:t>
            </a:r>
            <a:endParaRPr lang="es-ES" dirty="0" smtClean="0"/>
          </a:p>
          <a:p>
            <a:r>
              <a:rPr lang="es-ES" dirty="0" smtClean="0"/>
              <a:t>Asegurémonos </a:t>
            </a:r>
            <a:r>
              <a:rPr lang="es-ES" dirty="0" smtClean="0"/>
              <a:t>de que </a:t>
            </a:r>
            <a:r>
              <a:rPr lang="es-ES" dirty="0"/>
              <a:t>las áreas </a:t>
            </a:r>
            <a:r>
              <a:rPr lang="es-ES" dirty="0" smtClean="0"/>
              <a:t>pueden </a:t>
            </a:r>
            <a:r>
              <a:rPr lang="es-ES" dirty="0"/>
              <a:t>crear peligros potenciales u otros posibles conflictos </a:t>
            </a:r>
            <a:r>
              <a:rPr lang="es-ES" dirty="0" smtClean="0"/>
              <a:t> y si se </a:t>
            </a:r>
            <a:r>
              <a:rPr lang="es-ES" dirty="0"/>
              <a:t>han </a:t>
            </a:r>
            <a:r>
              <a:rPr lang="es-ES" dirty="0" smtClean="0"/>
              <a:t>colocado </a:t>
            </a:r>
            <a:r>
              <a:rPr lang="es-ES" dirty="0"/>
              <a:t>para mitigar estos problemas. </a:t>
            </a:r>
          </a:p>
        </p:txBody>
      </p:sp>
    </p:spTree>
    <p:extLst>
      <p:ext uri="{BB962C8B-B14F-4D97-AF65-F5344CB8AC3E}">
        <p14:creationId xmlns:p14="http://schemas.microsoft.com/office/powerpoint/2010/main" val="37842010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smtClean="0"/>
              <a:t>Un </a:t>
            </a:r>
            <a:r>
              <a:rPr lang="es-ES" dirty="0"/>
              <a:t>ejemplo podría ser la localización de </a:t>
            </a:r>
            <a:r>
              <a:rPr lang="es-ES" dirty="0" smtClean="0"/>
              <a:t>la </a:t>
            </a:r>
            <a:r>
              <a:rPr lang="es-ES" dirty="0"/>
              <a:t>piscina al lado de la zona de juegos de los niños que podrían presentar un problema de seguridad</a:t>
            </a:r>
            <a:r>
              <a:rPr lang="es-ES" dirty="0" smtClean="0"/>
              <a:t>.</a:t>
            </a:r>
          </a:p>
          <a:p>
            <a:r>
              <a:rPr lang="es-ES" dirty="0" smtClean="0"/>
              <a:t> Si sentimos </a:t>
            </a:r>
            <a:r>
              <a:rPr lang="es-ES" dirty="0"/>
              <a:t>que </a:t>
            </a:r>
            <a:r>
              <a:rPr lang="es-ES" dirty="0" smtClean="0"/>
              <a:t>debemos </a:t>
            </a:r>
            <a:r>
              <a:rPr lang="es-ES" dirty="0"/>
              <a:t>abandonar estas dos áreas adyacentes entre </a:t>
            </a:r>
            <a:r>
              <a:rPr lang="es-ES" dirty="0" smtClean="0"/>
              <a:t>sí, y </a:t>
            </a:r>
            <a:r>
              <a:rPr lang="es-ES" dirty="0" smtClean="0"/>
              <a:t>tenemos </a:t>
            </a:r>
            <a:r>
              <a:rPr lang="es-ES" dirty="0"/>
              <a:t>algunas ideas sobre la forma de mitigar los riesgos de seguridad </a:t>
            </a:r>
            <a:r>
              <a:rPr lang="es-ES" dirty="0" smtClean="0"/>
              <a:t>modifiquémoslo </a:t>
            </a:r>
            <a:r>
              <a:rPr lang="es-ES" dirty="0" smtClean="0"/>
              <a:t>antes </a:t>
            </a:r>
            <a:r>
              <a:rPr lang="es-ES" dirty="0"/>
              <a:t>de </a:t>
            </a:r>
            <a:r>
              <a:rPr lang="es-ES" dirty="0" smtClean="0"/>
              <a:t>comprometernos al </a:t>
            </a:r>
            <a:r>
              <a:rPr lang="es-ES" dirty="0"/>
              <a:t>plan de la organización. </a:t>
            </a:r>
          </a:p>
          <a:p>
            <a:endParaRPr lang="es-ES" dirty="0"/>
          </a:p>
        </p:txBody>
      </p:sp>
    </p:spTree>
    <p:extLst>
      <p:ext uri="{BB962C8B-B14F-4D97-AF65-F5344CB8AC3E}">
        <p14:creationId xmlns:p14="http://schemas.microsoft.com/office/powerpoint/2010/main" val="33782795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274638"/>
            <a:ext cx="7097216" cy="1143000"/>
          </a:xfrm>
          <a:solidFill>
            <a:schemeClr val="accent3"/>
          </a:solidFill>
        </p:spPr>
        <p:txBody>
          <a:bodyPr/>
          <a:lstStyle/>
          <a:p>
            <a:r>
              <a:rPr lang="es-ES" dirty="0"/>
              <a:t>Composición Espacial y Planificación de un jardín </a:t>
            </a:r>
          </a:p>
        </p:txBody>
      </p:sp>
      <p:sp>
        <p:nvSpPr>
          <p:cNvPr id="3" name="2 Marcador de contenido"/>
          <p:cNvSpPr>
            <a:spLocks noGrp="1"/>
          </p:cNvSpPr>
          <p:nvPr>
            <p:ph sz="quarter" idx="1"/>
          </p:nvPr>
        </p:nvSpPr>
        <p:spPr/>
        <p:txBody>
          <a:bodyPr/>
          <a:lstStyle/>
          <a:p>
            <a:r>
              <a:rPr lang="es-ES" dirty="0"/>
              <a:t>Una vez que </a:t>
            </a:r>
            <a:r>
              <a:rPr lang="es-ES" dirty="0" smtClean="0"/>
              <a:t>hayamos </a:t>
            </a:r>
            <a:r>
              <a:rPr lang="es-ES" dirty="0"/>
              <a:t>seleccionado un par de buenas opciones, como base para </a:t>
            </a:r>
            <a:r>
              <a:rPr lang="es-ES" dirty="0" smtClean="0"/>
              <a:t>nuestro nuevo plan del </a:t>
            </a:r>
            <a:r>
              <a:rPr lang="es-ES" dirty="0"/>
              <a:t>jardín, que se llevará a sus últimas dos o tres diagramas funcionales ,</a:t>
            </a:r>
            <a:r>
              <a:rPr lang="es-ES" dirty="0" smtClean="0"/>
              <a:t>comencemos a refinar </a:t>
            </a:r>
            <a:r>
              <a:rPr lang="es-ES" dirty="0"/>
              <a:t>las líneas en esos planes</a:t>
            </a:r>
            <a:r>
              <a:rPr lang="es-ES" dirty="0" smtClean="0"/>
              <a:t>.</a:t>
            </a:r>
          </a:p>
          <a:p>
            <a:r>
              <a:rPr lang="es-ES" dirty="0" smtClean="0"/>
              <a:t> </a:t>
            </a:r>
            <a:r>
              <a:rPr lang="es-ES" dirty="0"/>
              <a:t>Esto se puede hacer directamente en el dorso mismo, o si </a:t>
            </a:r>
            <a:r>
              <a:rPr lang="es-ES" dirty="0" smtClean="0"/>
              <a:t>creemos </a:t>
            </a:r>
            <a:r>
              <a:rPr lang="es-ES" dirty="0"/>
              <a:t>que </a:t>
            </a:r>
            <a:r>
              <a:rPr lang="es-ES" dirty="0" smtClean="0"/>
              <a:t>vamos </a:t>
            </a:r>
            <a:r>
              <a:rPr lang="es-ES" dirty="0"/>
              <a:t>a querer explorar dos o tres opciones para cada diagrama de base funcional, entonces </a:t>
            </a:r>
            <a:r>
              <a:rPr lang="es-ES" dirty="0" smtClean="0"/>
              <a:t>también se pueden realizar </a:t>
            </a:r>
            <a:r>
              <a:rPr lang="es-ES" dirty="0"/>
              <a:t>éstos en otra página al dorso. </a:t>
            </a:r>
          </a:p>
        </p:txBody>
      </p:sp>
    </p:spTree>
    <p:extLst>
      <p:ext uri="{BB962C8B-B14F-4D97-AF65-F5344CB8AC3E}">
        <p14:creationId xmlns:p14="http://schemas.microsoft.com/office/powerpoint/2010/main" val="27494974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274638"/>
            <a:ext cx="7097216" cy="1143000"/>
          </a:xfrm>
          <a:solidFill>
            <a:schemeClr val="accent3"/>
          </a:solidFill>
        </p:spPr>
        <p:txBody>
          <a:bodyPr/>
          <a:lstStyle/>
          <a:p>
            <a:r>
              <a:rPr lang="es-ES" dirty="0"/>
              <a:t>Diseños de jardines formales</a:t>
            </a:r>
          </a:p>
        </p:txBody>
      </p:sp>
      <p:sp>
        <p:nvSpPr>
          <p:cNvPr id="3" name="2 Marcador de contenido"/>
          <p:cNvSpPr>
            <a:spLocks noGrp="1"/>
          </p:cNvSpPr>
          <p:nvPr>
            <p:ph sz="quarter" idx="1"/>
          </p:nvPr>
        </p:nvSpPr>
        <p:spPr/>
        <p:txBody>
          <a:bodyPr>
            <a:normAutofit/>
          </a:bodyPr>
          <a:lstStyle/>
          <a:p>
            <a:r>
              <a:rPr lang="es-ES" dirty="0"/>
              <a:t>¿Qué es un Jardín formal? </a:t>
            </a:r>
          </a:p>
          <a:p>
            <a:r>
              <a:rPr lang="es-ES" dirty="0"/>
              <a:t>Un jardín formal es simplemente un jardín con un fuerte sentido de: </a:t>
            </a:r>
          </a:p>
          <a:p>
            <a:r>
              <a:rPr lang="es-ES" dirty="0"/>
              <a:t>geometría </a:t>
            </a:r>
          </a:p>
          <a:p>
            <a:r>
              <a:rPr lang="es-ES" dirty="0"/>
              <a:t>simetría </a:t>
            </a:r>
          </a:p>
          <a:p>
            <a:r>
              <a:rPr lang="es-ES" dirty="0"/>
              <a:t>equilibrar </a:t>
            </a:r>
          </a:p>
          <a:p>
            <a:r>
              <a:rPr lang="es-ES" dirty="0"/>
              <a:t>Características formales: </a:t>
            </a:r>
          </a:p>
          <a:p>
            <a:r>
              <a:rPr lang="es-ES" dirty="0"/>
              <a:t>Las líneas rectas </a:t>
            </a:r>
          </a:p>
          <a:p>
            <a:r>
              <a:rPr lang="es-ES" dirty="0"/>
              <a:t>Puros (geométrica) círculos en lugar de líneas onduladas </a:t>
            </a:r>
          </a:p>
          <a:p>
            <a:r>
              <a:rPr lang="es-ES" dirty="0"/>
              <a:t>Simétrico </a:t>
            </a:r>
          </a:p>
          <a:p>
            <a:endParaRPr lang="es-ES" dirty="0"/>
          </a:p>
          <a:p>
            <a:endParaRPr lang="es-ES" dirty="0"/>
          </a:p>
        </p:txBody>
      </p:sp>
    </p:spTree>
    <p:extLst>
      <p:ext uri="{BB962C8B-B14F-4D97-AF65-F5344CB8AC3E}">
        <p14:creationId xmlns:p14="http://schemas.microsoft.com/office/powerpoint/2010/main" val="31685220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Por lo general, un fuerte eje central (normalmente una ruta o un estanque largo por la mitad) </a:t>
            </a:r>
          </a:p>
          <a:p>
            <a:r>
              <a:rPr lang="es-ES" dirty="0"/>
              <a:t>Muchas plantas y árboles de hoja </a:t>
            </a:r>
            <a:r>
              <a:rPr lang="es-ES" dirty="0" smtClean="0"/>
              <a:t>perenne…. </a:t>
            </a:r>
            <a:endParaRPr lang="es-ES" dirty="0"/>
          </a:p>
          <a:p>
            <a:r>
              <a:rPr lang="es-ES" dirty="0"/>
              <a:t>Rango limitado de especies utilizadas en un jardín </a:t>
            </a:r>
          </a:p>
          <a:p>
            <a:r>
              <a:rPr lang="es-ES" dirty="0" smtClean="0"/>
              <a:t>Plantaciones  repetidas…… </a:t>
            </a:r>
            <a:endParaRPr lang="es-ES" dirty="0"/>
          </a:p>
          <a:p>
            <a:r>
              <a:rPr lang="es-ES" dirty="0" smtClean="0"/>
              <a:t>Ordenadas </a:t>
            </a:r>
            <a:r>
              <a:rPr lang="es-ES" dirty="0"/>
              <a:t>e </a:t>
            </a:r>
            <a:r>
              <a:rPr lang="es-ES" dirty="0" smtClean="0"/>
              <a:t>inteligentes….. </a:t>
            </a:r>
          </a:p>
          <a:p>
            <a:r>
              <a:rPr lang="es-ES" dirty="0"/>
              <a:t>La mayoría de la gente automáticamente </a:t>
            </a:r>
            <a:r>
              <a:rPr lang="es-ES" dirty="0" smtClean="0"/>
              <a:t>parece </a:t>
            </a:r>
            <a:r>
              <a:rPr lang="es-ES" dirty="0"/>
              <a:t>pensar en esos huertos </a:t>
            </a:r>
            <a:r>
              <a:rPr lang="es-ES" dirty="0" smtClean="0"/>
              <a:t>familiares </a:t>
            </a:r>
            <a:r>
              <a:rPr lang="es-ES" dirty="0"/>
              <a:t>grandes, si uno habla de un jardín de estilo formal, con parterres geométricos y </a:t>
            </a:r>
            <a:r>
              <a:rPr lang="es-ES" dirty="0" smtClean="0"/>
              <a:t>arriates, </a:t>
            </a:r>
            <a:r>
              <a:rPr lang="es-ES" dirty="0"/>
              <a:t>con setos recortados </a:t>
            </a:r>
            <a:r>
              <a:rPr lang="es-ES" dirty="0" smtClean="0"/>
              <a:t>pequeños, </a:t>
            </a:r>
            <a:r>
              <a:rPr lang="es-ES" dirty="0"/>
              <a:t>... </a:t>
            </a:r>
            <a:endParaRPr lang="es-ES" dirty="0" smtClean="0"/>
          </a:p>
          <a:p>
            <a:r>
              <a:rPr lang="es-ES" dirty="0"/>
              <a:t>Sí! Este es un estilo formal - pero no es la única manera de conseguir el look! </a:t>
            </a:r>
          </a:p>
          <a:p>
            <a:endParaRPr lang="es-ES" dirty="0"/>
          </a:p>
        </p:txBody>
      </p:sp>
    </p:spTree>
    <p:extLst>
      <p:ext uri="{BB962C8B-B14F-4D97-AF65-F5344CB8AC3E}">
        <p14:creationId xmlns:p14="http://schemas.microsoft.com/office/powerpoint/2010/main" val="33552045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Éstos son algunos de los estilos de jardín que usted puede crear con un tema formal: </a:t>
            </a:r>
          </a:p>
          <a:p>
            <a:r>
              <a:rPr lang="es-ES" dirty="0"/>
              <a:t>Tradicionales jardines formales en estilo italiano, francés o </a:t>
            </a:r>
            <a:r>
              <a:rPr lang="es-ES" dirty="0" smtClean="0"/>
              <a:t>inglés….. </a:t>
            </a:r>
            <a:endParaRPr lang="es-ES" dirty="0"/>
          </a:p>
          <a:p>
            <a:r>
              <a:rPr lang="es-ES" dirty="0" smtClean="0"/>
              <a:t>Jardín </a:t>
            </a:r>
            <a:r>
              <a:rPr lang="es-ES" dirty="0" smtClean="0"/>
              <a:t>formal  </a:t>
            </a:r>
            <a:r>
              <a:rPr lang="es-ES" dirty="0"/>
              <a:t>de estilo francés en Gruyere en Suiza </a:t>
            </a:r>
          </a:p>
          <a:p>
            <a:pPr marL="0" indent="0">
              <a:buNone/>
            </a:pPr>
            <a:endParaRPr lang="es-ES" dirty="0"/>
          </a:p>
          <a:p>
            <a:endParaRPr lang="es-ES"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2780928"/>
            <a:ext cx="5256584" cy="3348856"/>
          </a:xfrm>
          <a:prstGeom prst="rect">
            <a:avLst/>
          </a:prstGeom>
        </p:spPr>
      </p:pic>
    </p:spTree>
    <p:extLst>
      <p:ext uri="{BB962C8B-B14F-4D97-AF65-F5344CB8AC3E}">
        <p14:creationId xmlns:p14="http://schemas.microsoft.com/office/powerpoint/2010/main" val="26776389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85560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1827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84825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41751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r>
              <a:rPr lang="es-ES" dirty="0"/>
              <a:t>Un aspecto clásico, ideal para casas de época. </a:t>
            </a:r>
            <a:endParaRPr lang="es-ES" dirty="0" smtClean="0"/>
          </a:p>
          <a:p>
            <a:r>
              <a:rPr lang="es-ES" dirty="0" smtClean="0"/>
              <a:t>Da </a:t>
            </a:r>
            <a:r>
              <a:rPr lang="es-ES" dirty="0"/>
              <a:t>una sensación de formalidad y la quietud. </a:t>
            </a:r>
          </a:p>
          <a:p>
            <a:r>
              <a:rPr lang="es-ES" dirty="0"/>
              <a:t>Césped bien cuidado </a:t>
            </a:r>
          </a:p>
          <a:p>
            <a:r>
              <a:rPr lang="es-ES" dirty="0"/>
              <a:t>Fuerte eje central de las rutas y / o canales, estanques y riachuelos </a:t>
            </a:r>
            <a:r>
              <a:rPr lang="es-ES" dirty="0" smtClean="0"/>
              <a:t>….</a:t>
            </a:r>
            <a:endParaRPr lang="es-ES" dirty="0"/>
          </a:p>
          <a:p>
            <a:r>
              <a:rPr lang="es-ES" dirty="0"/>
              <a:t>Parterres </a:t>
            </a:r>
            <a:r>
              <a:rPr lang="es-ES" dirty="0" smtClean="0"/>
              <a:t> </a:t>
            </a:r>
            <a:r>
              <a:rPr lang="es-ES" dirty="0"/>
              <a:t>pulcramente </a:t>
            </a:r>
            <a:r>
              <a:rPr lang="es-ES" dirty="0" smtClean="0"/>
              <a:t>recortados, </a:t>
            </a:r>
            <a:r>
              <a:rPr lang="es-ES" dirty="0"/>
              <a:t>la cobertura de hoja perenne </a:t>
            </a:r>
            <a:r>
              <a:rPr lang="es-ES" dirty="0" smtClean="0"/>
              <a:t>…..</a:t>
            </a:r>
          </a:p>
          <a:p>
            <a:r>
              <a:rPr lang="es-ES" dirty="0" smtClean="0"/>
              <a:t>Topiaria</a:t>
            </a:r>
            <a:r>
              <a:rPr lang="es-ES" dirty="0" smtClean="0"/>
              <a:t>….</a:t>
            </a:r>
            <a:endParaRPr lang="es-ES" dirty="0"/>
          </a:p>
          <a:p>
            <a:r>
              <a:rPr lang="es-ES" dirty="0"/>
              <a:t>Distantes puntos focales, tales como una estatua o fuente (a menudo en el extremo del eje central largo) </a:t>
            </a:r>
          </a:p>
          <a:p>
            <a:r>
              <a:rPr lang="es-ES" dirty="0"/>
              <a:t>Estatuas ornamentales, fuentes y relojes de sol </a:t>
            </a:r>
            <a:r>
              <a:rPr lang="es-ES" dirty="0" smtClean="0"/>
              <a:t>…</a:t>
            </a:r>
            <a:endParaRPr lang="es-ES" dirty="0"/>
          </a:p>
          <a:p>
            <a:endParaRPr lang="es-ES" dirty="0"/>
          </a:p>
          <a:p>
            <a:endParaRPr lang="es-ES" dirty="0"/>
          </a:p>
          <a:p>
            <a:endParaRPr lang="es-ES" dirty="0"/>
          </a:p>
        </p:txBody>
      </p:sp>
    </p:spTree>
    <p:extLst>
      <p:ext uri="{BB962C8B-B14F-4D97-AF65-F5344CB8AC3E}">
        <p14:creationId xmlns:p14="http://schemas.microsoft.com/office/powerpoint/2010/main" val="7575153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Algunos buenos ejemplos: </a:t>
            </a:r>
          </a:p>
          <a:p>
            <a:r>
              <a:rPr lang="es-ES" dirty="0"/>
              <a:t>Versalles, Francia </a:t>
            </a:r>
          </a:p>
          <a:p>
            <a:r>
              <a:rPr lang="es-ES" dirty="0"/>
              <a:t>Hampton Court, Inglaterra </a:t>
            </a:r>
          </a:p>
          <a:p>
            <a:r>
              <a:rPr lang="es-ES" dirty="0"/>
              <a:t>Villa Lante, Italia </a:t>
            </a:r>
          </a:p>
          <a:p>
            <a:r>
              <a:rPr lang="es-ES" dirty="0"/>
              <a:t>En el Reino Unido nos </a:t>
            </a:r>
            <a:r>
              <a:rPr lang="es-ES" dirty="0" smtClean="0"/>
              <a:t>fijamos en </a:t>
            </a:r>
            <a:r>
              <a:rPr lang="es-ES" dirty="0"/>
              <a:t>un precioso y pequeño jardín italiano en los jardines perdidos de </a:t>
            </a:r>
            <a:r>
              <a:rPr lang="es-ES" dirty="0"/>
              <a:t>Heligan</a:t>
            </a:r>
            <a:r>
              <a:rPr lang="es-ES" dirty="0"/>
              <a:t> - simple y perfecto para la inspiración fácil </a:t>
            </a:r>
            <a:r>
              <a:rPr lang="es-ES" dirty="0" smtClean="0"/>
              <a:t>en el diseño </a:t>
            </a:r>
            <a:r>
              <a:rPr lang="es-ES" dirty="0"/>
              <a:t>de jardines! </a:t>
            </a:r>
          </a:p>
          <a:p>
            <a:r>
              <a:rPr lang="es-ES" dirty="0"/>
              <a:t>Este es un aspecto muy adecuado para grandes haciendas y formal, pero funciona muy bien en jardines más pequeños también - crear una versión más pequeña y simplificada ... </a:t>
            </a:r>
          </a:p>
          <a:p>
            <a:endParaRPr lang="es-ES" dirty="0"/>
          </a:p>
        </p:txBody>
      </p:sp>
    </p:spTree>
    <p:extLst>
      <p:ext uri="{BB962C8B-B14F-4D97-AF65-F5344CB8AC3E}">
        <p14:creationId xmlns:p14="http://schemas.microsoft.com/office/powerpoint/2010/main" val="39628856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 y="0"/>
            <a:ext cx="9132570" cy="6858000"/>
          </a:xfrm>
          <a:prstGeom prst="rect">
            <a:avLst/>
          </a:prstGeom>
        </p:spPr>
      </p:pic>
    </p:spTree>
    <p:extLst>
      <p:ext uri="{BB962C8B-B14F-4D97-AF65-F5344CB8AC3E}">
        <p14:creationId xmlns:p14="http://schemas.microsoft.com/office/powerpoint/2010/main" val="24616203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22416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40530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Jardines islámicos </a:t>
            </a:r>
            <a:r>
              <a:rPr lang="es-ES" dirty="0" smtClean="0"/>
              <a:t>.-Estilo </a:t>
            </a:r>
          </a:p>
          <a:p>
            <a:r>
              <a:rPr lang="es-ES" dirty="0"/>
              <a:t>Jardín formal estilo islámico en el P</a:t>
            </a:r>
            <a:r>
              <a:rPr lang="es-ES" dirty="0" smtClean="0"/>
              <a:t>alacio de la Alhambra, </a:t>
            </a:r>
            <a:r>
              <a:rPr lang="es-ES" dirty="0"/>
              <a:t>España </a:t>
            </a:r>
            <a:endParaRPr lang="es-ES" dirty="0" smtClean="0"/>
          </a:p>
          <a:p>
            <a:pPr marL="0" indent="0">
              <a:buNone/>
            </a:pPr>
            <a:endParaRPr lang="es-ES" dirty="0"/>
          </a:p>
          <a:p>
            <a:r>
              <a:rPr lang="es-ES" dirty="0"/>
              <a:t>Los primeros jardines de estilo islámico se </a:t>
            </a:r>
            <a:r>
              <a:rPr lang="es-ES" dirty="0" smtClean="0"/>
              <a:t>basan </a:t>
            </a:r>
            <a:r>
              <a:rPr lang="es-ES" dirty="0"/>
              <a:t>en un tema muy formal, pero también han influido en estilos de jardines en tiempos más modernos. </a:t>
            </a:r>
          </a:p>
          <a:p>
            <a:r>
              <a:rPr lang="es-ES" dirty="0" smtClean="0"/>
              <a:t>Los jardines </a:t>
            </a:r>
            <a:r>
              <a:rPr lang="es-ES" dirty="0"/>
              <a:t>islámicos son muy simples y </a:t>
            </a:r>
            <a:r>
              <a:rPr lang="es-ES" dirty="0" smtClean="0"/>
              <a:t>atractivos, </a:t>
            </a:r>
            <a:r>
              <a:rPr lang="es-ES" dirty="0"/>
              <a:t>con una </a:t>
            </a:r>
            <a:r>
              <a:rPr lang="es-ES" dirty="0" smtClean="0"/>
              <a:t>sensación </a:t>
            </a:r>
            <a:r>
              <a:rPr lang="es-ES" dirty="0"/>
              <a:t>de descanso: </a:t>
            </a:r>
            <a:endParaRPr lang="es-ES" dirty="0" smtClean="0"/>
          </a:p>
          <a:p>
            <a:r>
              <a:rPr lang="es-ES" dirty="0" smtClean="0"/>
              <a:t>Largo estanque </a:t>
            </a:r>
            <a:r>
              <a:rPr lang="es-ES" dirty="0"/>
              <a:t>central o riachuelo </a:t>
            </a:r>
            <a:endParaRPr lang="es-ES" dirty="0" smtClean="0"/>
          </a:p>
          <a:p>
            <a:r>
              <a:rPr lang="es-ES" dirty="0"/>
              <a:t>Diseño geométrico </a:t>
            </a:r>
          </a:p>
          <a:p>
            <a:endParaRPr lang="es-ES" dirty="0"/>
          </a:p>
        </p:txBody>
      </p:sp>
    </p:spTree>
    <p:extLst>
      <p:ext uri="{BB962C8B-B14F-4D97-AF65-F5344CB8AC3E}">
        <p14:creationId xmlns:p14="http://schemas.microsoft.com/office/powerpoint/2010/main" val="36831467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Fuentes </a:t>
            </a:r>
          </a:p>
          <a:p>
            <a:r>
              <a:rPr lang="es-ES" dirty="0"/>
              <a:t>Líneas de </a:t>
            </a:r>
            <a:r>
              <a:rPr lang="es-ES" dirty="0" smtClean="0"/>
              <a:t>plantación </a:t>
            </a:r>
            <a:r>
              <a:rPr lang="es-ES" dirty="0"/>
              <a:t>cada lado del jardín </a:t>
            </a:r>
          </a:p>
          <a:p>
            <a:r>
              <a:rPr lang="es-ES" dirty="0"/>
              <a:t>Pequeña gama de especies utilizadas, con un montón de árboles de hoja perenne </a:t>
            </a:r>
          </a:p>
          <a:p>
            <a:r>
              <a:rPr lang="es-ES" dirty="0" smtClean="0"/>
              <a:t>Plantaciones </a:t>
            </a:r>
            <a:r>
              <a:rPr lang="es-ES" dirty="0"/>
              <a:t>repetidas de árboles frutales o flores en macetas, que figuran en las líneas, </a:t>
            </a:r>
            <a:r>
              <a:rPr lang="es-ES" dirty="0" smtClean="0"/>
              <a:t>dan </a:t>
            </a:r>
            <a:r>
              <a:rPr lang="es-ES" dirty="0"/>
              <a:t>formalidad y estructura </a:t>
            </a:r>
            <a:r>
              <a:rPr lang="es-ES" dirty="0" smtClean="0"/>
              <a:t>…</a:t>
            </a:r>
          </a:p>
          <a:p>
            <a:r>
              <a:rPr lang="es-ES" dirty="0"/>
              <a:t>Algunos buenos ejemplos de jardines de estilo islámico: </a:t>
            </a:r>
          </a:p>
          <a:p>
            <a:r>
              <a:rPr lang="es-ES" dirty="0"/>
              <a:t>El Taj Mahal </a:t>
            </a:r>
          </a:p>
          <a:p>
            <a:r>
              <a:rPr lang="es-ES" dirty="0"/>
              <a:t>Alhambra Palace Gardens </a:t>
            </a:r>
          </a:p>
          <a:p>
            <a:endParaRPr lang="es-ES" dirty="0"/>
          </a:p>
          <a:p>
            <a:endParaRPr lang="es-ES" dirty="0"/>
          </a:p>
        </p:txBody>
      </p:sp>
    </p:spTree>
    <p:extLst>
      <p:ext uri="{BB962C8B-B14F-4D97-AF65-F5344CB8AC3E}">
        <p14:creationId xmlns:p14="http://schemas.microsoft.com/office/powerpoint/2010/main" val="273716699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421"/>
            <a:ext cx="9144000" cy="6845157"/>
          </a:xfrm>
          <a:prstGeom prst="rect">
            <a:avLst/>
          </a:prstGeom>
        </p:spPr>
      </p:pic>
    </p:spTree>
    <p:extLst>
      <p:ext uri="{BB962C8B-B14F-4D97-AF65-F5344CB8AC3E}">
        <p14:creationId xmlns:p14="http://schemas.microsoft.com/office/powerpoint/2010/main" val="15840774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70" y="0"/>
            <a:ext cx="9113429" cy="6858000"/>
          </a:xfrm>
          <a:prstGeom prst="rect">
            <a:avLst/>
          </a:prstGeom>
        </p:spPr>
      </p:pic>
    </p:spTree>
    <p:extLst>
      <p:ext uri="{BB962C8B-B14F-4D97-AF65-F5344CB8AC3E}">
        <p14:creationId xmlns:p14="http://schemas.microsoft.com/office/powerpoint/2010/main" val="9075750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72737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85830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274638"/>
            <a:ext cx="7097216" cy="1143000"/>
          </a:xfrm>
          <a:solidFill>
            <a:schemeClr val="accent3"/>
          </a:solidFill>
        </p:spPr>
        <p:txBody>
          <a:bodyPr/>
          <a:lstStyle/>
          <a:p>
            <a:r>
              <a:rPr lang="es-ES" dirty="0"/>
              <a:t>Diseño de Jardines Contemporáneo </a:t>
            </a:r>
          </a:p>
        </p:txBody>
      </p:sp>
      <p:sp>
        <p:nvSpPr>
          <p:cNvPr id="3" name="2 Marcador de contenido"/>
          <p:cNvSpPr>
            <a:spLocks noGrp="1"/>
          </p:cNvSpPr>
          <p:nvPr>
            <p:ph sz="quarter" idx="1"/>
          </p:nvPr>
        </p:nvSpPr>
        <p:spPr/>
        <p:txBody>
          <a:bodyPr>
            <a:normAutofit/>
          </a:bodyPr>
          <a:lstStyle/>
          <a:p>
            <a:r>
              <a:rPr lang="es-ES" dirty="0"/>
              <a:t>Jardín formal estilo contemporáneo </a:t>
            </a:r>
          </a:p>
          <a:p>
            <a:r>
              <a:rPr lang="es-ES" dirty="0"/>
              <a:t>Jardines modernos suelen tener un diseño formal jardín muy fuerte, lo que les da su esencial simplicidad y drama! </a:t>
            </a:r>
          </a:p>
          <a:p>
            <a:r>
              <a:rPr lang="es-ES" dirty="0"/>
              <a:t>Elementos esenciales: </a:t>
            </a:r>
          </a:p>
          <a:p>
            <a:r>
              <a:rPr lang="es-ES" dirty="0"/>
              <a:t>Las líneas rectas y formas formales </a:t>
            </a:r>
          </a:p>
          <a:p>
            <a:r>
              <a:rPr lang="es-ES" dirty="0"/>
              <a:t>El uso de la simetría y la geometría </a:t>
            </a:r>
          </a:p>
          <a:p>
            <a:r>
              <a:rPr lang="es-ES" dirty="0"/>
              <a:t>Rango limitado de especies utilizadas en la </a:t>
            </a:r>
            <a:r>
              <a:rPr lang="es-ES" dirty="0" smtClean="0"/>
              <a:t>plantación </a:t>
            </a:r>
            <a:endParaRPr lang="es-ES" dirty="0"/>
          </a:p>
          <a:p>
            <a:r>
              <a:rPr lang="es-ES" dirty="0"/>
              <a:t>Aspecto minimalista </a:t>
            </a:r>
          </a:p>
          <a:p>
            <a:r>
              <a:rPr lang="es-ES" dirty="0"/>
              <a:t>De manera sencilla y sin complicaciones </a:t>
            </a:r>
          </a:p>
          <a:p>
            <a:endParaRPr lang="es-ES" dirty="0"/>
          </a:p>
          <a:p>
            <a:endParaRPr lang="es-ES" dirty="0"/>
          </a:p>
          <a:p>
            <a:endParaRPr lang="es-ES" dirty="0"/>
          </a:p>
        </p:txBody>
      </p:sp>
    </p:spTree>
    <p:extLst>
      <p:ext uri="{BB962C8B-B14F-4D97-AF65-F5344CB8AC3E}">
        <p14:creationId xmlns:p14="http://schemas.microsoft.com/office/powerpoint/2010/main" val="10470519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21571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91810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527"/>
          <a:stretch/>
        </p:blipFill>
        <p:spPr>
          <a:xfrm>
            <a:off x="-3" y="0"/>
            <a:ext cx="9565368" cy="7077000"/>
          </a:xfrm>
          <a:prstGeom prst="rect">
            <a:avLst/>
          </a:prstGeom>
        </p:spPr>
      </p:pic>
    </p:spTree>
    <p:extLst>
      <p:ext uri="{BB962C8B-B14F-4D97-AF65-F5344CB8AC3E}">
        <p14:creationId xmlns:p14="http://schemas.microsoft.com/office/powerpoint/2010/main" val="28136102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014038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274638"/>
            <a:ext cx="7097216" cy="1143000"/>
          </a:xfrm>
          <a:solidFill>
            <a:schemeClr val="accent3"/>
          </a:solidFill>
        </p:spPr>
        <p:txBody>
          <a:bodyPr/>
          <a:lstStyle/>
          <a:p>
            <a:r>
              <a:rPr lang="es-ES" dirty="0"/>
              <a:t>Cómo utilizar el diseño formal en </a:t>
            </a:r>
            <a:r>
              <a:rPr lang="es-ES" dirty="0" smtClean="0"/>
              <a:t>el  </a:t>
            </a:r>
            <a:r>
              <a:rPr lang="es-ES" dirty="0"/>
              <a:t>jardín </a:t>
            </a:r>
          </a:p>
        </p:txBody>
      </p:sp>
      <p:sp>
        <p:nvSpPr>
          <p:cNvPr id="3" name="2 Marcador de contenido"/>
          <p:cNvSpPr>
            <a:spLocks noGrp="1"/>
          </p:cNvSpPr>
          <p:nvPr>
            <p:ph sz="quarter" idx="1"/>
          </p:nvPr>
        </p:nvSpPr>
        <p:spPr/>
        <p:txBody>
          <a:bodyPr/>
          <a:lstStyle/>
          <a:p>
            <a:r>
              <a:rPr lang="es-ES" dirty="0"/>
              <a:t>Un jardín de cualquier tamaño </a:t>
            </a:r>
            <a:r>
              <a:rPr lang="es-ES" dirty="0" smtClean="0"/>
              <a:t>puede </a:t>
            </a:r>
            <a:r>
              <a:rPr lang="es-ES" dirty="0"/>
              <a:t>utilizar un estilo formal para conseguir un jardín bien </a:t>
            </a:r>
            <a:r>
              <a:rPr lang="es-ES" dirty="0" smtClean="0"/>
              <a:t>equilibrado </a:t>
            </a:r>
            <a:r>
              <a:rPr lang="es-ES" dirty="0"/>
              <a:t>y </a:t>
            </a:r>
            <a:r>
              <a:rPr lang="es-ES" dirty="0" smtClean="0"/>
              <a:t>estructurado </a:t>
            </a:r>
            <a:r>
              <a:rPr lang="es-ES" dirty="0"/>
              <a:t>... </a:t>
            </a:r>
          </a:p>
          <a:p>
            <a:r>
              <a:rPr lang="es-ES" dirty="0"/>
              <a:t>De hecho, un estilo formal a menudo funciona especialmente bien en jardines muy pequeños, ya que mantiene el jardín muy simple, </a:t>
            </a:r>
            <a:r>
              <a:rPr lang="es-ES" dirty="0" smtClean="0"/>
              <a:t>ordenado… </a:t>
            </a:r>
          </a:p>
          <a:p>
            <a:r>
              <a:rPr lang="es-ES" dirty="0" smtClean="0"/>
              <a:t>Los diseños </a:t>
            </a:r>
            <a:r>
              <a:rPr lang="es-ES" dirty="0"/>
              <a:t>formales son más fáciles de crear en los jardines simétricos y de línea recta - tales como jardines </a:t>
            </a:r>
            <a:r>
              <a:rPr lang="es-ES" dirty="0" smtClean="0"/>
              <a:t>cuadrados </a:t>
            </a:r>
            <a:r>
              <a:rPr lang="es-ES" dirty="0"/>
              <a:t>o </a:t>
            </a:r>
            <a:r>
              <a:rPr lang="es-ES" dirty="0" smtClean="0"/>
              <a:t>rectangulares. </a:t>
            </a:r>
            <a:endParaRPr lang="es-ES" dirty="0"/>
          </a:p>
          <a:p>
            <a:endParaRPr lang="es-ES" dirty="0"/>
          </a:p>
        </p:txBody>
      </p:sp>
    </p:spTree>
    <p:extLst>
      <p:ext uri="{BB962C8B-B14F-4D97-AF65-F5344CB8AC3E}">
        <p14:creationId xmlns:p14="http://schemas.microsoft.com/office/powerpoint/2010/main" val="32826933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endParaRPr lang="es-ES" dirty="0"/>
          </a:p>
          <a:p>
            <a:r>
              <a:rPr lang="es-ES" dirty="0" smtClean="0"/>
              <a:t>Si tenemos </a:t>
            </a:r>
            <a:r>
              <a:rPr lang="es-ES" dirty="0"/>
              <a:t>un jardín un poco de forma extraña, no se desespere</a:t>
            </a:r>
            <a:r>
              <a:rPr lang="es-ES" dirty="0" smtClean="0"/>
              <a:t>,! </a:t>
            </a:r>
          </a:p>
          <a:p>
            <a:r>
              <a:rPr lang="es-ES" dirty="0" smtClean="0"/>
              <a:t>Todavía </a:t>
            </a:r>
            <a:r>
              <a:rPr lang="es-ES" dirty="0"/>
              <a:t>es muy posible crear un jardín de estilo </a:t>
            </a:r>
            <a:r>
              <a:rPr lang="es-ES" dirty="0" smtClean="0"/>
              <a:t>formal </a:t>
            </a:r>
            <a:r>
              <a:rPr lang="es-ES" dirty="0"/>
              <a:t>... </a:t>
            </a:r>
          </a:p>
          <a:p>
            <a:r>
              <a:rPr lang="es-ES" dirty="0"/>
              <a:t>Y a menudo un jardín formal en realidad puede ayudar a equilibrar las </a:t>
            </a:r>
            <a:r>
              <a:rPr lang="es-ES" dirty="0" smtClean="0"/>
              <a:t>proporciones </a:t>
            </a:r>
            <a:r>
              <a:rPr lang="es-ES" dirty="0"/>
              <a:t>y la forma de un jardín de forma extraña y muy bien - por lo que es ciertamente algo que vale la pena considerar! </a:t>
            </a:r>
          </a:p>
          <a:p>
            <a:r>
              <a:rPr lang="es-ES" dirty="0"/>
              <a:t>El truco para los jardines de forma extraña es tratar de romper todo el espacio en </a:t>
            </a:r>
            <a:r>
              <a:rPr lang="es-ES" dirty="0" smtClean="0"/>
              <a:t>pequeñas</a:t>
            </a:r>
            <a:r>
              <a:rPr lang="es-ES" dirty="0"/>
              <a:t>, formas simétricas, y luego crear su diseño formal en </a:t>
            </a:r>
            <a:r>
              <a:rPr lang="es-ES" dirty="0" smtClean="0"/>
              <a:t>aquellas</a:t>
            </a:r>
            <a:r>
              <a:rPr lang="es-ES" dirty="0"/>
              <a:t>. </a:t>
            </a:r>
          </a:p>
          <a:p>
            <a:pPr marL="0" indent="0">
              <a:buNone/>
            </a:pPr>
            <a:r>
              <a:rPr lang="es-ES" dirty="0" smtClean="0"/>
              <a:t> </a:t>
            </a:r>
            <a:endParaRPr lang="es-ES" dirty="0"/>
          </a:p>
          <a:p>
            <a:endParaRPr lang="es-ES" dirty="0"/>
          </a:p>
        </p:txBody>
      </p:sp>
    </p:spTree>
    <p:extLst>
      <p:ext uri="{BB962C8B-B14F-4D97-AF65-F5344CB8AC3E}">
        <p14:creationId xmlns:p14="http://schemas.microsoft.com/office/powerpoint/2010/main" val="31682705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8" y="274638"/>
            <a:ext cx="6881192" cy="1143000"/>
          </a:xfrm>
          <a:solidFill>
            <a:schemeClr val="accent3"/>
          </a:solidFill>
        </p:spPr>
        <p:txBody>
          <a:bodyPr/>
          <a:lstStyle/>
          <a:p>
            <a:r>
              <a:rPr lang="es-ES" dirty="0"/>
              <a:t>Plantas y Jardinería </a:t>
            </a:r>
            <a:r>
              <a:rPr lang="es-ES" dirty="0" smtClean="0"/>
              <a:t>difícil de </a:t>
            </a:r>
            <a:r>
              <a:rPr lang="es-ES" dirty="0"/>
              <a:t>elegir </a:t>
            </a:r>
          </a:p>
        </p:txBody>
      </p:sp>
      <p:sp>
        <p:nvSpPr>
          <p:cNvPr id="3" name="2 Marcador de contenido"/>
          <p:cNvSpPr>
            <a:spLocks noGrp="1"/>
          </p:cNvSpPr>
          <p:nvPr>
            <p:ph sz="quarter" idx="1"/>
          </p:nvPr>
        </p:nvSpPr>
        <p:spPr/>
        <p:txBody>
          <a:bodyPr>
            <a:normAutofit/>
          </a:bodyPr>
          <a:lstStyle/>
          <a:p>
            <a:r>
              <a:rPr lang="es-ES" dirty="0"/>
              <a:t>Un jardín formal exige la simplicidad, a fin de mantener la gama de plantas </a:t>
            </a:r>
            <a:r>
              <a:rPr lang="es-ES" dirty="0" smtClean="0"/>
              <a:t>y la jardinería </a:t>
            </a:r>
            <a:r>
              <a:rPr lang="es-ES" dirty="0"/>
              <a:t>duro restringidos para sus ideas formales del diseño del paisaje. </a:t>
            </a:r>
          </a:p>
          <a:p>
            <a:r>
              <a:rPr lang="es-ES" dirty="0"/>
              <a:t>Para superficies duras, elegir una piedra tradicional (o piedra fabricada) (</a:t>
            </a:r>
            <a:r>
              <a:rPr lang="es-ES" dirty="0" smtClean="0"/>
              <a:t>piedras de  </a:t>
            </a:r>
            <a:r>
              <a:rPr lang="es-ES" dirty="0"/>
              <a:t>opción popular, y </a:t>
            </a:r>
            <a:r>
              <a:rPr lang="es-ES" dirty="0" smtClean="0"/>
              <a:t>de aspecto </a:t>
            </a:r>
            <a:r>
              <a:rPr lang="es-ES" dirty="0"/>
              <a:t>muy tradicional), </a:t>
            </a:r>
            <a:r>
              <a:rPr lang="es-ES" dirty="0" smtClean="0"/>
              <a:t>o simplemente  grava. </a:t>
            </a:r>
            <a:endParaRPr lang="es-ES" dirty="0"/>
          </a:p>
          <a:p>
            <a:r>
              <a:rPr lang="es-ES" dirty="0" smtClean="0"/>
              <a:t>Escojamos </a:t>
            </a:r>
            <a:r>
              <a:rPr lang="es-ES" dirty="0"/>
              <a:t>siempre </a:t>
            </a:r>
            <a:r>
              <a:rPr lang="es-ES" dirty="0" smtClean="0"/>
              <a:t> </a:t>
            </a:r>
            <a:r>
              <a:rPr lang="es-ES" dirty="0"/>
              <a:t>artículos de calidad (o al menos las rúbricas que se </a:t>
            </a:r>
            <a:r>
              <a:rPr lang="es-ES" dirty="0" smtClean="0"/>
              <a:t>vean </a:t>
            </a:r>
            <a:r>
              <a:rPr lang="es-ES" dirty="0"/>
              <a:t>de calidad!) </a:t>
            </a:r>
          </a:p>
        </p:txBody>
      </p:sp>
    </p:spTree>
    <p:extLst>
      <p:ext uri="{BB962C8B-B14F-4D97-AF65-F5344CB8AC3E}">
        <p14:creationId xmlns:p14="http://schemas.microsoft.com/office/powerpoint/2010/main" val="27211376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En </a:t>
            </a:r>
            <a:r>
              <a:rPr lang="es-ES" dirty="0" smtClean="0"/>
              <a:t>diseños contemporáneos  </a:t>
            </a:r>
            <a:r>
              <a:rPr lang="es-ES" dirty="0"/>
              <a:t>formales, </a:t>
            </a:r>
            <a:r>
              <a:rPr lang="es-ES" dirty="0" smtClean="0"/>
              <a:t>busquemos </a:t>
            </a:r>
            <a:r>
              <a:rPr lang="es-ES" dirty="0"/>
              <a:t>diseños elegantes </a:t>
            </a:r>
            <a:r>
              <a:rPr lang="es-ES" dirty="0" smtClean="0"/>
              <a:t> de colores </a:t>
            </a:r>
            <a:r>
              <a:rPr lang="es-ES" dirty="0"/>
              <a:t>negro, gris o blanco para hacer un impacto, y permanecer en armonía con su tema moderno. </a:t>
            </a:r>
            <a:endParaRPr lang="es-ES" dirty="0" smtClean="0"/>
          </a:p>
          <a:p>
            <a:r>
              <a:rPr lang="es-ES" dirty="0" smtClean="0"/>
              <a:t>Mantengamos </a:t>
            </a:r>
            <a:r>
              <a:rPr lang="es-ES" dirty="0"/>
              <a:t>la simplicidad y las líneas lisas, rectas en mente, </a:t>
            </a:r>
            <a:r>
              <a:rPr lang="es-ES" dirty="0" smtClean="0"/>
              <a:t>como elijamos.. </a:t>
            </a:r>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125365690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 plantación </a:t>
            </a:r>
          </a:p>
        </p:txBody>
      </p:sp>
      <p:sp>
        <p:nvSpPr>
          <p:cNvPr id="3" name="2 Marcador de contenido"/>
          <p:cNvSpPr>
            <a:spLocks noGrp="1"/>
          </p:cNvSpPr>
          <p:nvPr>
            <p:ph sz="quarter" idx="1"/>
          </p:nvPr>
        </p:nvSpPr>
        <p:spPr>
          <a:xfrm>
            <a:off x="457200" y="1600200"/>
            <a:ext cx="7643192" cy="4873752"/>
          </a:xfrm>
        </p:spPr>
        <p:txBody>
          <a:bodyPr>
            <a:normAutofit/>
          </a:bodyPr>
          <a:lstStyle/>
          <a:p>
            <a:r>
              <a:rPr lang="es-ES" dirty="0"/>
              <a:t>Una vez más, parece simple y ordenada para la </a:t>
            </a:r>
            <a:r>
              <a:rPr lang="es-ES" dirty="0" smtClean="0"/>
              <a:t>plantación </a:t>
            </a:r>
            <a:r>
              <a:rPr lang="es-ES" dirty="0"/>
              <a:t>de estilo formal - por lo que un número limitado de plantas es bueno! </a:t>
            </a:r>
          </a:p>
          <a:p>
            <a:r>
              <a:rPr lang="es-ES" dirty="0"/>
              <a:t>Plantaciones en masa de una o dos especies es una excelente manera de conocer las características - pero puede que </a:t>
            </a:r>
            <a:r>
              <a:rPr lang="es-ES" dirty="0" smtClean="0"/>
              <a:t>tengamos </a:t>
            </a:r>
            <a:r>
              <a:rPr lang="es-ES" dirty="0"/>
              <a:t>que arreglar y </a:t>
            </a:r>
            <a:r>
              <a:rPr lang="es-ES" dirty="0" smtClean="0"/>
              <a:t>plantar </a:t>
            </a:r>
            <a:r>
              <a:rPr lang="es-ES" dirty="0"/>
              <a:t>durante varias </a:t>
            </a:r>
            <a:r>
              <a:rPr lang="es-ES" dirty="0" smtClean="0"/>
              <a:t>temporadas, </a:t>
            </a:r>
            <a:r>
              <a:rPr lang="es-ES" dirty="0"/>
              <a:t>teniendo en cuenta, cuando las plantas están en su </a:t>
            </a:r>
            <a:r>
              <a:rPr lang="es-ES" dirty="0" smtClean="0"/>
              <a:t>mejor momento ...</a:t>
            </a:r>
            <a:endParaRPr lang="es-ES" dirty="0"/>
          </a:p>
          <a:p>
            <a:r>
              <a:rPr lang="es-ES" dirty="0"/>
              <a:t>... Esta es la razón por árboles de hoja perenne son tan útiles! </a:t>
            </a:r>
          </a:p>
        </p:txBody>
      </p:sp>
    </p:spTree>
    <p:extLst>
      <p:ext uri="{BB962C8B-B14F-4D97-AF65-F5344CB8AC3E}">
        <p14:creationId xmlns:p14="http://schemas.microsoft.com/office/powerpoint/2010/main" val="33017057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smtClean="0"/>
              <a:t>Una estructura perenne </a:t>
            </a:r>
            <a:r>
              <a:rPr lang="es-ES" dirty="0"/>
              <a:t>es vital en cualquier jardín, pero es absolutamente esencial en un jardín formal! </a:t>
            </a:r>
          </a:p>
          <a:p>
            <a:r>
              <a:rPr lang="es-ES" dirty="0" smtClean="0"/>
              <a:t>Setos bien </a:t>
            </a:r>
            <a:r>
              <a:rPr lang="es-ES" dirty="0"/>
              <a:t>recortados </a:t>
            </a:r>
            <a:r>
              <a:rPr lang="es-ES" dirty="0" smtClean="0"/>
              <a:t>de </a:t>
            </a:r>
            <a:r>
              <a:rPr lang="es-ES" dirty="0"/>
              <a:t>hoja </a:t>
            </a:r>
            <a:r>
              <a:rPr lang="es-ES" dirty="0" smtClean="0"/>
              <a:t>perenne, los </a:t>
            </a:r>
            <a:r>
              <a:rPr lang="es-ES" dirty="0"/>
              <a:t>setos son una excelente opción, especialmente para </a:t>
            </a:r>
            <a:r>
              <a:rPr lang="es-ES" dirty="0" smtClean="0"/>
              <a:t>un </a:t>
            </a:r>
            <a:r>
              <a:rPr lang="es-ES" dirty="0" smtClean="0"/>
              <a:t>jardín </a:t>
            </a:r>
            <a:r>
              <a:rPr lang="es-ES" dirty="0"/>
              <a:t>tradicional. </a:t>
            </a:r>
            <a:endParaRPr lang="es-ES" dirty="0" smtClean="0"/>
          </a:p>
          <a:p>
            <a:r>
              <a:rPr lang="es-ES" dirty="0" smtClean="0"/>
              <a:t>Probemos: </a:t>
            </a:r>
            <a:endParaRPr lang="es-ES" dirty="0"/>
          </a:p>
          <a:p>
            <a:r>
              <a:rPr lang="es-ES" dirty="0" smtClean="0"/>
              <a:t>Boj </a:t>
            </a:r>
            <a:r>
              <a:rPr lang="es-ES" dirty="0">
                <a:solidFill>
                  <a:srgbClr val="FF0000"/>
                </a:solidFill>
              </a:rPr>
              <a:t>(</a:t>
            </a:r>
            <a:r>
              <a:rPr lang="es-ES" dirty="0">
                <a:solidFill>
                  <a:srgbClr val="FF0000"/>
                </a:solidFill>
              </a:rPr>
              <a:t>Buxus</a:t>
            </a:r>
            <a:r>
              <a:rPr lang="es-ES" dirty="0">
                <a:solidFill>
                  <a:srgbClr val="FF0000"/>
                </a:solidFill>
              </a:rPr>
              <a:t> </a:t>
            </a:r>
            <a:r>
              <a:rPr lang="es-ES" dirty="0">
                <a:solidFill>
                  <a:srgbClr val="FF0000"/>
                </a:solidFill>
              </a:rPr>
              <a:t>sempervirens</a:t>
            </a:r>
            <a:r>
              <a:rPr lang="es-ES" dirty="0">
                <a:solidFill>
                  <a:srgbClr val="FF0000"/>
                </a:solidFill>
              </a:rPr>
              <a:t>) </a:t>
            </a:r>
          </a:p>
          <a:p>
            <a:r>
              <a:rPr lang="es-ES" dirty="0" smtClean="0"/>
              <a:t>Boj Enano  </a:t>
            </a:r>
            <a:r>
              <a:rPr lang="es-ES" dirty="0">
                <a:solidFill>
                  <a:srgbClr val="FF0000"/>
                </a:solidFill>
              </a:rPr>
              <a:t>(</a:t>
            </a:r>
            <a:r>
              <a:rPr lang="es-ES" dirty="0" smtClean="0">
                <a:solidFill>
                  <a:srgbClr val="FF0000"/>
                </a:solidFill>
              </a:rPr>
              <a:t> </a:t>
            </a:r>
            <a:r>
              <a:rPr lang="es-ES" dirty="0">
                <a:solidFill>
                  <a:srgbClr val="FF0000"/>
                </a:solidFill>
              </a:rPr>
              <a:t>Buxus</a:t>
            </a:r>
            <a:r>
              <a:rPr lang="es-ES" dirty="0">
                <a:solidFill>
                  <a:srgbClr val="FF0000"/>
                </a:solidFill>
              </a:rPr>
              <a:t> </a:t>
            </a:r>
            <a:r>
              <a:rPr lang="es-ES" dirty="0">
                <a:solidFill>
                  <a:srgbClr val="FF0000"/>
                </a:solidFill>
              </a:rPr>
              <a:t>sempervirens'Suffruticosa</a:t>
            </a:r>
            <a:r>
              <a:rPr lang="es-ES" dirty="0">
                <a:solidFill>
                  <a:srgbClr val="FF0000"/>
                </a:solidFill>
              </a:rPr>
              <a:t>' ) </a:t>
            </a:r>
            <a:r>
              <a:rPr lang="es-ES" dirty="0"/>
              <a:t>- </a:t>
            </a:r>
            <a:r>
              <a:rPr lang="es-ES" dirty="0" smtClean="0"/>
              <a:t>   grande </a:t>
            </a:r>
            <a:r>
              <a:rPr lang="es-ES" dirty="0"/>
              <a:t>para los bordes de parterre </a:t>
            </a:r>
          </a:p>
          <a:p>
            <a:r>
              <a:rPr lang="es-ES" dirty="0" smtClean="0"/>
              <a:t>Troana</a:t>
            </a:r>
            <a:r>
              <a:rPr lang="es-ES" dirty="0" smtClean="0"/>
              <a:t> </a:t>
            </a:r>
            <a:r>
              <a:rPr lang="es-ES" dirty="0">
                <a:solidFill>
                  <a:srgbClr val="FF0000"/>
                </a:solidFill>
              </a:rPr>
              <a:t>(</a:t>
            </a:r>
            <a:r>
              <a:rPr lang="es-ES" dirty="0" smtClean="0">
                <a:solidFill>
                  <a:srgbClr val="FF0000"/>
                </a:solidFill>
              </a:rPr>
              <a:t>Ligustrum</a:t>
            </a:r>
            <a:r>
              <a:rPr lang="es-ES" dirty="0" smtClean="0">
                <a:solidFill>
                  <a:srgbClr val="FF0000"/>
                </a:solidFill>
              </a:rPr>
              <a:t> </a:t>
            </a:r>
            <a:r>
              <a:rPr lang="es-ES" dirty="0" smtClean="0">
                <a:solidFill>
                  <a:srgbClr val="FF0000"/>
                </a:solidFill>
              </a:rPr>
              <a:t>ovalifolium</a:t>
            </a:r>
            <a:r>
              <a:rPr lang="es-ES" dirty="0" smtClean="0">
                <a:solidFill>
                  <a:srgbClr val="FF0000"/>
                </a:solidFill>
              </a:rPr>
              <a:t>) </a:t>
            </a:r>
            <a:endParaRPr lang="es-ES" dirty="0">
              <a:solidFill>
                <a:srgbClr val="FF0000"/>
              </a:solidFill>
            </a:endParaRPr>
          </a:p>
          <a:p>
            <a:r>
              <a:rPr lang="es-ES" dirty="0"/>
              <a:t>Tejo </a:t>
            </a:r>
            <a:r>
              <a:rPr lang="es-ES" dirty="0">
                <a:solidFill>
                  <a:srgbClr val="FF0000"/>
                </a:solidFill>
              </a:rPr>
              <a:t>(</a:t>
            </a:r>
            <a:r>
              <a:rPr lang="es-ES" dirty="0">
                <a:solidFill>
                  <a:srgbClr val="FF0000"/>
                </a:solidFill>
              </a:rPr>
              <a:t>Taxus</a:t>
            </a:r>
            <a:r>
              <a:rPr lang="es-ES" dirty="0">
                <a:solidFill>
                  <a:srgbClr val="FF0000"/>
                </a:solidFill>
              </a:rPr>
              <a:t> </a:t>
            </a:r>
            <a:r>
              <a:rPr lang="es-ES" dirty="0">
                <a:solidFill>
                  <a:srgbClr val="FF0000"/>
                </a:solidFill>
              </a:rPr>
              <a:t>baccata</a:t>
            </a:r>
            <a:r>
              <a:rPr lang="es-ES" dirty="0">
                <a:solidFill>
                  <a:srgbClr val="FF0000"/>
                </a:solidFill>
              </a:rPr>
              <a:t>) </a:t>
            </a:r>
          </a:p>
          <a:p>
            <a:r>
              <a:rPr lang="es-ES" dirty="0"/>
              <a:t>Recortadas, estándar de oliva </a:t>
            </a:r>
            <a:r>
              <a:rPr lang="es-ES" dirty="0">
                <a:solidFill>
                  <a:srgbClr val="FF0000"/>
                </a:solidFill>
              </a:rPr>
              <a:t>(Olea </a:t>
            </a:r>
            <a:r>
              <a:rPr lang="es-ES" dirty="0">
                <a:solidFill>
                  <a:srgbClr val="FF0000"/>
                </a:solidFill>
              </a:rPr>
              <a:t>europaea</a:t>
            </a:r>
            <a:r>
              <a:rPr lang="es-ES" dirty="0"/>
              <a:t>) o </a:t>
            </a:r>
          </a:p>
          <a:p>
            <a:r>
              <a:rPr lang="es-ES" dirty="0" smtClean="0"/>
              <a:t>Laurel </a:t>
            </a:r>
            <a:r>
              <a:rPr lang="es-ES" dirty="0">
                <a:solidFill>
                  <a:srgbClr val="FF0000"/>
                </a:solidFill>
              </a:rPr>
              <a:t>(</a:t>
            </a:r>
            <a:r>
              <a:rPr lang="es-ES" dirty="0">
                <a:solidFill>
                  <a:srgbClr val="FF0000"/>
                </a:solidFill>
              </a:rPr>
              <a:t>Laurus</a:t>
            </a:r>
            <a:r>
              <a:rPr lang="es-ES" dirty="0">
                <a:solidFill>
                  <a:srgbClr val="FF0000"/>
                </a:solidFill>
              </a:rPr>
              <a:t> </a:t>
            </a:r>
            <a:r>
              <a:rPr lang="es-ES" dirty="0">
                <a:solidFill>
                  <a:srgbClr val="FF0000"/>
                </a:solidFill>
              </a:rPr>
              <a:t>nobilis</a:t>
            </a:r>
            <a:r>
              <a:rPr lang="es-ES" dirty="0">
                <a:solidFill>
                  <a:srgbClr val="FF0000"/>
                </a:solidFill>
              </a:rPr>
              <a:t>), </a:t>
            </a:r>
            <a:r>
              <a:rPr lang="es-ES" dirty="0" smtClean="0"/>
              <a:t> </a:t>
            </a:r>
            <a:endParaRPr lang="es-ES" dirty="0"/>
          </a:p>
          <a:p>
            <a:endParaRPr lang="es-ES" dirty="0"/>
          </a:p>
          <a:p>
            <a:endParaRPr lang="es-ES" dirty="0"/>
          </a:p>
        </p:txBody>
      </p:sp>
    </p:spTree>
    <p:extLst>
      <p:ext uri="{BB962C8B-B14F-4D97-AF65-F5344CB8AC3E}">
        <p14:creationId xmlns:p14="http://schemas.microsoft.com/office/powerpoint/2010/main" val="129967310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23500465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351238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88312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05027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476672"/>
            <a:ext cx="7467600" cy="5760640"/>
          </a:xfrm>
        </p:spPr>
        <p:txBody>
          <a:bodyPr>
            <a:normAutofit/>
          </a:bodyPr>
          <a:lstStyle/>
          <a:p>
            <a:r>
              <a:rPr lang="es-ES" dirty="0" smtClean="0"/>
              <a:t>Naranjos recortados </a:t>
            </a:r>
            <a:r>
              <a:rPr lang="es-ES" dirty="0"/>
              <a:t>cítricos estándar </a:t>
            </a:r>
          </a:p>
          <a:p>
            <a:r>
              <a:rPr lang="es-ES" dirty="0"/>
              <a:t>Lavanda </a:t>
            </a:r>
            <a:r>
              <a:rPr lang="es-ES" dirty="0">
                <a:solidFill>
                  <a:srgbClr val="FF0000"/>
                </a:solidFill>
              </a:rPr>
              <a:t>(</a:t>
            </a:r>
            <a:r>
              <a:rPr lang="es-ES" dirty="0">
                <a:solidFill>
                  <a:srgbClr val="FF0000"/>
                </a:solidFill>
              </a:rPr>
              <a:t>Lavandula</a:t>
            </a:r>
            <a:r>
              <a:rPr lang="es-ES" dirty="0">
                <a:solidFill>
                  <a:srgbClr val="FF0000"/>
                </a:solidFill>
              </a:rPr>
              <a:t>) </a:t>
            </a:r>
          </a:p>
          <a:p>
            <a:r>
              <a:rPr lang="es-ES" dirty="0"/>
              <a:t>Romero </a:t>
            </a:r>
            <a:r>
              <a:rPr lang="es-ES" dirty="0">
                <a:solidFill>
                  <a:srgbClr val="FF0000"/>
                </a:solidFill>
              </a:rPr>
              <a:t>(</a:t>
            </a:r>
            <a:r>
              <a:rPr lang="es-ES" dirty="0">
                <a:solidFill>
                  <a:srgbClr val="FF0000"/>
                </a:solidFill>
              </a:rPr>
              <a:t>Rosmarinus</a:t>
            </a:r>
            <a:r>
              <a:rPr lang="es-ES" dirty="0">
                <a:solidFill>
                  <a:srgbClr val="FF0000"/>
                </a:solidFill>
              </a:rPr>
              <a:t> </a:t>
            </a:r>
            <a:r>
              <a:rPr lang="es-ES" dirty="0">
                <a:solidFill>
                  <a:srgbClr val="FF0000"/>
                </a:solidFill>
              </a:rPr>
              <a:t>officinalis</a:t>
            </a:r>
            <a:r>
              <a:rPr lang="es-ES" dirty="0">
                <a:solidFill>
                  <a:srgbClr val="FF0000"/>
                </a:solidFill>
              </a:rPr>
              <a:t>) </a:t>
            </a:r>
          </a:p>
          <a:p>
            <a:r>
              <a:rPr lang="es-ES" dirty="0"/>
              <a:t>Santolina </a:t>
            </a:r>
            <a:r>
              <a:rPr lang="es-ES" dirty="0" smtClean="0">
                <a:solidFill>
                  <a:srgbClr val="FF0000"/>
                </a:solidFill>
              </a:rPr>
              <a:t>( Santolina </a:t>
            </a:r>
            <a:r>
              <a:rPr lang="es-ES" dirty="0" smtClean="0">
                <a:solidFill>
                  <a:srgbClr val="FF0000"/>
                </a:solidFill>
              </a:rPr>
              <a:t>chamaecyparissus</a:t>
            </a:r>
            <a:r>
              <a:rPr lang="es-ES" dirty="0" smtClean="0">
                <a:solidFill>
                  <a:srgbClr val="FF0000"/>
                </a:solidFill>
              </a:rPr>
              <a:t> </a:t>
            </a:r>
            <a:r>
              <a:rPr lang="es-ES" dirty="0" smtClean="0"/>
              <a:t>)</a:t>
            </a:r>
            <a:endParaRPr lang="es-ES" dirty="0"/>
          </a:p>
          <a:p>
            <a:r>
              <a:rPr lang="es-ES" dirty="0"/>
              <a:t>Hiedra </a:t>
            </a:r>
            <a:r>
              <a:rPr lang="es-ES" dirty="0">
                <a:solidFill>
                  <a:srgbClr val="FF0000"/>
                </a:solidFill>
              </a:rPr>
              <a:t>(</a:t>
            </a:r>
            <a:r>
              <a:rPr lang="es-ES" dirty="0" smtClean="0">
                <a:solidFill>
                  <a:srgbClr val="FF0000"/>
                </a:solidFill>
              </a:rPr>
              <a:t>Hedera</a:t>
            </a:r>
            <a:r>
              <a:rPr lang="es-ES" dirty="0" smtClean="0">
                <a:solidFill>
                  <a:srgbClr val="FF0000"/>
                </a:solidFill>
              </a:rPr>
              <a:t> </a:t>
            </a:r>
            <a:r>
              <a:rPr lang="es-ES" dirty="0" smtClean="0">
                <a:solidFill>
                  <a:srgbClr val="FF0000"/>
                </a:solidFill>
              </a:rPr>
              <a:t>vars</a:t>
            </a:r>
            <a:r>
              <a:rPr lang="es-ES" dirty="0" smtClean="0">
                <a:solidFill>
                  <a:srgbClr val="FF0000"/>
                </a:solidFill>
              </a:rPr>
              <a:t>.) </a:t>
            </a:r>
            <a:endParaRPr lang="es-ES" dirty="0">
              <a:solidFill>
                <a:srgbClr val="FF0000"/>
              </a:solidFill>
            </a:endParaRPr>
          </a:p>
          <a:p>
            <a:r>
              <a:rPr lang="es-ES" dirty="0"/>
              <a:t>En los diseños contemporáneos del jardín árboles de hoja perenne de punta, tales como</a:t>
            </a:r>
            <a:r>
              <a:rPr lang="es-ES" dirty="0">
                <a:solidFill>
                  <a:srgbClr val="FF0000"/>
                </a:solidFill>
              </a:rPr>
              <a:t> </a:t>
            </a:r>
            <a:r>
              <a:rPr lang="es-ES" dirty="0">
                <a:solidFill>
                  <a:srgbClr val="FF0000"/>
                </a:solidFill>
              </a:rPr>
              <a:t>Cordylines</a:t>
            </a:r>
            <a:r>
              <a:rPr lang="es-ES" dirty="0"/>
              <a:t>, puede hacer un maravilloso punto, focal formal. </a:t>
            </a:r>
          </a:p>
          <a:p>
            <a:r>
              <a:rPr lang="es-ES" dirty="0"/>
              <a:t>Con su estructura formal de hoja perenne muy bien en su lugar, un relleno con vegetales de su </a:t>
            </a:r>
            <a:r>
              <a:rPr lang="es-ES" dirty="0" smtClean="0"/>
              <a:t>elección</a:t>
            </a:r>
            <a:endParaRPr lang="es-ES" dirty="0"/>
          </a:p>
          <a:p>
            <a:r>
              <a:rPr lang="es-ES" dirty="0"/>
              <a:t>Para un verdadero jardín formal, sólo 1 o 2 especies a la vez (con una gama de colores limitada) da el efecto más inteligente ... </a:t>
            </a:r>
          </a:p>
          <a:p>
            <a:endParaRPr lang="es-ES" dirty="0"/>
          </a:p>
        </p:txBody>
      </p:sp>
    </p:spTree>
    <p:extLst>
      <p:ext uri="{BB962C8B-B14F-4D97-AF65-F5344CB8AC3E}">
        <p14:creationId xmlns:p14="http://schemas.microsoft.com/office/powerpoint/2010/main" val="31419724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Trate de rosas para un ambiente más tradicional, y el color y el aroma </a:t>
            </a:r>
            <a:r>
              <a:rPr lang="es-ES" dirty="0" smtClean="0"/>
              <a:t>glorioso en primavera- </a:t>
            </a:r>
            <a:r>
              <a:rPr lang="es-ES" dirty="0"/>
              <a:t>verano </a:t>
            </a:r>
          </a:p>
          <a:p>
            <a:r>
              <a:rPr lang="es-ES" dirty="0"/>
              <a:t>Y las </a:t>
            </a:r>
            <a:r>
              <a:rPr lang="es-ES" dirty="0" smtClean="0"/>
              <a:t>plantas anuales </a:t>
            </a:r>
            <a:r>
              <a:rPr lang="es-ES" dirty="0"/>
              <a:t>para una pantalla en constante </a:t>
            </a:r>
            <a:r>
              <a:rPr lang="es-ES" dirty="0" smtClean="0"/>
              <a:t>cambio de color </a:t>
            </a:r>
            <a:r>
              <a:rPr lang="es-ES" dirty="0"/>
              <a:t>durante todo el año </a:t>
            </a:r>
          </a:p>
          <a:p>
            <a:r>
              <a:rPr lang="es-ES" dirty="0"/>
              <a:t>... O, en realidad llegar a ser muy moderno, y un poco más cómodo, la idea de diseño de jardines para mezclar su propia estructura formal con la plantación de relleno informal! </a:t>
            </a:r>
          </a:p>
          <a:p>
            <a:r>
              <a:rPr lang="es-ES" dirty="0"/>
              <a:t>Esto le da una dinámica mezcla de estilos, y ha añadido interés a través de las estaciones del año, pero con la gran ventaja de que siempre tienes que fuertemente </a:t>
            </a:r>
            <a:r>
              <a:rPr lang="es-ES" dirty="0" smtClean="0"/>
              <a:t>diseñada una estructura </a:t>
            </a:r>
            <a:r>
              <a:rPr lang="es-ES" dirty="0"/>
              <a:t>formal para </a:t>
            </a:r>
            <a:r>
              <a:rPr lang="es-ES" dirty="0" smtClean="0"/>
              <a:t>el conjunto </a:t>
            </a:r>
            <a:r>
              <a:rPr lang="es-ES" dirty="0"/>
              <a:t>junto, y le dará un montón de </a:t>
            </a:r>
            <a:r>
              <a:rPr lang="es-ES" dirty="0" smtClean="0"/>
              <a:t>interés en </a:t>
            </a:r>
            <a:r>
              <a:rPr lang="es-ES" dirty="0"/>
              <a:t>invierno. </a:t>
            </a:r>
          </a:p>
          <a:p>
            <a:endParaRPr lang="es-ES" dirty="0"/>
          </a:p>
        </p:txBody>
      </p:sp>
    </p:spTree>
    <p:extLst>
      <p:ext uri="{BB962C8B-B14F-4D97-AF65-F5344CB8AC3E}">
        <p14:creationId xmlns:p14="http://schemas.microsoft.com/office/powerpoint/2010/main" val="41088868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Esta fue una idea </a:t>
            </a:r>
            <a:r>
              <a:rPr lang="es-ES" dirty="0" smtClean="0"/>
              <a:t>que utiliza la famosa diseñadora f </a:t>
            </a:r>
            <a:r>
              <a:rPr lang="es-ES" dirty="0"/>
              <a:t>Gertrude </a:t>
            </a:r>
            <a:r>
              <a:rPr lang="es-ES" dirty="0"/>
              <a:t>Jekyll</a:t>
            </a:r>
            <a:r>
              <a:rPr lang="es-ES" dirty="0"/>
              <a:t> (1843-1932), </a:t>
            </a:r>
            <a:r>
              <a:rPr lang="es-ES" dirty="0" smtClean="0"/>
              <a:t> </a:t>
            </a:r>
            <a:r>
              <a:rPr lang="es-ES" dirty="0"/>
              <a:t>ella diseñó </a:t>
            </a:r>
            <a:r>
              <a:rPr lang="es-ES" dirty="0" smtClean="0"/>
              <a:t>bastantes, rebosantes  </a:t>
            </a:r>
            <a:r>
              <a:rPr lang="es-ES" dirty="0"/>
              <a:t>jardines a la inglesa, dentro de las estructuras de jardín muy formales diseñados por su pareja </a:t>
            </a:r>
            <a:r>
              <a:rPr lang="es-ES" dirty="0" smtClean="0"/>
              <a:t>en el diseño el arquitecto, </a:t>
            </a:r>
            <a:r>
              <a:rPr lang="es-ES" dirty="0"/>
              <a:t>Edwin </a:t>
            </a:r>
            <a:r>
              <a:rPr lang="es-ES" dirty="0"/>
              <a:t>Lutyens</a:t>
            </a:r>
            <a:r>
              <a:rPr lang="es-ES" dirty="0"/>
              <a:t> (1869-1944) . </a:t>
            </a:r>
          </a:p>
          <a:p>
            <a:r>
              <a:rPr lang="es-ES" dirty="0" smtClean="0"/>
              <a:t>Los jardines de </a:t>
            </a:r>
            <a:r>
              <a:rPr lang="es-ES" dirty="0" smtClean="0"/>
              <a:t>Jekyll</a:t>
            </a:r>
            <a:r>
              <a:rPr lang="es-ES" dirty="0" smtClean="0"/>
              <a:t> - </a:t>
            </a:r>
            <a:r>
              <a:rPr lang="es-ES" dirty="0"/>
              <a:t>Lutyens</a:t>
            </a:r>
            <a:r>
              <a:rPr lang="es-ES" dirty="0"/>
              <a:t> </a:t>
            </a:r>
            <a:r>
              <a:rPr lang="es-ES" dirty="0" smtClean="0"/>
              <a:t> </a:t>
            </a:r>
            <a:r>
              <a:rPr lang="es-ES" dirty="0"/>
              <a:t>son todavía hoy algunos de los más bellos y admirados del mundo, por lo que debe haber </a:t>
            </a:r>
            <a:r>
              <a:rPr lang="es-ES" dirty="0" smtClean="0"/>
              <a:t>sido un buen acierto compositivo,…..</a:t>
            </a:r>
            <a:endParaRPr lang="es-ES" dirty="0"/>
          </a:p>
          <a:p>
            <a:r>
              <a:rPr lang="es-ES" dirty="0" smtClean="0"/>
              <a:t>Algunos jardines inspirados por </a:t>
            </a:r>
            <a:r>
              <a:rPr lang="es-ES" dirty="0" smtClean="0"/>
              <a:t>Jekyll</a:t>
            </a:r>
            <a:r>
              <a:rPr lang="es-ES" dirty="0" smtClean="0"/>
              <a:t> - </a:t>
            </a:r>
            <a:r>
              <a:rPr lang="es-ES" dirty="0" smtClean="0"/>
              <a:t>Lutyens</a:t>
            </a:r>
            <a:r>
              <a:rPr lang="es-ES" dirty="0" smtClean="0"/>
              <a:t>: </a:t>
            </a:r>
            <a:endParaRPr lang="es-ES" dirty="0"/>
          </a:p>
          <a:p>
            <a:r>
              <a:rPr lang="es-ES" dirty="0"/>
              <a:t>Hestercombe</a:t>
            </a:r>
            <a:r>
              <a:rPr lang="es-ES" dirty="0"/>
              <a:t>, (Somerset, Reino Unido) </a:t>
            </a:r>
          </a:p>
          <a:p>
            <a:r>
              <a:rPr lang="es-ES" dirty="0"/>
              <a:t>Upton</a:t>
            </a:r>
            <a:r>
              <a:rPr lang="es-ES" dirty="0"/>
              <a:t> Grey, (Hampshire, Reino Unido) </a:t>
            </a:r>
          </a:p>
          <a:p>
            <a:r>
              <a:rPr lang="es-ES" dirty="0"/>
              <a:t>Munstead</a:t>
            </a:r>
            <a:r>
              <a:rPr lang="es-ES" dirty="0"/>
              <a:t> Wood (Surrey, Reino Unido) </a:t>
            </a:r>
          </a:p>
          <a:p>
            <a:r>
              <a:rPr lang="es-ES" dirty="0"/>
              <a:t>Glebe</a:t>
            </a:r>
            <a:r>
              <a:rPr lang="es-ES" dirty="0"/>
              <a:t> House, (Connecticut, EE.UU.) </a:t>
            </a:r>
          </a:p>
          <a:p>
            <a:endParaRPr lang="es-ES" dirty="0"/>
          </a:p>
        </p:txBody>
      </p:sp>
    </p:spTree>
    <p:extLst>
      <p:ext uri="{BB962C8B-B14F-4D97-AF65-F5344CB8AC3E}">
        <p14:creationId xmlns:p14="http://schemas.microsoft.com/office/powerpoint/2010/main" val="69061985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643192" cy="6069288"/>
          </a:xfrm>
        </p:spPr>
        <p:txBody>
          <a:bodyPr>
            <a:normAutofit/>
          </a:bodyPr>
          <a:lstStyle/>
          <a:p>
            <a:r>
              <a:rPr lang="es-ES" dirty="0"/>
              <a:t>Algunas de las ideas que </a:t>
            </a:r>
            <a:r>
              <a:rPr lang="es-ES" dirty="0" smtClean="0"/>
              <a:t>podemos </a:t>
            </a:r>
            <a:r>
              <a:rPr lang="es-ES" dirty="0"/>
              <a:t>intentar, mezclando estilos de jardines formales e informales: </a:t>
            </a:r>
          </a:p>
          <a:p>
            <a:endParaRPr lang="es-ES" dirty="0"/>
          </a:p>
          <a:p>
            <a:endParaRPr lang="es-ES" dirty="0"/>
          </a:p>
        </p:txBody>
      </p:sp>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1496082"/>
            <a:ext cx="6984776" cy="4741230"/>
          </a:xfrm>
          <a:prstGeom prst="rect">
            <a:avLst/>
          </a:prstGeom>
        </p:spPr>
      </p:pic>
    </p:spTree>
    <p:extLst>
      <p:ext uri="{BB962C8B-B14F-4D97-AF65-F5344CB8AC3E}">
        <p14:creationId xmlns:p14="http://schemas.microsoft.com/office/powerpoint/2010/main" val="428882903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823390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221861600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glebehousecottages.co.uk/slider/data/images/Glebe_House_Garden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352390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historicbuildingsct.com/wp-content/uploads/2009/11/woodbury.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523903"/>
            <a:ext cx="4762500" cy="3334097"/>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55976" y="3523903"/>
            <a:ext cx="4788024" cy="3308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032657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4.bp.blogspot.com/_vF-Cy75U2zU/TS6zGgSctNI/AAAAAAAAHAw/Ex42pexSfM4/s640/Jekyll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528" y="0"/>
            <a:ext cx="932452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75176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4.bp.blogspot.com/-2s2ie6CZSnE/UESJtUtkB8I/AAAAAAAAKwo/XxnOonL5hHo/s1600/Moutiers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02473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Estructura formal, rellenos con </a:t>
            </a:r>
            <a:r>
              <a:rPr lang="es-ES" dirty="0" smtClean="0"/>
              <a:t>plantas vivaces perennes, </a:t>
            </a:r>
            <a:r>
              <a:rPr lang="es-ES" dirty="0"/>
              <a:t>plantación </a:t>
            </a:r>
            <a:r>
              <a:rPr lang="es-ES" dirty="0" smtClean="0"/>
              <a:t>y un  </a:t>
            </a:r>
            <a:r>
              <a:rPr lang="es-ES" dirty="0"/>
              <a:t>moderno estilo pradera </a:t>
            </a:r>
          </a:p>
          <a:p>
            <a:r>
              <a:rPr lang="es-ES" dirty="0" smtClean="0"/>
              <a:t>Plantas vivaces perennes en la </a:t>
            </a:r>
            <a:r>
              <a:rPr lang="es-ES" dirty="0"/>
              <a:t>cobertura y bordes rellenos con </a:t>
            </a:r>
            <a:r>
              <a:rPr lang="es-ES" dirty="0" smtClean="0"/>
              <a:t>herbáceas </a:t>
            </a:r>
            <a:r>
              <a:rPr lang="es-ES" dirty="0"/>
              <a:t>y verduras (</a:t>
            </a:r>
            <a:r>
              <a:rPr lang="es-ES" dirty="0" smtClean="0"/>
              <a:t>podemos </a:t>
            </a:r>
            <a:r>
              <a:rPr lang="es-ES" dirty="0"/>
              <a:t>mezclar </a:t>
            </a:r>
            <a:r>
              <a:rPr lang="es-ES" dirty="0" smtClean="0"/>
              <a:t>verduras de </a:t>
            </a:r>
            <a:r>
              <a:rPr lang="es-ES" dirty="0"/>
              <a:t>atractivo ornamental con flores </a:t>
            </a:r>
            <a:r>
              <a:rPr lang="es-ES" dirty="0" smtClean="0"/>
              <a:t>….</a:t>
            </a:r>
            <a:endParaRPr lang="es-ES" dirty="0"/>
          </a:p>
          <a:p>
            <a:r>
              <a:rPr lang="es-ES" dirty="0"/>
              <a:t>Estructura formal, con una mezcla de arbustos, árboles, plantas perennes y anuales en el color y el estilo de su elección. </a:t>
            </a:r>
          </a:p>
          <a:p>
            <a:r>
              <a:rPr lang="es-ES" dirty="0"/>
              <a:t>Toques finales </a:t>
            </a:r>
          </a:p>
          <a:p>
            <a:r>
              <a:rPr lang="es-ES" dirty="0"/>
              <a:t>No se olvide de agregar algunos toques de acabado esenciales en el estilo formal, para adaptarse a tu look elegido. </a:t>
            </a:r>
          </a:p>
          <a:p>
            <a:endParaRPr lang="es-ES" dirty="0"/>
          </a:p>
          <a:p>
            <a:endParaRPr lang="es-ES" dirty="0"/>
          </a:p>
        </p:txBody>
      </p:sp>
    </p:spTree>
    <p:extLst>
      <p:ext uri="{BB962C8B-B14F-4D97-AF65-F5344CB8AC3E}">
        <p14:creationId xmlns:p14="http://schemas.microsoft.com/office/powerpoint/2010/main" val="418462550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Algunas buenas ideas: </a:t>
            </a:r>
          </a:p>
          <a:p>
            <a:r>
              <a:rPr lang="es-ES" dirty="0"/>
              <a:t>Fuentes ornamentales, estanques o aguas funciones </a:t>
            </a:r>
          </a:p>
          <a:p>
            <a:r>
              <a:rPr lang="es-ES" dirty="0" smtClean="0"/>
              <a:t>Bancos y Asientos…. </a:t>
            </a:r>
            <a:endParaRPr lang="es-ES" dirty="0"/>
          </a:p>
          <a:p>
            <a:r>
              <a:rPr lang="es-ES" dirty="0"/>
              <a:t>Pérgolas (uso rosales trepadores más para </a:t>
            </a:r>
            <a:r>
              <a:rPr lang="es-ES" dirty="0" smtClean="0"/>
              <a:t>una </a:t>
            </a:r>
            <a:r>
              <a:rPr lang="es-ES" dirty="0" smtClean="0"/>
              <a:t>visión </a:t>
            </a:r>
            <a:r>
              <a:rPr lang="es-ES" dirty="0"/>
              <a:t>tradicional) </a:t>
            </a:r>
            <a:r>
              <a:rPr lang="es-ES" dirty="0" smtClean="0"/>
              <a:t>….</a:t>
            </a:r>
            <a:endParaRPr lang="es-ES" dirty="0"/>
          </a:p>
          <a:p>
            <a:r>
              <a:rPr lang="es-ES" dirty="0"/>
              <a:t>Estatuas y esculturas (en estilo moderno o </a:t>
            </a:r>
            <a:r>
              <a:rPr lang="es-ES" dirty="0" smtClean="0"/>
              <a:t>clásico) </a:t>
            </a:r>
            <a:endParaRPr lang="es-ES" dirty="0"/>
          </a:p>
          <a:p>
            <a:r>
              <a:rPr lang="es-ES" dirty="0" smtClean="0"/>
              <a:t>Macetones </a:t>
            </a:r>
            <a:r>
              <a:rPr lang="es-ES" dirty="0"/>
              <a:t>inteligentes y </a:t>
            </a:r>
            <a:r>
              <a:rPr lang="es-ES" dirty="0" smtClean="0"/>
              <a:t>urnas…. </a:t>
            </a:r>
            <a:endParaRPr lang="es-ES" dirty="0"/>
          </a:p>
          <a:p>
            <a:r>
              <a:rPr lang="es-ES" dirty="0"/>
              <a:t>Los relojes de sol </a:t>
            </a:r>
            <a:r>
              <a:rPr lang="es-ES" dirty="0" smtClean="0"/>
              <a:t>….</a:t>
            </a:r>
            <a:endParaRPr lang="es-ES" dirty="0"/>
          </a:p>
          <a:p>
            <a:r>
              <a:rPr lang="es-ES" dirty="0"/>
              <a:t>Hay </a:t>
            </a:r>
            <a:r>
              <a:rPr lang="es-ES" dirty="0" smtClean="0"/>
              <a:t>un muy bonito y </a:t>
            </a:r>
            <a:r>
              <a:rPr lang="es-ES" dirty="0"/>
              <a:t>muy moderno, pequeño jardín formal en los jardines perdidos de </a:t>
            </a:r>
            <a:r>
              <a:rPr lang="es-ES" dirty="0"/>
              <a:t>Heligan</a:t>
            </a:r>
            <a:r>
              <a:rPr lang="es-ES" dirty="0"/>
              <a:t> </a:t>
            </a:r>
          </a:p>
          <a:p>
            <a:r>
              <a:rPr lang="es-ES" dirty="0"/>
              <a:t>Como se puede ver, un jardín formal es mucho más que un tema - un jardín formal crea toda la estructura y el diseño de su jardín, y se pueden </a:t>
            </a:r>
            <a:r>
              <a:rPr lang="es-ES" dirty="0" smtClean="0"/>
              <a:t>diseñar </a:t>
            </a:r>
            <a:r>
              <a:rPr lang="es-ES" dirty="0"/>
              <a:t>para adaptarse a diferentes tipos, estilos, tamaños y formas </a:t>
            </a:r>
            <a:r>
              <a:rPr lang="es-ES" dirty="0" smtClean="0"/>
              <a:t> </a:t>
            </a:r>
            <a:r>
              <a:rPr lang="es-ES" dirty="0"/>
              <a:t>... </a:t>
            </a:r>
          </a:p>
          <a:p>
            <a:endParaRPr lang="es-ES" dirty="0"/>
          </a:p>
        </p:txBody>
      </p:sp>
    </p:spTree>
    <p:extLst>
      <p:ext uri="{BB962C8B-B14F-4D97-AF65-F5344CB8AC3E}">
        <p14:creationId xmlns:p14="http://schemas.microsoft.com/office/powerpoint/2010/main" val="12649088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a:bodyPr>
          <a:lstStyle/>
          <a:p>
            <a:r>
              <a:rPr lang="es-ES" dirty="0"/>
              <a:t>... Así que estoy seguro de que </a:t>
            </a:r>
            <a:r>
              <a:rPr lang="es-ES" dirty="0" smtClean="0"/>
              <a:t>habrá </a:t>
            </a:r>
            <a:r>
              <a:rPr lang="es-ES" dirty="0"/>
              <a:t>un estilo formal a </a:t>
            </a:r>
            <a:r>
              <a:rPr lang="es-ES" dirty="0" smtClean="0"/>
              <a:t>nuestra </a:t>
            </a:r>
            <a:r>
              <a:rPr lang="es-ES" dirty="0"/>
              <a:t>medida! </a:t>
            </a:r>
          </a:p>
          <a:p>
            <a:r>
              <a:rPr lang="es-ES" dirty="0"/>
              <a:t>Un estilo formal debe mantenerse ordenado </a:t>
            </a:r>
            <a:r>
              <a:rPr lang="es-ES" dirty="0" smtClean="0"/>
              <a:t> </a:t>
            </a:r>
            <a:r>
              <a:rPr lang="es-ES" dirty="0"/>
              <a:t>por lo que puede </a:t>
            </a:r>
            <a:r>
              <a:rPr lang="es-ES" dirty="0" smtClean="0"/>
              <a:t>tener </a:t>
            </a:r>
            <a:r>
              <a:rPr lang="es-ES" dirty="0"/>
              <a:t>el mantenimiento un poco más </a:t>
            </a:r>
            <a:r>
              <a:rPr lang="es-ES" dirty="0" smtClean="0"/>
              <a:t>elevado que </a:t>
            </a:r>
            <a:r>
              <a:rPr lang="es-ES" dirty="0"/>
              <a:t>otros estilos </a:t>
            </a:r>
          </a:p>
          <a:p>
            <a:r>
              <a:rPr lang="es-ES" dirty="0"/>
              <a:t>... Pero, si </a:t>
            </a:r>
            <a:r>
              <a:rPr lang="es-ES" dirty="0" smtClean="0"/>
              <a:t>nos </a:t>
            </a:r>
            <a:r>
              <a:rPr lang="es-ES" dirty="0"/>
              <a:t>gusta un estilo pulcro, ordenado y elegante, a continuación, un jardín formal es sin </a:t>
            </a:r>
            <a:r>
              <a:rPr lang="es-ES" dirty="0" smtClean="0"/>
              <a:t>duda el </a:t>
            </a:r>
            <a:r>
              <a:rPr lang="es-ES" dirty="0"/>
              <a:t>adecuado </a:t>
            </a:r>
            <a:r>
              <a:rPr lang="es-ES" dirty="0" smtClean="0"/>
              <a:t> </a:t>
            </a:r>
            <a:r>
              <a:rPr lang="es-ES" dirty="0"/>
              <a:t>y </a:t>
            </a:r>
            <a:r>
              <a:rPr lang="es-ES" dirty="0" smtClean="0"/>
              <a:t> </a:t>
            </a:r>
            <a:r>
              <a:rPr lang="es-ES" dirty="0"/>
              <a:t>bien </a:t>
            </a:r>
            <a:r>
              <a:rPr lang="es-ES" dirty="0" smtClean="0"/>
              <a:t>valdrá </a:t>
            </a:r>
            <a:r>
              <a:rPr lang="es-ES" dirty="0"/>
              <a:t>el esfuerzo extra! </a:t>
            </a:r>
          </a:p>
          <a:p>
            <a:r>
              <a:rPr lang="es-ES" dirty="0"/>
              <a:t>Mezclar y combinar con </a:t>
            </a:r>
            <a:r>
              <a:rPr lang="es-ES" dirty="0" smtClean="0"/>
              <a:t>el </a:t>
            </a:r>
            <a:r>
              <a:rPr lang="es-ES" dirty="0"/>
              <a:t>estilo formal </a:t>
            </a:r>
            <a:r>
              <a:rPr lang="es-ES" dirty="0" smtClean="0"/>
              <a:t> </a:t>
            </a:r>
            <a:r>
              <a:rPr lang="es-ES" dirty="0"/>
              <a:t>las ideas </a:t>
            </a:r>
            <a:r>
              <a:rPr lang="es-ES" dirty="0" smtClean="0"/>
              <a:t>y plantaciones caseras en el </a:t>
            </a:r>
            <a:r>
              <a:rPr lang="es-ES" dirty="0"/>
              <a:t>diseño de jardines y </a:t>
            </a:r>
            <a:r>
              <a:rPr lang="es-ES" dirty="0" smtClean="0"/>
              <a:t>escoger </a:t>
            </a:r>
            <a:r>
              <a:rPr lang="es-ES" dirty="0"/>
              <a:t>lo mejor de </a:t>
            </a:r>
            <a:r>
              <a:rPr lang="es-ES" dirty="0" smtClean="0"/>
              <a:t>ambos estilos! </a:t>
            </a:r>
            <a:endParaRPr lang="es-ES" dirty="0"/>
          </a:p>
          <a:p>
            <a:endParaRPr lang="es-ES" dirty="0"/>
          </a:p>
        </p:txBody>
      </p:sp>
    </p:spTree>
    <p:extLst>
      <p:ext uri="{BB962C8B-B14F-4D97-AF65-F5344CB8AC3E}">
        <p14:creationId xmlns:p14="http://schemas.microsoft.com/office/powerpoint/2010/main" val="159886299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145016" cy="6858000"/>
          </a:xfrm>
          <a:prstGeom prst="rect">
            <a:avLst/>
          </a:prstGeom>
        </p:spPr>
      </p:pic>
    </p:spTree>
    <p:extLst>
      <p:ext uri="{BB962C8B-B14F-4D97-AF65-F5344CB8AC3E}">
        <p14:creationId xmlns:p14="http://schemas.microsoft.com/office/powerpoint/2010/main" val="65815618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717086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739984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6" y="0"/>
            <a:ext cx="9136367" cy="6858000"/>
          </a:xfrm>
          <a:prstGeom prst="rect">
            <a:avLst/>
          </a:prstGeom>
        </p:spPr>
      </p:pic>
    </p:spTree>
    <p:extLst>
      <p:ext uri="{BB962C8B-B14F-4D97-AF65-F5344CB8AC3E}">
        <p14:creationId xmlns:p14="http://schemas.microsoft.com/office/powerpoint/2010/main" val="397206151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678982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274638"/>
            <a:ext cx="7169224" cy="1143000"/>
          </a:xfrm>
          <a:solidFill>
            <a:schemeClr val="accent3"/>
          </a:solidFill>
        </p:spPr>
        <p:txBody>
          <a:bodyPr/>
          <a:lstStyle/>
          <a:p>
            <a:r>
              <a:rPr lang="es-ES" dirty="0"/>
              <a:t> ETAPA DE INFORMACIÓN</a:t>
            </a:r>
          </a:p>
        </p:txBody>
      </p:sp>
      <p:sp>
        <p:nvSpPr>
          <p:cNvPr id="3" name="2 Marcador de contenido"/>
          <p:cNvSpPr>
            <a:spLocks noGrp="1"/>
          </p:cNvSpPr>
          <p:nvPr>
            <p:ph sz="quarter" idx="1"/>
          </p:nvPr>
        </p:nvSpPr>
        <p:spPr/>
        <p:txBody>
          <a:bodyPr>
            <a:normAutofit lnSpcReduction="10000"/>
          </a:bodyPr>
          <a:lstStyle/>
          <a:p>
            <a:r>
              <a:rPr lang="es-ES" b="1" dirty="0">
                <a:solidFill>
                  <a:schemeClr val="accent3"/>
                </a:solidFill>
              </a:rPr>
              <a:t>Información primaria</a:t>
            </a:r>
            <a:r>
              <a:rPr lang="es-ES" b="1" dirty="0"/>
              <a:t>: </a:t>
            </a:r>
          </a:p>
          <a:p>
            <a:r>
              <a:rPr lang="es-ES" dirty="0"/>
              <a:t>Presupuesto, utilidades, condicionantes climáticos, terreno... hay que hacer un </a:t>
            </a:r>
            <a:r>
              <a:rPr lang="es-ES" dirty="0" smtClean="0"/>
              <a:t>guion </a:t>
            </a:r>
            <a:r>
              <a:rPr lang="es-ES" dirty="0"/>
              <a:t>previo. Para ello nos debemos fijar en varios condicionantes</a:t>
            </a:r>
            <a:r>
              <a:rPr lang="es-ES" dirty="0" smtClean="0"/>
              <a:t>: </a:t>
            </a:r>
            <a:endParaRPr lang="es-ES" dirty="0"/>
          </a:p>
          <a:p>
            <a:r>
              <a:rPr lang="es-ES" b="1" dirty="0">
                <a:solidFill>
                  <a:schemeClr val="accent3"/>
                </a:solidFill>
              </a:rPr>
              <a:t>Entorno</a:t>
            </a:r>
            <a:r>
              <a:rPr lang="es-ES" dirty="0">
                <a:solidFill>
                  <a:schemeClr val="accent3"/>
                </a:solidFill>
              </a:rPr>
              <a:t>: </a:t>
            </a:r>
            <a:r>
              <a:rPr lang="es-ES" dirty="0"/>
              <a:t>dentro de este hay varios </a:t>
            </a:r>
            <a:r>
              <a:rPr lang="es-ES" dirty="0" smtClean="0"/>
              <a:t>factores</a:t>
            </a:r>
            <a:endParaRPr lang="es-ES" dirty="0"/>
          </a:p>
          <a:p>
            <a:r>
              <a:rPr lang="es-ES" b="1" dirty="0">
                <a:solidFill>
                  <a:schemeClr val="accent3"/>
                </a:solidFill>
              </a:rPr>
              <a:t>Zonas urbanas</a:t>
            </a:r>
            <a:r>
              <a:rPr lang="es-ES" dirty="0">
                <a:solidFill>
                  <a:schemeClr val="accent3"/>
                </a:solidFill>
              </a:rPr>
              <a:t>: </a:t>
            </a:r>
            <a:r>
              <a:rPr lang="es-ES" dirty="0"/>
              <a:t>en estas zonas el jardín es independiente y está cerrado con cerramientos opacos, se usa gran diversidad vegetal y el exterior puede ser bastante diverso. </a:t>
            </a:r>
          </a:p>
          <a:p>
            <a:r>
              <a:rPr lang="es-ES" b="1" dirty="0">
                <a:solidFill>
                  <a:schemeClr val="accent3"/>
                </a:solidFill>
              </a:rPr>
              <a:t>Zonas rurales</a:t>
            </a:r>
            <a:r>
              <a:rPr lang="es-ES" dirty="0">
                <a:solidFill>
                  <a:schemeClr val="accent3"/>
                </a:solidFill>
              </a:rPr>
              <a:t>: </a:t>
            </a:r>
            <a:r>
              <a:rPr lang="es-ES" dirty="0"/>
              <a:t>cuando hay pocos elementos antrópicos se debe intentar que el diseño esté integrado con el exterior, se tiene muy en cuenta el entorno</a:t>
            </a:r>
            <a:r>
              <a:rPr lang="es-ES" dirty="0" smtClean="0"/>
              <a:t>.</a:t>
            </a:r>
            <a:endParaRPr lang="es-ES" dirty="0"/>
          </a:p>
          <a:p>
            <a:endParaRPr lang="es-ES" dirty="0"/>
          </a:p>
          <a:p>
            <a:endParaRPr lang="es-ES" dirty="0"/>
          </a:p>
        </p:txBody>
      </p:sp>
    </p:spTree>
    <p:extLst>
      <p:ext uri="{BB962C8B-B14F-4D97-AF65-F5344CB8AC3E}">
        <p14:creationId xmlns:p14="http://schemas.microsoft.com/office/powerpoint/2010/main" val="228875313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b="1" dirty="0">
                <a:solidFill>
                  <a:schemeClr val="accent3"/>
                </a:solidFill>
              </a:rPr>
              <a:t>Vistas: </a:t>
            </a:r>
            <a:r>
              <a:rPr lang="es-ES" dirty="0"/>
              <a:t>se deben tener en cuenta los trucos del trampantojo o el </a:t>
            </a:r>
            <a:r>
              <a:rPr lang="es-ES" dirty="0" smtClean="0"/>
              <a:t>sakei</a:t>
            </a:r>
            <a:r>
              <a:rPr lang="es-ES" dirty="0" smtClean="0"/>
              <a:t>.</a:t>
            </a:r>
          </a:p>
          <a:p>
            <a:r>
              <a:rPr lang="es-ES" b="1" dirty="0">
                <a:solidFill>
                  <a:schemeClr val="accent3"/>
                </a:solidFill>
              </a:rPr>
              <a:t>Vegetación existente</a:t>
            </a:r>
            <a:r>
              <a:rPr lang="es-ES" dirty="0"/>
              <a:t>: es otro elemento exterior a tener en </a:t>
            </a:r>
            <a:r>
              <a:rPr lang="es-ES" dirty="0" smtClean="0"/>
              <a:t>cuenta</a:t>
            </a:r>
            <a:endParaRPr lang="es-ES" dirty="0"/>
          </a:p>
          <a:p>
            <a:r>
              <a:rPr lang="es-ES" b="1" dirty="0">
                <a:solidFill>
                  <a:schemeClr val="accent3"/>
                </a:solidFill>
              </a:rPr>
              <a:t>Altitud</a:t>
            </a:r>
            <a:r>
              <a:rPr lang="es-ES" dirty="0">
                <a:solidFill>
                  <a:schemeClr val="accent3"/>
                </a:solidFill>
              </a:rPr>
              <a:t>: </a:t>
            </a:r>
            <a:r>
              <a:rPr lang="es-ES" dirty="0"/>
              <a:t>Es importante para la selección del material vegetal, sobre todo porque influye en el clima, la insolación, dentro de la altitud se tendrá en cuenta si se encuentra</a:t>
            </a:r>
            <a:r>
              <a:rPr lang="es-ES" dirty="0" smtClean="0"/>
              <a:t>:</a:t>
            </a:r>
            <a:endParaRPr lang="es-ES" dirty="0"/>
          </a:p>
          <a:p>
            <a:r>
              <a:rPr lang="es-ES" dirty="0"/>
              <a:t>Nivel del </a:t>
            </a:r>
            <a:r>
              <a:rPr lang="es-ES" dirty="0" smtClean="0"/>
              <a:t>mar</a:t>
            </a:r>
            <a:endParaRPr lang="es-ES" dirty="0"/>
          </a:p>
          <a:p>
            <a:r>
              <a:rPr lang="es-ES" dirty="0" smtClean="0"/>
              <a:t>Meseta</a:t>
            </a:r>
          </a:p>
          <a:p>
            <a:r>
              <a:rPr lang="es-ES" dirty="0" smtClean="0"/>
              <a:t>Montaña</a:t>
            </a:r>
            <a:endParaRPr lang="es-ES" dirty="0"/>
          </a:p>
          <a:p>
            <a:r>
              <a:rPr lang="es-ES" b="1" dirty="0">
                <a:solidFill>
                  <a:schemeClr val="accent3"/>
                </a:solidFill>
              </a:rPr>
              <a:t>Situación del edificio</a:t>
            </a:r>
            <a:r>
              <a:rPr lang="es-ES" dirty="0"/>
              <a:t>: Es importante tener en cuenta si el edificio está construido con anterioridad a la instauración del jardín o no.</a:t>
            </a:r>
          </a:p>
          <a:p>
            <a:endParaRPr lang="es-ES" dirty="0"/>
          </a:p>
          <a:p>
            <a:endParaRPr lang="es-ES" dirty="0"/>
          </a:p>
          <a:p>
            <a:endParaRPr lang="es-ES" dirty="0"/>
          </a:p>
        </p:txBody>
      </p:sp>
    </p:spTree>
    <p:extLst>
      <p:ext uri="{BB962C8B-B14F-4D97-AF65-F5344CB8AC3E}">
        <p14:creationId xmlns:p14="http://schemas.microsoft.com/office/powerpoint/2010/main" val="226557076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Edificio construido con anterioridad: hay que tener en cuenta la ubicación para ver las zonas de sol y de sombra. </a:t>
            </a:r>
            <a:endParaRPr lang="es-ES" dirty="0" smtClean="0"/>
          </a:p>
          <a:p>
            <a:r>
              <a:rPr lang="es-ES" dirty="0" smtClean="0"/>
              <a:t>En </a:t>
            </a:r>
            <a:r>
              <a:rPr lang="es-ES" dirty="0"/>
              <a:t>los jardines pequeños los caminos serán perimetrales y se tendrá en cuenta si hay garaje u otros elementos como la entrada a la casa y la situación de las ventanas desde las que se vaya a visionar el jardín</a:t>
            </a:r>
            <a:r>
              <a:rPr lang="es-ES" dirty="0" smtClean="0"/>
              <a:t>.</a:t>
            </a:r>
            <a:endParaRPr lang="es-ES" dirty="0"/>
          </a:p>
          <a:p>
            <a:r>
              <a:rPr lang="es-ES" dirty="0"/>
              <a:t>Si el edificio no se ha construido se colocará en la mejor posición para que haya pocas zonas de </a:t>
            </a:r>
            <a:r>
              <a:rPr lang="es-ES" dirty="0" smtClean="0"/>
              <a:t>sombra </a:t>
            </a:r>
            <a:endParaRPr lang="es-ES" dirty="0"/>
          </a:p>
          <a:p>
            <a:r>
              <a:rPr lang="es-ES" b="1" dirty="0">
                <a:solidFill>
                  <a:schemeClr val="accent3"/>
                </a:solidFill>
              </a:rPr>
              <a:t>Zonas de sol y de sombra</a:t>
            </a:r>
            <a:r>
              <a:rPr lang="es-ES" dirty="0" smtClean="0">
                <a:solidFill>
                  <a:schemeClr val="accent3"/>
                </a:solidFill>
              </a:rPr>
              <a:t>:</a:t>
            </a:r>
          </a:p>
          <a:p>
            <a:r>
              <a:rPr lang="es-ES" dirty="0" smtClean="0"/>
              <a:t> </a:t>
            </a:r>
            <a:r>
              <a:rPr lang="es-ES" dirty="0"/>
              <a:t>Dos son los parámetros a tener en cuenta</a:t>
            </a:r>
            <a:r>
              <a:rPr lang="es-ES" dirty="0" smtClean="0"/>
              <a:t>:</a:t>
            </a:r>
            <a:endParaRPr lang="es-ES" dirty="0"/>
          </a:p>
          <a:p>
            <a:r>
              <a:rPr lang="es-ES" dirty="0"/>
              <a:t>orientación de la </a:t>
            </a:r>
            <a:r>
              <a:rPr lang="es-ES" dirty="0" smtClean="0"/>
              <a:t>parcela</a:t>
            </a:r>
            <a:endParaRPr lang="es-ES" dirty="0"/>
          </a:p>
          <a:p>
            <a:r>
              <a:rPr lang="es-ES" dirty="0"/>
              <a:t> orientación del edificio</a:t>
            </a:r>
          </a:p>
          <a:p>
            <a:endParaRPr lang="es-ES" dirty="0"/>
          </a:p>
          <a:p>
            <a:endParaRPr lang="es-ES" dirty="0"/>
          </a:p>
        </p:txBody>
      </p:sp>
    </p:spTree>
    <p:extLst>
      <p:ext uri="{BB962C8B-B14F-4D97-AF65-F5344CB8AC3E}">
        <p14:creationId xmlns:p14="http://schemas.microsoft.com/office/powerpoint/2010/main" val="305634029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b="1" dirty="0">
                <a:solidFill>
                  <a:schemeClr val="accent3"/>
                </a:solidFill>
              </a:rPr>
              <a:t>Climatología</a:t>
            </a:r>
            <a:r>
              <a:rPr lang="es-ES" b="1" dirty="0" smtClean="0">
                <a:solidFill>
                  <a:schemeClr val="accent3"/>
                </a:solidFill>
              </a:rPr>
              <a:t>:</a:t>
            </a:r>
            <a:endParaRPr lang="es-ES" b="1" dirty="0">
              <a:solidFill>
                <a:schemeClr val="accent3"/>
              </a:solidFill>
            </a:endParaRPr>
          </a:p>
          <a:p>
            <a:r>
              <a:rPr lang="es-ES" dirty="0" smtClean="0"/>
              <a:t>Cálido</a:t>
            </a:r>
            <a:endParaRPr lang="es-ES" dirty="0"/>
          </a:p>
          <a:p>
            <a:r>
              <a:rPr lang="es-ES" dirty="0" smtClean="0"/>
              <a:t>Templado</a:t>
            </a:r>
            <a:endParaRPr lang="es-ES" dirty="0"/>
          </a:p>
          <a:p>
            <a:r>
              <a:rPr lang="es-ES" dirty="0" smtClean="0"/>
              <a:t>Frío</a:t>
            </a:r>
            <a:endParaRPr lang="es-ES" dirty="0"/>
          </a:p>
          <a:p>
            <a:r>
              <a:rPr lang="es-ES" dirty="0" smtClean="0"/>
              <a:t>Árido</a:t>
            </a:r>
            <a:endParaRPr lang="es-ES" dirty="0"/>
          </a:p>
          <a:p>
            <a:r>
              <a:rPr lang="es-ES" dirty="0"/>
              <a:t>Temperaturas </a:t>
            </a:r>
            <a:r>
              <a:rPr lang="es-ES" dirty="0" smtClean="0"/>
              <a:t>extremas</a:t>
            </a:r>
            <a:endParaRPr lang="es-ES" dirty="0"/>
          </a:p>
          <a:p>
            <a:r>
              <a:rPr lang="es-ES" dirty="0"/>
              <a:t>Microclimas, en zonas urbanas tener en cuenta la insolación y </a:t>
            </a:r>
            <a:r>
              <a:rPr lang="es-ES" dirty="0" smtClean="0"/>
              <a:t>temperaturas</a:t>
            </a:r>
          </a:p>
          <a:p>
            <a:r>
              <a:rPr lang="es-ES" dirty="0"/>
              <a:t>Riegos y disponibilidad de agua</a:t>
            </a:r>
            <a:r>
              <a:rPr lang="es-ES" dirty="0" smtClean="0"/>
              <a:t>:</a:t>
            </a:r>
            <a:endParaRPr lang="es-ES" dirty="0"/>
          </a:p>
          <a:p>
            <a:r>
              <a:rPr lang="es-ES" dirty="0"/>
              <a:t> Disponibilidad de agua para el </a:t>
            </a:r>
            <a:r>
              <a:rPr lang="es-ES" dirty="0" smtClean="0"/>
              <a:t>riego</a:t>
            </a:r>
            <a:endParaRPr lang="es-ES" dirty="0"/>
          </a:p>
          <a:p>
            <a:r>
              <a:rPr lang="es-ES" dirty="0"/>
              <a:t>Calidad de agua para el riego: Ver si hay salinidad, en cuyo caso hay que disponer de drenaje para el riego en exceso, o bien si es agua es caliza y puede obstruir los goteros o haber problemas con plantas </a:t>
            </a:r>
            <a:r>
              <a:rPr lang="es-ES" dirty="0"/>
              <a:t>calcífugas</a:t>
            </a:r>
            <a:endParaRPr lang="es-ES" dirty="0"/>
          </a:p>
          <a:p>
            <a:endParaRPr lang="es-ES" dirty="0"/>
          </a:p>
          <a:p>
            <a:endParaRPr lang="es-ES" dirty="0"/>
          </a:p>
        </p:txBody>
      </p:sp>
    </p:spTree>
    <p:extLst>
      <p:ext uri="{BB962C8B-B14F-4D97-AF65-F5344CB8AC3E}">
        <p14:creationId xmlns:p14="http://schemas.microsoft.com/office/powerpoint/2010/main" val="142828918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Sistemas de riego a </a:t>
            </a:r>
            <a:r>
              <a:rPr lang="es-ES" dirty="0" smtClean="0"/>
              <a:t>emplear </a:t>
            </a:r>
            <a:endParaRPr lang="es-ES" dirty="0"/>
          </a:p>
          <a:p>
            <a:r>
              <a:rPr lang="es-ES" dirty="0"/>
              <a:t>Características del suelo: </a:t>
            </a:r>
          </a:p>
          <a:p>
            <a:r>
              <a:rPr lang="es-ES" dirty="0" smtClean="0"/>
              <a:t>Textura</a:t>
            </a:r>
            <a:endParaRPr lang="es-ES" dirty="0"/>
          </a:p>
          <a:p>
            <a:r>
              <a:rPr lang="es-ES" dirty="0" smtClean="0"/>
              <a:t>Estructura</a:t>
            </a:r>
            <a:endParaRPr lang="es-ES" dirty="0"/>
          </a:p>
          <a:p>
            <a:r>
              <a:rPr lang="es-ES" dirty="0"/>
              <a:t>Materia </a:t>
            </a:r>
            <a:r>
              <a:rPr lang="es-ES" dirty="0" smtClean="0"/>
              <a:t>orgánica</a:t>
            </a:r>
            <a:endParaRPr lang="es-ES" dirty="0"/>
          </a:p>
          <a:p>
            <a:r>
              <a:rPr lang="es-ES" dirty="0"/>
              <a:t>Drenaje o suela de labor</a:t>
            </a:r>
            <a:r>
              <a:rPr lang="es-ES" dirty="0" smtClean="0"/>
              <a:t>...</a:t>
            </a:r>
            <a:endParaRPr lang="es-ES" dirty="0"/>
          </a:p>
          <a:p>
            <a:r>
              <a:rPr lang="es-ES" b="1" dirty="0">
                <a:solidFill>
                  <a:schemeClr val="accent3"/>
                </a:solidFill>
              </a:rPr>
              <a:t>Orografía: </a:t>
            </a:r>
            <a:r>
              <a:rPr lang="es-ES" dirty="0"/>
              <a:t>Si es llano o en pendiente, hay que aprovechar el terreno que se </a:t>
            </a:r>
            <a:r>
              <a:rPr lang="es-ES" dirty="0" smtClean="0"/>
              <a:t>tenga</a:t>
            </a:r>
            <a:endParaRPr lang="es-ES" dirty="0"/>
          </a:p>
          <a:p>
            <a:r>
              <a:rPr lang="es-ES" dirty="0"/>
              <a:t>Factores a tener en cuenta en el movimiento de tierras</a:t>
            </a:r>
            <a:r>
              <a:rPr lang="es-ES" dirty="0" smtClean="0"/>
              <a:t>:</a:t>
            </a:r>
          </a:p>
          <a:p>
            <a:r>
              <a:rPr lang="es-ES" dirty="0"/>
              <a:t>Respetar vistas y perspectiva del </a:t>
            </a:r>
            <a:r>
              <a:rPr lang="es-ES" dirty="0" smtClean="0"/>
              <a:t>terreno</a:t>
            </a:r>
            <a:endParaRPr lang="es-ES" dirty="0"/>
          </a:p>
          <a:p>
            <a:r>
              <a:rPr lang="es-ES" dirty="0"/>
              <a:t>Ver dónde van ubicados las construcciones para no perder </a:t>
            </a:r>
            <a:r>
              <a:rPr lang="es-ES" dirty="0" smtClean="0"/>
              <a:t>vistas…</a:t>
            </a:r>
            <a:endParaRPr lang="es-ES" dirty="0"/>
          </a:p>
          <a:p>
            <a:endParaRPr lang="es-ES" dirty="0"/>
          </a:p>
          <a:p>
            <a:endParaRPr lang="es-ES" dirty="0"/>
          </a:p>
          <a:p>
            <a:endParaRPr lang="es-ES" dirty="0"/>
          </a:p>
        </p:txBody>
      </p:sp>
    </p:spTree>
    <p:extLst>
      <p:ext uri="{BB962C8B-B14F-4D97-AF65-F5344CB8AC3E}">
        <p14:creationId xmlns:p14="http://schemas.microsoft.com/office/powerpoint/2010/main" val="207528861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Aprovechar los accidentes topográficos y </a:t>
            </a:r>
            <a:r>
              <a:rPr lang="es-ES" dirty="0" smtClean="0"/>
              <a:t>geodésicos….</a:t>
            </a:r>
            <a:endParaRPr lang="es-ES" dirty="0"/>
          </a:p>
          <a:p>
            <a:r>
              <a:rPr lang="es-ES" dirty="0"/>
              <a:t>Conservar la capa </a:t>
            </a:r>
            <a:r>
              <a:rPr lang="es-ES" dirty="0" smtClean="0"/>
              <a:t>superficial</a:t>
            </a:r>
            <a:endParaRPr lang="es-ES" dirty="0"/>
          </a:p>
          <a:p>
            <a:r>
              <a:rPr lang="es-ES" dirty="0"/>
              <a:t>Evitar </a:t>
            </a:r>
            <a:r>
              <a:rPr lang="es-ES" dirty="0" smtClean="0"/>
              <a:t>erosión….</a:t>
            </a:r>
            <a:endParaRPr lang="es-ES" dirty="0"/>
          </a:p>
          <a:p>
            <a:r>
              <a:rPr lang="es-ES" dirty="0"/>
              <a:t>Evitar que se dañen </a:t>
            </a:r>
            <a:r>
              <a:rPr lang="es-ES" dirty="0" smtClean="0"/>
              <a:t>ejemplares…. </a:t>
            </a:r>
            <a:endParaRPr lang="es-ES" dirty="0"/>
          </a:p>
          <a:p>
            <a:r>
              <a:rPr lang="es-ES" dirty="0"/>
              <a:t>Estudiar las salidas de las aguas de lluvia y </a:t>
            </a:r>
            <a:r>
              <a:rPr lang="es-ES" dirty="0" smtClean="0"/>
              <a:t>riego</a:t>
            </a:r>
            <a:endParaRPr lang="es-ES" dirty="0"/>
          </a:p>
          <a:p>
            <a:r>
              <a:rPr lang="es-ES" dirty="0"/>
              <a:t>Tener en cuenta las necesidades de la red de drenaje y riego</a:t>
            </a:r>
            <a:r>
              <a:rPr lang="es-ES" dirty="0" smtClean="0"/>
              <a:t>.</a:t>
            </a:r>
            <a:endParaRPr lang="es-ES" dirty="0"/>
          </a:p>
          <a:p>
            <a:r>
              <a:rPr lang="es-ES" b="1" dirty="0">
                <a:solidFill>
                  <a:schemeClr val="accent3"/>
                </a:solidFill>
              </a:rPr>
              <a:t>Edificio: </a:t>
            </a:r>
            <a:endParaRPr lang="es-ES" b="1" dirty="0" smtClean="0">
              <a:solidFill>
                <a:schemeClr val="accent3"/>
              </a:solidFill>
            </a:endParaRPr>
          </a:p>
          <a:p>
            <a:r>
              <a:rPr lang="es-ES" dirty="0" smtClean="0"/>
              <a:t>Características </a:t>
            </a:r>
            <a:r>
              <a:rPr lang="es-ES" dirty="0"/>
              <a:t>del edificio para adecuar el </a:t>
            </a:r>
            <a:r>
              <a:rPr lang="es-ES" dirty="0" smtClean="0"/>
              <a:t>diseño</a:t>
            </a:r>
          </a:p>
          <a:p>
            <a:r>
              <a:rPr lang="es-ES" dirty="0" smtClean="0"/>
              <a:t>Clásico</a:t>
            </a:r>
            <a:endParaRPr lang="es-ES" dirty="0"/>
          </a:p>
          <a:p>
            <a:r>
              <a:rPr lang="es-ES" dirty="0" smtClean="0"/>
              <a:t>Mediterráneo</a:t>
            </a:r>
            <a:endParaRPr lang="es-ES" dirty="0"/>
          </a:p>
          <a:p>
            <a:r>
              <a:rPr lang="es-ES" dirty="0"/>
              <a:t>Alpino</a:t>
            </a:r>
          </a:p>
          <a:p>
            <a:endParaRPr lang="es-ES" dirty="0"/>
          </a:p>
          <a:p>
            <a:endParaRPr lang="es-ES" dirty="0"/>
          </a:p>
          <a:p>
            <a:endParaRPr lang="es-ES" dirty="0"/>
          </a:p>
        </p:txBody>
      </p:sp>
    </p:spTree>
    <p:extLst>
      <p:ext uri="{BB962C8B-B14F-4D97-AF65-F5344CB8AC3E}">
        <p14:creationId xmlns:p14="http://schemas.microsoft.com/office/powerpoint/2010/main" val="216367843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smtClean="0"/>
              <a:t>Urbano</a:t>
            </a:r>
            <a:endParaRPr lang="es-ES" dirty="0"/>
          </a:p>
          <a:p>
            <a:r>
              <a:rPr lang="es-ES" dirty="0"/>
              <a:t>Público: camping, colegio, hospital</a:t>
            </a:r>
            <a:r>
              <a:rPr lang="es-ES" dirty="0" smtClean="0"/>
              <a:t>...</a:t>
            </a:r>
            <a:endParaRPr lang="es-ES" dirty="0"/>
          </a:p>
          <a:p>
            <a:r>
              <a:rPr lang="es-ES" dirty="0"/>
              <a:t> Información secundaria</a:t>
            </a:r>
            <a:r>
              <a:rPr lang="es-ES" dirty="0" smtClean="0"/>
              <a:t>:</a:t>
            </a:r>
            <a:endParaRPr lang="es-ES" dirty="0"/>
          </a:p>
          <a:p>
            <a:r>
              <a:rPr lang="es-ES" dirty="0"/>
              <a:t>Condicionantes y necesidades del </a:t>
            </a:r>
            <a:r>
              <a:rPr lang="es-ES" dirty="0" smtClean="0"/>
              <a:t>usuario </a:t>
            </a:r>
            <a:endParaRPr lang="es-ES" dirty="0"/>
          </a:p>
          <a:p>
            <a:r>
              <a:rPr lang="es-ES" dirty="0" smtClean="0"/>
              <a:t>Guion </a:t>
            </a:r>
            <a:r>
              <a:rPr lang="es-ES" dirty="0"/>
              <a:t>para el diseño</a:t>
            </a:r>
            <a:r>
              <a:rPr lang="es-ES" dirty="0" smtClean="0"/>
              <a:t>:</a:t>
            </a:r>
            <a:endParaRPr lang="es-ES" dirty="0"/>
          </a:p>
          <a:p>
            <a:r>
              <a:rPr lang="es-ES" dirty="0"/>
              <a:t>Informe previo</a:t>
            </a:r>
            <a:r>
              <a:rPr lang="es-ES" dirty="0" smtClean="0"/>
              <a:t>:</a:t>
            </a:r>
            <a:endParaRPr lang="es-ES" dirty="0"/>
          </a:p>
          <a:p>
            <a:r>
              <a:rPr lang="es-ES" dirty="0"/>
              <a:t>Necesidades del usuario</a:t>
            </a:r>
            <a:r>
              <a:rPr lang="es-ES" dirty="0" smtClean="0"/>
              <a:t>:</a:t>
            </a:r>
            <a:endParaRPr lang="es-ES" dirty="0"/>
          </a:p>
          <a:p>
            <a:r>
              <a:rPr lang="es-ES" dirty="0"/>
              <a:t>Presupuesto: es un condicionante muy importante. Hay 3 </a:t>
            </a:r>
            <a:r>
              <a:rPr lang="es-ES" dirty="0" smtClean="0"/>
              <a:t>tipos</a:t>
            </a:r>
            <a:endParaRPr lang="es-ES" dirty="0"/>
          </a:p>
          <a:p>
            <a:r>
              <a:rPr lang="es-ES" b="1" dirty="0">
                <a:solidFill>
                  <a:schemeClr val="accent3"/>
                </a:solidFill>
              </a:rPr>
              <a:t>Económico: </a:t>
            </a:r>
            <a:r>
              <a:rPr lang="es-ES" dirty="0"/>
              <a:t>resulta muy caro el movimiento de tierras, los elementos arquitectónicos... hay que poner elementos vegetales con predomino de árboles y arbustos en especial los que se adecuan a la x</a:t>
            </a:r>
            <a:r>
              <a:rPr lang="es-ES" dirty="0" smtClean="0"/>
              <a:t>erojardinería </a:t>
            </a:r>
            <a:r>
              <a:rPr lang="es-ES" dirty="0"/>
              <a:t>y tienen un bajo </a:t>
            </a:r>
            <a:r>
              <a:rPr lang="es-ES" dirty="0" smtClean="0"/>
              <a:t>mantenimiento..</a:t>
            </a:r>
            <a:endParaRPr lang="es-ES" dirty="0"/>
          </a:p>
          <a:p>
            <a:endParaRPr lang="es-ES" dirty="0"/>
          </a:p>
        </p:txBody>
      </p:sp>
    </p:spTree>
    <p:extLst>
      <p:ext uri="{BB962C8B-B14F-4D97-AF65-F5344CB8AC3E}">
        <p14:creationId xmlns:p14="http://schemas.microsoft.com/office/powerpoint/2010/main" val="213936782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b="1" dirty="0">
                <a:solidFill>
                  <a:schemeClr val="accent3"/>
                </a:solidFill>
              </a:rPr>
              <a:t>Tipo medio</a:t>
            </a:r>
            <a:r>
              <a:rPr lang="es-ES" dirty="0">
                <a:solidFill>
                  <a:schemeClr val="accent3"/>
                </a:solidFill>
              </a:rPr>
              <a:t>: </a:t>
            </a:r>
            <a:r>
              <a:rPr lang="es-ES" dirty="0"/>
              <a:t>es lo más normal, con pocos movimientos de tierras y con la introducción de elementos arquitectónicos, se suele introducir la pradera</a:t>
            </a:r>
            <a:r>
              <a:rPr lang="es-ES" dirty="0" smtClean="0"/>
              <a:t>.</a:t>
            </a:r>
            <a:endParaRPr lang="es-ES" dirty="0"/>
          </a:p>
          <a:p>
            <a:r>
              <a:rPr lang="es-ES" b="1" dirty="0">
                <a:solidFill>
                  <a:schemeClr val="accent3"/>
                </a:solidFill>
              </a:rPr>
              <a:t>Presupuesto libre</a:t>
            </a:r>
            <a:r>
              <a:rPr lang="es-ES" b="1" dirty="0"/>
              <a:t>: </a:t>
            </a:r>
            <a:r>
              <a:rPr lang="es-ES" dirty="0"/>
              <a:t>se puede usar en jardines instantáneos, sin límite económico. </a:t>
            </a:r>
            <a:endParaRPr lang="es-ES" dirty="0" smtClean="0"/>
          </a:p>
          <a:p>
            <a:r>
              <a:rPr lang="es-ES" dirty="0" smtClean="0"/>
              <a:t>Se </a:t>
            </a:r>
            <a:r>
              <a:rPr lang="es-ES" dirty="0"/>
              <a:t>compran ejemplares viejos y árboles o especies exóticas. </a:t>
            </a:r>
          </a:p>
          <a:p>
            <a:endParaRPr lang="es-ES" dirty="0"/>
          </a:p>
        </p:txBody>
      </p:sp>
    </p:spTree>
    <p:extLst>
      <p:ext uri="{BB962C8B-B14F-4D97-AF65-F5344CB8AC3E}">
        <p14:creationId xmlns:p14="http://schemas.microsoft.com/office/powerpoint/2010/main" val="292911659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71600" y="274638"/>
            <a:ext cx="6953200" cy="1143000"/>
          </a:xfrm>
          <a:solidFill>
            <a:schemeClr val="accent3"/>
          </a:solidFill>
        </p:spPr>
        <p:txBody>
          <a:bodyPr/>
          <a:lstStyle/>
          <a:p>
            <a:r>
              <a:rPr lang="es-ES" dirty="0"/>
              <a:t>ETAPA DE DISEÑO</a:t>
            </a:r>
          </a:p>
        </p:txBody>
      </p:sp>
      <p:sp>
        <p:nvSpPr>
          <p:cNvPr id="3" name="2 Marcador de contenido"/>
          <p:cNvSpPr>
            <a:spLocks noGrp="1"/>
          </p:cNvSpPr>
          <p:nvPr>
            <p:ph sz="quarter" idx="1"/>
          </p:nvPr>
        </p:nvSpPr>
        <p:spPr/>
        <p:txBody>
          <a:bodyPr>
            <a:normAutofit/>
          </a:bodyPr>
          <a:lstStyle/>
          <a:p>
            <a:r>
              <a:rPr lang="es-ES" dirty="0"/>
              <a:t> Factores y elementos previos de composición: </a:t>
            </a:r>
          </a:p>
          <a:p>
            <a:r>
              <a:rPr lang="es-ES" dirty="0"/>
              <a:t>Composición vegetal, atributos de las plantas, escalas, estilos de jardinería</a:t>
            </a:r>
            <a:r>
              <a:rPr lang="es-ES" dirty="0" smtClean="0"/>
              <a:t>...</a:t>
            </a:r>
            <a:endParaRPr lang="es-ES" dirty="0"/>
          </a:p>
          <a:p>
            <a:r>
              <a:rPr lang="es-ES" b="1" dirty="0">
                <a:solidFill>
                  <a:schemeClr val="accent3"/>
                </a:solidFill>
              </a:rPr>
              <a:t>Idea: </a:t>
            </a:r>
            <a:r>
              <a:rPr lang="es-ES" dirty="0"/>
              <a:t>es importante conjugar los elementos de la etapa de información. </a:t>
            </a:r>
            <a:endParaRPr lang="es-ES" dirty="0" smtClean="0"/>
          </a:p>
          <a:p>
            <a:r>
              <a:rPr lang="es-ES" dirty="0" smtClean="0"/>
              <a:t>En </a:t>
            </a:r>
            <a:r>
              <a:rPr lang="es-ES" dirty="0"/>
              <a:t>un principio hay que plantear los problemas y una vez analizados los condicionantes que deben supeditar el diseño del jardín, resolver los problemas de forma creativa y que se adecue lo mejor posible a las necesidades del usuario. </a:t>
            </a:r>
            <a:endParaRPr lang="es-ES" dirty="0" smtClean="0"/>
          </a:p>
          <a:p>
            <a:endParaRPr lang="es-ES" dirty="0"/>
          </a:p>
        </p:txBody>
      </p:sp>
    </p:spTree>
    <p:extLst>
      <p:ext uri="{BB962C8B-B14F-4D97-AF65-F5344CB8AC3E}">
        <p14:creationId xmlns:p14="http://schemas.microsoft.com/office/powerpoint/2010/main" val="224401035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Además de los condicionantes hay que establecer unos criterios artísticos y motivaciones personales, siempre buscando la comodidad, practicidad y funcionalidad del diseño</a:t>
            </a:r>
            <a:r>
              <a:rPr lang="es-ES" dirty="0" smtClean="0"/>
              <a:t>.</a:t>
            </a:r>
          </a:p>
          <a:p>
            <a:r>
              <a:rPr lang="es-ES" b="1" dirty="0">
                <a:solidFill>
                  <a:schemeClr val="accent3"/>
                </a:solidFill>
              </a:rPr>
              <a:t>Esquema</a:t>
            </a:r>
          </a:p>
          <a:p>
            <a:r>
              <a:rPr lang="es-ES" dirty="0"/>
              <a:t>Elaboración de la idea: en muchas ocasiones aunque al concebir la idea parezca buena en la practica hay que modificarla, bien por dificultades en la elaboración o por motivos económicos. Para que la idea sea factible es importante trabajar en grupos multidisciplinares.</a:t>
            </a:r>
          </a:p>
          <a:p>
            <a:r>
              <a:rPr lang="es-ES" dirty="0"/>
              <a:t>Desarrollo de la técnica del diseño</a:t>
            </a:r>
          </a:p>
          <a:p>
            <a:r>
              <a:rPr lang="es-ES" dirty="0"/>
              <a:t>Idea en papel con varios bocetos</a:t>
            </a:r>
          </a:p>
          <a:p>
            <a:r>
              <a:rPr lang="es-ES" dirty="0"/>
              <a:t>Desarrollo del proyecto</a:t>
            </a:r>
          </a:p>
          <a:p>
            <a:r>
              <a:rPr lang="es-ES" dirty="0" smtClean="0"/>
              <a:t>Principios </a:t>
            </a:r>
            <a:r>
              <a:rPr lang="es-ES" dirty="0"/>
              <a:t>y normas del diseño</a:t>
            </a:r>
          </a:p>
          <a:p>
            <a:endParaRPr lang="es-ES" dirty="0"/>
          </a:p>
          <a:p>
            <a:endParaRPr lang="es-ES" dirty="0"/>
          </a:p>
        </p:txBody>
      </p:sp>
    </p:spTree>
    <p:extLst>
      <p:ext uri="{BB962C8B-B14F-4D97-AF65-F5344CB8AC3E}">
        <p14:creationId xmlns:p14="http://schemas.microsoft.com/office/powerpoint/2010/main" val="341242026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b="1" dirty="0">
                <a:solidFill>
                  <a:schemeClr val="accent3"/>
                </a:solidFill>
              </a:rPr>
              <a:t>Simplicidad</a:t>
            </a:r>
            <a:r>
              <a:rPr lang="es-ES" dirty="0"/>
              <a:t>: no tiene porqué llevar acompañando de forma implícita la monotonía. </a:t>
            </a:r>
            <a:endParaRPr lang="es-ES" dirty="0" smtClean="0"/>
          </a:p>
          <a:p>
            <a:r>
              <a:rPr lang="es-ES" dirty="0" smtClean="0"/>
              <a:t>Es </a:t>
            </a:r>
            <a:r>
              <a:rPr lang="es-ES" dirty="0"/>
              <a:t>el efecto que se afanan en conseguir los diseñadores y se obtiene por un estudio cuidado de la armonía de cada zona, sin sacrificar la variedad. Sobre todo se debe conseguir en espacios pequeños. </a:t>
            </a:r>
            <a:endParaRPr lang="es-ES" dirty="0" smtClean="0"/>
          </a:p>
          <a:p>
            <a:r>
              <a:rPr lang="es-ES" dirty="0" smtClean="0"/>
              <a:t>También </a:t>
            </a:r>
            <a:r>
              <a:rPr lang="es-ES" dirty="0"/>
              <a:t>se consigue por la ordenación de partes, la sucesión y la repetición que en conjunto crean la sensación de ritmo. </a:t>
            </a:r>
          </a:p>
          <a:p>
            <a:r>
              <a:rPr lang="es-ES" b="1" dirty="0">
                <a:solidFill>
                  <a:schemeClr val="accent3"/>
                </a:solidFill>
              </a:rPr>
              <a:t>Unidad:</a:t>
            </a:r>
            <a:r>
              <a:rPr lang="es-ES" dirty="0">
                <a:solidFill>
                  <a:schemeClr val="accent3"/>
                </a:solidFill>
              </a:rPr>
              <a:t> </a:t>
            </a:r>
            <a:r>
              <a:rPr lang="es-ES" dirty="0"/>
              <a:t>La unidad es la cualidad del paisaje mediante la que es percibido como todo uno. </a:t>
            </a:r>
            <a:endParaRPr lang="es-ES" dirty="0" smtClean="0"/>
          </a:p>
          <a:p>
            <a:r>
              <a:rPr lang="es-ES" dirty="0" smtClean="0"/>
              <a:t>Si </a:t>
            </a:r>
            <a:r>
              <a:rPr lang="es-ES" dirty="0"/>
              <a:t>se introduce un elemento dominante este será él más llamativo de la composición. </a:t>
            </a:r>
          </a:p>
          <a:p>
            <a:endParaRPr lang="es-ES" dirty="0"/>
          </a:p>
        </p:txBody>
      </p:sp>
    </p:spTree>
    <p:extLst>
      <p:ext uri="{BB962C8B-B14F-4D97-AF65-F5344CB8AC3E}">
        <p14:creationId xmlns:p14="http://schemas.microsoft.com/office/powerpoint/2010/main" val="26320591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smtClean="0"/>
              <a:t> </a:t>
            </a:r>
            <a:r>
              <a:rPr lang="es-ES" dirty="0"/>
              <a:t>En el diseño de jardines el elemento dominante, punto focal, suele ser un elemento arquitectónico, o árboles singulares o elementos de vegetación llamativos. </a:t>
            </a:r>
            <a:endParaRPr lang="es-ES" dirty="0" smtClean="0"/>
          </a:p>
          <a:p>
            <a:r>
              <a:rPr lang="es-ES" dirty="0" smtClean="0"/>
              <a:t>También </a:t>
            </a:r>
            <a:r>
              <a:rPr lang="es-ES" dirty="0"/>
              <a:t>se pueden incorporar elementos dominantes del exterior (técnica del Sakei). Mediante un acento lo que se hace es introducir pequeños elementos de interés para llamar la atención pero en este caso en una vista general no se podrán percibir ni llamar la atención suelen ser puentes, pasos, linternas... hay que tener en cuenta que una proliferación excesiva de acentos causa sensación de confusión, para colocarlo de forma adecuada hay que planificar bien la zonificación.</a:t>
            </a:r>
          </a:p>
          <a:p>
            <a:endParaRPr lang="es-ES" dirty="0"/>
          </a:p>
        </p:txBody>
      </p:sp>
    </p:spTree>
    <p:extLst>
      <p:ext uri="{BB962C8B-B14F-4D97-AF65-F5344CB8AC3E}">
        <p14:creationId xmlns:p14="http://schemas.microsoft.com/office/powerpoint/2010/main" val="99074687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b="1" dirty="0">
                <a:solidFill>
                  <a:schemeClr val="accent3"/>
                </a:solidFill>
              </a:rPr>
              <a:t>Armonía: </a:t>
            </a:r>
            <a:r>
              <a:rPr lang="es-ES" dirty="0"/>
              <a:t>no debe ser constante ni uniforme, se trata de saber encontrar la relación entre cosas dispares y poner en relieve lo que tengan en común: colores próximos, texturas combinaciones de cosas</a:t>
            </a:r>
            <a:r>
              <a:rPr lang="es-ES" dirty="0" smtClean="0"/>
              <a:t>...</a:t>
            </a:r>
            <a:endParaRPr lang="es-ES" dirty="0"/>
          </a:p>
          <a:p>
            <a:r>
              <a:rPr lang="es-ES" b="1" dirty="0">
                <a:solidFill>
                  <a:schemeClr val="accent3"/>
                </a:solidFill>
              </a:rPr>
              <a:t>Equilibrio: </a:t>
            </a:r>
            <a:r>
              <a:rPr lang="es-ES" dirty="0"/>
              <a:t>Es una ley natural, de influencia física y psicológica en el ser humano, se consigue por simetría aparente o asimetría</a:t>
            </a:r>
            <a:r>
              <a:rPr lang="es-ES" dirty="0" smtClean="0"/>
              <a:t>.</a:t>
            </a:r>
            <a:endParaRPr lang="es-ES" dirty="0"/>
          </a:p>
          <a:p>
            <a:r>
              <a:rPr lang="es-ES" b="1" dirty="0">
                <a:solidFill>
                  <a:schemeClr val="accent3"/>
                </a:solidFill>
              </a:rPr>
              <a:t>Escala: </a:t>
            </a:r>
            <a:r>
              <a:rPr lang="es-ES" dirty="0"/>
              <a:t>visión de proporcionalidad</a:t>
            </a:r>
            <a:r>
              <a:rPr lang="es-ES" dirty="0" smtClean="0"/>
              <a:t>.</a:t>
            </a:r>
          </a:p>
          <a:p>
            <a:r>
              <a:rPr lang="es-ES" dirty="0" smtClean="0"/>
              <a:t> </a:t>
            </a:r>
            <a:r>
              <a:rPr lang="es-ES" dirty="0"/>
              <a:t>Es la relación visual básica y atañe a las dimensiones relativas de los objetos. </a:t>
            </a:r>
            <a:endParaRPr lang="es-ES" dirty="0" smtClean="0"/>
          </a:p>
          <a:p>
            <a:r>
              <a:rPr lang="es-ES" dirty="0" smtClean="0"/>
              <a:t>Existen </a:t>
            </a:r>
            <a:r>
              <a:rPr lang="es-ES" dirty="0"/>
              <a:t>dos variantes a tener en cuenta en el diseño:</a:t>
            </a:r>
          </a:p>
          <a:p>
            <a:endParaRPr lang="es-ES" dirty="0"/>
          </a:p>
        </p:txBody>
      </p:sp>
    </p:spTree>
    <p:extLst>
      <p:ext uri="{BB962C8B-B14F-4D97-AF65-F5344CB8AC3E}">
        <p14:creationId xmlns:p14="http://schemas.microsoft.com/office/powerpoint/2010/main" val="84980187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b="1" dirty="0">
                <a:solidFill>
                  <a:schemeClr val="accent3"/>
                </a:solidFill>
              </a:rPr>
              <a:t>Escala interior</a:t>
            </a:r>
            <a:r>
              <a:rPr lang="es-ES" dirty="0">
                <a:solidFill>
                  <a:schemeClr val="accent3"/>
                </a:solidFill>
              </a:rPr>
              <a:t>: </a:t>
            </a:r>
            <a:r>
              <a:rPr lang="es-ES" dirty="0"/>
              <a:t>Es la que se usa en entornos cerrados de dimensiones pequeñas. </a:t>
            </a:r>
            <a:endParaRPr lang="es-ES" dirty="0" smtClean="0"/>
          </a:p>
          <a:p>
            <a:r>
              <a:rPr lang="es-ES" dirty="0" smtClean="0"/>
              <a:t>Es </a:t>
            </a:r>
            <a:r>
              <a:rPr lang="es-ES" dirty="0"/>
              <a:t>más fácil de manejar porque sé referencia con la escala humana</a:t>
            </a:r>
            <a:r>
              <a:rPr lang="es-ES" dirty="0" smtClean="0"/>
              <a:t>.</a:t>
            </a:r>
          </a:p>
          <a:p>
            <a:r>
              <a:rPr lang="es-ES" dirty="0" smtClean="0"/>
              <a:t> </a:t>
            </a:r>
            <a:r>
              <a:rPr lang="es-ES" dirty="0"/>
              <a:t>Un punto a tener en cuenta es que en los parques infantiles se debe de manejar una escala menor a la habitual, sobre todo si se van ha colocar escaleras, pasarelas... también hay que tener en cuenta a la hora de ubicar objetos que la mirar al frente vemos 1/3 hacia abajo y 2/3 hacia arriba</a:t>
            </a:r>
            <a:r>
              <a:rPr lang="es-ES" dirty="0" smtClean="0"/>
              <a:t>.</a:t>
            </a:r>
            <a:endParaRPr lang="es-ES" dirty="0"/>
          </a:p>
          <a:p>
            <a:r>
              <a:rPr lang="es-ES" b="1" dirty="0"/>
              <a:t>Escala exterior</a:t>
            </a:r>
            <a:r>
              <a:rPr lang="es-ES" dirty="0"/>
              <a:t>: los edificios condicionan la escala de árboles, cerramientos, pérgolas...</a:t>
            </a:r>
          </a:p>
        </p:txBody>
      </p:sp>
    </p:spTree>
    <p:extLst>
      <p:ext uri="{BB962C8B-B14F-4D97-AF65-F5344CB8AC3E}">
        <p14:creationId xmlns:p14="http://schemas.microsoft.com/office/powerpoint/2010/main" val="388481298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b="1" dirty="0" smtClean="0">
                <a:solidFill>
                  <a:schemeClr val="accent3"/>
                </a:solidFill>
              </a:rPr>
              <a:t>Interés</a:t>
            </a:r>
            <a:r>
              <a:rPr lang="es-ES" dirty="0" smtClean="0">
                <a:solidFill>
                  <a:schemeClr val="accent3"/>
                </a:solidFill>
              </a:rPr>
              <a:t> .</a:t>
            </a:r>
            <a:endParaRPr lang="es-ES" dirty="0">
              <a:solidFill>
                <a:schemeClr val="accent3"/>
              </a:solidFill>
            </a:endParaRPr>
          </a:p>
          <a:p>
            <a:r>
              <a:rPr lang="es-ES" b="1" dirty="0" smtClean="0">
                <a:solidFill>
                  <a:schemeClr val="accent3"/>
                </a:solidFill>
              </a:rPr>
              <a:t>Proporción</a:t>
            </a:r>
            <a:r>
              <a:rPr lang="es-ES" dirty="0" smtClean="0">
                <a:solidFill>
                  <a:schemeClr val="accent3"/>
                </a:solidFill>
              </a:rPr>
              <a:t>: </a:t>
            </a:r>
            <a:r>
              <a:rPr lang="es-ES" dirty="0"/>
              <a:t>es la relación cuantitativa entre un objeto y las partes que lo constituyen, también entre las propias partes del objeto.</a:t>
            </a:r>
          </a:p>
          <a:p>
            <a:endParaRPr lang="es-ES" dirty="0"/>
          </a:p>
          <a:p>
            <a:endParaRPr lang="es-ES" dirty="0"/>
          </a:p>
        </p:txBody>
      </p:sp>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2492896"/>
            <a:ext cx="6480720" cy="4000500"/>
          </a:xfrm>
          <a:prstGeom prst="rect">
            <a:avLst/>
          </a:prstGeom>
        </p:spPr>
      </p:pic>
    </p:spTree>
    <p:extLst>
      <p:ext uri="{BB962C8B-B14F-4D97-AF65-F5344CB8AC3E}">
        <p14:creationId xmlns:p14="http://schemas.microsoft.com/office/powerpoint/2010/main" val="407773511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99592" y="274638"/>
            <a:ext cx="7025208" cy="1143000"/>
          </a:xfrm>
          <a:solidFill>
            <a:schemeClr val="accent3"/>
          </a:solidFill>
        </p:spPr>
        <p:txBody>
          <a:bodyPr/>
          <a:lstStyle/>
          <a:p>
            <a:r>
              <a:rPr lang="es-ES" dirty="0"/>
              <a:t> Elementos del diseño</a:t>
            </a:r>
          </a:p>
        </p:txBody>
      </p:sp>
      <p:sp>
        <p:nvSpPr>
          <p:cNvPr id="3" name="2 Marcador de contenido"/>
          <p:cNvSpPr>
            <a:spLocks noGrp="1"/>
          </p:cNvSpPr>
          <p:nvPr>
            <p:ph sz="quarter" idx="1"/>
          </p:nvPr>
        </p:nvSpPr>
        <p:spPr/>
        <p:txBody>
          <a:bodyPr>
            <a:normAutofit/>
          </a:bodyPr>
          <a:lstStyle/>
          <a:p>
            <a:r>
              <a:rPr lang="es-ES" b="1" dirty="0">
                <a:solidFill>
                  <a:schemeClr val="accent3"/>
                </a:solidFill>
              </a:rPr>
              <a:t>Composición del entorno</a:t>
            </a:r>
            <a:r>
              <a:rPr lang="es-ES" dirty="0">
                <a:solidFill>
                  <a:schemeClr val="accent3"/>
                </a:solidFill>
              </a:rPr>
              <a:t>: </a:t>
            </a:r>
            <a:r>
              <a:rPr lang="es-ES" dirty="0"/>
              <a:t>hay que tratar de evitar contrastes, sobre todo si se van ha introducir nuevos elementos. </a:t>
            </a:r>
            <a:endParaRPr lang="es-ES" dirty="0" smtClean="0"/>
          </a:p>
          <a:p>
            <a:r>
              <a:rPr lang="es-ES" dirty="0" smtClean="0"/>
              <a:t>En </a:t>
            </a:r>
            <a:r>
              <a:rPr lang="es-ES" dirty="0"/>
              <a:t>entornos urbanos se puede ser más atrevido y mediante una buena composición </a:t>
            </a:r>
            <a:r>
              <a:rPr lang="es-ES" dirty="0" smtClean="0"/>
              <a:t>crear un ambiente</a:t>
            </a:r>
            <a:endParaRPr lang="es-ES" dirty="0"/>
          </a:p>
          <a:p>
            <a:r>
              <a:rPr lang="es-ES" dirty="0"/>
              <a:t>Diseño en 3D: aunque el diseño se haga en 2 dimensiones se debe pensar en 3. </a:t>
            </a:r>
            <a:endParaRPr lang="es-ES" dirty="0" smtClean="0"/>
          </a:p>
          <a:p>
            <a:r>
              <a:rPr lang="es-ES" dirty="0" smtClean="0"/>
              <a:t>Es </a:t>
            </a:r>
            <a:r>
              <a:rPr lang="es-ES" dirty="0"/>
              <a:t>importante conocer la distribución en 3D para ver la altura de los elementos y poder determinar la sombra que dan. Para esto se deben manejar bien las perspectivas.</a:t>
            </a:r>
          </a:p>
          <a:p>
            <a:endParaRPr lang="es-ES" dirty="0"/>
          </a:p>
        </p:txBody>
      </p:sp>
    </p:spTree>
    <p:extLst>
      <p:ext uri="{BB962C8B-B14F-4D97-AF65-F5344CB8AC3E}">
        <p14:creationId xmlns:p14="http://schemas.microsoft.com/office/powerpoint/2010/main" val="7356718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b="1" dirty="0">
                <a:solidFill>
                  <a:schemeClr val="accent3"/>
                </a:solidFill>
              </a:rPr>
              <a:t>Zonificación</a:t>
            </a:r>
            <a:r>
              <a:rPr lang="es-ES" b="1" dirty="0"/>
              <a:t>:</a:t>
            </a:r>
            <a:r>
              <a:rPr lang="es-ES" dirty="0"/>
              <a:t> atendiendo a la información de la 1ª parte, hay que dividir en zonas, cada zona se debe hacer pensando en la información de la que se parte y en las necesidades del usuario. </a:t>
            </a:r>
            <a:endParaRPr lang="es-ES" dirty="0" smtClean="0"/>
          </a:p>
          <a:p>
            <a:r>
              <a:rPr lang="es-ES" dirty="0" smtClean="0"/>
              <a:t>El </a:t>
            </a:r>
            <a:r>
              <a:rPr lang="es-ES" dirty="0"/>
              <a:t>problema de la distribución se debe solventar teniendo en cuenta los condicionantes y alrededores, además hay que tener en cuenta que las zonas se deben unir mediante senderos, caminos, puentes</a:t>
            </a:r>
            <a:r>
              <a:rPr lang="es-ES" dirty="0" smtClean="0"/>
              <a:t>...</a:t>
            </a:r>
          </a:p>
          <a:p>
            <a:r>
              <a:rPr lang="es-ES" dirty="0" smtClean="0"/>
              <a:t> </a:t>
            </a:r>
            <a:r>
              <a:rPr lang="es-ES" dirty="0"/>
              <a:t>Para planificar la zonificación primero se dividirá el terreno según las densidades de uso</a:t>
            </a:r>
            <a:r>
              <a:rPr lang="es-ES" dirty="0" smtClean="0"/>
              <a:t>:</a:t>
            </a:r>
            <a:endParaRPr lang="es-ES" dirty="0"/>
          </a:p>
          <a:p>
            <a:r>
              <a:rPr lang="es-ES" b="1" dirty="0">
                <a:solidFill>
                  <a:schemeClr val="accent3"/>
                </a:solidFill>
              </a:rPr>
              <a:t>Fluida y específica de movimiento</a:t>
            </a:r>
            <a:r>
              <a:rPr lang="es-ES" dirty="0"/>
              <a:t>: son las zonas de juegos, deportivas... en estos lugares la elección de los materiales es muy importante deben de permitir, e incluso mejorar, la movilidad</a:t>
            </a:r>
            <a:r>
              <a:rPr lang="es-ES" dirty="0" smtClean="0"/>
              <a:t>.</a:t>
            </a:r>
            <a:endParaRPr lang="es-ES" dirty="0"/>
          </a:p>
          <a:p>
            <a:endParaRPr lang="es-ES" dirty="0"/>
          </a:p>
          <a:p>
            <a:endParaRPr lang="es-ES" dirty="0"/>
          </a:p>
        </p:txBody>
      </p:sp>
    </p:spTree>
    <p:extLst>
      <p:ext uri="{BB962C8B-B14F-4D97-AF65-F5344CB8AC3E}">
        <p14:creationId xmlns:p14="http://schemas.microsoft.com/office/powerpoint/2010/main" val="317168953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b="1" dirty="0" smtClean="0">
                <a:solidFill>
                  <a:schemeClr val="accent3"/>
                </a:solidFill>
              </a:rPr>
              <a:t>Zonas de </a:t>
            </a:r>
            <a:r>
              <a:rPr lang="es-ES" b="1" dirty="0" smtClean="0">
                <a:solidFill>
                  <a:schemeClr val="accent3"/>
                </a:solidFill>
              </a:rPr>
              <a:t>relajación </a:t>
            </a:r>
            <a:r>
              <a:rPr lang="es-ES" b="1" dirty="0" smtClean="0">
                <a:solidFill>
                  <a:schemeClr val="accent3"/>
                </a:solidFill>
              </a:rPr>
              <a:t>y reposo.-</a:t>
            </a:r>
            <a:r>
              <a:rPr lang="es-ES" dirty="0" smtClean="0">
                <a:solidFill>
                  <a:schemeClr val="accent3"/>
                </a:solidFill>
              </a:rPr>
              <a:t>: </a:t>
            </a:r>
          </a:p>
          <a:p>
            <a:r>
              <a:rPr lang="es-ES" dirty="0" smtClean="0"/>
              <a:t>se </a:t>
            </a:r>
            <a:r>
              <a:rPr lang="es-ES" dirty="0"/>
              <a:t>deben buscar zonas tranquilas dentro del jardín, zonas que queden constreñidas, alejadas y con sombra y agua, lugares donde se puedan colocar elementos de reposo como bancos. </a:t>
            </a:r>
            <a:endParaRPr lang="es-ES" dirty="0" smtClean="0"/>
          </a:p>
          <a:p>
            <a:r>
              <a:rPr lang="es-ES" dirty="0" smtClean="0"/>
              <a:t>Deben </a:t>
            </a:r>
            <a:r>
              <a:rPr lang="es-ES" dirty="0"/>
              <a:t>ir separados de las zonas de movimiento</a:t>
            </a:r>
            <a:r>
              <a:rPr lang="es-ES" dirty="0" smtClean="0"/>
              <a:t>.</a:t>
            </a:r>
          </a:p>
          <a:p>
            <a:r>
              <a:rPr lang="es-ES" dirty="0" smtClean="0"/>
              <a:t>Creación </a:t>
            </a:r>
            <a:r>
              <a:rPr lang="es-ES" dirty="0"/>
              <a:t>de movimiento dentro del jardín: se crea en función de los espacios zonales. </a:t>
            </a:r>
            <a:endParaRPr lang="es-ES" dirty="0" smtClean="0"/>
          </a:p>
          <a:p>
            <a:r>
              <a:rPr lang="es-ES" dirty="0" smtClean="0"/>
              <a:t>Se </a:t>
            </a:r>
            <a:r>
              <a:rPr lang="es-ES" dirty="0"/>
              <a:t>trata de unir los espacios por medio de caminos que deben ir en consonancia con el uso del mismo. </a:t>
            </a:r>
          </a:p>
          <a:p>
            <a:endParaRPr lang="es-ES" dirty="0"/>
          </a:p>
        </p:txBody>
      </p:sp>
    </p:spTree>
    <p:extLst>
      <p:ext uri="{BB962C8B-B14F-4D97-AF65-F5344CB8AC3E}">
        <p14:creationId xmlns:p14="http://schemas.microsoft.com/office/powerpoint/2010/main" val="197714583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643192" cy="6069288"/>
          </a:xfrm>
        </p:spPr>
        <p:txBody>
          <a:bodyPr/>
          <a:lstStyle/>
          <a:p>
            <a:r>
              <a:rPr lang="es-ES" dirty="0"/>
              <a:t>Los caminos que conduzcan a zonas de reposo pueden ser ondulantes con pavimentos blandos que retarden el paso como graba, arena, cortezas... en las zonas de más uso el pavimento debe ser más duro y resistente con líneas más rectas</a:t>
            </a:r>
            <a:r>
              <a:rPr lang="es-ES" dirty="0" smtClean="0"/>
              <a:t>.</a:t>
            </a:r>
          </a:p>
          <a:p>
            <a:r>
              <a:rPr lang="es-ES" dirty="0" smtClean="0"/>
              <a:t> </a:t>
            </a:r>
            <a:r>
              <a:rPr lang="es-ES" dirty="0"/>
              <a:t>Las líneas longitudinales dan sensación de movimiento, las transversales de pausado. </a:t>
            </a:r>
            <a:endParaRPr lang="es-ES" dirty="0" smtClean="0"/>
          </a:p>
          <a:p>
            <a:r>
              <a:rPr lang="es-ES" dirty="0" smtClean="0"/>
              <a:t>Los </a:t>
            </a:r>
            <a:r>
              <a:rPr lang="es-ES" dirty="0"/>
              <a:t>caminos anchos dan sensación de rapidez, los estrechos de relajación y quietud, sobre todo si son curvos.</a:t>
            </a:r>
          </a:p>
          <a:p>
            <a:endParaRPr lang="es-ES" dirty="0"/>
          </a:p>
        </p:txBody>
      </p:sp>
    </p:spTree>
    <p:extLst>
      <p:ext uri="{BB962C8B-B14F-4D97-AF65-F5344CB8AC3E}">
        <p14:creationId xmlns:p14="http://schemas.microsoft.com/office/powerpoint/2010/main" val="57270122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r>
              <a:rPr lang="es-ES" b="1" dirty="0">
                <a:solidFill>
                  <a:schemeClr val="accent3"/>
                </a:solidFill>
              </a:rPr>
              <a:t>Puntos focales</a:t>
            </a:r>
            <a:r>
              <a:rPr lang="es-ES" dirty="0">
                <a:solidFill>
                  <a:schemeClr val="accent3"/>
                </a:solidFill>
              </a:rPr>
              <a:t>: </a:t>
            </a:r>
            <a:endParaRPr lang="es-ES" dirty="0" smtClean="0">
              <a:solidFill>
                <a:schemeClr val="accent3"/>
              </a:solidFill>
            </a:endParaRPr>
          </a:p>
          <a:p>
            <a:r>
              <a:rPr lang="es-ES" dirty="0" smtClean="0"/>
              <a:t>sabemos </a:t>
            </a:r>
            <a:r>
              <a:rPr lang="es-ES" dirty="0"/>
              <a:t>que los puntos focales atraen la atención. </a:t>
            </a:r>
            <a:endParaRPr lang="es-ES" dirty="0" smtClean="0"/>
          </a:p>
          <a:p>
            <a:r>
              <a:rPr lang="es-ES" dirty="0" smtClean="0"/>
              <a:t>Pueden </a:t>
            </a:r>
            <a:r>
              <a:rPr lang="es-ES" dirty="0"/>
              <a:t>ser: </a:t>
            </a:r>
          </a:p>
          <a:p>
            <a:r>
              <a:rPr lang="es-ES" dirty="0"/>
              <a:t>Vegetales</a:t>
            </a:r>
            <a:r>
              <a:rPr lang="es-ES" dirty="0" smtClean="0"/>
              <a:t>:</a:t>
            </a:r>
            <a:endParaRPr lang="es-ES" dirty="0"/>
          </a:p>
          <a:p>
            <a:r>
              <a:rPr lang="es-ES" dirty="0"/>
              <a:t>Arquitectónicos: </a:t>
            </a:r>
          </a:p>
          <a:p>
            <a:r>
              <a:rPr lang="es-ES" dirty="0"/>
              <a:t>Hay que tener cuidado con la proliferación de puntos focales porque </a:t>
            </a:r>
            <a:r>
              <a:rPr lang="es-ES" dirty="0" smtClean="0"/>
              <a:t>crean </a:t>
            </a:r>
            <a:r>
              <a:rPr lang="es-ES" dirty="0"/>
              <a:t>confusión incluso pueden crear sensación de tensión. </a:t>
            </a:r>
            <a:endParaRPr lang="es-ES" dirty="0" smtClean="0"/>
          </a:p>
          <a:p>
            <a:r>
              <a:rPr lang="es-ES" dirty="0" smtClean="0"/>
              <a:t>Pueden </a:t>
            </a:r>
            <a:r>
              <a:rPr lang="es-ES" dirty="0"/>
              <a:t>crear impacto visual por texturas, colores, formas... también se pueden incorporar elementos externos</a:t>
            </a:r>
            <a:r>
              <a:rPr lang="es-ES" dirty="0" smtClean="0"/>
              <a:t>.( </a:t>
            </a:r>
            <a:r>
              <a:rPr lang="es-ES" dirty="0" smtClean="0"/>
              <a:t>sakei</a:t>
            </a:r>
            <a:r>
              <a:rPr lang="es-ES" dirty="0" smtClean="0"/>
              <a:t> )</a:t>
            </a:r>
            <a:endParaRPr lang="es-ES" dirty="0"/>
          </a:p>
          <a:p>
            <a:r>
              <a:rPr lang="es-ES" dirty="0"/>
              <a:t> </a:t>
            </a:r>
          </a:p>
          <a:p>
            <a:endParaRPr lang="es-ES" dirty="0"/>
          </a:p>
        </p:txBody>
      </p:sp>
    </p:spTree>
    <p:extLst>
      <p:ext uri="{BB962C8B-B14F-4D97-AF65-F5344CB8AC3E}">
        <p14:creationId xmlns:p14="http://schemas.microsoft.com/office/powerpoint/2010/main" val="177587554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3568" y="274638"/>
            <a:ext cx="7241232" cy="1143000"/>
          </a:xfrm>
          <a:solidFill>
            <a:schemeClr val="accent3"/>
          </a:solidFill>
        </p:spPr>
        <p:txBody>
          <a:bodyPr/>
          <a:lstStyle/>
          <a:p>
            <a:r>
              <a:rPr lang="es-ES" dirty="0" smtClean="0"/>
              <a:t>TEMA1.-ETAPA </a:t>
            </a:r>
            <a:r>
              <a:rPr lang="es-ES" dirty="0"/>
              <a:t>DE REALIZACIÓN</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Proyectos de jardines: </a:t>
            </a:r>
          </a:p>
          <a:p>
            <a:r>
              <a:rPr lang="es-ES" dirty="0"/>
              <a:t>Memoria</a:t>
            </a:r>
            <a:r>
              <a:rPr lang="es-ES" dirty="0" smtClean="0"/>
              <a:t>:</a:t>
            </a:r>
            <a:endParaRPr lang="es-ES" dirty="0"/>
          </a:p>
          <a:p>
            <a:r>
              <a:rPr lang="es-ES" dirty="0"/>
              <a:t>Planos</a:t>
            </a:r>
            <a:r>
              <a:rPr lang="es-ES" dirty="0" smtClean="0"/>
              <a:t>:</a:t>
            </a:r>
            <a:endParaRPr lang="es-ES" dirty="0"/>
          </a:p>
          <a:p>
            <a:r>
              <a:rPr lang="es-ES" dirty="0"/>
              <a:t>Pliego de condiciones</a:t>
            </a:r>
            <a:r>
              <a:rPr lang="es-ES" dirty="0" smtClean="0"/>
              <a:t>:</a:t>
            </a:r>
            <a:endParaRPr lang="es-ES" dirty="0"/>
          </a:p>
          <a:p>
            <a:r>
              <a:rPr lang="es-ES" dirty="0"/>
              <a:t>Redacción del proyecto</a:t>
            </a:r>
            <a:r>
              <a:rPr lang="es-ES" dirty="0" smtClean="0"/>
              <a:t>:</a:t>
            </a:r>
          </a:p>
          <a:p>
            <a:r>
              <a:rPr lang="es-ES" dirty="0"/>
              <a:t>Partes del </a:t>
            </a:r>
            <a:r>
              <a:rPr lang="es-ES" dirty="0" smtClean="0"/>
              <a:t>jardín </a:t>
            </a:r>
            <a:endParaRPr lang="es-ES" dirty="0"/>
          </a:p>
          <a:p>
            <a:r>
              <a:rPr lang="es-ES" dirty="0"/>
              <a:t>Cerramiento</a:t>
            </a:r>
            <a:r>
              <a:rPr lang="es-ES" dirty="0" smtClean="0"/>
              <a:t>: </a:t>
            </a:r>
            <a:endParaRPr lang="es-ES" dirty="0"/>
          </a:p>
          <a:p>
            <a:r>
              <a:rPr lang="es-ES" dirty="0" smtClean="0"/>
              <a:t>Zonificación</a:t>
            </a:r>
            <a:endParaRPr lang="es-ES" dirty="0"/>
          </a:p>
          <a:p>
            <a:r>
              <a:rPr lang="es-ES" dirty="0"/>
              <a:t>Trazado de </a:t>
            </a:r>
            <a:r>
              <a:rPr lang="es-ES" dirty="0" smtClean="0"/>
              <a:t>caminos</a:t>
            </a:r>
          </a:p>
          <a:p>
            <a:r>
              <a:rPr lang="es-ES" dirty="0"/>
              <a:t>Delimitación de </a:t>
            </a:r>
            <a:r>
              <a:rPr lang="es-ES" dirty="0" smtClean="0"/>
              <a:t>zonas </a:t>
            </a:r>
            <a:endParaRPr lang="es-ES" dirty="0"/>
          </a:p>
          <a:p>
            <a:r>
              <a:rPr lang="es-ES" dirty="0"/>
              <a:t>Elementos que confieren </a:t>
            </a:r>
            <a:r>
              <a:rPr lang="es-ES" dirty="0" smtClean="0"/>
              <a:t>volumen.</a:t>
            </a:r>
            <a:endParaRPr lang="es-ES"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286313800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60648"/>
            <a:ext cx="8115672" cy="1512168"/>
          </a:xfrm>
          <a:solidFill>
            <a:schemeClr val="accent3"/>
          </a:solidFill>
        </p:spPr>
        <p:txBody>
          <a:bodyPr>
            <a:normAutofit/>
          </a:bodyPr>
          <a:lstStyle/>
          <a:p>
            <a:r>
              <a:rPr lang="es-ES" dirty="0"/>
              <a:t>TEMA 2: DIMENSIONES</a:t>
            </a:r>
            <a:br>
              <a:rPr lang="es-ES" dirty="0"/>
            </a:br>
            <a:r>
              <a:rPr lang="es-ES" dirty="0"/>
              <a:t> </a:t>
            </a:r>
            <a:br>
              <a:rPr lang="es-ES" dirty="0"/>
            </a:br>
            <a:endParaRPr lang="es-ES" dirty="0"/>
          </a:p>
        </p:txBody>
      </p:sp>
      <p:sp>
        <p:nvSpPr>
          <p:cNvPr id="3" name="2 Marcador de contenido"/>
          <p:cNvSpPr>
            <a:spLocks noGrp="1"/>
          </p:cNvSpPr>
          <p:nvPr>
            <p:ph sz="quarter" idx="1"/>
          </p:nvPr>
        </p:nvSpPr>
        <p:spPr>
          <a:xfrm>
            <a:off x="457200" y="2204864"/>
            <a:ext cx="7467600" cy="4536504"/>
          </a:xfrm>
        </p:spPr>
        <p:txBody>
          <a:bodyPr>
            <a:normAutofit/>
          </a:bodyPr>
          <a:lstStyle/>
          <a:p>
            <a:r>
              <a:rPr lang="es-ES" b="1" dirty="0" smtClean="0">
                <a:solidFill>
                  <a:schemeClr val="accent3"/>
                </a:solidFill>
              </a:rPr>
              <a:t>ESPACIO</a:t>
            </a:r>
            <a:endParaRPr lang="es-ES" b="1" dirty="0">
              <a:solidFill>
                <a:schemeClr val="accent3"/>
              </a:solidFill>
            </a:endParaRPr>
          </a:p>
          <a:p>
            <a:r>
              <a:rPr lang="es-ES" dirty="0"/>
              <a:t>Definición: </a:t>
            </a:r>
            <a:endParaRPr lang="es-ES" dirty="0" smtClean="0"/>
          </a:p>
          <a:p>
            <a:r>
              <a:rPr lang="es-ES" dirty="0" smtClean="0"/>
              <a:t>Entorno </a:t>
            </a:r>
            <a:r>
              <a:rPr lang="es-ES" dirty="0"/>
              <a:t>o continente de todos los elementos que hay que coexisten o bien capacidad de terreno, sitio o lugar</a:t>
            </a:r>
            <a:r>
              <a:rPr lang="es-ES" dirty="0" smtClean="0"/>
              <a:t>. </a:t>
            </a:r>
            <a:endParaRPr lang="es-ES" dirty="0"/>
          </a:p>
          <a:p>
            <a:r>
              <a:rPr lang="es-ES" dirty="0"/>
              <a:t>El espacio se define por medio de</a:t>
            </a:r>
            <a:r>
              <a:rPr lang="es-ES" dirty="0" smtClean="0"/>
              <a:t>: </a:t>
            </a:r>
            <a:endParaRPr lang="es-ES" dirty="0"/>
          </a:p>
          <a:p>
            <a:r>
              <a:rPr lang="es-ES" dirty="0"/>
              <a:t>Caminos </a:t>
            </a:r>
          </a:p>
          <a:p>
            <a:r>
              <a:rPr lang="es-ES" dirty="0"/>
              <a:t>Cerramientos </a:t>
            </a:r>
          </a:p>
          <a:p>
            <a:r>
              <a:rPr lang="es-ES" dirty="0"/>
              <a:t>Cada espacio tiene además su “</a:t>
            </a:r>
            <a:r>
              <a:rPr lang="es-ES" dirty="0"/>
              <a:t>Genius</a:t>
            </a:r>
            <a:r>
              <a:rPr lang="es-ES" dirty="0"/>
              <a:t> </a:t>
            </a:r>
            <a:r>
              <a:rPr lang="es-ES" dirty="0"/>
              <a:t>loci</a:t>
            </a:r>
            <a:r>
              <a:rPr lang="es-ES" dirty="0"/>
              <a:t>” que se debe tener en cuenta a la hora de zonificar. </a:t>
            </a:r>
          </a:p>
        </p:txBody>
      </p:sp>
    </p:spTree>
    <p:extLst>
      <p:ext uri="{BB962C8B-B14F-4D97-AF65-F5344CB8AC3E}">
        <p14:creationId xmlns:p14="http://schemas.microsoft.com/office/powerpoint/2010/main" val="297586511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715200" cy="5493224"/>
          </a:xfrm>
        </p:spPr>
        <p:txBody>
          <a:bodyPr>
            <a:normAutofit/>
          </a:bodyPr>
          <a:lstStyle/>
          <a:p>
            <a:r>
              <a:rPr lang="es-ES" dirty="0"/>
              <a:t>Además un espacio puede aparentar ser de mayor o menor tamaño según el uso </a:t>
            </a:r>
            <a:r>
              <a:rPr lang="es-ES" dirty="0" smtClean="0"/>
              <a:t>de </a:t>
            </a:r>
            <a:r>
              <a:rPr lang="es-ES" dirty="0"/>
              <a:t>trampas visuales, por ejemplo disimulando los márgenes con vegetación y usando líneas curvas y diagonales se agranda, también por el uso de desniveles en el </a:t>
            </a:r>
            <a:r>
              <a:rPr lang="es-ES" dirty="0" smtClean="0"/>
              <a:t>terreno.</a:t>
            </a:r>
          </a:p>
          <a:p>
            <a:r>
              <a:rPr lang="es-ES" dirty="0"/>
              <a:t>Con vegetación o con el uso de pérgolas o cenadores se crean sensaciones espaciales. </a:t>
            </a:r>
            <a:endParaRPr lang="es-ES" dirty="0" smtClean="0"/>
          </a:p>
          <a:p>
            <a:r>
              <a:rPr lang="es-ES" dirty="0" smtClean="0"/>
              <a:t>También </a:t>
            </a:r>
            <a:r>
              <a:rPr lang="es-ES" dirty="0"/>
              <a:t>mediante el uso del color ya que usando colores claros y azulados los lugares se agrandan, mientras que los colores muy fuertes empequeñecen</a:t>
            </a:r>
            <a:r>
              <a:rPr lang="es-ES" dirty="0" smtClean="0"/>
              <a:t>.</a:t>
            </a:r>
            <a:endParaRPr lang="es-ES" dirty="0"/>
          </a:p>
          <a:p>
            <a:endParaRPr lang="es-ES" dirty="0" smtClean="0"/>
          </a:p>
          <a:p>
            <a:endParaRPr lang="es-ES" dirty="0"/>
          </a:p>
        </p:txBody>
      </p:sp>
    </p:spTree>
    <p:extLst>
      <p:ext uri="{BB962C8B-B14F-4D97-AF65-F5344CB8AC3E}">
        <p14:creationId xmlns:p14="http://schemas.microsoft.com/office/powerpoint/2010/main" val="2904738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Otra opción es crear falsas perspectivas, convergiendo las líneas </a:t>
            </a:r>
            <a:r>
              <a:rPr lang="es-ES" dirty="0" smtClean="0"/>
              <a:t> </a:t>
            </a:r>
            <a:r>
              <a:rPr lang="es-ES" dirty="0"/>
              <a:t>o con la colocación de pavimentos que longitudinalmente dan sensación de espacio.</a:t>
            </a:r>
          </a:p>
          <a:p>
            <a:r>
              <a:rPr lang="es-ES" dirty="0"/>
              <a:t> También se puede hacer con los cerramientos o con la colocación de espejos, trampantojos</a:t>
            </a:r>
            <a:r>
              <a:rPr lang="es-ES" dirty="0" smtClean="0"/>
              <a:t>...</a:t>
            </a:r>
          </a:p>
          <a:p>
            <a:r>
              <a:rPr lang="es-ES" b="1" dirty="0" smtClean="0">
                <a:solidFill>
                  <a:schemeClr val="accent3"/>
                </a:solidFill>
              </a:rPr>
              <a:t>PROFUNDIDAD</a:t>
            </a:r>
            <a:endParaRPr lang="es-ES" b="1" dirty="0">
              <a:solidFill>
                <a:schemeClr val="accent3"/>
              </a:solidFill>
            </a:endParaRPr>
          </a:p>
          <a:p>
            <a:r>
              <a:rPr lang="es-ES" dirty="0"/>
              <a:t>Se hace dimensión principal cuando se obliga a mirar a un lugar o movernos en un sentido determinado. </a:t>
            </a:r>
            <a:endParaRPr lang="es-ES" dirty="0" smtClean="0"/>
          </a:p>
          <a:p>
            <a:r>
              <a:rPr lang="es-ES" dirty="0" smtClean="0"/>
              <a:t>Esta </a:t>
            </a:r>
            <a:r>
              <a:rPr lang="es-ES" dirty="0"/>
              <a:t>sensación se aumenta con los puntos focales colocados en el fondo</a:t>
            </a:r>
            <a:r>
              <a:rPr lang="es-ES" dirty="0" smtClean="0"/>
              <a:t>.</a:t>
            </a:r>
          </a:p>
          <a:p>
            <a:r>
              <a:rPr lang="es-ES" dirty="0" smtClean="0"/>
              <a:t> </a:t>
            </a:r>
            <a:r>
              <a:rPr lang="es-ES" dirty="0"/>
              <a:t>La profundidad enfoca un espacio y concentra el interés en él</a:t>
            </a:r>
            <a:r>
              <a:rPr lang="es-ES" dirty="0" smtClean="0"/>
              <a:t>.</a:t>
            </a:r>
          </a:p>
          <a:p>
            <a:endParaRPr lang="es-ES" dirty="0"/>
          </a:p>
        </p:txBody>
      </p:sp>
    </p:spTree>
    <p:extLst>
      <p:ext uri="{BB962C8B-B14F-4D97-AF65-F5344CB8AC3E}">
        <p14:creationId xmlns:p14="http://schemas.microsoft.com/office/powerpoint/2010/main" val="356685562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Las vistas que se crean en un jardín hacen que los espacios parezcan atractivos, esto se consigue con puntos focales únicos en cada zona.</a:t>
            </a:r>
          </a:p>
          <a:p>
            <a:endParaRPr lang="es-ES" dirty="0"/>
          </a:p>
          <a:p>
            <a:endParaRPr lang="es-ES" dirty="0"/>
          </a:p>
        </p:txBody>
      </p:sp>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1988840"/>
            <a:ext cx="7992888" cy="4536504"/>
          </a:xfrm>
          <a:prstGeom prst="rect">
            <a:avLst/>
          </a:prstGeom>
        </p:spPr>
      </p:pic>
    </p:spTree>
    <p:extLst>
      <p:ext uri="{BB962C8B-B14F-4D97-AF65-F5344CB8AC3E}">
        <p14:creationId xmlns:p14="http://schemas.microsoft.com/office/powerpoint/2010/main" val="217774403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b="1" dirty="0" smtClean="0">
                <a:solidFill>
                  <a:schemeClr val="accent3"/>
                </a:solidFill>
              </a:rPr>
              <a:t>FORMA</a:t>
            </a:r>
            <a:endParaRPr lang="es-ES" b="1" dirty="0">
              <a:solidFill>
                <a:schemeClr val="accent3"/>
              </a:solidFill>
            </a:endParaRPr>
          </a:p>
          <a:p>
            <a:r>
              <a:rPr lang="es-ES" dirty="0"/>
              <a:t>Se puede referir a la topografía o forma del terreno exterior que condiciona la elección del diseño, estas formas pueden ser onduladas o angulosas. También se puede referir a la forma y topografía de la parcela</a:t>
            </a:r>
            <a:r>
              <a:rPr lang="es-ES" dirty="0" smtClean="0"/>
              <a:t>. </a:t>
            </a:r>
            <a:endParaRPr lang="es-ES" dirty="0"/>
          </a:p>
          <a:p>
            <a:r>
              <a:rPr lang="es-ES" b="1" dirty="0">
                <a:solidFill>
                  <a:schemeClr val="accent3"/>
                </a:solidFill>
              </a:rPr>
              <a:t>Topografía del terreno </a:t>
            </a:r>
            <a:r>
              <a:rPr lang="es-ES" b="1" dirty="0" smtClean="0">
                <a:solidFill>
                  <a:schemeClr val="accent3"/>
                </a:solidFill>
              </a:rPr>
              <a:t>exterior</a:t>
            </a:r>
            <a:endParaRPr lang="es-ES" b="1" dirty="0">
              <a:solidFill>
                <a:schemeClr val="accent3"/>
              </a:solidFill>
            </a:endParaRPr>
          </a:p>
          <a:p>
            <a:r>
              <a:rPr lang="es-ES" dirty="0"/>
              <a:t>Las parcelas rurales deben estar condicionadas por el exterior, tanto en la forma de los vegetales como los elementos constructivos y los materiales a utilizar. </a:t>
            </a:r>
          </a:p>
          <a:p>
            <a:r>
              <a:rPr lang="es-ES" b="1" dirty="0">
                <a:solidFill>
                  <a:schemeClr val="accent3"/>
                </a:solidFill>
              </a:rPr>
              <a:t>Topografía y tamaño de la </a:t>
            </a:r>
            <a:r>
              <a:rPr lang="es-ES" b="1" dirty="0" smtClean="0">
                <a:solidFill>
                  <a:schemeClr val="accent3"/>
                </a:solidFill>
              </a:rPr>
              <a:t>parcela</a:t>
            </a:r>
            <a:endParaRPr lang="es-ES" b="1" dirty="0">
              <a:solidFill>
                <a:schemeClr val="accent3"/>
              </a:solidFill>
            </a:endParaRPr>
          </a:p>
          <a:p>
            <a:r>
              <a:rPr lang="es-ES" dirty="0"/>
              <a:t>Cuando la topografía de la parcela se presenta irregular no hay que optar por hacer explanaciones, sino que se </a:t>
            </a:r>
            <a:r>
              <a:rPr lang="es-ES" dirty="0" smtClean="0"/>
              <a:t>deben </a:t>
            </a:r>
            <a:r>
              <a:rPr lang="es-ES" dirty="0"/>
              <a:t>aprovechar en el diseño.</a:t>
            </a:r>
          </a:p>
          <a:p>
            <a:endParaRPr lang="es-ES" dirty="0"/>
          </a:p>
        </p:txBody>
      </p:sp>
    </p:spTree>
    <p:extLst>
      <p:ext uri="{BB962C8B-B14F-4D97-AF65-F5344CB8AC3E}">
        <p14:creationId xmlns:p14="http://schemas.microsoft.com/office/powerpoint/2010/main" val="133303368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tamaño de los jardines condiciona el diseño, en jardines pequeños se deben usar diseños geométricos y muy sencillos</a:t>
            </a:r>
            <a:r>
              <a:rPr lang="es-ES" dirty="0" smtClean="0"/>
              <a:t>.</a:t>
            </a:r>
          </a:p>
          <a:p>
            <a:r>
              <a:rPr lang="es-ES" dirty="0" smtClean="0"/>
              <a:t> </a:t>
            </a:r>
            <a:r>
              <a:rPr lang="es-ES" dirty="0"/>
              <a:t>Cuando el tamaño es mayor se presentan posibilidades más amplias, se pueden usar diseños libres que juegan con las perspectivas, se deben hacer zonificaciones, crear distintas sensaciones</a:t>
            </a:r>
            <a:r>
              <a:rPr lang="es-ES" dirty="0" smtClean="0"/>
              <a:t>.. </a:t>
            </a:r>
            <a:endParaRPr lang="es-ES" dirty="0"/>
          </a:p>
          <a:p>
            <a:r>
              <a:rPr lang="es-ES" dirty="0"/>
              <a:t>Es importante tomar módulos dentro del edificio para llevarlos al jardín, de forma proporcional, bien paralelos o con inclinación. </a:t>
            </a:r>
          </a:p>
          <a:p>
            <a:endParaRPr lang="es-ES" dirty="0"/>
          </a:p>
          <a:p>
            <a:endParaRPr lang="es-ES" dirty="0"/>
          </a:p>
        </p:txBody>
      </p:sp>
    </p:spTree>
    <p:extLst>
      <p:ext uri="{BB962C8B-B14F-4D97-AF65-F5344CB8AC3E}">
        <p14:creationId xmlns:p14="http://schemas.microsoft.com/office/powerpoint/2010/main" val="261339547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274638"/>
            <a:ext cx="7169224" cy="1143000"/>
          </a:xfrm>
          <a:solidFill>
            <a:schemeClr val="accent3"/>
          </a:solidFill>
        </p:spPr>
        <p:txBody>
          <a:bodyPr/>
          <a:lstStyle/>
          <a:p>
            <a:r>
              <a:rPr lang="es-ES" dirty="0"/>
              <a:t>Forma de los elementos</a:t>
            </a:r>
          </a:p>
        </p:txBody>
      </p:sp>
      <p:sp>
        <p:nvSpPr>
          <p:cNvPr id="3" name="2 Marcador de contenido"/>
          <p:cNvSpPr>
            <a:spLocks noGrp="1"/>
          </p:cNvSpPr>
          <p:nvPr>
            <p:ph sz="quarter" idx="1"/>
          </p:nvPr>
        </p:nvSpPr>
        <p:spPr/>
        <p:txBody>
          <a:bodyPr>
            <a:normAutofit/>
          </a:bodyPr>
          <a:lstStyle/>
          <a:p>
            <a:r>
              <a:rPr lang="es-ES" dirty="0"/>
              <a:t>Los elementos que componen el jardín, en cuanto a forma, se dividen en</a:t>
            </a:r>
            <a:r>
              <a:rPr lang="es-ES" dirty="0" smtClean="0"/>
              <a:t>:</a:t>
            </a:r>
            <a:endParaRPr lang="es-ES" dirty="0"/>
          </a:p>
          <a:p>
            <a:r>
              <a:rPr lang="es-ES" b="1" dirty="0">
                <a:solidFill>
                  <a:schemeClr val="accent3"/>
                </a:solidFill>
              </a:rPr>
              <a:t>Elementos horizontales</a:t>
            </a:r>
            <a:r>
              <a:rPr lang="es-ES" dirty="0"/>
              <a:t>: caminos, patios, </a:t>
            </a:r>
            <a:r>
              <a:rPr lang="es-ES" dirty="0" smtClean="0"/>
              <a:t>praderas</a:t>
            </a:r>
            <a:endParaRPr lang="es-ES" dirty="0"/>
          </a:p>
          <a:p>
            <a:r>
              <a:rPr lang="es-ES" b="1" dirty="0">
                <a:solidFill>
                  <a:schemeClr val="accent3"/>
                </a:solidFill>
              </a:rPr>
              <a:t>Elementos en 3D</a:t>
            </a:r>
            <a:r>
              <a:rPr lang="es-ES" b="1" dirty="0"/>
              <a:t>: </a:t>
            </a:r>
            <a:r>
              <a:rPr lang="es-ES" dirty="0"/>
              <a:t>muros, pérgolas, escaleras, rocallas... configuran el techo del </a:t>
            </a:r>
            <a:r>
              <a:rPr lang="es-ES" dirty="0" smtClean="0"/>
              <a:t>jardín</a:t>
            </a:r>
            <a:endParaRPr lang="es-ES" dirty="0"/>
          </a:p>
          <a:p>
            <a:r>
              <a:rPr lang="es-ES" dirty="0"/>
              <a:t>Tanto los elementos en 2D como los de 3D constituyen una formación práctica y estética, hay que colocarlos de forma adecuada.</a:t>
            </a:r>
          </a:p>
          <a:p>
            <a:endParaRPr lang="es-ES" dirty="0"/>
          </a:p>
        </p:txBody>
      </p:sp>
    </p:spTree>
    <p:extLst>
      <p:ext uri="{BB962C8B-B14F-4D97-AF65-F5344CB8AC3E}">
        <p14:creationId xmlns:p14="http://schemas.microsoft.com/office/powerpoint/2010/main" val="207466151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8" y="274638"/>
            <a:ext cx="6881192" cy="1143000"/>
          </a:xfrm>
          <a:solidFill>
            <a:schemeClr val="accent3"/>
          </a:solidFill>
        </p:spPr>
        <p:txBody>
          <a:bodyPr/>
          <a:lstStyle/>
          <a:p>
            <a:r>
              <a:rPr lang="es-ES" dirty="0"/>
              <a:t>Formas en los diseños</a:t>
            </a:r>
          </a:p>
        </p:txBody>
      </p:sp>
      <p:sp>
        <p:nvSpPr>
          <p:cNvPr id="3" name="2 Marcador de contenido"/>
          <p:cNvSpPr>
            <a:spLocks noGrp="1"/>
          </p:cNvSpPr>
          <p:nvPr>
            <p:ph sz="quarter" idx="1"/>
          </p:nvPr>
        </p:nvSpPr>
        <p:spPr/>
        <p:txBody>
          <a:bodyPr>
            <a:normAutofit lnSpcReduction="10000"/>
          </a:bodyPr>
          <a:lstStyle/>
          <a:p>
            <a:r>
              <a:rPr lang="es-ES" dirty="0"/>
              <a:t>En cuanto a las formas que se pueden usar en el diseño tenemos</a:t>
            </a:r>
            <a:r>
              <a:rPr lang="es-ES" dirty="0" smtClean="0"/>
              <a:t>: </a:t>
            </a:r>
            <a:endParaRPr lang="es-ES" dirty="0"/>
          </a:p>
          <a:p>
            <a:r>
              <a:rPr lang="es-ES" b="1" dirty="0">
                <a:solidFill>
                  <a:schemeClr val="accent3"/>
                </a:solidFill>
              </a:rPr>
              <a:t>Formas regulares y geométricas</a:t>
            </a:r>
            <a:r>
              <a:rPr lang="es-ES" dirty="0"/>
              <a:t>: son más fáciles de </a:t>
            </a:r>
            <a:r>
              <a:rPr lang="es-ES" dirty="0" smtClean="0"/>
              <a:t>diseñar </a:t>
            </a:r>
            <a:endParaRPr lang="es-ES" dirty="0"/>
          </a:p>
          <a:p>
            <a:r>
              <a:rPr lang="es-ES" b="1" dirty="0">
                <a:solidFill>
                  <a:schemeClr val="accent3"/>
                </a:solidFill>
              </a:rPr>
              <a:t>Formas irregulares y curvas</a:t>
            </a:r>
            <a:r>
              <a:rPr lang="es-ES" dirty="0"/>
              <a:t>: es más difícil de realizar el diseño, dan aspecto informal, hay que disimular las formas y la composición se dificulta</a:t>
            </a:r>
            <a:r>
              <a:rPr lang="es-ES" dirty="0" smtClean="0"/>
              <a:t>. </a:t>
            </a:r>
            <a:endParaRPr lang="es-ES" dirty="0"/>
          </a:p>
          <a:p>
            <a:r>
              <a:rPr lang="es-ES" b="1" dirty="0" smtClean="0">
                <a:solidFill>
                  <a:schemeClr val="accent3"/>
                </a:solidFill>
              </a:rPr>
              <a:t>Proporción </a:t>
            </a:r>
            <a:endParaRPr lang="es-ES" b="1" dirty="0">
              <a:solidFill>
                <a:schemeClr val="accent3"/>
              </a:solidFill>
            </a:endParaRPr>
          </a:p>
          <a:p>
            <a:r>
              <a:rPr lang="es-ES" dirty="0"/>
              <a:t>Podemos encontrarnos con proporciones poco dimensionadas, esto es frecuente en entradas a la casa, patios... que suelen ser elementos alargados y estrechos, hay que conseguir que estos parezcan atractivos. </a:t>
            </a:r>
          </a:p>
          <a:p>
            <a:endParaRPr lang="es-ES" dirty="0"/>
          </a:p>
        </p:txBody>
      </p:sp>
    </p:spTree>
    <p:extLst>
      <p:ext uri="{BB962C8B-B14F-4D97-AF65-F5344CB8AC3E}">
        <p14:creationId xmlns:p14="http://schemas.microsoft.com/office/powerpoint/2010/main" val="342598442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 Para conseguir la mejor solución suele ser dividir en módulos proporcionales a la altura.</a:t>
            </a:r>
          </a:p>
          <a:p>
            <a:endParaRPr lang="es-ES" dirty="0"/>
          </a:p>
          <a:p>
            <a:endParaRPr lang="es-ES" dirty="0"/>
          </a:p>
        </p:txBody>
      </p:sp>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628800"/>
            <a:ext cx="8240464" cy="4848200"/>
          </a:xfrm>
          <a:prstGeom prst="rect">
            <a:avLst/>
          </a:prstGeom>
        </p:spPr>
      </p:pic>
    </p:spTree>
    <p:extLst>
      <p:ext uri="{BB962C8B-B14F-4D97-AF65-F5344CB8AC3E}">
        <p14:creationId xmlns:p14="http://schemas.microsoft.com/office/powerpoint/2010/main" val="342183937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3"/>
          </a:solidFill>
        </p:spPr>
        <p:txBody>
          <a:bodyPr/>
          <a:lstStyle/>
          <a:p>
            <a:r>
              <a:rPr lang="es-ES" dirty="0"/>
              <a:t>TEMA 3: ELEMENTOS DEL DISEÑO</a:t>
            </a:r>
          </a:p>
        </p:txBody>
      </p:sp>
      <p:sp>
        <p:nvSpPr>
          <p:cNvPr id="3" name="2 Marcador de contenido"/>
          <p:cNvSpPr>
            <a:spLocks noGrp="1"/>
          </p:cNvSpPr>
          <p:nvPr>
            <p:ph sz="quarter" idx="1"/>
          </p:nvPr>
        </p:nvSpPr>
        <p:spPr/>
        <p:txBody>
          <a:bodyPr>
            <a:normAutofit/>
          </a:bodyPr>
          <a:lstStyle/>
          <a:p>
            <a:r>
              <a:rPr lang="es-ES" b="1" dirty="0" smtClean="0"/>
              <a:t>CERRAMIENTOS </a:t>
            </a:r>
            <a:endParaRPr lang="es-ES" b="1" dirty="0"/>
          </a:p>
          <a:p>
            <a:r>
              <a:rPr lang="es-ES" dirty="0"/>
              <a:t>Los cerramientos pueden ser bien fronteras geográficas o elementos que dispongamos como setos, muros, borduras... </a:t>
            </a:r>
          </a:p>
          <a:p>
            <a:r>
              <a:rPr lang="es-ES" dirty="0"/>
              <a:t>Se debe tener muy en cuenta la escala a la que se trabaja cuando se eligen los cerramientos ya que en un jardín pequeño la colocación de un cerramiento alto crea sensación de claustrofobia ocurre lo opuesto en fincas muy grandes cerradas sólo por alambres, que son bajos y diáfanos</a:t>
            </a:r>
            <a:r>
              <a:rPr lang="es-ES" dirty="0" smtClean="0"/>
              <a:t>. </a:t>
            </a:r>
            <a:endParaRPr lang="es-ES" dirty="0"/>
          </a:p>
          <a:p>
            <a:r>
              <a:rPr lang="es-ES" dirty="0"/>
              <a:t>Usos de los </a:t>
            </a:r>
            <a:r>
              <a:rPr lang="es-ES" dirty="0" smtClean="0"/>
              <a:t>cerramientos </a:t>
            </a:r>
            <a:endParaRPr lang="es-ES" dirty="0"/>
          </a:p>
          <a:p>
            <a:r>
              <a:rPr lang="es-ES" dirty="0"/>
              <a:t>Definir las dimensiones del espacio.</a:t>
            </a:r>
          </a:p>
          <a:p>
            <a:endParaRPr lang="es-ES" dirty="0"/>
          </a:p>
        </p:txBody>
      </p:sp>
    </p:spTree>
    <p:extLst>
      <p:ext uri="{BB962C8B-B14F-4D97-AF65-F5344CB8AC3E}">
        <p14:creationId xmlns:p14="http://schemas.microsoft.com/office/powerpoint/2010/main" val="137404352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normAutofit/>
          </a:bodyPr>
          <a:lstStyle/>
          <a:p>
            <a:r>
              <a:rPr lang="es-ES" dirty="0"/>
              <a:t>Zonificar el </a:t>
            </a:r>
            <a:r>
              <a:rPr lang="es-ES" dirty="0" smtClean="0"/>
              <a:t>espacio </a:t>
            </a:r>
            <a:endParaRPr lang="es-ES" dirty="0"/>
          </a:p>
          <a:p>
            <a:r>
              <a:rPr lang="es-ES" dirty="0"/>
              <a:t>Incluir el exterior (si es diáfano</a:t>
            </a:r>
            <a:r>
              <a:rPr lang="es-ES" dirty="0" smtClean="0"/>
              <a:t>) </a:t>
            </a:r>
            <a:endParaRPr lang="es-ES" dirty="0"/>
          </a:p>
          <a:p>
            <a:r>
              <a:rPr lang="es-ES" dirty="0"/>
              <a:t>Excluir el exterior (si es opaco</a:t>
            </a:r>
            <a:r>
              <a:rPr lang="es-ES" dirty="0" smtClean="0"/>
              <a:t>) </a:t>
            </a:r>
            <a:endParaRPr lang="es-ES" dirty="0"/>
          </a:p>
          <a:p>
            <a:r>
              <a:rPr lang="es-ES" dirty="0"/>
              <a:t>Determina las direcciones y </a:t>
            </a:r>
            <a:r>
              <a:rPr lang="es-ES" dirty="0" smtClean="0"/>
              <a:t>profundidad </a:t>
            </a:r>
            <a:endParaRPr lang="es-ES" dirty="0"/>
          </a:p>
          <a:p>
            <a:r>
              <a:rPr lang="es-ES" dirty="0"/>
              <a:t>Dar sensación de </a:t>
            </a:r>
            <a:r>
              <a:rPr lang="es-ES" dirty="0" smtClean="0"/>
              <a:t>protección </a:t>
            </a:r>
            <a:endParaRPr lang="es-ES" dirty="0"/>
          </a:p>
          <a:p>
            <a:r>
              <a:rPr lang="es-ES" dirty="0"/>
              <a:t>Modificar las condiciones del clima. Microclima del jardín</a:t>
            </a:r>
            <a:r>
              <a:rPr lang="es-ES" dirty="0" smtClean="0"/>
              <a:t>.</a:t>
            </a:r>
            <a:endParaRPr lang="es-ES" dirty="0"/>
          </a:p>
          <a:p>
            <a:r>
              <a:rPr lang="es-ES" dirty="0"/>
              <a:t>Cerramientos de origen </a:t>
            </a:r>
            <a:r>
              <a:rPr lang="es-ES" dirty="0" smtClean="0"/>
              <a:t>vegetal </a:t>
            </a:r>
            <a:endParaRPr lang="es-ES" dirty="0"/>
          </a:p>
          <a:p>
            <a:r>
              <a:rPr lang="es-ES" dirty="0"/>
              <a:t>Son formas populares de protegerse contra el viento, delimitar la propiedad y evitar que entren intrusos. </a:t>
            </a:r>
          </a:p>
          <a:p>
            <a:endParaRPr lang="es-ES" dirty="0"/>
          </a:p>
          <a:p>
            <a:r>
              <a:rPr lang="es-ES" dirty="0"/>
              <a:t> </a:t>
            </a:r>
          </a:p>
        </p:txBody>
      </p:sp>
    </p:spTree>
    <p:extLst>
      <p:ext uri="{BB962C8B-B14F-4D97-AF65-F5344CB8AC3E}">
        <p14:creationId xmlns:p14="http://schemas.microsoft.com/office/powerpoint/2010/main" val="262640953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Funciones de los cerramientos vegetales:</a:t>
            </a:r>
          </a:p>
          <a:p>
            <a:r>
              <a:rPr lang="es-ES" dirty="0"/>
              <a:t>Delimitar</a:t>
            </a:r>
          </a:p>
          <a:p>
            <a:r>
              <a:rPr lang="es-ES" dirty="0" smtClean="0"/>
              <a:t>Proporcionan </a:t>
            </a:r>
            <a:r>
              <a:rPr lang="es-ES" dirty="0"/>
              <a:t>aislamiento y sensación de </a:t>
            </a:r>
            <a:r>
              <a:rPr lang="es-ES" dirty="0" smtClean="0"/>
              <a:t>seguridad </a:t>
            </a:r>
            <a:endParaRPr lang="es-ES" dirty="0"/>
          </a:p>
          <a:p>
            <a:r>
              <a:rPr lang="es-ES" dirty="0"/>
              <a:t>Climático: viento, ruido, polvo, </a:t>
            </a:r>
            <a:r>
              <a:rPr lang="es-ES" dirty="0" smtClean="0"/>
              <a:t>contaminación</a:t>
            </a:r>
            <a:endParaRPr lang="es-ES" dirty="0"/>
          </a:p>
          <a:p>
            <a:r>
              <a:rPr lang="es-ES" dirty="0"/>
              <a:t>Conducción evitando </a:t>
            </a:r>
            <a:r>
              <a:rPr lang="es-ES" dirty="0" smtClean="0"/>
              <a:t>atajos</a:t>
            </a:r>
            <a:endParaRPr lang="es-ES" dirty="0"/>
          </a:p>
          <a:p>
            <a:r>
              <a:rPr lang="es-ES" dirty="0"/>
              <a:t>Canalización de vistas a puntos </a:t>
            </a:r>
            <a:r>
              <a:rPr lang="es-ES" dirty="0" smtClean="0"/>
              <a:t>focales</a:t>
            </a:r>
            <a:endParaRPr lang="es-ES" dirty="0"/>
          </a:p>
          <a:p>
            <a:r>
              <a:rPr lang="es-ES" dirty="0"/>
              <a:t>Enlazadores de espacios</a:t>
            </a:r>
          </a:p>
          <a:p>
            <a:endParaRPr lang="es-ES" dirty="0"/>
          </a:p>
          <a:p>
            <a:endParaRPr lang="es-ES" dirty="0"/>
          </a:p>
        </p:txBody>
      </p:sp>
    </p:spTree>
    <p:extLst>
      <p:ext uri="{BB962C8B-B14F-4D97-AF65-F5344CB8AC3E}">
        <p14:creationId xmlns:p14="http://schemas.microsoft.com/office/powerpoint/2010/main" val="212139376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b="1" dirty="0">
                <a:solidFill>
                  <a:schemeClr val="accent3"/>
                </a:solidFill>
              </a:rPr>
              <a:t>Tipos de cerramientos vegetale</a:t>
            </a:r>
            <a:r>
              <a:rPr lang="es-ES" dirty="0">
                <a:solidFill>
                  <a:schemeClr val="accent3"/>
                </a:solidFill>
              </a:rPr>
              <a:t>s:</a:t>
            </a:r>
          </a:p>
          <a:p>
            <a:pPr marL="0" indent="0">
              <a:buNone/>
            </a:pPr>
            <a:r>
              <a:rPr lang="es-ES" dirty="0"/>
              <a:t> </a:t>
            </a:r>
          </a:p>
          <a:p>
            <a:r>
              <a:rPr lang="es-ES" b="1" dirty="0">
                <a:solidFill>
                  <a:schemeClr val="accent3"/>
                </a:solidFill>
              </a:rPr>
              <a:t>Formales</a:t>
            </a:r>
            <a:r>
              <a:rPr lang="es-ES" dirty="0"/>
              <a:t>: obligan a mantenerlos constantemente. Para estos se usan arbustos perennes y coníferas. Son adecuados para jardines pequeños porque al cortarlos evitas que invadan espacios. </a:t>
            </a:r>
          </a:p>
          <a:p>
            <a:r>
              <a:rPr lang="es-ES" dirty="0"/>
              <a:t>Las formas que más se usan son rectangulares, troncocónicas, cuneiformes o formas </a:t>
            </a:r>
            <a:r>
              <a:rPr lang="es-ES" dirty="0"/>
              <a:t>topiadas</a:t>
            </a:r>
            <a:r>
              <a:rPr lang="es-ES" dirty="0"/>
              <a:t>. </a:t>
            </a:r>
            <a:endParaRPr lang="es-ES" dirty="0" smtClean="0"/>
          </a:p>
          <a:p>
            <a:r>
              <a:rPr lang="es-ES" dirty="0" smtClean="0"/>
              <a:t>Las </a:t>
            </a:r>
            <a:r>
              <a:rPr lang="es-ES" dirty="0"/>
              <a:t>formas troncocónicas o cuneiformes tienen ½ de anchura en la copa respecto a la base, estas formas permiten mejor insolación con lo que se disminuye el problema de hongos y del peso de la nieve</a:t>
            </a:r>
          </a:p>
          <a:p>
            <a:r>
              <a:rPr lang="es-ES" dirty="0"/>
              <a:t> </a:t>
            </a:r>
          </a:p>
          <a:p>
            <a:endParaRPr lang="es-ES" dirty="0"/>
          </a:p>
        </p:txBody>
      </p:sp>
    </p:spTree>
    <p:extLst>
      <p:ext uri="{BB962C8B-B14F-4D97-AF65-F5344CB8AC3E}">
        <p14:creationId xmlns:p14="http://schemas.microsoft.com/office/powerpoint/2010/main" val="424082128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Teniendo en cuenta la escala, desde el punto de vista de la comodidad las dimensiones más adecuadas son 1.80 - 2.40 m en altura y entre 0.8 y 1.2m en anchura en la base</a:t>
            </a:r>
            <a:r>
              <a:rPr lang="es-ES" dirty="0" smtClean="0"/>
              <a:t>. </a:t>
            </a:r>
            <a:endParaRPr lang="es-ES" dirty="0"/>
          </a:p>
          <a:p>
            <a:r>
              <a:rPr lang="es-ES" b="1" dirty="0">
                <a:solidFill>
                  <a:schemeClr val="accent3"/>
                </a:solidFill>
              </a:rPr>
              <a:t>Informales</a:t>
            </a:r>
            <a:r>
              <a:rPr lang="es-ES" dirty="0">
                <a:solidFill>
                  <a:schemeClr val="accent3"/>
                </a:solidFill>
              </a:rPr>
              <a:t> </a:t>
            </a:r>
            <a:r>
              <a:rPr lang="es-ES" dirty="0"/>
              <a:t>: se deja crecer el seto libremente, sólo se realizan las podas imprescindibles de limpieza. Se usan árboles y arbustos que pueden ser atractivos por su floración o follaje</a:t>
            </a:r>
            <a:r>
              <a:rPr lang="es-ES" dirty="0" smtClean="0"/>
              <a:t>.</a:t>
            </a:r>
          </a:p>
          <a:p>
            <a:r>
              <a:rPr lang="es-ES" dirty="0" smtClean="0"/>
              <a:t> </a:t>
            </a:r>
            <a:r>
              <a:rPr lang="es-ES" dirty="0"/>
              <a:t>Se usan en linderos de estilo paisajista o rural. </a:t>
            </a:r>
            <a:endParaRPr lang="es-ES" dirty="0" smtClean="0"/>
          </a:p>
          <a:p>
            <a:r>
              <a:rPr lang="es-ES" dirty="0" smtClean="0"/>
              <a:t>No </a:t>
            </a:r>
            <a:r>
              <a:rPr lang="es-ES" dirty="0"/>
              <a:t>se adecuan a jardines pequeños a avenidas con mucho tránsito, ya que reducen el espacio. Pero para grandes superficies son muy útiles porque son atractivos y precisan menos cuidados.</a:t>
            </a:r>
          </a:p>
          <a:p>
            <a:endParaRPr lang="es-ES" dirty="0"/>
          </a:p>
          <a:p>
            <a:endParaRPr lang="es-ES" dirty="0"/>
          </a:p>
        </p:txBody>
      </p:sp>
    </p:spTree>
    <p:extLst>
      <p:ext uri="{BB962C8B-B14F-4D97-AF65-F5344CB8AC3E}">
        <p14:creationId xmlns:p14="http://schemas.microsoft.com/office/powerpoint/2010/main" val="158628021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b="1" dirty="0">
                <a:solidFill>
                  <a:schemeClr val="accent3"/>
                </a:solidFill>
              </a:rPr>
              <a:t>Cercados altos</a:t>
            </a:r>
            <a:r>
              <a:rPr lang="es-ES" dirty="0">
                <a:solidFill>
                  <a:schemeClr val="accent3"/>
                </a:solidFill>
              </a:rPr>
              <a:t>: </a:t>
            </a:r>
            <a:r>
              <a:rPr lang="es-ES" dirty="0"/>
              <a:t>se constituyen por masas de árboles que crecen libremente, se usan en barreras cortavientos o contra sonidos de zonas urbanas, también para evitar la contaminación. </a:t>
            </a:r>
            <a:endParaRPr lang="es-ES" dirty="0" smtClean="0"/>
          </a:p>
          <a:p>
            <a:r>
              <a:rPr lang="es-ES" dirty="0" smtClean="0"/>
              <a:t>Se </a:t>
            </a:r>
            <a:r>
              <a:rPr lang="es-ES" dirty="0"/>
              <a:t>precisan espacios muy grandes. </a:t>
            </a:r>
            <a:endParaRPr lang="es-ES" dirty="0" smtClean="0"/>
          </a:p>
          <a:p>
            <a:r>
              <a:rPr lang="es-ES" dirty="0" smtClean="0"/>
              <a:t>Hay </a:t>
            </a:r>
            <a:r>
              <a:rPr lang="es-ES" dirty="0"/>
              <a:t>que tienes en cuenta que provocan sombra y el material vegetal circundante debe ser capaz de soportarla. Si está junto a edificios se debe tener en cuenta que las raíces no sean agresivas</a:t>
            </a:r>
            <a:r>
              <a:rPr lang="es-ES" dirty="0" smtClean="0"/>
              <a:t>.</a:t>
            </a:r>
          </a:p>
          <a:p>
            <a:r>
              <a:rPr lang="es-ES" dirty="0"/>
              <a:t>Los árboles se deben colocar en dirección opuesta al viento dominante para que haga de colchón. Para romper la monotonía se pueden intercalar arbustos.</a:t>
            </a:r>
          </a:p>
          <a:p>
            <a:endParaRPr lang="es-ES" dirty="0"/>
          </a:p>
        </p:txBody>
      </p:sp>
    </p:spTree>
    <p:extLst>
      <p:ext uri="{BB962C8B-B14F-4D97-AF65-F5344CB8AC3E}">
        <p14:creationId xmlns:p14="http://schemas.microsoft.com/office/powerpoint/2010/main" val="54796996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lnSpcReduction="10000"/>
          </a:bodyPr>
          <a:lstStyle/>
          <a:p>
            <a:r>
              <a:rPr lang="es-ES" dirty="0"/>
              <a:t>Elementos arquitectónicos que forman cerramientos</a:t>
            </a:r>
            <a:r>
              <a:rPr lang="es-ES" dirty="0" smtClean="0"/>
              <a:t>: </a:t>
            </a:r>
            <a:endParaRPr lang="es-ES" dirty="0"/>
          </a:p>
          <a:p>
            <a:r>
              <a:rPr lang="es-ES" dirty="0"/>
              <a:t>Muros y </a:t>
            </a:r>
            <a:r>
              <a:rPr lang="es-ES" dirty="0" smtClean="0"/>
              <a:t>tapias</a:t>
            </a:r>
            <a:endParaRPr lang="es-ES" dirty="0"/>
          </a:p>
          <a:p>
            <a:r>
              <a:rPr lang="es-ES" dirty="0"/>
              <a:t>Delimitan y se obtiene privacidad. </a:t>
            </a:r>
            <a:r>
              <a:rPr lang="es-ES" dirty="0" smtClean="0"/>
              <a:t>Hay </a:t>
            </a:r>
            <a:r>
              <a:rPr lang="es-ES" dirty="0"/>
              <a:t>una amplia gama de materiales y su mantenimiento es ínfimo</a:t>
            </a:r>
            <a:r>
              <a:rPr lang="es-ES" dirty="0" smtClean="0"/>
              <a:t>.</a:t>
            </a:r>
            <a:endParaRPr lang="es-ES" dirty="0"/>
          </a:p>
          <a:p>
            <a:r>
              <a:rPr lang="es-ES" dirty="0"/>
              <a:t>Ventajas</a:t>
            </a:r>
            <a:r>
              <a:rPr lang="es-ES" dirty="0" smtClean="0"/>
              <a:t>: </a:t>
            </a:r>
            <a:endParaRPr lang="es-ES" dirty="0"/>
          </a:p>
          <a:p>
            <a:r>
              <a:rPr lang="es-ES" dirty="0" smtClean="0"/>
              <a:t>Mantenimiento </a:t>
            </a:r>
            <a:endParaRPr lang="es-ES" dirty="0"/>
          </a:p>
          <a:p>
            <a:r>
              <a:rPr lang="es-ES" dirty="0"/>
              <a:t>Más efectivos y seguros en lo que respecta a la </a:t>
            </a:r>
            <a:r>
              <a:rPr lang="es-ES" dirty="0" smtClean="0"/>
              <a:t>privacidad</a:t>
            </a:r>
            <a:endParaRPr lang="es-ES" dirty="0"/>
          </a:p>
          <a:p>
            <a:r>
              <a:rPr lang="es-ES" dirty="0"/>
              <a:t>Son </a:t>
            </a:r>
            <a:r>
              <a:rPr lang="es-ES" dirty="0" smtClean="0"/>
              <a:t>estrechos</a:t>
            </a:r>
            <a:endParaRPr lang="es-ES" dirty="0"/>
          </a:p>
          <a:p>
            <a:r>
              <a:rPr lang="es-ES" dirty="0"/>
              <a:t>Altura </a:t>
            </a:r>
            <a:r>
              <a:rPr lang="es-ES" dirty="0" smtClean="0"/>
              <a:t>estable</a:t>
            </a:r>
          </a:p>
          <a:p>
            <a:r>
              <a:rPr lang="es-ES" dirty="0"/>
              <a:t>Consistentes ante actividades vandálicas</a:t>
            </a:r>
          </a:p>
          <a:p>
            <a:endParaRPr lang="es-ES" dirty="0"/>
          </a:p>
          <a:p>
            <a:pPr marL="0" indent="0">
              <a:buNone/>
            </a:pPr>
            <a:r>
              <a:rPr lang="es-ES" dirty="0" smtClean="0"/>
              <a:t> </a:t>
            </a:r>
            <a:endParaRPr lang="es-ES" dirty="0"/>
          </a:p>
          <a:p>
            <a:endParaRPr lang="es-ES" dirty="0"/>
          </a:p>
        </p:txBody>
      </p:sp>
    </p:spTree>
    <p:extLst>
      <p:ext uri="{BB962C8B-B14F-4D97-AF65-F5344CB8AC3E}">
        <p14:creationId xmlns:p14="http://schemas.microsoft.com/office/powerpoint/2010/main" val="280605101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pPr marL="0" indent="0">
              <a:buNone/>
            </a:pPr>
            <a:r>
              <a:rPr lang="es-ES" dirty="0" smtClean="0"/>
              <a:t> </a:t>
            </a:r>
            <a:endParaRPr lang="es-ES" dirty="0"/>
          </a:p>
          <a:p>
            <a:r>
              <a:rPr lang="es-ES" dirty="0"/>
              <a:t>Sirven de tutores para </a:t>
            </a:r>
            <a:r>
              <a:rPr lang="es-ES" dirty="0" smtClean="0"/>
              <a:t>trepadoras</a:t>
            </a:r>
            <a:endParaRPr lang="es-ES" dirty="0"/>
          </a:p>
          <a:p>
            <a:r>
              <a:rPr lang="es-ES" dirty="0"/>
              <a:t>Materiales de acuerdo con las características arquitectónicas del </a:t>
            </a:r>
            <a:r>
              <a:rPr lang="es-ES" dirty="0" smtClean="0"/>
              <a:t>edificio.</a:t>
            </a:r>
          </a:p>
          <a:p>
            <a:r>
              <a:rPr lang="es-ES" dirty="0"/>
              <a:t>Se pueden combinar </a:t>
            </a:r>
            <a:r>
              <a:rPr lang="es-ES" dirty="0" smtClean="0"/>
              <a:t>elementos</a:t>
            </a:r>
            <a:endParaRPr lang="es-ES" dirty="0"/>
          </a:p>
          <a:p>
            <a:r>
              <a:rPr lang="es-ES" b="1" dirty="0" smtClean="0"/>
              <a:t>Inconvenientes </a:t>
            </a:r>
            <a:endParaRPr lang="es-ES" b="1" dirty="0"/>
          </a:p>
          <a:p>
            <a:r>
              <a:rPr lang="es-ES" dirty="0"/>
              <a:t>El material y la colocación resulta </a:t>
            </a:r>
            <a:r>
              <a:rPr lang="es-ES" dirty="0" smtClean="0"/>
              <a:t>caro </a:t>
            </a:r>
            <a:endParaRPr lang="es-ES" dirty="0"/>
          </a:p>
          <a:p>
            <a:r>
              <a:rPr lang="es-ES" dirty="0"/>
              <a:t>Formación de turbulencias con los vientos, esto crea problemas a la vegetación</a:t>
            </a:r>
            <a:r>
              <a:rPr lang="es-ES" dirty="0" smtClean="0"/>
              <a:t>.</a:t>
            </a:r>
            <a:endParaRPr lang="es-ES" dirty="0"/>
          </a:p>
          <a:p>
            <a:r>
              <a:rPr lang="es-ES" dirty="0"/>
              <a:t>Según el material son menos atractivos </a:t>
            </a:r>
          </a:p>
          <a:p>
            <a:r>
              <a:rPr lang="es-ES" dirty="0"/>
              <a:t>Cuando se requieren alturas mayores a 2.40 m son complicados de realizar</a:t>
            </a:r>
          </a:p>
          <a:p>
            <a:endParaRPr lang="es-ES" dirty="0"/>
          </a:p>
          <a:p>
            <a:endParaRPr lang="es-ES" dirty="0"/>
          </a:p>
          <a:p>
            <a:endParaRPr lang="es-ES" dirty="0"/>
          </a:p>
        </p:txBody>
      </p:sp>
    </p:spTree>
    <p:extLst>
      <p:ext uri="{BB962C8B-B14F-4D97-AF65-F5344CB8AC3E}">
        <p14:creationId xmlns:p14="http://schemas.microsoft.com/office/powerpoint/2010/main" val="286277804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eugeniasantacana.com/obres/Urbanismo/tancament%20st.%20just/tancament%20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9" y="0"/>
            <a:ext cx="4972050" cy="364502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9992" y="3645024"/>
            <a:ext cx="4644008" cy="3212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9992" y="-82488"/>
            <a:ext cx="4666583"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4" name="Picture 8" descr="http://www.hogar.mapfre.com/archive/recortes/horizontal_20120710_002996_horizontal_LEIAPD/462.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78" y="3645025"/>
            <a:ext cx="4493513" cy="3212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18224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descr="vaumm_yrizar_palacio_jardin_0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495800"/>
            <a:ext cx="9036496"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365769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031023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130953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647250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400550" cy="293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1750" y="5023633"/>
            <a:ext cx="2762250"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descr="http://static.habitissimo.es/photos/opportunity/original/769.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00550" y="10798"/>
            <a:ext cx="4743450" cy="2922902"/>
          </a:xfrm>
          <a:prstGeom prst="rect">
            <a:avLst/>
          </a:prstGeom>
          <a:noFill/>
          <a:extLst>
            <a:ext uri="{909E8E84-426E-40DD-AFC4-6F175D3DCCD1}">
              <a14:hiddenFill xmlns:a14="http://schemas.microsoft.com/office/drawing/2010/main">
                <a:solidFill>
                  <a:srgbClr val="FFFFFF"/>
                </a:solidFill>
              </a14:hiddenFill>
            </a:ext>
          </a:extLst>
        </p:spPr>
      </p:pic>
      <p:pic>
        <p:nvPicPr>
          <p:cNvPr id="9223" name="Picture 7" descr="http://farm7.static.flickr.com/6008/6001687766_7a779f20ba_m.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44208" y="2933700"/>
            <a:ext cx="2699792" cy="2007468"/>
          </a:xfrm>
          <a:prstGeom prst="rect">
            <a:avLst/>
          </a:prstGeom>
          <a:noFill/>
          <a:extLst>
            <a:ext uri="{909E8E84-426E-40DD-AFC4-6F175D3DCCD1}">
              <a14:hiddenFill xmlns:a14="http://schemas.microsoft.com/office/drawing/2010/main">
                <a:solidFill>
                  <a:srgbClr val="FFFFFF"/>
                </a:solidFill>
              </a14:hiddenFill>
            </a:ext>
          </a:extLst>
        </p:spPr>
      </p:pic>
      <p:pic>
        <p:nvPicPr>
          <p:cNvPr id="9225" name="Picture 9" descr="http://2.bp.blogspot.com/-bJWDQynZGsI/UPK_lNXxi5I/AAAAAAAAAFQ/Jp2cbLwF7do/s1600/Diamond-Garden-Fence-Design-Ideas.jpg">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2933700"/>
            <a:ext cx="6444208" cy="3937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602797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383660" cy="2564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3660" y="12159"/>
            <a:ext cx="47625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83660" y="3822159"/>
            <a:ext cx="4760340" cy="3035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2564904"/>
            <a:ext cx="4383660" cy="4293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39296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r>
              <a:rPr lang="es-ES" dirty="0"/>
              <a:t>Características </a:t>
            </a:r>
          </a:p>
          <a:p>
            <a:r>
              <a:rPr lang="es-ES" dirty="0"/>
              <a:t>Anchura: 40 - 50 </a:t>
            </a:r>
            <a:r>
              <a:rPr lang="es-ES" dirty="0" smtClean="0"/>
              <a:t>cm </a:t>
            </a:r>
            <a:endParaRPr lang="es-ES" dirty="0"/>
          </a:p>
          <a:p>
            <a:r>
              <a:rPr lang="es-ES" dirty="0"/>
              <a:t>En partes intermedias se pueden poner muros a modo de </a:t>
            </a:r>
            <a:r>
              <a:rPr lang="es-ES" dirty="0" smtClean="0"/>
              <a:t>jardinera </a:t>
            </a:r>
            <a:endParaRPr lang="es-ES" dirty="0"/>
          </a:p>
          <a:p>
            <a:r>
              <a:rPr lang="es-ES" dirty="0"/>
              <a:t>La elección del material depende del presupuesto </a:t>
            </a:r>
          </a:p>
          <a:p>
            <a:r>
              <a:rPr lang="es-ES" dirty="0"/>
              <a:t>b. </a:t>
            </a:r>
            <a:r>
              <a:rPr lang="es-ES" b="1" dirty="0" smtClean="0">
                <a:solidFill>
                  <a:schemeClr val="accent3"/>
                </a:solidFill>
              </a:rPr>
              <a:t>Vallas</a:t>
            </a:r>
            <a:endParaRPr lang="es-ES" b="1" dirty="0">
              <a:solidFill>
                <a:schemeClr val="accent3"/>
              </a:solidFill>
            </a:endParaRPr>
          </a:p>
          <a:p>
            <a:r>
              <a:rPr lang="es-ES" dirty="0"/>
              <a:t>Es el cerramiento más barato aunque es difícil de colocar. Hay de 2 tipos</a:t>
            </a:r>
            <a:r>
              <a:rPr lang="es-ES" dirty="0" smtClean="0"/>
              <a:t>: </a:t>
            </a:r>
            <a:endParaRPr lang="es-ES" dirty="0"/>
          </a:p>
          <a:p>
            <a:r>
              <a:rPr lang="es-ES" b="1" dirty="0">
                <a:solidFill>
                  <a:schemeClr val="accent3"/>
                </a:solidFill>
              </a:rPr>
              <a:t>Opacas</a:t>
            </a:r>
            <a:r>
              <a:rPr lang="es-ES" dirty="0"/>
              <a:t>: su principal objetivo es conseguir individualidad, son menos fuertes que el muro y por lo tanto la sensación de seguridad en menor. Se usan materiales como madera, troncos. Si son muy opacos crean turbulencias con el viento. </a:t>
            </a:r>
          </a:p>
          <a:p>
            <a:endParaRPr lang="es-ES" dirty="0"/>
          </a:p>
          <a:p>
            <a:endParaRPr lang="es-ES" dirty="0"/>
          </a:p>
          <a:p>
            <a:endParaRPr lang="es-ES" dirty="0"/>
          </a:p>
        </p:txBody>
      </p:sp>
    </p:spTree>
    <p:extLst>
      <p:ext uri="{BB962C8B-B14F-4D97-AF65-F5344CB8AC3E}">
        <p14:creationId xmlns:p14="http://schemas.microsoft.com/office/powerpoint/2010/main" val="8059329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Su gran ventaja, frente al muro, es que so fáciles de colocar, no precisan cálculos por ser ligeras, además su anchura es menor, por lo que se recomiendan el lugares pequeños. </a:t>
            </a:r>
            <a:endParaRPr lang="es-ES" dirty="0" smtClean="0"/>
          </a:p>
          <a:p>
            <a:r>
              <a:rPr lang="es-ES" dirty="0" smtClean="0"/>
              <a:t>Se </a:t>
            </a:r>
            <a:r>
              <a:rPr lang="es-ES" dirty="0"/>
              <a:t>pueden combinar bien con materiales como hierro, maderas, cañizo</a:t>
            </a:r>
            <a:r>
              <a:rPr lang="es-ES" dirty="0" smtClean="0"/>
              <a:t>.</a:t>
            </a:r>
          </a:p>
          <a:p>
            <a:r>
              <a:rPr lang="es-ES" dirty="0" smtClean="0"/>
              <a:t> </a:t>
            </a:r>
            <a:r>
              <a:rPr lang="es-ES" dirty="0"/>
              <a:t>Al tener materiales menos nobles permiten el uso de trepadoras</a:t>
            </a:r>
            <a:r>
              <a:rPr lang="es-ES" dirty="0" smtClean="0"/>
              <a:t>.</a:t>
            </a:r>
            <a:endParaRPr lang="es-ES" dirty="0"/>
          </a:p>
          <a:p>
            <a:r>
              <a:rPr lang="es-ES" dirty="0"/>
              <a:t>Su gran inconveniente es la durabilidad y que precisan mantenimiento porque son más frágiles</a:t>
            </a:r>
            <a:r>
              <a:rPr lang="es-ES" dirty="0" smtClean="0"/>
              <a:t>.</a:t>
            </a:r>
            <a:endParaRPr lang="es-ES" dirty="0"/>
          </a:p>
          <a:p>
            <a:r>
              <a:rPr lang="es-ES" b="1" dirty="0">
                <a:solidFill>
                  <a:schemeClr val="accent3"/>
                </a:solidFill>
              </a:rPr>
              <a:t>Abiertas</a:t>
            </a:r>
            <a:r>
              <a:rPr lang="es-ES" dirty="0">
                <a:solidFill>
                  <a:schemeClr val="accent3"/>
                </a:solidFill>
              </a:rPr>
              <a:t>: </a:t>
            </a:r>
            <a:r>
              <a:rPr lang="es-ES" dirty="0"/>
              <a:t>sólo delimitan, no dan sensación de intimidad. Se suelen usar en cerramientos de parcelas y en divisorios dentro del jardín. </a:t>
            </a:r>
          </a:p>
        </p:txBody>
      </p:sp>
    </p:spTree>
    <p:extLst>
      <p:ext uri="{BB962C8B-B14F-4D97-AF65-F5344CB8AC3E}">
        <p14:creationId xmlns:p14="http://schemas.microsoft.com/office/powerpoint/2010/main" val="287332173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material más usual es el alambre galvanizado con infraestructuras de fácil colocación. </a:t>
            </a:r>
            <a:endParaRPr lang="es-ES" dirty="0" smtClean="0"/>
          </a:p>
          <a:p>
            <a:r>
              <a:rPr lang="es-ES" dirty="0" smtClean="0"/>
              <a:t>Es </a:t>
            </a:r>
            <a:r>
              <a:rPr lang="es-ES" dirty="0"/>
              <a:t>aconsejable colocar vegetales que lo cubran como setos o trepadoras</a:t>
            </a:r>
            <a:r>
              <a:rPr lang="es-ES" dirty="0" smtClean="0"/>
              <a:t>.</a:t>
            </a:r>
          </a:p>
          <a:p>
            <a:r>
              <a:rPr lang="es-ES" dirty="0" smtClean="0"/>
              <a:t> </a:t>
            </a:r>
            <a:r>
              <a:rPr lang="es-ES" dirty="0"/>
              <a:t>Dentro del jardín se usan como celosías de materiales nobles dulcificados con </a:t>
            </a:r>
            <a:r>
              <a:rPr lang="es-ES" dirty="0" smtClean="0"/>
              <a:t>vegetales</a:t>
            </a:r>
          </a:p>
          <a:p>
            <a:r>
              <a:rPr lang="es-ES" b="1" dirty="0">
                <a:solidFill>
                  <a:schemeClr val="accent3"/>
                </a:solidFill>
              </a:rPr>
              <a:t>Bordillos</a:t>
            </a:r>
            <a:r>
              <a:rPr lang="es-ES" dirty="0">
                <a:solidFill>
                  <a:schemeClr val="accent3"/>
                </a:solidFill>
              </a:rPr>
              <a:t> </a:t>
            </a:r>
          </a:p>
          <a:p>
            <a:r>
              <a:rPr lang="es-ES" dirty="0"/>
              <a:t>Hay muchas posibilidades en cuanto a materiales y colocación. </a:t>
            </a:r>
            <a:endParaRPr lang="es-ES" dirty="0" smtClean="0"/>
          </a:p>
          <a:p>
            <a:r>
              <a:rPr lang="es-ES" dirty="0" smtClean="0"/>
              <a:t>Lo </a:t>
            </a:r>
            <a:r>
              <a:rPr lang="es-ES" dirty="0"/>
              <a:t>más normal es usas ladrillos, elementos cerámicos, metálicos... tienen menos de 20 cm de alto y se usan para bordear caminos, delimitar zonas...</a:t>
            </a:r>
          </a:p>
          <a:p>
            <a:endParaRPr lang="es-ES" dirty="0"/>
          </a:p>
          <a:p>
            <a:endParaRPr lang="es-ES" dirty="0"/>
          </a:p>
        </p:txBody>
      </p:sp>
    </p:spTree>
    <p:extLst>
      <p:ext uri="{BB962C8B-B14F-4D97-AF65-F5344CB8AC3E}">
        <p14:creationId xmlns:p14="http://schemas.microsoft.com/office/powerpoint/2010/main" val="263707644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b="1" dirty="0" smtClean="0">
                <a:solidFill>
                  <a:schemeClr val="accent3"/>
                </a:solidFill>
              </a:rPr>
              <a:t>CAMINOS </a:t>
            </a:r>
            <a:endParaRPr lang="es-ES" b="1" dirty="0">
              <a:solidFill>
                <a:schemeClr val="accent3"/>
              </a:solidFill>
            </a:endParaRPr>
          </a:p>
          <a:p>
            <a:r>
              <a:rPr lang="es-ES" dirty="0"/>
              <a:t>Usos de los </a:t>
            </a:r>
            <a:r>
              <a:rPr lang="es-ES" dirty="0" smtClean="0"/>
              <a:t>caminos </a:t>
            </a:r>
            <a:endParaRPr lang="es-ES" dirty="0"/>
          </a:p>
          <a:p>
            <a:r>
              <a:rPr lang="es-ES" dirty="0"/>
              <a:t>Los caminos pueden ser para el tránsito de vehículos o de peatones, se usan para la segregación y zonificación de espacios. </a:t>
            </a:r>
            <a:endParaRPr lang="es-ES" dirty="0" smtClean="0"/>
          </a:p>
          <a:p>
            <a:r>
              <a:rPr lang="es-ES" dirty="0" smtClean="0"/>
              <a:t>Con </a:t>
            </a:r>
            <a:r>
              <a:rPr lang="es-ES" dirty="0"/>
              <a:t>ellos se pueden dirigir a los peatones y los coches y se puede dirigir el pensamiento de los caminantes por medio del transcurso de sensaciones: puntos focales, </a:t>
            </a:r>
            <a:r>
              <a:rPr lang="es-ES" dirty="0"/>
              <a:t>sakei</a:t>
            </a:r>
            <a:r>
              <a:rPr lang="es-ES" dirty="0"/>
              <a:t>, zonificación</a:t>
            </a:r>
            <a:r>
              <a:rPr lang="es-ES" dirty="0" smtClean="0"/>
              <a:t>... </a:t>
            </a:r>
            <a:endParaRPr lang="es-ES" dirty="0"/>
          </a:p>
          <a:p>
            <a:r>
              <a:rPr lang="es-ES" dirty="0"/>
              <a:t>Desde el punto de vista práctico podemos dirigir las zonas de paso e interconectar las zonas de uso </a:t>
            </a:r>
          </a:p>
          <a:p>
            <a:r>
              <a:rPr lang="es-ES" b="1" dirty="0">
                <a:solidFill>
                  <a:schemeClr val="accent3"/>
                </a:solidFill>
              </a:rPr>
              <a:t>Materiales y </a:t>
            </a:r>
            <a:r>
              <a:rPr lang="es-ES" b="1" dirty="0" smtClean="0">
                <a:solidFill>
                  <a:schemeClr val="accent3"/>
                </a:solidFill>
              </a:rPr>
              <a:t>características</a:t>
            </a:r>
            <a:endParaRPr lang="es-ES" b="1" dirty="0">
              <a:solidFill>
                <a:schemeClr val="accent3"/>
              </a:solidFill>
            </a:endParaRPr>
          </a:p>
          <a:p>
            <a:r>
              <a:rPr lang="es-ES" dirty="0"/>
              <a:t>Los materiales deben permitir el paso durante todo el año.</a:t>
            </a:r>
          </a:p>
          <a:p>
            <a:endParaRPr lang="es-ES" dirty="0"/>
          </a:p>
        </p:txBody>
      </p:sp>
    </p:spTree>
    <p:extLst>
      <p:ext uri="{BB962C8B-B14F-4D97-AF65-F5344CB8AC3E}">
        <p14:creationId xmlns:p14="http://schemas.microsoft.com/office/powerpoint/2010/main" val="170108712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Las medidas de los caminos van a depender del nº de usuarios que </a:t>
            </a:r>
            <a:r>
              <a:rPr lang="es-ES" dirty="0" smtClean="0"/>
              <a:t>frecuentan </a:t>
            </a:r>
            <a:r>
              <a:rPr lang="es-ES" dirty="0"/>
              <a:t>su uso</a:t>
            </a:r>
            <a:r>
              <a:rPr lang="es-ES" dirty="0" smtClean="0"/>
              <a:t>. </a:t>
            </a:r>
            <a:endParaRPr lang="es-ES" dirty="0"/>
          </a:p>
          <a:p>
            <a:r>
              <a:rPr lang="es-ES" dirty="0"/>
              <a:t>zona de entrada: mínimo 1.5 m (2 personas</a:t>
            </a:r>
            <a:r>
              <a:rPr lang="es-ES" dirty="0" smtClean="0"/>
              <a:t>) </a:t>
            </a:r>
            <a:endParaRPr lang="es-ES" dirty="0"/>
          </a:p>
          <a:p>
            <a:r>
              <a:rPr lang="es-ES" dirty="0"/>
              <a:t>zona de coches: mínimo 2.5 </a:t>
            </a:r>
            <a:r>
              <a:rPr lang="es-ES" dirty="0" smtClean="0"/>
              <a:t>m</a:t>
            </a:r>
            <a:endParaRPr lang="es-ES" dirty="0"/>
          </a:p>
          <a:p>
            <a:r>
              <a:rPr lang="es-ES" dirty="0"/>
              <a:t>caminos interiores:0.6 </a:t>
            </a:r>
            <a:r>
              <a:rPr lang="es-ES" dirty="0" smtClean="0"/>
              <a:t>m </a:t>
            </a:r>
            <a:endParaRPr lang="es-ES" dirty="0"/>
          </a:p>
          <a:p>
            <a:r>
              <a:rPr lang="es-ES" dirty="0"/>
              <a:t>zonas de reposo con arbolado: 8 - 10 m </a:t>
            </a:r>
          </a:p>
          <a:p>
            <a:r>
              <a:rPr lang="es-ES" b="1" dirty="0">
                <a:solidFill>
                  <a:schemeClr val="accent3"/>
                </a:solidFill>
              </a:rPr>
              <a:t>Tipos de </a:t>
            </a:r>
            <a:r>
              <a:rPr lang="es-ES" b="1" dirty="0" smtClean="0">
                <a:solidFill>
                  <a:schemeClr val="accent3"/>
                </a:solidFill>
              </a:rPr>
              <a:t>caminos</a:t>
            </a:r>
            <a:endParaRPr lang="es-ES" b="1" dirty="0">
              <a:solidFill>
                <a:schemeClr val="accent3"/>
              </a:solidFill>
            </a:endParaRPr>
          </a:p>
          <a:p>
            <a:r>
              <a:rPr lang="es-ES" dirty="0"/>
              <a:t>En las zonas urbanas lo más usual es la línea recta combinada curvas, estas no pueden ser excesivas, si y tampoco debe haber muchos recodos, ya que sino </a:t>
            </a:r>
            <a:r>
              <a:rPr lang="es-ES" dirty="0" smtClean="0"/>
              <a:t>aparecerán </a:t>
            </a:r>
            <a:r>
              <a:rPr lang="es-ES" dirty="0"/>
              <a:t>atajos antiestéticos. </a:t>
            </a:r>
            <a:endParaRPr lang="es-ES" dirty="0" smtClean="0"/>
          </a:p>
          <a:p>
            <a:r>
              <a:rPr lang="es-ES" dirty="0" smtClean="0"/>
              <a:t>En </a:t>
            </a:r>
            <a:r>
              <a:rPr lang="es-ES" dirty="0"/>
              <a:t>jardines pequeños el recorrido debe ser </a:t>
            </a:r>
            <a:r>
              <a:rPr lang="es-ES" dirty="0" smtClean="0"/>
              <a:t>perimetral. </a:t>
            </a:r>
            <a:endParaRPr lang="es-ES" dirty="0"/>
          </a:p>
          <a:p>
            <a:endParaRPr lang="es-ES" dirty="0"/>
          </a:p>
        </p:txBody>
      </p:sp>
    </p:spTree>
    <p:extLst>
      <p:ext uri="{BB962C8B-B14F-4D97-AF65-F5344CB8AC3E}">
        <p14:creationId xmlns:p14="http://schemas.microsoft.com/office/powerpoint/2010/main" val="3754001188"/>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b="1" dirty="0">
                <a:solidFill>
                  <a:schemeClr val="accent3"/>
                </a:solidFill>
              </a:rPr>
              <a:t>Formales</a:t>
            </a:r>
            <a:r>
              <a:rPr lang="es-ES" dirty="0">
                <a:solidFill>
                  <a:schemeClr val="accent3"/>
                </a:solidFill>
              </a:rPr>
              <a:t>: </a:t>
            </a:r>
            <a:r>
              <a:rPr lang="es-ES" dirty="0"/>
              <a:t>uso para grandes afluencias, los trazados deben ser rectos aunque dulcificados y se debe jugar con las sensaciones de proximidad o lejanía y con la fuerza de las líneas por medio del uso de materiales y su </a:t>
            </a:r>
            <a:r>
              <a:rPr lang="es-ES" dirty="0" smtClean="0"/>
              <a:t>disposición.</a:t>
            </a:r>
          </a:p>
          <a:p>
            <a:r>
              <a:rPr lang="es-ES" b="1" dirty="0">
                <a:solidFill>
                  <a:schemeClr val="accent3"/>
                </a:solidFill>
              </a:rPr>
              <a:t>Informales</a:t>
            </a:r>
            <a:r>
              <a:rPr lang="es-ES" dirty="0"/>
              <a:t>: con orografía más abrupta y ondulaciones</a:t>
            </a:r>
            <a:r>
              <a:rPr lang="es-ES" dirty="0" smtClean="0"/>
              <a:t>.</a:t>
            </a:r>
          </a:p>
          <a:p>
            <a:r>
              <a:rPr lang="es-ES" dirty="0" smtClean="0"/>
              <a:t> </a:t>
            </a:r>
            <a:r>
              <a:rPr lang="es-ES" dirty="0"/>
              <a:t>Los trazados son más naturales</a:t>
            </a:r>
            <a:r>
              <a:rPr lang="es-ES" dirty="0" smtClean="0"/>
              <a:t>.</a:t>
            </a:r>
          </a:p>
          <a:p>
            <a:r>
              <a:rPr lang="es-ES" dirty="0" smtClean="0"/>
              <a:t> </a:t>
            </a:r>
            <a:r>
              <a:rPr lang="es-ES" dirty="0"/>
              <a:t>Se usan en zonas secundarias o de menos tránsito. Se rodean de plantas, generalmente arbustivas, de forma desordenada. </a:t>
            </a:r>
            <a:endParaRPr lang="es-ES" dirty="0" smtClean="0"/>
          </a:p>
          <a:p>
            <a:r>
              <a:rPr lang="es-ES" dirty="0" smtClean="0"/>
              <a:t>Se </a:t>
            </a:r>
            <a:r>
              <a:rPr lang="es-ES" dirty="0"/>
              <a:t>pueden usar materiales blandos.</a:t>
            </a:r>
          </a:p>
          <a:p>
            <a:endParaRPr lang="es-ES" dirty="0"/>
          </a:p>
        </p:txBody>
      </p:sp>
    </p:spTree>
    <p:extLst>
      <p:ext uri="{BB962C8B-B14F-4D97-AF65-F5344CB8AC3E}">
        <p14:creationId xmlns:p14="http://schemas.microsoft.com/office/powerpoint/2010/main" val="355785019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b="1" dirty="0">
                <a:solidFill>
                  <a:schemeClr val="accent3"/>
                </a:solidFill>
              </a:rPr>
              <a:t>Caminos en zonas con pendiente</a:t>
            </a:r>
            <a:r>
              <a:rPr lang="es-ES" dirty="0" smtClean="0">
                <a:solidFill>
                  <a:schemeClr val="accent3"/>
                </a:solidFill>
              </a:rPr>
              <a:t>.</a:t>
            </a:r>
            <a:endParaRPr lang="es-ES" dirty="0">
              <a:solidFill>
                <a:schemeClr val="accent3"/>
              </a:solidFill>
            </a:endParaRPr>
          </a:p>
          <a:p>
            <a:r>
              <a:rPr lang="es-ES" dirty="0"/>
              <a:t>Aunque pueda parecer que la pendiente es una dificultad, lo que se debe hacer es aprovecharla y tratar de que parezca </a:t>
            </a:r>
            <a:r>
              <a:rPr lang="es-ES" dirty="0" smtClean="0"/>
              <a:t>atractiva.</a:t>
            </a:r>
          </a:p>
          <a:p>
            <a:r>
              <a:rPr lang="es-ES" dirty="0" smtClean="0"/>
              <a:t>Se </a:t>
            </a:r>
            <a:r>
              <a:rPr lang="es-ES" dirty="0"/>
              <a:t>pueden introducir jardines hundidos que dan mayor sensación de movilidad y aumenta la superficie de terreno, además disminuyen los ruidos</a:t>
            </a:r>
            <a:r>
              <a:rPr lang="es-ES" dirty="0" smtClean="0"/>
              <a:t>. </a:t>
            </a:r>
            <a:endParaRPr lang="es-ES" dirty="0"/>
          </a:p>
          <a:p>
            <a:r>
              <a:rPr lang="es-ES" b="1" dirty="0">
                <a:solidFill>
                  <a:schemeClr val="accent3"/>
                </a:solidFill>
              </a:rPr>
              <a:t>Pendientes descendentes</a:t>
            </a:r>
            <a:r>
              <a:rPr lang="es-ES" dirty="0"/>
              <a:t>: se estructuran en terrazas y los desniveles se salvan con escaleras, las sensaciones son de amplitud</a:t>
            </a:r>
            <a:r>
              <a:rPr lang="es-ES" dirty="0" smtClean="0"/>
              <a:t>. </a:t>
            </a:r>
            <a:endParaRPr lang="es-ES" dirty="0"/>
          </a:p>
          <a:p>
            <a:r>
              <a:rPr lang="es-ES" b="1" dirty="0">
                <a:solidFill>
                  <a:schemeClr val="accent3"/>
                </a:solidFill>
              </a:rPr>
              <a:t>Pendientes ascendentes</a:t>
            </a:r>
            <a:r>
              <a:rPr lang="es-ES" dirty="0"/>
              <a:t>: es mas complicado hay que crear zonas horizontales junto a la casa. </a:t>
            </a:r>
            <a:endParaRPr lang="es-ES" dirty="0" smtClean="0"/>
          </a:p>
          <a:p>
            <a:r>
              <a:rPr lang="es-ES" dirty="0" smtClean="0"/>
              <a:t>Se </a:t>
            </a:r>
            <a:r>
              <a:rPr lang="es-ES" dirty="0"/>
              <a:t>adecuan a líneas curvas que siguen las curvas de </a:t>
            </a:r>
            <a:r>
              <a:rPr lang="es-ES" dirty="0" smtClean="0"/>
              <a:t>nivel.</a:t>
            </a:r>
            <a:endParaRPr lang="es-ES" dirty="0"/>
          </a:p>
          <a:p>
            <a:endParaRPr lang="es-ES" dirty="0"/>
          </a:p>
          <a:p>
            <a:endParaRPr lang="es-ES" dirty="0"/>
          </a:p>
        </p:txBody>
      </p:sp>
    </p:spTree>
    <p:extLst>
      <p:ext uri="{BB962C8B-B14F-4D97-AF65-F5344CB8AC3E}">
        <p14:creationId xmlns:p14="http://schemas.microsoft.com/office/powerpoint/2010/main" val="167865377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753600" cy="673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499507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271648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54026673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283968" cy="348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3968" y="3486151"/>
            <a:ext cx="4860032" cy="337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7" name="Picture 5" descr="http://www.diggabledesigns.com/wp-content/uploads/2012/02/River-Stone-garden-pathways-300x225.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3968" y="0"/>
            <a:ext cx="4860032" cy="3486150"/>
          </a:xfrm>
          <a:prstGeom prst="rect">
            <a:avLst/>
          </a:prstGeom>
          <a:noFill/>
          <a:extLst>
            <a:ext uri="{909E8E84-426E-40DD-AFC4-6F175D3DCCD1}">
              <a14:hiddenFill xmlns:a14="http://schemas.microsoft.com/office/drawing/2010/main">
                <a:solidFill>
                  <a:srgbClr val="FFFFFF"/>
                </a:solidFill>
              </a14:hiddenFill>
            </a:ext>
          </a:extLst>
        </p:spPr>
      </p:pic>
      <p:pic>
        <p:nvPicPr>
          <p:cNvPr id="13319" name="Picture 7" descr="http://www.4culture.org/publicart/collection/images/kc_regional_justice_cntr/jordan/jordan_003_lrg.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39" y="3486151"/>
            <a:ext cx="4291808" cy="3371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08485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121"/>
            <a:ext cx="4762500" cy="357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4008" y="26625"/>
            <a:ext cx="4499992" cy="357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1" name="Picture 5" descr="http://homestrendy.com/wp-content/uploads/2011/09/wood-garden-pathway-design-idea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533775"/>
            <a:ext cx="4644008" cy="3324225"/>
          </a:xfrm>
          <a:prstGeom prst="rect">
            <a:avLst/>
          </a:prstGeom>
          <a:noFill/>
          <a:extLst>
            <a:ext uri="{909E8E84-426E-40DD-AFC4-6F175D3DCCD1}">
              <a14:hiddenFill xmlns:a14="http://schemas.microsoft.com/office/drawing/2010/main">
                <a:solidFill>
                  <a:srgbClr val="FFFFFF"/>
                </a:solidFill>
              </a14:hiddenFill>
            </a:ext>
          </a:extLst>
        </p:spPr>
      </p:pic>
      <p:pic>
        <p:nvPicPr>
          <p:cNvPr id="14343" name="Picture 7" descr="http://homestrendy.com/wp-content/uploads/2011/09/beautiful-garden-pathway-design-ideas.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4008" y="3598500"/>
            <a:ext cx="4499992" cy="3296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0967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78802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26023"/>
            <a:ext cx="4355976"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t="8235"/>
          <a:stretch/>
        </p:blipFill>
        <p:spPr bwMode="auto">
          <a:xfrm>
            <a:off x="4788024" y="3711388"/>
            <a:ext cx="4355976" cy="3146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211473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5" y="-531440"/>
            <a:ext cx="4943609" cy="7389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8" name="Picture 4" descr="http://www.dreamstime.com/garden-pathway-thumb472744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9714" y="3098114"/>
            <a:ext cx="4204286" cy="3733800"/>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http://sublimegardendesign.com/wp-content/uploads/2013/01/7-15-09-22-265x265.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39714" y="0"/>
            <a:ext cx="4204286" cy="3148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936291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b="1" dirty="0" smtClean="0">
                <a:solidFill>
                  <a:schemeClr val="accent3"/>
                </a:solidFill>
              </a:rPr>
              <a:t>ESCALERAS</a:t>
            </a:r>
            <a:r>
              <a:rPr lang="es-ES" dirty="0" smtClean="0"/>
              <a:t> </a:t>
            </a:r>
            <a:endParaRPr lang="es-ES" dirty="0"/>
          </a:p>
          <a:p>
            <a:r>
              <a:rPr lang="es-ES" dirty="0"/>
              <a:t>Se usan como nexo de unión entre niveles. </a:t>
            </a:r>
            <a:endParaRPr lang="es-ES" dirty="0" smtClean="0"/>
          </a:p>
          <a:p>
            <a:r>
              <a:rPr lang="es-ES" dirty="0" smtClean="0"/>
              <a:t>Se </a:t>
            </a:r>
            <a:r>
              <a:rPr lang="es-ES" dirty="0"/>
              <a:t>deben aprovechar los desniveles para colocar los escalones que deben ir en los desniveles pequeños. </a:t>
            </a:r>
            <a:endParaRPr lang="es-ES" dirty="0" smtClean="0"/>
          </a:p>
          <a:p>
            <a:r>
              <a:rPr lang="es-ES" dirty="0" smtClean="0"/>
              <a:t>La </a:t>
            </a:r>
            <a:r>
              <a:rPr lang="es-ES" dirty="0"/>
              <a:t>escalera debe servir como invitación para acceder al otro nivel, por esto el nº de peldaños no debe ser muy grande. </a:t>
            </a:r>
          </a:p>
          <a:p>
            <a:r>
              <a:rPr lang="es-ES" dirty="0" smtClean="0"/>
              <a:t>La </a:t>
            </a:r>
            <a:r>
              <a:rPr lang="es-ES" dirty="0"/>
              <a:t>escalera es un elemento que puede servir como elemento decorativo si se adecua la entorno, debe ser sencilla. </a:t>
            </a:r>
          </a:p>
          <a:p>
            <a:r>
              <a:rPr lang="es-ES" b="1" dirty="0" smtClean="0">
                <a:solidFill>
                  <a:schemeClr val="accent3"/>
                </a:solidFill>
              </a:rPr>
              <a:t>Formas</a:t>
            </a:r>
            <a:endParaRPr lang="es-ES" b="1" dirty="0">
              <a:solidFill>
                <a:schemeClr val="accent3"/>
              </a:solidFill>
            </a:endParaRPr>
          </a:p>
          <a:p>
            <a:r>
              <a:rPr lang="es-ES" dirty="0"/>
              <a:t>Tramos rectos: una variante son los tramos desplazados o compensando con </a:t>
            </a:r>
            <a:r>
              <a:rPr lang="es-ES" dirty="0" smtClean="0"/>
              <a:t>rellanos</a:t>
            </a:r>
            <a:endParaRPr lang="es-ES" dirty="0"/>
          </a:p>
          <a:p>
            <a:r>
              <a:rPr lang="es-ES" dirty="0"/>
              <a:t>En ángulo</a:t>
            </a:r>
          </a:p>
          <a:p>
            <a:endParaRPr lang="es-ES" dirty="0"/>
          </a:p>
        </p:txBody>
      </p:sp>
    </p:spTree>
    <p:extLst>
      <p:ext uri="{BB962C8B-B14F-4D97-AF65-F5344CB8AC3E}">
        <p14:creationId xmlns:p14="http://schemas.microsoft.com/office/powerpoint/2010/main" val="15523073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b="1" dirty="0">
                <a:solidFill>
                  <a:schemeClr val="accent3"/>
                </a:solidFill>
              </a:rPr>
              <a:t>Curvas </a:t>
            </a:r>
          </a:p>
          <a:p>
            <a:r>
              <a:rPr lang="es-ES" dirty="0"/>
              <a:t>Si </a:t>
            </a:r>
            <a:r>
              <a:rPr lang="es-ES" dirty="0" smtClean="0"/>
              <a:t>visualmente </a:t>
            </a:r>
            <a:r>
              <a:rPr lang="es-ES" dirty="0"/>
              <a:t>da la sensación de amplitud parece que las distancias se acortan y viceversa</a:t>
            </a:r>
            <a:r>
              <a:rPr lang="es-ES" dirty="0" smtClean="0"/>
              <a:t>. </a:t>
            </a:r>
            <a:endParaRPr lang="es-ES" dirty="0"/>
          </a:p>
          <a:p>
            <a:r>
              <a:rPr lang="es-ES" dirty="0"/>
              <a:t>Tipos </a:t>
            </a:r>
            <a:r>
              <a:rPr lang="es-ES" dirty="0" smtClean="0"/>
              <a:t>constructivos </a:t>
            </a:r>
            <a:endParaRPr lang="es-ES" dirty="0"/>
          </a:p>
          <a:p>
            <a:r>
              <a:rPr lang="es-ES" dirty="0"/>
              <a:t>Empotradas en el </a:t>
            </a:r>
            <a:r>
              <a:rPr lang="es-ES" dirty="0" smtClean="0"/>
              <a:t>terreno </a:t>
            </a:r>
            <a:endParaRPr lang="es-ES" dirty="0"/>
          </a:p>
          <a:p>
            <a:r>
              <a:rPr lang="es-ES" dirty="0" smtClean="0"/>
              <a:t>Semiempotradas</a:t>
            </a:r>
            <a:endParaRPr lang="es-ES" dirty="0"/>
          </a:p>
          <a:p>
            <a:r>
              <a:rPr lang="es-ES" dirty="0"/>
              <a:t>Al </a:t>
            </a:r>
            <a:r>
              <a:rPr lang="es-ES" dirty="0" smtClean="0"/>
              <a:t>aire</a:t>
            </a:r>
            <a:endParaRPr lang="es-ES" dirty="0"/>
          </a:p>
          <a:p>
            <a:r>
              <a:rPr lang="es-ES" b="1" dirty="0" smtClean="0">
                <a:solidFill>
                  <a:schemeClr val="accent3"/>
                </a:solidFill>
              </a:rPr>
              <a:t>Seguridad</a:t>
            </a:r>
            <a:endParaRPr lang="es-ES" b="1" dirty="0">
              <a:solidFill>
                <a:schemeClr val="accent3"/>
              </a:solidFill>
            </a:endParaRPr>
          </a:p>
          <a:p>
            <a:r>
              <a:rPr lang="es-ES" dirty="0"/>
              <a:t>Hay que tener en cuenta que deben ser utilizables en cualquier época del año por lo que se deben evitar materiales que resbalen </a:t>
            </a:r>
            <a:r>
              <a:rPr lang="es-ES" dirty="0" smtClean="0"/>
              <a:t>con </a:t>
            </a:r>
            <a:r>
              <a:rPr lang="es-ES" dirty="0"/>
              <a:t>el agua o hielo, los pavimentos también son importantes en rampas, hoy en día en parques públicos se deben poner </a:t>
            </a:r>
            <a:r>
              <a:rPr lang="es-ES" dirty="0" smtClean="0"/>
              <a:t>accesos </a:t>
            </a:r>
            <a:r>
              <a:rPr lang="es-ES" dirty="0"/>
              <a:t>para minusválidos.</a:t>
            </a:r>
          </a:p>
          <a:p>
            <a:r>
              <a:rPr lang="es-ES" dirty="0"/>
              <a:t> </a:t>
            </a:r>
          </a:p>
          <a:p>
            <a:endParaRPr lang="es-ES" dirty="0"/>
          </a:p>
        </p:txBody>
      </p:sp>
    </p:spTree>
    <p:extLst>
      <p:ext uri="{BB962C8B-B14F-4D97-AF65-F5344CB8AC3E}">
        <p14:creationId xmlns:p14="http://schemas.microsoft.com/office/powerpoint/2010/main" val="351175711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b="1" dirty="0" smtClean="0">
                <a:solidFill>
                  <a:schemeClr val="accent3"/>
                </a:solidFill>
              </a:rPr>
              <a:t>Estilos</a:t>
            </a:r>
            <a:r>
              <a:rPr lang="es-ES" b="1" dirty="0" smtClean="0"/>
              <a:t> </a:t>
            </a:r>
            <a:endParaRPr lang="es-ES" b="1" dirty="0"/>
          </a:p>
          <a:p>
            <a:r>
              <a:rPr lang="es-ES" b="1" dirty="0" smtClean="0">
                <a:solidFill>
                  <a:schemeClr val="accent3"/>
                </a:solidFill>
              </a:rPr>
              <a:t>Clásicas</a:t>
            </a:r>
            <a:r>
              <a:rPr lang="es-ES" dirty="0" smtClean="0"/>
              <a:t>: </a:t>
            </a:r>
            <a:r>
              <a:rPr lang="es-ES" dirty="0"/>
              <a:t>constituyen un elemento estético y ornamental a la </a:t>
            </a:r>
            <a:r>
              <a:rPr lang="es-ES" dirty="0" smtClean="0"/>
              <a:t>vez </a:t>
            </a:r>
            <a:r>
              <a:rPr lang="es-ES" dirty="0"/>
              <a:t>que práctico. </a:t>
            </a:r>
            <a:endParaRPr lang="es-ES" dirty="0" smtClean="0"/>
          </a:p>
          <a:p>
            <a:r>
              <a:rPr lang="es-ES" dirty="0" smtClean="0"/>
              <a:t>Se </a:t>
            </a:r>
            <a:r>
              <a:rPr lang="es-ES" dirty="0"/>
              <a:t>suelen usar como punto focal ya que son de materiales nobles como piedra pulida, mármol, maderas nobles, cerámicas... si se hacen de ladrillos se debe tener en cuenta que por el punto de cocción sea capaz de resistir las heladas sin resquebrajarse. </a:t>
            </a:r>
            <a:endParaRPr lang="es-ES" dirty="0" smtClean="0"/>
          </a:p>
          <a:p>
            <a:r>
              <a:rPr lang="es-ES" dirty="0" smtClean="0"/>
              <a:t>También </a:t>
            </a:r>
            <a:r>
              <a:rPr lang="es-ES" dirty="0"/>
              <a:t>se usa césped en la </a:t>
            </a:r>
            <a:r>
              <a:rPr lang="es-ES" dirty="0" smtClean="0"/>
              <a:t>huellas, </a:t>
            </a:r>
            <a:r>
              <a:rPr lang="es-ES" dirty="0"/>
              <a:t>en zonas de precipitaciones altas, la contrahuella debe ir reforzada con materiales resistentes</a:t>
            </a:r>
            <a:r>
              <a:rPr lang="es-ES" dirty="0" smtClean="0"/>
              <a:t>.</a:t>
            </a:r>
          </a:p>
          <a:p>
            <a:r>
              <a:rPr lang="es-ES" b="1" dirty="0" smtClean="0">
                <a:solidFill>
                  <a:schemeClr val="accent3"/>
                </a:solidFill>
              </a:rPr>
              <a:t>Informales</a:t>
            </a:r>
            <a:r>
              <a:rPr lang="es-ES" dirty="0" smtClean="0"/>
              <a:t>: </a:t>
            </a:r>
            <a:r>
              <a:rPr lang="es-ES" dirty="0"/>
              <a:t>se usan materiales naturales como troncos, piedras, traviesas... con la posibilidad de incorporar vegetación en los márgenes o invadiendo la escalera. </a:t>
            </a:r>
          </a:p>
          <a:p>
            <a:endParaRPr lang="es-ES" dirty="0"/>
          </a:p>
        </p:txBody>
      </p:sp>
    </p:spTree>
    <p:extLst>
      <p:ext uri="{BB962C8B-B14F-4D97-AF65-F5344CB8AC3E}">
        <p14:creationId xmlns:p14="http://schemas.microsoft.com/office/powerpoint/2010/main" val="147831180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6632"/>
            <a:ext cx="7467600" cy="6552728"/>
          </a:xfrm>
        </p:spPr>
        <p:txBody>
          <a:bodyPr>
            <a:normAutofit lnSpcReduction="10000"/>
          </a:bodyPr>
          <a:lstStyle/>
          <a:p>
            <a:pPr marL="0" indent="0">
              <a:buNone/>
            </a:pPr>
            <a:r>
              <a:rPr lang="es-ES" dirty="0" smtClean="0"/>
              <a:t> </a:t>
            </a:r>
            <a:endParaRPr lang="es-ES" dirty="0"/>
          </a:p>
          <a:p>
            <a:r>
              <a:rPr lang="es-ES" b="1" dirty="0" smtClean="0">
                <a:solidFill>
                  <a:schemeClr val="accent3"/>
                </a:solidFill>
              </a:rPr>
              <a:t>Recomendaciones</a:t>
            </a:r>
            <a:r>
              <a:rPr lang="es-ES" dirty="0" smtClean="0"/>
              <a:t> </a:t>
            </a:r>
            <a:endParaRPr lang="es-ES" dirty="0"/>
          </a:p>
          <a:p>
            <a:r>
              <a:rPr lang="es-ES" dirty="0"/>
              <a:t>En escalones de alturas pequeñas se sube con </a:t>
            </a:r>
            <a:r>
              <a:rPr lang="es-ES" dirty="0" smtClean="0"/>
              <a:t>lentitud …</a:t>
            </a:r>
            <a:endParaRPr lang="es-ES" dirty="0"/>
          </a:p>
          <a:p>
            <a:r>
              <a:rPr lang="es-ES" dirty="0"/>
              <a:t>Los escalones deben tener todos la misma huella y </a:t>
            </a:r>
            <a:r>
              <a:rPr lang="es-ES" dirty="0" smtClean="0"/>
              <a:t>contrahuella …</a:t>
            </a:r>
            <a:endParaRPr lang="es-ES" dirty="0"/>
          </a:p>
          <a:p>
            <a:r>
              <a:rPr lang="es-ES" dirty="0"/>
              <a:t>Es preferible usar nº escalones </a:t>
            </a:r>
            <a:r>
              <a:rPr lang="es-ES" dirty="0" smtClean="0"/>
              <a:t>impar… </a:t>
            </a:r>
            <a:endParaRPr lang="es-ES" dirty="0"/>
          </a:p>
          <a:p>
            <a:r>
              <a:rPr lang="es-ES" dirty="0"/>
              <a:t>Mejor poner escalones anchos y menor nº, así </a:t>
            </a:r>
            <a:r>
              <a:rPr lang="es-ES" dirty="0" smtClean="0"/>
              <a:t>evitamos </a:t>
            </a:r>
            <a:r>
              <a:rPr lang="es-ES" dirty="0"/>
              <a:t>poner </a:t>
            </a:r>
            <a:r>
              <a:rPr lang="es-ES" dirty="0" smtClean="0"/>
              <a:t>barandillas…</a:t>
            </a:r>
            <a:endParaRPr lang="es-ES" dirty="0"/>
          </a:p>
          <a:p>
            <a:r>
              <a:rPr lang="es-ES" dirty="0"/>
              <a:t>La huella debe tener 1% de pendiente para que escurra el </a:t>
            </a:r>
            <a:r>
              <a:rPr lang="es-ES" dirty="0" smtClean="0"/>
              <a:t>agua… </a:t>
            </a:r>
            <a:endParaRPr lang="es-ES" dirty="0"/>
          </a:p>
          <a:p>
            <a:r>
              <a:rPr lang="es-ES" dirty="0"/>
              <a:t>Si tiene más de 12 escalones se deben hacer </a:t>
            </a:r>
            <a:r>
              <a:rPr lang="es-ES" dirty="0" smtClean="0"/>
              <a:t>descansillos.</a:t>
            </a:r>
          </a:p>
          <a:p>
            <a:r>
              <a:rPr lang="es-ES" dirty="0" smtClean="0"/>
              <a:t>La </a:t>
            </a:r>
            <a:r>
              <a:rPr lang="es-ES" dirty="0"/>
              <a:t>fórmula para determinar </a:t>
            </a:r>
            <a:r>
              <a:rPr lang="es-ES" dirty="0" smtClean="0"/>
              <a:t>el </a:t>
            </a:r>
            <a:r>
              <a:rPr lang="es-ES" dirty="0"/>
              <a:t>tamaño de la huella y la tabica (contrahuella): </a:t>
            </a:r>
            <a:r>
              <a:rPr lang="es-ES" dirty="0" smtClean="0"/>
              <a:t>H+2T=68</a:t>
            </a:r>
            <a:endParaRPr lang="es-ES" dirty="0"/>
          </a:p>
          <a:p>
            <a:r>
              <a:rPr lang="es-ES" dirty="0"/>
              <a:t>La pendiente viene dada por: </a:t>
            </a:r>
            <a:r>
              <a:rPr lang="es-ES" dirty="0" smtClean="0"/>
              <a:t>Pte. </a:t>
            </a:r>
            <a:r>
              <a:rPr lang="es-ES" dirty="0"/>
              <a:t>= T/H debe ser menor a </a:t>
            </a:r>
            <a:r>
              <a:rPr lang="es-ES" dirty="0" smtClean="0"/>
              <a:t>12º.</a:t>
            </a:r>
            <a:endParaRPr lang="es-ES" dirty="0"/>
          </a:p>
          <a:p>
            <a:endParaRPr lang="es-ES" dirty="0"/>
          </a:p>
          <a:p>
            <a:endParaRPr lang="es-ES" dirty="0"/>
          </a:p>
          <a:p>
            <a:endParaRPr lang="es-ES" dirty="0"/>
          </a:p>
        </p:txBody>
      </p:sp>
    </p:spTree>
    <p:extLst>
      <p:ext uri="{BB962C8B-B14F-4D97-AF65-F5344CB8AC3E}">
        <p14:creationId xmlns:p14="http://schemas.microsoft.com/office/powerpoint/2010/main" val="260595349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42" y="0"/>
            <a:ext cx="4762500" cy="3573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2" name="Picture 4" descr="http://farm4.static.flickr.com/3052/2701342731_119bfc6a26_o.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1999" y="0"/>
            <a:ext cx="4572001" cy="3573016"/>
          </a:xfrm>
          <a:prstGeom prst="rect">
            <a:avLst/>
          </a:prstGeom>
          <a:noFill/>
          <a:extLst>
            <a:ext uri="{909E8E84-426E-40DD-AFC4-6F175D3DCCD1}">
              <a14:hiddenFill xmlns:a14="http://schemas.microsoft.com/office/drawing/2010/main">
                <a:solidFill>
                  <a:srgbClr val="FFFFFF"/>
                </a:solidFill>
              </a14:hiddenFill>
            </a:ext>
          </a:extLst>
        </p:spPr>
      </p:pic>
      <p:pic>
        <p:nvPicPr>
          <p:cNvPr id="1741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573016"/>
            <a:ext cx="4571999" cy="3319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5" name="Picture 7" descr="http://www.planetware.com/i/photo/japanese-gardens-portland-or423.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66157" y="3573016"/>
            <a:ext cx="4577843" cy="3319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90566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66" y="24665"/>
            <a:ext cx="6172200" cy="3836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6" name="Picture 4" descr="Outdoor Stai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81475" y="3717032"/>
            <a:ext cx="4962525" cy="3140359"/>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descr="http://static8.depositphotos.com/1015060/894/i/950/depositphotos_8943817-Stone-stairs-landscaping.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62787" y="24665"/>
            <a:ext cx="2952750" cy="3733800"/>
          </a:xfrm>
          <a:prstGeom prst="rect">
            <a:avLst/>
          </a:prstGeom>
          <a:noFill/>
          <a:extLst>
            <a:ext uri="{909E8E84-426E-40DD-AFC4-6F175D3DCCD1}">
              <a14:hiddenFill xmlns:a14="http://schemas.microsoft.com/office/drawing/2010/main">
                <a:solidFill>
                  <a:srgbClr val="FFFFFF"/>
                </a:solidFill>
              </a14:hiddenFill>
            </a:ext>
          </a:extLst>
        </p:spPr>
      </p:pic>
      <p:pic>
        <p:nvPicPr>
          <p:cNvPr id="18443"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64" y="3717032"/>
            <a:ext cx="4171512" cy="3108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1320567"/>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1302" y="0"/>
            <a:ext cx="44481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68552" cy="10374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7720775"/>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51" y="24948"/>
            <a:ext cx="4478424" cy="727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24948"/>
            <a:ext cx="4644008"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9992" y="3834948"/>
            <a:ext cx="4644008" cy="3023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0982261"/>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905250"/>
            <a:ext cx="4351006" cy="295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1006" y="3905250"/>
            <a:ext cx="4762500" cy="295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1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1006" y="0"/>
            <a:ext cx="4762500" cy="3871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1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83" y="-1"/>
            <a:ext cx="4356889" cy="3871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7359010"/>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360397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b="1" dirty="0" smtClean="0">
                <a:solidFill>
                  <a:schemeClr val="accent3"/>
                </a:solidFill>
              </a:rPr>
              <a:t>PÉRGOLAS</a:t>
            </a:r>
            <a:r>
              <a:rPr lang="es-ES" b="1" dirty="0" smtClean="0"/>
              <a:t> </a:t>
            </a:r>
            <a:endParaRPr lang="es-ES" b="1" dirty="0"/>
          </a:p>
          <a:p>
            <a:r>
              <a:rPr lang="es-ES" dirty="0"/>
              <a:t>Usos de las </a:t>
            </a:r>
            <a:r>
              <a:rPr lang="es-ES" dirty="0" smtClean="0"/>
              <a:t>pérgolas </a:t>
            </a:r>
            <a:endParaRPr lang="es-ES" dirty="0"/>
          </a:p>
          <a:p>
            <a:r>
              <a:rPr lang="es-ES" dirty="0"/>
              <a:t>Función práctica: </a:t>
            </a:r>
            <a:endParaRPr lang="es-ES" dirty="0" smtClean="0"/>
          </a:p>
          <a:p>
            <a:r>
              <a:rPr lang="es-ES" dirty="0" smtClean="0"/>
              <a:t>dar sombra</a:t>
            </a:r>
            <a:endParaRPr lang="es-ES" dirty="0"/>
          </a:p>
          <a:p>
            <a:r>
              <a:rPr lang="es-ES" dirty="0"/>
              <a:t>Función estética: </a:t>
            </a:r>
          </a:p>
          <a:p>
            <a:r>
              <a:rPr lang="es-ES" dirty="0" smtClean="0"/>
              <a:t>Conducir</a:t>
            </a:r>
            <a:endParaRPr lang="es-ES" dirty="0"/>
          </a:p>
          <a:p>
            <a:r>
              <a:rPr lang="es-ES" dirty="0" smtClean="0"/>
              <a:t>Secretismo </a:t>
            </a:r>
            <a:endParaRPr lang="es-ES" dirty="0"/>
          </a:p>
          <a:p>
            <a:r>
              <a:rPr lang="es-ES" dirty="0"/>
              <a:t>Delimitar espacios y </a:t>
            </a:r>
            <a:r>
              <a:rPr lang="es-ES" dirty="0" smtClean="0"/>
              <a:t>definirlos</a:t>
            </a:r>
            <a:endParaRPr lang="es-ES" dirty="0"/>
          </a:p>
          <a:p>
            <a:r>
              <a:rPr lang="es-ES" dirty="0"/>
              <a:t>Tipos de </a:t>
            </a:r>
            <a:r>
              <a:rPr lang="es-ES" dirty="0" smtClean="0"/>
              <a:t>pérgolas</a:t>
            </a:r>
          </a:p>
          <a:p>
            <a:r>
              <a:rPr lang="es-ES" dirty="0" smtClean="0"/>
              <a:t>-</a:t>
            </a:r>
            <a:r>
              <a:rPr lang="es-ES" b="1" dirty="0" smtClean="0">
                <a:solidFill>
                  <a:schemeClr val="accent3"/>
                </a:solidFill>
              </a:rPr>
              <a:t>Encaminadoras</a:t>
            </a:r>
            <a:r>
              <a:rPr lang="es-ES" dirty="0">
                <a:solidFill>
                  <a:schemeClr val="accent3"/>
                </a:solidFill>
              </a:rPr>
              <a:t>: </a:t>
            </a:r>
            <a:r>
              <a:rPr lang="es-ES" dirty="0"/>
              <a:t>conducen al usuario de un lugar a otro, secretismo ocultando el final.</a:t>
            </a:r>
          </a:p>
          <a:p>
            <a:r>
              <a:rPr lang="es-ES" dirty="0" smtClean="0"/>
              <a:t>-</a:t>
            </a:r>
            <a:r>
              <a:rPr lang="es-ES" b="1" dirty="0" smtClean="0">
                <a:solidFill>
                  <a:schemeClr val="accent3"/>
                </a:solidFill>
              </a:rPr>
              <a:t>Zonificadoras</a:t>
            </a:r>
            <a:r>
              <a:rPr lang="es-ES" b="1" dirty="0">
                <a:solidFill>
                  <a:schemeClr val="accent3"/>
                </a:solidFill>
              </a:rPr>
              <a:t>: </a:t>
            </a:r>
            <a:r>
              <a:rPr lang="es-ES" dirty="0"/>
              <a:t>se usan mucho rodeando los parques infantiles.</a:t>
            </a:r>
          </a:p>
          <a:p>
            <a:endParaRPr lang="es-ES" dirty="0"/>
          </a:p>
          <a:p>
            <a:endParaRPr lang="es-ES" dirty="0"/>
          </a:p>
          <a:p>
            <a:endParaRPr lang="es-ES" dirty="0"/>
          </a:p>
        </p:txBody>
      </p:sp>
    </p:spTree>
    <p:extLst>
      <p:ext uri="{BB962C8B-B14F-4D97-AF65-F5344CB8AC3E}">
        <p14:creationId xmlns:p14="http://schemas.microsoft.com/office/powerpoint/2010/main" val="89188038"/>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264696"/>
          </a:xfrm>
        </p:spPr>
        <p:txBody>
          <a:bodyPr>
            <a:normAutofit lnSpcReduction="10000"/>
          </a:bodyPr>
          <a:lstStyle/>
          <a:p>
            <a:r>
              <a:rPr lang="es-ES" b="1" dirty="0" smtClean="0">
                <a:solidFill>
                  <a:schemeClr val="accent3"/>
                </a:solidFill>
              </a:rPr>
              <a:t>Estilos</a:t>
            </a:r>
            <a:r>
              <a:rPr lang="es-ES" b="1" dirty="0" smtClean="0"/>
              <a:t> </a:t>
            </a:r>
            <a:endParaRPr lang="es-ES" b="1" dirty="0"/>
          </a:p>
          <a:p>
            <a:r>
              <a:rPr lang="es-ES" b="1" dirty="0" smtClean="0">
                <a:solidFill>
                  <a:schemeClr val="accent3"/>
                </a:solidFill>
              </a:rPr>
              <a:t>Clásicas </a:t>
            </a:r>
            <a:r>
              <a:rPr lang="es-ES" b="1" dirty="0">
                <a:solidFill>
                  <a:schemeClr val="accent3"/>
                </a:solidFill>
              </a:rPr>
              <a:t>o </a:t>
            </a:r>
            <a:r>
              <a:rPr lang="es-ES" b="1" dirty="0" smtClean="0">
                <a:solidFill>
                  <a:schemeClr val="accent3"/>
                </a:solidFill>
              </a:rPr>
              <a:t>formales</a:t>
            </a:r>
            <a:r>
              <a:rPr lang="es-ES" dirty="0" smtClean="0"/>
              <a:t>: </a:t>
            </a:r>
            <a:r>
              <a:rPr lang="es-ES" dirty="0"/>
              <a:t>predominan los elementos arquitectónicos y los materiales de </a:t>
            </a:r>
            <a:r>
              <a:rPr lang="es-ES" dirty="0" smtClean="0"/>
              <a:t>construcción </a:t>
            </a:r>
            <a:r>
              <a:rPr lang="es-ES" dirty="0"/>
              <a:t>frente a los vegetales. Producen un gran impacto visual y son de grandes dimensiones</a:t>
            </a:r>
            <a:r>
              <a:rPr lang="es-ES" dirty="0" smtClean="0"/>
              <a:t>. </a:t>
            </a:r>
            <a:endParaRPr lang="es-ES" dirty="0"/>
          </a:p>
          <a:p>
            <a:r>
              <a:rPr lang="es-ES" b="1" dirty="0" smtClean="0">
                <a:solidFill>
                  <a:schemeClr val="accent3"/>
                </a:solidFill>
              </a:rPr>
              <a:t>Informales</a:t>
            </a:r>
            <a:r>
              <a:rPr lang="es-ES" dirty="0" smtClean="0">
                <a:solidFill>
                  <a:schemeClr val="accent3"/>
                </a:solidFill>
              </a:rPr>
              <a:t> </a:t>
            </a:r>
            <a:r>
              <a:rPr lang="es-ES" b="1" dirty="0" smtClean="0">
                <a:solidFill>
                  <a:schemeClr val="accent3"/>
                </a:solidFill>
              </a:rPr>
              <a:t>rurales</a:t>
            </a:r>
            <a:r>
              <a:rPr lang="es-ES" dirty="0" smtClean="0">
                <a:solidFill>
                  <a:schemeClr val="accent3"/>
                </a:solidFill>
              </a:rPr>
              <a:t>: </a:t>
            </a:r>
            <a:r>
              <a:rPr lang="es-ES" dirty="0"/>
              <a:t>tienen una función más práctica que estética los materiales son rudimentarios por lo que se usa material vegetal para dulcificar</a:t>
            </a:r>
            <a:r>
              <a:rPr lang="es-ES" dirty="0" smtClean="0"/>
              <a:t>.</a:t>
            </a:r>
            <a:endParaRPr lang="es-ES" dirty="0"/>
          </a:p>
          <a:p>
            <a:r>
              <a:rPr lang="es-ES" b="1" dirty="0" smtClean="0">
                <a:solidFill>
                  <a:schemeClr val="accent3"/>
                </a:solidFill>
              </a:rPr>
              <a:t>Dimensionado </a:t>
            </a:r>
            <a:endParaRPr lang="es-ES" b="1" dirty="0">
              <a:solidFill>
                <a:schemeClr val="accent3"/>
              </a:solidFill>
            </a:endParaRPr>
          </a:p>
          <a:p>
            <a:r>
              <a:rPr lang="es-ES" b="1" dirty="0">
                <a:solidFill>
                  <a:schemeClr val="accent3"/>
                </a:solidFill>
              </a:rPr>
              <a:t>Anchura</a:t>
            </a:r>
            <a:r>
              <a:rPr lang="es-ES" dirty="0"/>
              <a:t>: las estrechas dan sensación de agobio. Lo normal son 2 o 3 </a:t>
            </a:r>
            <a:r>
              <a:rPr lang="es-ES" dirty="0" smtClean="0"/>
              <a:t>m. </a:t>
            </a:r>
            <a:r>
              <a:rPr lang="es-ES" dirty="0"/>
              <a:t>pero se debe guardar una relación con la </a:t>
            </a:r>
            <a:r>
              <a:rPr lang="es-ES" dirty="0" smtClean="0"/>
              <a:t>altura.</a:t>
            </a:r>
            <a:endParaRPr lang="es-ES" dirty="0"/>
          </a:p>
          <a:p>
            <a:r>
              <a:rPr lang="es-ES" b="1" dirty="0">
                <a:solidFill>
                  <a:schemeClr val="accent3"/>
                </a:solidFill>
              </a:rPr>
              <a:t>Altura</a:t>
            </a:r>
            <a:r>
              <a:rPr lang="es-ES" b="1" dirty="0"/>
              <a:t>: </a:t>
            </a:r>
            <a:r>
              <a:rPr lang="es-ES" dirty="0"/>
              <a:t>si son bajas dan sensación de recogimiento y la vegetación las cubre con mayor </a:t>
            </a:r>
            <a:r>
              <a:rPr lang="es-ES" dirty="0" smtClean="0"/>
              <a:t>rapidez, </a:t>
            </a:r>
            <a:r>
              <a:rPr lang="es-ES" dirty="0"/>
              <a:t>como mínimo tendrán 2 - 2.5 m</a:t>
            </a:r>
          </a:p>
          <a:p>
            <a:pPr marL="0" indent="0">
              <a:buNone/>
            </a:pPr>
            <a:r>
              <a:rPr lang="es-ES" dirty="0" smtClean="0"/>
              <a:t> </a:t>
            </a:r>
            <a:endParaRPr lang="es-ES" dirty="0"/>
          </a:p>
        </p:txBody>
      </p:sp>
    </p:spTree>
    <p:extLst>
      <p:ext uri="{BB962C8B-B14F-4D97-AF65-F5344CB8AC3E}">
        <p14:creationId xmlns:p14="http://schemas.microsoft.com/office/powerpoint/2010/main" val="212551768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b="1" dirty="0" smtClean="0">
                <a:solidFill>
                  <a:schemeClr val="accent3"/>
                </a:solidFill>
              </a:rPr>
              <a:t>Ubicación</a:t>
            </a:r>
            <a:endParaRPr lang="es-ES" b="1" dirty="0">
              <a:solidFill>
                <a:schemeClr val="accent3"/>
              </a:solidFill>
            </a:endParaRPr>
          </a:p>
          <a:p>
            <a:r>
              <a:rPr lang="es-ES" dirty="0"/>
              <a:t>Se ubican según la importancia que se les quiera dar. Se pueden usar como punto focal </a:t>
            </a:r>
            <a:r>
              <a:rPr lang="es-ES" dirty="0" smtClean="0"/>
              <a:t>o en </a:t>
            </a:r>
            <a:r>
              <a:rPr lang="es-ES" dirty="0"/>
              <a:t>lugares donde </a:t>
            </a:r>
            <a:r>
              <a:rPr lang="es-ES" dirty="0" smtClean="0"/>
              <a:t>cumplan </a:t>
            </a:r>
            <a:r>
              <a:rPr lang="es-ES" dirty="0"/>
              <a:t>una misión práctica, también </a:t>
            </a:r>
            <a:r>
              <a:rPr lang="es-ES" dirty="0" smtClean="0"/>
              <a:t>adosadas </a:t>
            </a:r>
            <a:r>
              <a:rPr lang="es-ES" dirty="0"/>
              <a:t>a modo de porche</a:t>
            </a:r>
            <a:r>
              <a:rPr lang="es-ES" dirty="0" smtClean="0"/>
              <a:t>. </a:t>
            </a:r>
            <a:endParaRPr lang="es-ES" dirty="0"/>
          </a:p>
          <a:p>
            <a:r>
              <a:rPr lang="es-ES" dirty="0"/>
              <a:t>Se debe tener en cuenta que tipo de material vegetal se coloca puesto que algunos requieren exposiciones soleadas y otro de </a:t>
            </a:r>
            <a:r>
              <a:rPr lang="es-ES" dirty="0"/>
              <a:t>semisombra</a:t>
            </a:r>
            <a:r>
              <a:rPr lang="es-ES" dirty="0"/>
              <a:t>. </a:t>
            </a:r>
          </a:p>
          <a:p>
            <a:r>
              <a:rPr lang="es-ES" b="1" dirty="0" smtClean="0">
                <a:solidFill>
                  <a:schemeClr val="accent3"/>
                </a:solidFill>
              </a:rPr>
              <a:t>Emparrados</a:t>
            </a:r>
            <a:endParaRPr lang="es-ES" b="1" dirty="0">
              <a:solidFill>
                <a:schemeClr val="accent3"/>
              </a:solidFill>
            </a:endParaRPr>
          </a:p>
          <a:p>
            <a:r>
              <a:rPr lang="es-ES" dirty="0"/>
              <a:t>Se usa en el litoral mediterráneo desde hace siglos. Su mayor ventaja es que al perder la hoja en invierno permite el paso del sol mientras que en verano da sombra. </a:t>
            </a:r>
            <a:endParaRPr lang="es-ES" dirty="0" smtClean="0"/>
          </a:p>
          <a:p>
            <a:r>
              <a:rPr lang="es-ES" dirty="0" smtClean="0"/>
              <a:t>Encajan </a:t>
            </a:r>
            <a:r>
              <a:rPr lang="es-ES" dirty="0"/>
              <a:t>bien en estilos rurales, casa unifamiliares...</a:t>
            </a:r>
          </a:p>
          <a:p>
            <a:endParaRPr lang="es-ES" dirty="0"/>
          </a:p>
        </p:txBody>
      </p:sp>
    </p:spTree>
    <p:extLst>
      <p:ext uri="{BB962C8B-B14F-4D97-AF65-F5344CB8AC3E}">
        <p14:creationId xmlns:p14="http://schemas.microsoft.com/office/powerpoint/2010/main" val="123424084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5510"/>
            <a:ext cx="4654120" cy="3403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86" y="3429000"/>
            <a:ext cx="4762500" cy="3428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4120" y="25509"/>
            <a:ext cx="4476750" cy="319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96086" y="2996952"/>
            <a:ext cx="4381319" cy="3861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1805619"/>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632"/>
            <a:ext cx="9144000" cy="682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2055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6036659"/>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1496643"/>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918"/>
            <a:ext cx="3131840" cy="3530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48650"/>
            <a:ext cx="5238750" cy="332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17918"/>
            <a:ext cx="6096000" cy="3530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8750" y="3548651"/>
            <a:ext cx="3905250" cy="3333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1457346"/>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3"/>
          </a:solidFill>
        </p:spPr>
        <p:txBody>
          <a:bodyPr/>
          <a:lstStyle/>
          <a:p>
            <a:r>
              <a:rPr lang="es-ES" dirty="0" smtClean="0"/>
              <a:t>Consejos de </a:t>
            </a:r>
            <a:r>
              <a:rPr lang="es-ES" dirty="0" smtClean="0"/>
              <a:t>gilles</a:t>
            </a:r>
            <a:r>
              <a:rPr lang="es-ES" dirty="0" smtClean="0"/>
              <a:t> </a:t>
            </a:r>
            <a:r>
              <a:rPr lang="es-ES" dirty="0" smtClean="0"/>
              <a:t>clement</a:t>
            </a:r>
            <a:endParaRPr lang="es-ES" dirty="0"/>
          </a:p>
        </p:txBody>
      </p:sp>
      <p:sp>
        <p:nvSpPr>
          <p:cNvPr id="3" name="2 Marcador de contenido"/>
          <p:cNvSpPr>
            <a:spLocks noGrp="1"/>
          </p:cNvSpPr>
          <p:nvPr>
            <p:ph sz="quarter" idx="1"/>
          </p:nvPr>
        </p:nvSpPr>
        <p:spPr/>
        <p:txBody>
          <a:bodyPr>
            <a:normAutofit lnSpcReduction="10000"/>
          </a:bodyPr>
          <a:lstStyle/>
          <a:p>
            <a:r>
              <a:rPr lang="es-ES" b="1" dirty="0"/>
              <a:t>Gilles</a:t>
            </a:r>
            <a:r>
              <a:rPr lang="es-ES" b="1" dirty="0"/>
              <a:t> </a:t>
            </a:r>
            <a:r>
              <a:rPr lang="es-ES" b="1" dirty="0"/>
              <a:t>Clement</a:t>
            </a:r>
            <a:r>
              <a:rPr lang="es-ES" b="1" dirty="0"/>
              <a:t> </a:t>
            </a:r>
            <a:r>
              <a:rPr lang="es-ES" dirty="0"/>
              <a:t>nos habla del cambio paradigmático en que se encuentra la disciplina del paisajismo, desde una cosmovisión surgida en la misma Francia, antropocéntrica (el hombre al centro) y que concibe a la naturaleza como un objeto, hacia una cosmovisión </a:t>
            </a:r>
            <a:r>
              <a:rPr lang="es-ES" dirty="0"/>
              <a:t>ecocéntrica</a:t>
            </a:r>
            <a:r>
              <a:rPr lang="es-ES" dirty="0"/>
              <a:t> (el hombre como parte del ecosistema) y de la naturaleza incontrolable e impredecible</a:t>
            </a:r>
            <a:r>
              <a:rPr lang="es-ES" dirty="0" smtClean="0"/>
              <a:t>.</a:t>
            </a:r>
          </a:p>
          <a:p>
            <a:r>
              <a:rPr lang="es-ES" dirty="0" smtClean="0"/>
              <a:t> </a:t>
            </a:r>
            <a:r>
              <a:rPr lang="es-ES" dirty="0"/>
              <a:t>Desde una estética rígida y </a:t>
            </a:r>
            <a:r>
              <a:rPr lang="es-ES" dirty="0" smtClean="0"/>
              <a:t>estática, </a:t>
            </a:r>
            <a:r>
              <a:rPr lang="es-ES" dirty="0"/>
              <a:t>hacía una estética de la diversidad y la dinámica</a:t>
            </a:r>
            <a:r>
              <a:rPr lang="es-ES" dirty="0" smtClean="0"/>
              <a:t>.</a:t>
            </a:r>
          </a:p>
          <a:p>
            <a:r>
              <a:rPr lang="es-ES" dirty="0" smtClean="0"/>
              <a:t> </a:t>
            </a:r>
            <a:r>
              <a:rPr lang="es-ES" dirty="0"/>
              <a:t>También nos alerta sobre los peligros de la noción materialista del progreso, y como se traduce ello en el crecimiento de las urbes y la degradación del paisaje </a:t>
            </a:r>
            <a:r>
              <a:rPr lang="es-ES" dirty="0" smtClean="0"/>
              <a:t>asociado.</a:t>
            </a:r>
            <a:endParaRPr lang="es-ES" dirty="0"/>
          </a:p>
        </p:txBody>
      </p:sp>
    </p:spTree>
    <p:extLst>
      <p:ext uri="{BB962C8B-B14F-4D97-AF65-F5344CB8AC3E}">
        <p14:creationId xmlns:p14="http://schemas.microsoft.com/office/powerpoint/2010/main" val="356554417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En Versalles está hoy la “Escuela Nacional Superior de Paisajismo de Versalles”, ya es una cosa un poco diferente, no estamos en el mismo jardín clásico sino en un huerto clásico, con producción de legumbres, frutas, etc. </a:t>
            </a:r>
            <a:endParaRPr lang="es-ES" dirty="0" smtClean="0"/>
          </a:p>
          <a:p>
            <a:r>
              <a:rPr lang="es-ES" dirty="0" smtClean="0"/>
              <a:t>Además </a:t>
            </a:r>
            <a:r>
              <a:rPr lang="es-ES" dirty="0"/>
              <a:t>de eso, se trata de una Escuela que se encarga de formar los estudiantes para el diseño del paisaje, pero contestando una pregunta general del tiempo, que no se acerca a una época completamente antigua del siglo XVIII</a:t>
            </a:r>
            <a:r>
              <a:rPr lang="es-ES" dirty="0" smtClean="0"/>
              <a:t>.</a:t>
            </a:r>
          </a:p>
          <a:p>
            <a:r>
              <a:rPr lang="es-ES" dirty="0" smtClean="0"/>
              <a:t> </a:t>
            </a:r>
            <a:r>
              <a:rPr lang="es-ES" dirty="0"/>
              <a:t>Todo ha cambiado mucho y, sobre todo lo que cambio a principios del siglo XX, fue la idea de que no podemos manejar completamente la naturaleza, sino más bien pertenecemos a ella, no estamos fuera de ella. </a:t>
            </a:r>
          </a:p>
        </p:txBody>
      </p:sp>
    </p:spTree>
    <p:extLst>
      <p:ext uri="{BB962C8B-B14F-4D97-AF65-F5344CB8AC3E}">
        <p14:creationId xmlns:p14="http://schemas.microsoft.com/office/powerpoint/2010/main" val="4007914675"/>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smtClean="0"/>
              <a:t>Eso </a:t>
            </a:r>
            <a:r>
              <a:rPr lang="es-ES" dirty="0"/>
              <a:t>ha cambiado mucho, </a:t>
            </a:r>
            <a:r>
              <a:rPr lang="es-ES" dirty="0" smtClean="0"/>
              <a:t>desde </a:t>
            </a:r>
            <a:r>
              <a:rPr lang="es-ES" dirty="0"/>
              <a:t>ver la naturaleza por sí sola, a una naturaleza con nosotros, nuestra relación </a:t>
            </a:r>
            <a:r>
              <a:rPr lang="es-ES" dirty="0" smtClean="0"/>
              <a:t>con el </a:t>
            </a:r>
            <a:r>
              <a:rPr lang="es-ES" dirty="0"/>
              <a:t>paisaje</a:t>
            </a:r>
            <a:r>
              <a:rPr lang="es-ES" dirty="0" smtClean="0"/>
              <a:t>, </a:t>
            </a:r>
            <a:r>
              <a:rPr lang="es-ES" dirty="0"/>
              <a:t>las plantas </a:t>
            </a:r>
            <a:r>
              <a:rPr lang="es-ES" dirty="0" smtClean="0"/>
              <a:t>y los animales.</a:t>
            </a:r>
          </a:p>
          <a:p>
            <a:r>
              <a:rPr lang="es-ES" dirty="0"/>
              <a:t>La idea de mantener un poder total, incluso sobre el horizonte que se ve en el jardín de Versalles, es una idea que tenía todo su valor en esa época porque en realidad todo el mundo lo pensaba posible, era una época de conocimiento, de ciencia, de enciclopedistas, de filosofía, un momento de excelencia del pensamiento, así que el hombre pensaba que era superior</a:t>
            </a:r>
            <a:r>
              <a:rPr lang="es-ES" dirty="0" smtClean="0"/>
              <a:t>.</a:t>
            </a:r>
          </a:p>
          <a:p>
            <a:r>
              <a:rPr lang="es-ES" dirty="0" smtClean="0"/>
              <a:t> </a:t>
            </a:r>
            <a:r>
              <a:rPr lang="es-ES" dirty="0"/>
              <a:t>Pero hoy no, y por </a:t>
            </a:r>
            <a:r>
              <a:rPr lang="es-ES" dirty="0" smtClean="0"/>
              <a:t>eso </a:t>
            </a:r>
            <a:r>
              <a:rPr lang="es-ES" dirty="0"/>
              <a:t>otros paisajistas en Francia, nos vemos de vez en cuando en esta situación, de estar confrontados a nuestra propia historia, por ejemplo los edificios del siglo </a:t>
            </a:r>
            <a:r>
              <a:rPr lang="es-ES" dirty="0" smtClean="0"/>
              <a:t>XVIII.</a:t>
            </a:r>
            <a:endParaRPr lang="es-ES" dirty="0"/>
          </a:p>
          <a:p>
            <a:endParaRPr lang="es-ES" dirty="0"/>
          </a:p>
        </p:txBody>
      </p:sp>
    </p:spTree>
    <p:extLst>
      <p:ext uri="{BB962C8B-B14F-4D97-AF65-F5344CB8AC3E}">
        <p14:creationId xmlns:p14="http://schemas.microsoft.com/office/powerpoint/2010/main" val="2326962541"/>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smtClean="0"/>
              <a:t>Claro</a:t>
            </a:r>
            <a:r>
              <a:rPr lang="es-ES" dirty="0"/>
              <a:t>, el jardín que hice allí es un jardín contemporáneo, pero con una composición que se acerca mucho a la composición clásica, con una cierta simetría, un orden, </a:t>
            </a:r>
            <a:r>
              <a:rPr lang="es-ES" dirty="0" smtClean="0"/>
              <a:t>etc…. </a:t>
            </a:r>
          </a:p>
          <a:p>
            <a:r>
              <a:rPr lang="es-ES" dirty="0" smtClean="0"/>
              <a:t>Entonces</a:t>
            </a:r>
            <a:r>
              <a:rPr lang="es-ES" dirty="0"/>
              <a:t>, no vamos a borrar completamente u olvidar el pasado, sino reinterpretarlo y favorecer la diversidad de los jardines que hacemos hoy. </a:t>
            </a:r>
            <a:endParaRPr lang="es-ES" dirty="0" smtClean="0"/>
          </a:p>
          <a:p>
            <a:r>
              <a:rPr lang="es-ES" dirty="0" smtClean="0"/>
              <a:t>En </a:t>
            </a:r>
            <a:r>
              <a:rPr lang="es-ES" dirty="0"/>
              <a:t>otros casos tenemos una cierta liviandad, nos dedicamos a la sola diversidad, y entonces la forma del jardín va a ser completamente diferente, otra cosa, otro mundo, como el que traté de hacer en mi propio jardín cuando tuve la oportunidad de comprar un terreno en 1977 en Francia. </a:t>
            </a:r>
            <a:endParaRPr lang="es-ES" dirty="0" smtClean="0"/>
          </a:p>
          <a:p>
            <a:r>
              <a:rPr lang="es-ES" dirty="0" smtClean="0"/>
              <a:t>Allí </a:t>
            </a:r>
            <a:r>
              <a:rPr lang="es-ES" dirty="0"/>
              <a:t>hace más de treinta años, casi cuarenta, estoy haciendo </a:t>
            </a:r>
            <a:r>
              <a:rPr lang="es-ES" dirty="0" smtClean="0"/>
              <a:t>esto</a:t>
            </a:r>
            <a:r>
              <a:rPr lang="es-ES" dirty="0"/>
              <a:t>, es mi laboratorio. </a:t>
            </a:r>
          </a:p>
        </p:txBody>
      </p:sp>
    </p:spTree>
    <p:extLst>
      <p:ext uri="{BB962C8B-B14F-4D97-AF65-F5344CB8AC3E}">
        <p14:creationId xmlns:p14="http://schemas.microsoft.com/office/powerpoint/2010/main" val="2002148122"/>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No, no son antagónicas, la estética viene de la manera de </a:t>
            </a:r>
            <a:r>
              <a:rPr lang="es-ES" dirty="0"/>
              <a:t>escenografiar</a:t>
            </a:r>
            <a:r>
              <a:rPr lang="es-ES" dirty="0"/>
              <a:t> el espacio y se puede </a:t>
            </a:r>
            <a:r>
              <a:rPr lang="es-ES" dirty="0"/>
              <a:t>escenografiar</a:t>
            </a:r>
            <a:r>
              <a:rPr lang="es-ES" dirty="0"/>
              <a:t> con materiales que pertenecen al pasado, incluso arbolitos podados que son el lenguaje más utilizado en los jardines clásicos, y mezclar eso con un jardín totalmente informal pero buscando el equilibrio entre los dos. </a:t>
            </a:r>
            <a:endParaRPr lang="es-ES" dirty="0" smtClean="0"/>
          </a:p>
          <a:p>
            <a:r>
              <a:rPr lang="es-ES" dirty="0" smtClean="0"/>
              <a:t>La </a:t>
            </a:r>
            <a:r>
              <a:rPr lang="es-ES" dirty="0"/>
              <a:t>disposición de la luz y de la sombra, las líneas y las perspectivas van a ser el trabajo del que compone ese espacio, del que arregla todo en cuanto a la estética. </a:t>
            </a:r>
            <a:endParaRPr lang="es-ES" dirty="0" smtClean="0"/>
          </a:p>
          <a:p>
            <a:r>
              <a:rPr lang="es-ES" dirty="0"/>
              <a:t>No tenían la visión del jardinero, no se daban cuenta que las cosas cambian siempre, que el jardín no es un objeto. </a:t>
            </a:r>
          </a:p>
        </p:txBody>
      </p:sp>
    </p:spTree>
    <p:extLst>
      <p:ext uri="{BB962C8B-B14F-4D97-AF65-F5344CB8AC3E}">
        <p14:creationId xmlns:p14="http://schemas.microsoft.com/office/powerpoint/2010/main" val="2030649633"/>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Después de cinco años no pude soportar más esta situación y empecé a trabajar de otra manera; con instituciones públicas, haciendo parques, participando en concursos para obtener trabajos, y a partir de ese momento, me fue posible desarrollar los conceptos que yo consideraba importantes para los tiempos en que vivimos. </a:t>
            </a:r>
            <a:endParaRPr lang="es-ES" dirty="0" smtClean="0"/>
          </a:p>
          <a:p>
            <a:r>
              <a:rPr lang="es-ES" dirty="0" smtClean="0"/>
              <a:t>Una </a:t>
            </a:r>
            <a:r>
              <a:rPr lang="es-ES" dirty="0"/>
              <a:t>oportunidad muy grande para mí fue el Parque André Citroën, que es un parque de 14 hectáreas en Paris: era una gran oportunidad de hacer un parque. </a:t>
            </a:r>
            <a:endParaRPr lang="es-ES" dirty="0" smtClean="0"/>
          </a:p>
          <a:p>
            <a:r>
              <a:rPr lang="es-ES" dirty="0" smtClean="0"/>
              <a:t>Ganamos </a:t>
            </a:r>
            <a:r>
              <a:rPr lang="es-ES" dirty="0"/>
              <a:t>el concurso con un arquitecto y con otro equipo</a:t>
            </a:r>
            <a:r>
              <a:rPr lang="es-ES" dirty="0" smtClean="0"/>
              <a:t>.</a:t>
            </a:r>
          </a:p>
          <a:p>
            <a:r>
              <a:rPr lang="es-ES" dirty="0" smtClean="0"/>
              <a:t> </a:t>
            </a:r>
            <a:r>
              <a:rPr lang="es-ES" dirty="0"/>
              <a:t>Fue la primera vez que era posible ofrecer a un público de la ciudad, un espacio con una idea completamente diferente: el “jardín en movimiento”. </a:t>
            </a:r>
          </a:p>
        </p:txBody>
      </p:sp>
    </p:spTree>
    <p:extLst>
      <p:ext uri="{BB962C8B-B14F-4D97-AF65-F5344CB8AC3E}">
        <p14:creationId xmlns:p14="http://schemas.microsoft.com/office/powerpoint/2010/main" val="2064768341"/>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Los clientes aceptaron, pese a que tenían miedo porque no era seguro el que fuera posible mantenerlo en el tiempo. </a:t>
            </a:r>
            <a:endParaRPr lang="es-ES" dirty="0" smtClean="0"/>
          </a:p>
          <a:p>
            <a:r>
              <a:rPr lang="es-ES" dirty="0" smtClean="0"/>
              <a:t>Al </a:t>
            </a:r>
            <a:r>
              <a:rPr lang="es-ES" dirty="0"/>
              <a:t>principio tenía muchas flores y luego cambió completamente, porque es un jardín en movimiento, todo cambia. </a:t>
            </a:r>
            <a:endParaRPr lang="es-ES" dirty="0" smtClean="0"/>
          </a:p>
          <a:p>
            <a:r>
              <a:rPr lang="es-ES" dirty="0" smtClean="0"/>
              <a:t>Tuve </a:t>
            </a:r>
            <a:r>
              <a:rPr lang="es-ES" dirty="0"/>
              <a:t>que dar cursos a los jardineros durante dos años, para que aprendieran a mantenerlo de cierta manera y hoy funciona solo. </a:t>
            </a:r>
            <a:endParaRPr lang="es-ES" dirty="0" smtClean="0"/>
          </a:p>
          <a:p>
            <a:r>
              <a:rPr lang="es-ES" dirty="0" smtClean="0"/>
              <a:t>Bueno</a:t>
            </a:r>
            <a:r>
              <a:rPr lang="es-ES" dirty="0"/>
              <a:t>, no tan sólo porque es un jardín, necesita jardineros, pero funciona con jardineros que saben y que antes no sabían nada, manejaban todo como en los tiempos del siglo XVIII o de Napoleón III, un gran gasto de dinero para hacer muchas cosas inútiles y arreglos forales horrorosos.</a:t>
            </a:r>
          </a:p>
        </p:txBody>
      </p:sp>
    </p:spTree>
    <p:extLst>
      <p:ext uri="{BB962C8B-B14F-4D97-AF65-F5344CB8AC3E}">
        <p14:creationId xmlns:p14="http://schemas.microsoft.com/office/powerpoint/2010/main" val="96362300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3"/>
          </a:solidFill>
        </p:spPr>
        <p:txBody>
          <a:bodyPr>
            <a:normAutofit/>
          </a:bodyPr>
          <a:lstStyle/>
          <a:p>
            <a:r>
              <a:rPr lang="es-ES" sz="3200" dirty="0"/>
              <a:t>Los principios de composición</a:t>
            </a:r>
          </a:p>
        </p:txBody>
      </p:sp>
      <p:sp>
        <p:nvSpPr>
          <p:cNvPr id="3" name="2 Marcador de contenido"/>
          <p:cNvSpPr>
            <a:spLocks noGrp="1"/>
          </p:cNvSpPr>
          <p:nvPr>
            <p:ph sz="quarter" idx="1"/>
          </p:nvPr>
        </p:nvSpPr>
        <p:spPr/>
        <p:txBody>
          <a:bodyPr>
            <a:normAutofit/>
          </a:bodyPr>
          <a:lstStyle/>
          <a:p>
            <a:r>
              <a:rPr lang="es-ES" dirty="0"/>
              <a:t>Durante el Renacimiento italiano, la transformación del arte de los jardines se efectúa sin renunciar a los temas medievales que empleaban céspedes, emparrados, abedules y fuentes adornadas de estatuas</a:t>
            </a:r>
            <a:r>
              <a:rPr lang="es-ES" dirty="0" smtClean="0"/>
              <a:t>.</a:t>
            </a:r>
          </a:p>
          <a:p>
            <a:r>
              <a:rPr lang="es-ES" dirty="0" smtClean="0"/>
              <a:t>La </a:t>
            </a:r>
            <a:r>
              <a:rPr lang="es-ES" dirty="0"/>
              <a:t>composición se produce sin embargo en conjuntos más vastos, superpuestos en terrazas y abriendo amplias perspectivas. </a:t>
            </a:r>
            <a:endParaRPr lang="es-ES" dirty="0" smtClean="0"/>
          </a:p>
          <a:p>
            <a:r>
              <a:rPr lang="es-ES" dirty="0" smtClean="0"/>
              <a:t>El </a:t>
            </a:r>
            <a:r>
              <a:rPr lang="es-ES" dirty="0"/>
              <a:t>jardín a la italiana se caracteriza por su capacidad para explotar el paisaje cercano</a:t>
            </a:r>
            <a:r>
              <a:rPr lang="es-ES" dirty="0" smtClean="0"/>
              <a:t>.</a:t>
            </a:r>
          </a:p>
          <a:p>
            <a:r>
              <a:rPr lang="es-ES" dirty="0" smtClean="0"/>
              <a:t> </a:t>
            </a:r>
            <a:endParaRPr lang="es-ES" dirty="0"/>
          </a:p>
        </p:txBody>
      </p:sp>
    </p:spTree>
    <p:extLst>
      <p:ext uri="{BB962C8B-B14F-4D97-AF65-F5344CB8AC3E}">
        <p14:creationId xmlns:p14="http://schemas.microsoft.com/office/powerpoint/2010/main" val="1847609019"/>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La composición de los planos horizontales en terrazas, la utilización de pantallas de vegetación cortadas crean fugas que enmarcan y ponen en valor el paisaje del campo italiano. </a:t>
            </a:r>
          </a:p>
          <a:p>
            <a:r>
              <a:rPr lang="es-ES" dirty="0" smtClean="0"/>
              <a:t>Este </a:t>
            </a:r>
            <a:r>
              <a:rPr lang="es-ES" dirty="0"/>
              <a:t>modo de composición, que se encuentra en la pintura del Renacimiento italiano refleja el ideal de apertura del pensamiento humanista</a:t>
            </a:r>
            <a:r>
              <a:rPr lang="es-ES" dirty="0" smtClean="0"/>
              <a:t>.</a:t>
            </a:r>
          </a:p>
          <a:p>
            <a:r>
              <a:rPr lang="es-ES" dirty="0">
                <a:solidFill>
                  <a:schemeClr val="accent3"/>
                </a:solidFill>
              </a:rPr>
              <a:t> </a:t>
            </a:r>
            <a:r>
              <a:rPr lang="es-ES" b="1" dirty="0">
                <a:solidFill>
                  <a:schemeClr val="accent3"/>
                </a:solidFill>
              </a:rPr>
              <a:t>Las proporciones en la </a:t>
            </a:r>
            <a:r>
              <a:rPr lang="es-ES" b="1" dirty="0" smtClean="0">
                <a:solidFill>
                  <a:schemeClr val="accent3"/>
                </a:solidFill>
              </a:rPr>
              <a:t>composición</a:t>
            </a:r>
            <a:endParaRPr lang="es-ES" b="1" dirty="0">
              <a:solidFill>
                <a:schemeClr val="accent3"/>
              </a:solidFill>
            </a:endParaRPr>
          </a:p>
          <a:p>
            <a:r>
              <a:rPr lang="es-ES" dirty="0"/>
              <a:t>Las estatuas imitadas de la antigüedad, la presencia reponiendo del agua, vegetales elegidos y ordenados y la división matemática del espacio dominada por la geometría y la simetría son los principios mismos del jardín del Renacimiento florentino</a:t>
            </a:r>
            <a:r>
              <a:rPr lang="es-ES" dirty="0" smtClean="0"/>
              <a:t>.</a:t>
            </a:r>
          </a:p>
          <a:p>
            <a:r>
              <a:rPr lang="es-ES" dirty="0" smtClean="0"/>
              <a:t> </a:t>
            </a:r>
            <a:r>
              <a:rPr lang="es-ES" dirty="0"/>
              <a:t>Minerales y vegetales son tratados de la misma manera, al servicio de un mismo </a:t>
            </a:r>
            <a:r>
              <a:rPr lang="es-ES" dirty="0" smtClean="0"/>
              <a:t>propósito la </a:t>
            </a:r>
            <a:r>
              <a:rPr lang="es-ES" dirty="0"/>
              <a:t>arquitectural.</a:t>
            </a:r>
          </a:p>
          <a:p>
            <a:endParaRPr lang="es-ES" dirty="0"/>
          </a:p>
          <a:p>
            <a:endParaRPr lang="es-ES" dirty="0"/>
          </a:p>
        </p:txBody>
      </p:sp>
    </p:spTree>
    <p:extLst>
      <p:ext uri="{BB962C8B-B14F-4D97-AF65-F5344CB8AC3E}">
        <p14:creationId xmlns:p14="http://schemas.microsoft.com/office/powerpoint/2010/main" val="287313592"/>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Se expresan las vicisitudes, la difícil investigación de la verdad, simbolizadas por la presencia de un laberinto, los destinos humanos escapan a los hombres por las estatuas inspiradas por el arte antiguo (estatua de Júpiter, estatua colosal de los Apeninos), las grutas representan el origen terrestre de los hombres</a:t>
            </a:r>
            <a:r>
              <a:rPr lang="es-ES" dirty="0" smtClean="0"/>
              <a:t>.</a:t>
            </a:r>
            <a:endParaRPr lang="es-ES" dirty="0"/>
          </a:p>
          <a:p>
            <a:r>
              <a:rPr lang="es-ES" dirty="0"/>
              <a:t>Los jardines están situados alrededor de las villas, casi siempre de los </a:t>
            </a:r>
            <a:r>
              <a:rPr lang="es-ES" dirty="0"/>
              <a:t>Médicis</a:t>
            </a:r>
            <a:r>
              <a:rPr lang="es-ES" dirty="0"/>
              <a:t>, poniéndolos en valor y sirviendo de teatro para sus fiestas fastuosas. Estos jardines, autómatas accionados por fuerza del agua permiten todas las escenografías festivas.</a:t>
            </a:r>
          </a:p>
          <a:p>
            <a:endParaRPr lang="es-ES" dirty="0"/>
          </a:p>
        </p:txBody>
      </p:sp>
    </p:spTree>
    <p:extLst>
      <p:ext uri="{BB962C8B-B14F-4D97-AF65-F5344CB8AC3E}">
        <p14:creationId xmlns:p14="http://schemas.microsoft.com/office/powerpoint/2010/main" val="136653885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274638"/>
            <a:ext cx="7169224" cy="1143000"/>
          </a:xfrm>
          <a:solidFill>
            <a:schemeClr val="accent3"/>
          </a:solidFill>
        </p:spPr>
        <p:txBody>
          <a:bodyPr/>
          <a:lstStyle/>
          <a:p>
            <a:r>
              <a:rPr lang="es-ES" dirty="0"/>
              <a:t>Un paseo por la historia de este arte de la simbología</a:t>
            </a:r>
          </a:p>
        </p:txBody>
      </p:sp>
      <p:sp>
        <p:nvSpPr>
          <p:cNvPr id="3" name="2 Marcador de contenido"/>
          <p:cNvSpPr>
            <a:spLocks noGrp="1"/>
          </p:cNvSpPr>
          <p:nvPr>
            <p:ph sz="quarter" idx="1"/>
          </p:nvPr>
        </p:nvSpPr>
        <p:spPr/>
        <p:txBody>
          <a:bodyPr/>
          <a:lstStyle/>
          <a:p>
            <a:r>
              <a:rPr lang="es-ES" dirty="0"/>
              <a:t>El arte del jardín japonés surge de la necesidad cultural del pueblo japonés, de estar en contacto con la naturaleza. </a:t>
            </a:r>
            <a:endParaRPr lang="es-ES" dirty="0" smtClean="0"/>
          </a:p>
          <a:p>
            <a:r>
              <a:rPr lang="es-ES" dirty="0" smtClean="0"/>
              <a:t>A </a:t>
            </a:r>
            <a:r>
              <a:rPr lang="es-ES" dirty="0"/>
              <a:t>diferencia de los jardines occidentales, donde se seleccionan y organizan los elementos naturales en estructuras mentales ajenas a su forma espontánea. </a:t>
            </a:r>
            <a:endParaRPr lang="es-ES" dirty="0" smtClean="0"/>
          </a:p>
          <a:p>
            <a:r>
              <a:rPr lang="es-ES" dirty="0" smtClean="0"/>
              <a:t>Su </a:t>
            </a:r>
            <a:r>
              <a:rPr lang="es-ES" dirty="0"/>
              <a:t>función es la de recrear un espacio o pasaje natural. </a:t>
            </a:r>
          </a:p>
        </p:txBody>
      </p:sp>
    </p:spTree>
    <p:extLst>
      <p:ext uri="{BB962C8B-B14F-4D97-AF65-F5344CB8AC3E}">
        <p14:creationId xmlns:p14="http://schemas.microsoft.com/office/powerpoint/2010/main" val="861780986"/>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Evolución histórica del jardín japonés </a:t>
            </a:r>
          </a:p>
          <a:p>
            <a:r>
              <a:rPr lang="es-ES" dirty="0"/>
              <a:t>Aunque en la prehistoria japonesa no encontramos vestigios de jardines como tal, si es cierto que observamos el nacimiento de elementos que luego estarán presentes en éstos. </a:t>
            </a:r>
            <a:endParaRPr lang="es-ES" dirty="0" smtClean="0"/>
          </a:p>
          <a:p>
            <a:r>
              <a:rPr lang="es-ES" dirty="0" smtClean="0"/>
              <a:t>Destaca </a:t>
            </a:r>
            <a:r>
              <a:rPr lang="es-ES" dirty="0"/>
              <a:t>la importancia de las rocas, los cantos rodados, el respeto infinito por los elementos naturales, muy vinculados con el sintoísmo</a:t>
            </a:r>
            <a:r>
              <a:rPr lang="es-ES" dirty="0" smtClean="0"/>
              <a:t>.</a:t>
            </a:r>
            <a:endParaRPr lang="es-ES" dirty="0"/>
          </a:p>
          <a:p>
            <a:r>
              <a:rPr lang="es-ES" dirty="0"/>
              <a:t>Las primeras noticias sobre jardines japoneses están recogidas en la milenaria obra </a:t>
            </a:r>
            <a:r>
              <a:rPr lang="es-ES" dirty="0"/>
              <a:t>Nihon</a:t>
            </a:r>
            <a:r>
              <a:rPr lang="es-ES" dirty="0"/>
              <a:t> </a:t>
            </a:r>
            <a:r>
              <a:rPr lang="es-ES" dirty="0"/>
              <a:t>Shoki</a:t>
            </a:r>
            <a:r>
              <a:rPr lang="es-ES" dirty="0"/>
              <a:t> (720 d.C.), aunque no existen vestigios de estos primigenios jardines. </a:t>
            </a:r>
          </a:p>
          <a:p>
            <a:endParaRPr lang="es-ES" dirty="0"/>
          </a:p>
        </p:txBody>
      </p:sp>
    </p:spTree>
    <p:extLst>
      <p:ext uri="{BB962C8B-B14F-4D97-AF65-F5344CB8AC3E}">
        <p14:creationId xmlns:p14="http://schemas.microsoft.com/office/powerpoint/2010/main" val="3019531632"/>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268760"/>
            <a:ext cx="7467600" cy="5205192"/>
          </a:xfrm>
        </p:spPr>
        <p:txBody>
          <a:bodyPr/>
          <a:lstStyle/>
          <a:p>
            <a:r>
              <a:rPr lang="es-ES" dirty="0"/>
              <a:t>La obra, no nos los describe, pero constata la existencia de los mismos</a:t>
            </a:r>
            <a:r>
              <a:rPr lang="es-ES" dirty="0" smtClean="0"/>
              <a:t>.</a:t>
            </a:r>
          </a:p>
          <a:p>
            <a:r>
              <a:rPr lang="es-ES" dirty="0" smtClean="0"/>
              <a:t> </a:t>
            </a:r>
            <a:r>
              <a:rPr lang="es-ES" dirty="0"/>
              <a:t>Las fuentes historiográficas, unido a las excavaciones arqueológicas, nos muestran un jardín panorámico con presencia de lagos, muy vinculados a los mitos taoístas. </a:t>
            </a:r>
            <a:endParaRPr lang="es-ES" dirty="0" smtClean="0"/>
          </a:p>
          <a:p>
            <a:r>
              <a:rPr lang="es-ES" dirty="0" smtClean="0"/>
              <a:t>Pertenecientes </a:t>
            </a:r>
            <a:r>
              <a:rPr lang="es-ES" dirty="0"/>
              <a:t>a las clases altas de la sociedad, a la familia imperial y su corte. </a:t>
            </a:r>
            <a:endParaRPr lang="es-ES" dirty="0" smtClean="0"/>
          </a:p>
          <a:p>
            <a:r>
              <a:rPr lang="es-ES" dirty="0" smtClean="0"/>
              <a:t>Son </a:t>
            </a:r>
            <a:r>
              <a:rPr lang="es-ES" dirty="0"/>
              <a:t>elementos de recreo, cuya función es el deleite y disfrute de estas gentes</a:t>
            </a:r>
            <a:r>
              <a:rPr lang="es-ES" dirty="0" smtClean="0"/>
              <a:t>.</a:t>
            </a:r>
          </a:p>
          <a:p>
            <a:endParaRPr lang="es-ES" dirty="0"/>
          </a:p>
        </p:txBody>
      </p:sp>
    </p:spTree>
    <p:extLst>
      <p:ext uri="{BB962C8B-B14F-4D97-AF65-F5344CB8AC3E}">
        <p14:creationId xmlns:p14="http://schemas.microsoft.com/office/powerpoint/2010/main" val="2207262404"/>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El período </a:t>
            </a:r>
            <a:r>
              <a:rPr lang="es-ES" dirty="0"/>
              <a:t>Heian</a:t>
            </a:r>
            <a:r>
              <a:rPr lang="es-ES" dirty="0"/>
              <a:t> (794-1192 d.C.) marca la personalidad japonesa en todas sus artes, esto se ve sobre todo en el jardín.</a:t>
            </a:r>
          </a:p>
          <a:p>
            <a:r>
              <a:rPr lang="es-ES" dirty="0"/>
              <a:t> Se trata de un período muy prolífico para las artes, bajo el mecenazgo de la familia </a:t>
            </a:r>
            <a:r>
              <a:rPr lang="es-ES" dirty="0"/>
              <a:t>Fujiwara</a:t>
            </a:r>
            <a:r>
              <a:rPr lang="es-ES" dirty="0" smtClean="0"/>
              <a:t>.</a:t>
            </a:r>
          </a:p>
          <a:p>
            <a:r>
              <a:rPr lang="es-ES" dirty="0"/>
              <a:t>Aunque no existen ejemplos reales, se conocen bastante bien sus características gracias a las amplias fuentes escritas que se conservan. Destaca el </a:t>
            </a:r>
            <a:r>
              <a:rPr lang="es-ES" dirty="0"/>
              <a:t>Sakuteiki</a:t>
            </a:r>
            <a:r>
              <a:rPr lang="es-ES" dirty="0"/>
              <a:t>, el primer manual de jardinería japonesa, redactado en la segunda mitad del siglo XI, por </a:t>
            </a:r>
            <a:r>
              <a:rPr lang="es-ES" dirty="0"/>
              <a:t>Tachibana</a:t>
            </a:r>
            <a:r>
              <a:rPr lang="es-ES" dirty="0"/>
              <a:t> no </a:t>
            </a:r>
            <a:r>
              <a:rPr lang="es-ES" dirty="0"/>
              <a:t>Toshitsune</a:t>
            </a:r>
            <a:r>
              <a:rPr lang="es-ES" dirty="0"/>
              <a:t>, de la familia </a:t>
            </a:r>
            <a:r>
              <a:rPr lang="es-ES" dirty="0"/>
              <a:t>Fujiwara</a:t>
            </a:r>
            <a:r>
              <a:rPr lang="es-ES" dirty="0"/>
              <a:t>. </a:t>
            </a:r>
          </a:p>
          <a:p>
            <a:endParaRPr lang="es-ES" dirty="0"/>
          </a:p>
          <a:p>
            <a:endParaRPr lang="es-ES" dirty="0"/>
          </a:p>
          <a:p>
            <a:endParaRPr lang="es-ES" dirty="0"/>
          </a:p>
        </p:txBody>
      </p:sp>
    </p:spTree>
    <p:extLst>
      <p:ext uri="{BB962C8B-B14F-4D97-AF65-F5344CB8AC3E}">
        <p14:creationId xmlns:p14="http://schemas.microsoft.com/office/powerpoint/2010/main" val="3138517432"/>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smtClean="0"/>
              <a:t>En </a:t>
            </a:r>
            <a:r>
              <a:rPr lang="es-ES" dirty="0"/>
              <a:t>él se recoge toda la tradición anterior transmitida de forma oral por los monjes y aristócratas. </a:t>
            </a:r>
            <a:endParaRPr lang="es-ES" dirty="0" smtClean="0"/>
          </a:p>
          <a:p>
            <a:r>
              <a:rPr lang="es-ES" dirty="0" smtClean="0"/>
              <a:t>Otra </a:t>
            </a:r>
            <a:r>
              <a:rPr lang="es-ES" dirty="0"/>
              <a:t>obra a destacar es el </a:t>
            </a:r>
            <a:r>
              <a:rPr lang="es-ES" dirty="0"/>
              <a:t>Genji</a:t>
            </a:r>
            <a:r>
              <a:rPr lang="es-ES" dirty="0"/>
              <a:t> </a:t>
            </a:r>
            <a:r>
              <a:rPr lang="es-ES" dirty="0"/>
              <a:t>Monogatari</a:t>
            </a:r>
            <a:r>
              <a:rPr lang="es-ES" dirty="0"/>
              <a:t>, escrito por </a:t>
            </a:r>
            <a:r>
              <a:rPr lang="es-ES" dirty="0"/>
              <a:t>Marusaki</a:t>
            </a:r>
            <a:r>
              <a:rPr lang="es-ES" dirty="0"/>
              <a:t> </a:t>
            </a:r>
            <a:r>
              <a:rPr lang="es-ES" dirty="0"/>
              <a:t>Shikibu</a:t>
            </a:r>
            <a:r>
              <a:rPr lang="es-ES" dirty="0"/>
              <a:t>. </a:t>
            </a:r>
            <a:endParaRPr lang="es-ES" dirty="0" smtClean="0"/>
          </a:p>
          <a:p>
            <a:r>
              <a:rPr lang="es-ES" dirty="0" smtClean="0"/>
              <a:t>Además </a:t>
            </a:r>
            <a:r>
              <a:rPr lang="es-ES" dirty="0"/>
              <a:t>encontramos representaciones gráficas de los jardines de este período en las pinturas de la época.</a:t>
            </a:r>
          </a:p>
        </p:txBody>
      </p:sp>
    </p:spTree>
    <p:extLst>
      <p:ext uri="{BB962C8B-B14F-4D97-AF65-F5344CB8AC3E}">
        <p14:creationId xmlns:p14="http://schemas.microsoft.com/office/powerpoint/2010/main" val="1737606785"/>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8345424"/>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2429706"/>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1472185"/>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a:t>
            </a:r>
            <a:r>
              <a:rPr lang="es-ES" i="1" dirty="0"/>
              <a:t>Una fresca fuente manaba en el jardín del noroeste y brindaba a su entorno un agradable refugio de calor estival. </a:t>
            </a:r>
            <a:endParaRPr lang="es-ES" i="1" dirty="0" smtClean="0"/>
          </a:p>
          <a:p>
            <a:r>
              <a:rPr lang="es-ES" i="1" dirty="0" smtClean="0"/>
              <a:t>En </a:t>
            </a:r>
            <a:r>
              <a:rPr lang="es-ES" i="1" dirty="0"/>
              <a:t>los arriates al lado de la casa plantó bambúes chinos y, un poco más lejos, grandes árboles cuyo espeso follaje se asomaba formando corredores aireados y sombríos, tan agradables como los más idílicos bosques de las montañas. </a:t>
            </a:r>
            <a:endParaRPr lang="es-ES" i="1" dirty="0" smtClean="0"/>
          </a:p>
          <a:p>
            <a:r>
              <a:rPr lang="es-ES" i="1" dirty="0" smtClean="0"/>
              <a:t>El </a:t>
            </a:r>
            <a:r>
              <a:rPr lang="es-ES" i="1" dirty="0"/>
              <a:t>jardín estaba rodeado por setos con matas de </a:t>
            </a:r>
            <a:r>
              <a:rPr lang="es-ES" i="1" dirty="0"/>
              <a:t>deutzias</a:t>
            </a:r>
            <a:r>
              <a:rPr lang="es-ES" i="1" dirty="0"/>
              <a:t> blancas, naranjos cuyo aroma despierta el amor olvidado, rosas silvestres, peonias gigantes y otras muchas clases de arbustos y matas altas, escogidos con tal acierto que ni en primavera ni en otoño faltaría la riqueza de flores</a:t>
            </a:r>
            <a:r>
              <a:rPr lang="es-ES" dirty="0" smtClean="0"/>
              <a:t>…” </a:t>
            </a:r>
            <a:endParaRPr lang="es-ES" dirty="0"/>
          </a:p>
          <a:p>
            <a:r>
              <a:rPr lang="es-ES" dirty="0"/>
              <a:t>Marusaki</a:t>
            </a:r>
            <a:r>
              <a:rPr lang="es-ES" dirty="0"/>
              <a:t> </a:t>
            </a:r>
            <a:r>
              <a:rPr lang="es-ES" dirty="0"/>
              <a:t>Shikibu</a:t>
            </a:r>
            <a:r>
              <a:rPr lang="es-ES" dirty="0"/>
              <a:t> </a:t>
            </a:r>
          </a:p>
          <a:p>
            <a:endParaRPr lang="es-ES" dirty="0"/>
          </a:p>
        </p:txBody>
      </p:sp>
    </p:spTree>
    <p:extLst>
      <p:ext uri="{BB962C8B-B14F-4D97-AF65-F5344CB8AC3E}">
        <p14:creationId xmlns:p14="http://schemas.microsoft.com/office/powerpoint/2010/main" val="4096644960"/>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r>
              <a:rPr lang="es-ES" dirty="0"/>
              <a:t>Se trata de jardines vinculados a las residencias aristocráticas, ya sea en la propia ciudad o en las residencias de verano de las afueras. </a:t>
            </a:r>
            <a:endParaRPr lang="es-ES" dirty="0" smtClean="0"/>
          </a:p>
          <a:p>
            <a:r>
              <a:rPr lang="es-ES" dirty="0" smtClean="0"/>
              <a:t>Aunque </a:t>
            </a:r>
            <a:r>
              <a:rPr lang="es-ES" dirty="0"/>
              <a:t>sus características son básicamente las mismas, si es cierto que los jardines de las villas tienen mayor libertad. </a:t>
            </a:r>
            <a:endParaRPr lang="es-ES" dirty="0" smtClean="0"/>
          </a:p>
          <a:p>
            <a:r>
              <a:rPr lang="es-ES" dirty="0" smtClean="0"/>
              <a:t>Siguen </a:t>
            </a:r>
            <a:r>
              <a:rPr lang="es-ES" dirty="0"/>
              <a:t>la línea de los jardines precedentes, con la presencia de colinas, grandes lagos. </a:t>
            </a:r>
            <a:endParaRPr lang="es-ES" dirty="0" smtClean="0"/>
          </a:p>
          <a:p>
            <a:r>
              <a:rPr lang="es-ES" dirty="0" smtClean="0"/>
              <a:t>Se </a:t>
            </a:r>
            <a:r>
              <a:rPr lang="es-ES" dirty="0"/>
              <a:t>trata de jardines panorámicos que captan la naturaleza, aunque no son copias de ésta. </a:t>
            </a:r>
            <a:endParaRPr lang="es-ES" dirty="0" smtClean="0"/>
          </a:p>
          <a:p>
            <a:r>
              <a:rPr lang="es-ES" dirty="0" smtClean="0"/>
              <a:t>Son </a:t>
            </a:r>
            <a:r>
              <a:rPr lang="es-ES" dirty="0"/>
              <a:t>jardines elegantes, sensuales, multicolores que tratan de deleitar todos los sentidos. </a:t>
            </a:r>
            <a:r>
              <a:rPr lang="es-ES" dirty="0" smtClean="0"/>
              <a:t>Simbolizan </a:t>
            </a:r>
            <a:r>
              <a:rPr lang="es-ES" dirty="0"/>
              <a:t>la fugacidad de la vida, el inexorable paso del tiempo. </a:t>
            </a:r>
          </a:p>
        </p:txBody>
      </p:sp>
    </p:spTree>
    <p:extLst>
      <p:ext uri="{BB962C8B-B14F-4D97-AF65-F5344CB8AC3E}">
        <p14:creationId xmlns:p14="http://schemas.microsoft.com/office/powerpoint/2010/main" val="580032442"/>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Existe una absoluta integración entre la naturaleza y los elementos arquitectónicos. </a:t>
            </a:r>
            <a:endParaRPr lang="es-ES" dirty="0" smtClean="0"/>
          </a:p>
          <a:p>
            <a:r>
              <a:rPr lang="es-ES" dirty="0" smtClean="0"/>
              <a:t>Quedará </a:t>
            </a:r>
            <a:r>
              <a:rPr lang="es-ES" dirty="0"/>
              <a:t>constatada la presencia de jardines interiores.</a:t>
            </a:r>
          </a:p>
          <a:p>
            <a:r>
              <a:rPr lang="es-ES" dirty="0" smtClean="0"/>
              <a:t>En </a:t>
            </a:r>
            <a:r>
              <a:rPr lang="es-ES" dirty="0"/>
              <a:t>cuanto a los jardines vinculados a la religión, los encontramos en templos de veneración de Buda Amida, un buda misericordioso que ofrece renacer en el paraíso de la tierra pura a todos sus fieles</a:t>
            </a:r>
            <a:r>
              <a:rPr lang="es-ES" dirty="0" smtClean="0"/>
              <a:t>.</a:t>
            </a:r>
          </a:p>
          <a:p>
            <a:r>
              <a:rPr lang="es-ES" dirty="0" smtClean="0"/>
              <a:t> </a:t>
            </a:r>
            <a:r>
              <a:rPr lang="es-ES" dirty="0"/>
              <a:t>Se trata de un extraordinario lugar donde se encuentra su palacio, en medio de gran jardín con un lago de proporciones descomunales, en el que cae lluvia de </a:t>
            </a:r>
            <a:r>
              <a:rPr lang="es-ES" dirty="0" smtClean="0"/>
              <a:t>oro</a:t>
            </a:r>
          </a:p>
          <a:p>
            <a:r>
              <a:rPr lang="es-ES" dirty="0" smtClean="0"/>
              <a:t> </a:t>
            </a:r>
            <a:r>
              <a:rPr lang="es-ES" dirty="0"/>
              <a:t>Esta representación quedará plasmada en los jardines de los templos.</a:t>
            </a:r>
          </a:p>
        </p:txBody>
      </p:sp>
    </p:spTree>
    <p:extLst>
      <p:ext uri="{BB962C8B-B14F-4D97-AF65-F5344CB8AC3E}">
        <p14:creationId xmlns:p14="http://schemas.microsoft.com/office/powerpoint/2010/main" val="51941038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Los períodos </a:t>
            </a:r>
            <a:r>
              <a:rPr lang="es-ES" dirty="0"/>
              <a:t>Kamakura</a:t>
            </a:r>
            <a:r>
              <a:rPr lang="es-ES" dirty="0"/>
              <a:t> (1192-1333 d.C.) y </a:t>
            </a:r>
            <a:r>
              <a:rPr lang="es-ES" dirty="0"/>
              <a:t>Muromachi</a:t>
            </a:r>
            <a:r>
              <a:rPr lang="es-ES" dirty="0"/>
              <a:t> son una etapa convulsa de la historia japonesa, tras una serie de luchas interinas, </a:t>
            </a:r>
            <a:r>
              <a:rPr lang="es-ES" dirty="0"/>
              <a:t>Minamoto</a:t>
            </a:r>
            <a:r>
              <a:rPr lang="es-ES" dirty="0"/>
              <a:t> no </a:t>
            </a:r>
            <a:r>
              <a:rPr lang="es-ES" dirty="0"/>
              <a:t>Yoritomo</a:t>
            </a:r>
            <a:r>
              <a:rPr lang="es-ES" dirty="0"/>
              <a:t>, de la familia </a:t>
            </a:r>
            <a:r>
              <a:rPr lang="es-ES" dirty="0"/>
              <a:t>Ashikaga</a:t>
            </a:r>
            <a:r>
              <a:rPr lang="es-ES" dirty="0"/>
              <a:t>, se hará con el poder absoluto en Japón</a:t>
            </a:r>
            <a:r>
              <a:rPr lang="es-ES" dirty="0" smtClean="0"/>
              <a:t>.</a:t>
            </a:r>
          </a:p>
          <a:p>
            <a:r>
              <a:rPr lang="es-ES" dirty="0" smtClean="0"/>
              <a:t> </a:t>
            </a:r>
            <a:r>
              <a:rPr lang="es-ES" dirty="0"/>
              <a:t>Y será nombrado por el emperador como shogun. Instalado en la ciudad de </a:t>
            </a:r>
            <a:r>
              <a:rPr lang="es-ES" dirty="0"/>
              <a:t>Kamakura</a:t>
            </a:r>
            <a:r>
              <a:rPr lang="es-ES" dirty="0"/>
              <a:t>, Japón se convertirá en una dictadura militar hasta 1333 d.C.. Estableciendo relaciones de vasallaje basadas en la fidelidad de los </a:t>
            </a:r>
            <a:r>
              <a:rPr lang="es-ES" dirty="0"/>
              <a:t>samuraís</a:t>
            </a:r>
            <a:r>
              <a:rPr lang="es-ES" dirty="0"/>
              <a:t>. </a:t>
            </a:r>
            <a:endParaRPr lang="es-ES" dirty="0" smtClean="0"/>
          </a:p>
          <a:p>
            <a:r>
              <a:rPr lang="es-ES" dirty="0" smtClean="0"/>
              <a:t>Es </a:t>
            </a:r>
            <a:r>
              <a:rPr lang="es-ES" dirty="0"/>
              <a:t>una época marcada por la austeridad, la practicidad, pero sobre todo por el </a:t>
            </a:r>
            <a:r>
              <a:rPr lang="es-ES" dirty="0" smtClean="0"/>
              <a:t>zen, </a:t>
            </a:r>
            <a:r>
              <a:rPr lang="es-ES" dirty="0"/>
              <a:t>marcará la estética del período</a:t>
            </a:r>
            <a:r>
              <a:rPr lang="es-ES" dirty="0" smtClean="0"/>
              <a:t>..</a:t>
            </a:r>
            <a:endParaRPr lang="es-ES" dirty="0"/>
          </a:p>
        </p:txBody>
      </p:sp>
    </p:spTree>
    <p:extLst>
      <p:ext uri="{BB962C8B-B14F-4D97-AF65-F5344CB8AC3E}">
        <p14:creationId xmlns:p14="http://schemas.microsoft.com/office/powerpoint/2010/main" val="1685014566"/>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251520" y="908720"/>
            <a:ext cx="7992888" cy="5565232"/>
          </a:xfrm>
        </p:spPr>
        <p:txBody>
          <a:bodyPr>
            <a:normAutofit/>
          </a:bodyPr>
          <a:lstStyle/>
          <a:p>
            <a:r>
              <a:rPr lang="es-ES" dirty="0"/>
              <a:t>El período </a:t>
            </a:r>
            <a:r>
              <a:rPr lang="es-ES" dirty="0"/>
              <a:t>Muromachi</a:t>
            </a:r>
            <a:r>
              <a:rPr lang="es-ES" dirty="0"/>
              <a:t>, el </a:t>
            </a:r>
            <a:r>
              <a:rPr lang="es-ES" dirty="0"/>
              <a:t>shogunado</a:t>
            </a:r>
            <a:r>
              <a:rPr lang="es-ES" dirty="0"/>
              <a:t> se va a relajar dando paso a una etapa mucho más refinada, desde el punto de vista artístico. </a:t>
            </a:r>
            <a:endParaRPr lang="es-ES" dirty="0" smtClean="0"/>
          </a:p>
          <a:p>
            <a:r>
              <a:rPr lang="es-ES" dirty="0" smtClean="0"/>
              <a:t>Algo </a:t>
            </a:r>
            <a:r>
              <a:rPr lang="es-ES" dirty="0"/>
              <a:t>que contrasta con la realidad histórica japonesas, plagada de guerras civiles. </a:t>
            </a:r>
            <a:endParaRPr lang="es-ES" dirty="0" smtClean="0"/>
          </a:p>
          <a:p>
            <a:r>
              <a:rPr lang="es-ES" dirty="0" smtClean="0"/>
              <a:t>Destacan </a:t>
            </a:r>
            <a:r>
              <a:rPr lang="es-ES" dirty="0"/>
              <a:t>los jardines secos y la pintura a la tinta, impregnados de la filosofía </a:t>
            </a:r>
            <a:r>
              <a:rPr lang="es-ES" dirty="0" smtClean="0"/>
              <a:t>zen.</a:t>
            </a:r>
          </a:p>
          <a:p>
            <a:r>
              <a:rPr lang="es-ES" dirty="0"/>
              <a:t>Con respeto a los jardines, se continúan construyendo jardines panorámicos vinculados a la arquitectura civil, pero con nuevas peculiaridades. </a:t>
            </a:r>
            <a:endParaRPr lang="es-ES" dirty="0" smtClean="0"/>
          </a:p>
          <a:p>
            <a:r>
              <a:rPr lang="es-ES" dirty="0" smtClean="0"/>
              <a:t>Ya </a:t>
            </a:r>
            <a:r>
              <a:rPr lang="es-ES" dirty="0"/>
              <a:t>no son patrimonio exclusivo de las familias imperial o de los grandes linajes nobiliarios.  </a:t>
            </a:r>
          </a:p>
        </p:txBody>
      </p:sp>
    </p:spTree>
    <p:extLst>
      <p:ext uri="{BB962C8B-B14F-4D97-AF65-F5344CB8AC3E}">
        <p14:creationId xmlns:p14="http://schemas.microsoft.com/office/powerpoint/2010/main" val="4036000054"/>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Los </a:t>
            </a:r>
            <a:r>
              <a:rPr lang="es-ES" dirty="0" smtClean="0"/>
              <a:t>shogunes y </a:t>
            </a:r>
            <a:r>
              <a:rPr lang="es-ES" dirty="0"/>
              <a:t>los grandes señores feudales construirán sus propios jardines. </a:t>
            </a:r>
            <a:endParaRPr lang="es-ES" dirty="0" smtClean="0"/>
          </a:p>
          <a:p>
            <a:r>
              <a:rPr lang="es-ES" dirty="0" smtClean="0"/>
              <a:t>Se </a:t>
            </a:r>
            <a:r>
              <a:rPr lang="es-ES" dirty="0"/>
              <a:t>trata de jardines para ser contemplados, con lagos de menores proporciones y veredas en su entorno. </a:t>
            </a:r>
            <a:endParaRPr lang="es-ES" dirty="0" smtClean="0"/>
          </a:p>
          <a:p>
            <a:r>
              <a:rPr lang="es-ES" dirty="0" smtClean="0"/>
              <a:t>Pero </a:t>
            </a:r>
            <a:r>
              <a:rPr lang="es-ES" dirty="0"/>
              <a:t>lo más llamativo del período son los jardines secos, según las teorías de </a:t>
            </a:r>
            <a:r>
              <a:rPr lang="es-ES" dirty="0"/>
              <a:t>Mirei</a:t>
            </a:r>
            <a:r>
              <a:rPr lang="es-ES" dirty="0"/>
              <a:t> </a:t>
            </a:r>
            <a:r>
              <a:rPr lang="es-ES" dirty="0"/>
              <a:t>Shigemori</a:t>
            </a:r>
            <a:r>
              <a:rPr lang="es-ES" dirty="0"/>
              <a:t>, los precedentes de éstos </a:t>
            </a:r>
            <a:r>
              <a:rPr lang="es-ES" dirty="0" smtClean="0"/>
              <a:t>jardines secos </a:t>
            </a:r>
            <a:r>
              <a:rPr lang="es-ES" dirty="0"/>
              <a:t>se pueden encontrar en la prehistoria japonesa </a:t>
            </a:r>
            <a:r>
              <a:rPr lang="es-ES" dirty="0" smtClean="0"/>
              <a:t>.</a:t>
            </a:r>
          </a:p>
          <a:p>
            <a:r>
              <a:rPr lang="es-ES" dirty="0"/>
              <a:t>Donde se asocian formaciones rocosas singulares, con lugares sagrados de </a:t>
            </a:r>
            <a:r>
              <a:rPr lang="es-ES" dirty="0" smtClean="0"/>
              <a:t>veneración. </a:t>
            </a:r>
          </a:p>
          <a:p>
            <a:r>
              <a:rPr lang="es-ES" dirty="0" smtClean="0"/>
              <a:t>Otro </a:t>
            </a:r>
            <a:r>
              <a:rPr lang="es-ES" dirty="0"/>
              <a:t>precedente de los jardines secos serían las composiciones rocosas de los jardines de los periodos </a:t>
            </a:r>
            <a:r>
              <a:rPr lang="es-ES" dirty="0"/>
              <a:t>Asuka</a:t>
            </a:r>
            <a:r>
              <a:rPr lang="es-ES" dirty="0"/>
              <a:t>, </a:t>
            </a:r>
            <a:r>
              <a:rPr lang="es-ES" dirty="0"/>
              <a:t>Akhuo</a:t>
            </a:r>
            <a:r>
              <a:rPr lang="es-ES" dirty="0"/>
              <a:t>, Nara y </a:t>
            </a:r>
            <a:r>
              <a:rPr lang="es-ES" dirty="0"/>
              <a:t>Heian</a:t>
            </a:r>
            <a:r>
              <a:rPr lang="es-ES" dirty="0"/>
              <a:t>, que reciben el nombre de </a:t>
            </a:r>
            <a:r>
              <a:rPr lang="es-ES" dirty="0"/>
              <a:t>kare</a:t>
            </a:r>
            <a:r>
              <a:rPr lang="es-ES" dirty="0"/>
              <a:t> </a:t>
            </a:r>
            <a:r>
              <a:rPr lang="es-ES" dirty="0"/>
              <a:t>sansui</a:t>
            </a:r>
            <a:r>
              <a:rPr lang="es-ES" dirty="0"/>
              <a:t> (montaña y agua marchitadas).</a:t>
            </a:r>
          </a:p>
          <a:p>
            <a:endParaRPr lang="es-ES" dirty="0"/>
          </a:p>
        </p:txBody>
      </p:sp>
    </p:spTree>
    <p:extLst>
      <p:ext uri="{BB962C8B-B14F-4D97-AF65-F5344CB8AC3E}">
        <p14:creationId xmlns:p14="http://schemas.microsoft.com/office/powerpoint/2010/main" val="3928283025"/>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1008552"/>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5548725"/>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5244993"/>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6711570"/>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Otras teorías establecen que los jardines secos surgen por iniciativa de los monjes zen, ya que se encuentran asociados a monasterios de dicha doctrina, como soportes de </a:t>
            </a:r>
            <a:r>
              <a:rPr lang="es-ES" dirty="0" smtClean="0"/>
              <a:t>meditación.</a:t>
            </a:r>
          </a:p>
          <a:p>
            <a:r>
              <a:rPr lang="es-ES" dirty="0"/>
              <a:t>Un claro ejemplo sería el </a:t>
            </a:r>
            <a:r>
              <a:rPr lang="es-ES" dirty="0"/>
              <a:t>Saiho</a:t>
            </a:r>
            <a:r>
              <a:rPr lang="es-ES" dirty="0"/>
              <a:t>-ji o jardín del musgo, en el templo de los aromas occidentales. Situado en la ciudad de Kioto, responde a las características básicas del período, un jardín panorámico para ser contemplado</a:t>
            </a:r>
            <a:r>
              <a:rPr lang="es-ES" dirty="0" smtClean="0"/>
              <a:t>.</a:t>
            </a:r>
          </a:p>
          <a:p>
            <a:r>
              <a:rPr lang="es-ES" dirty="0" smtClean="0"/>
              <a:t> </a:t>
            </a:r>
            <a:r>
              <a:rPr lang="es-ES" dirty="0"/>
              <a:t>Con un lago en forma de corazón, con tres islas grandes y cuatro pequeñas. </a:t>
            </a:r>
            <a:endParaRPr lang="es-ES" dirty="0" smtClean="0"/>
          </a:p>
          <a:p>
            <a:r>
              <a:rPr lang="es-ES" dirty="0" smtClean="0"/>
              <a:t>Toda </a:t>
            </a:r>
            <a:r>
              <a:rPr lang="es-ES" dirty="0"/>
              <a:t>esta partes </a:t>
            </a:r>
            <a:r>
              <a:rPr lang="es-ES" dirty="0" smtClean="0"/>
              <a:t>están completadas </a:t>
            </a:r>
            <a:r>
              <a:rPr lang="es-ES" dirty="0"/>
              <a:t>con una rica vegetación, con relevante importancia del musgo que lo recubre todo. </a:t>
            </a:r>
          </a:p>
        </p:txBody>
      </p:sp>
    </p:spTree>
    <p:extLst>
      <p:ext uri="{BB962C8B-B14F-4D97-AF65-F5344CB8AC3E}">
        <p14:creationId xmlns:p14="http://schemas.microsoft.com/office/powerpoint/2010/main" val="703463228"/>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787208" cy="5997280"/>
          </a:xfrm>
        </p:spPr>
        <p:txBody>
          <a:bodyPr>
            <a:normAutofit/>
          </a:bodyPr>
          <a:lstStyle/>
          <a:p>
            <a:r>
              <a:rPr lang="es-ES" dirty="0"/>
              <a:t>Ofreciendo distintas tonalidades que van </a:t>
            </a:r>
            <a:r>
              <a:rPr lang="es-ES" dirty="0" smtClean="0"/>
              <a:t>desde ocres a verdes </a:t>
            </a:r>
            <a:r>
              <a:rPr lang="es-ES" dirty="0"/>
              <a:t>marrones, e incluso grises y blancos. </a:t>
            </a:r>
            <a:endParaRPr lang="es-ES" dirty="0" smtClean="0"/>
          </a:p>
          <a:p>
            <a:r>
              <a:rPr lang="es-ES" dirty="0" smtClean="0"/>
              <a:t>Aunque </a:t>
            </a:r>
            <a:r>
              <a:rPr lang="es-ES" dirty="0"/>
              <a:t>algunos autores creen que el tapiz aterciopelado, no corresponde a una intencionalidad del autor, actualmente se apuesta por que se trata de un efecto provocado</a:t>
            </a:r>
            <a:r>
              <a:rPr lang="es-ES" dirty="0" smtClean="0"/>
              <a:t>.</a:t>
            </a:r>
          </a:p>
          <a:p>
            <a:r>
              <a:rPr lang="es-ES" dirty="0" smtClean="0"/>
              <a:t> </a:t>
            </a:r>
            <a:r>
              <a:rPr lang="es-ES" dirty="0"/>
              <a:t>En cuanto a la parte seca está constituida por tres composiciones rocosas, una </a:t>
            </a:r>
            <a:r>
              <a:rPr lang="es-ES" dirty="0"/>
              <a:t>karekati</a:t>
            </a:r>
            <a:r>
              <a:rPr lang="es-ES" dirty="0"/>
              <a:t> o cascada de bloques de granito establecidos en diferentes </a:t>
            </a:r>
            <a:r>
              <a:rPr lang="es-ES" dirty="0" smtClean="0"/>
              <a:t>niveles.</a:t>
            </a:r>
          </a:p>
          <a:p>
            <a:r>
              <a:rPr lang="es-ES" dirty="0"/>
              <a:t>Una gran piedra de meditación sobre la paz y el sosiego. </a:t>
            </a:r>
            <a:endParaRPr lang="es-ES" dirty="0" smtClean="0"/>
          </a:p>
          <a:p>
            <a:r>
              <a:rPr lang="es-ES" dirty="0" smtClean="0"/>
              <a:t>Y </a:t>
            </a:r>
            <a:r>
              <a:rPr lang="es-ES" dirty="0"/>
              <a:t>por último las islas de las tortugas (rocas que configuran la forma de una tortuga), símbolo de la longevidad. Soporte de meditación zen. </a:t>
            </a:r>
          </a:p>
          <a:p>
            <a:endParaRPr lang="es-ES" dirty="0"/>
          </a:p>
        </p:txBody>
      </p:sp>
    </p:spTree>
    <p:extLst>
      <p:ext uri="{BB962C8B-B14F-4D97-AF65-F5344CB8AC3E}">
        <p14:creationId xmlns:p14="http://schemas.microsoft.com/office/powerpoint/2010/main" val="1608881011"/>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lstStyle/>
          <a:p>
            <a:r>
              <a:rPr lang="es-ES" dirty="0"/>
              <a:t>Como ya </a:t>
            </a:r>
            <a:r>
              <a:rPr lang="es-ES" dirty="0" smtClean="0"/>
              <a:t>nos hemos referido </a:t>
            </a:r>
            <a:r>
              <a:rPr lang="es-ES" dirty="0"/>
              <a:t>el jardín seco propiamente dicho se desarrolla en la parte final del período. </a:t>
            </a:r>
            <a:endParaRPr lang="es-ES" dirty="0" smtClean="0"/>
          </a:p>
          <a:p>
            <a:r>
              <a:rPr lang="es-ES" dirty="0" smtClean="0"/>
              <a:t>Con </a:t>
            </a:r>
            <a:r>
              <a:rPr lang="es-ES" dirty="0"/>
              <a:t>unas características muy definidas, de reducidas dimensiones, vinculados a dependencias concretas</a:t>
            </a:r>
            <a:r>
              <a:rPr lang="es-ES" dirty="0" smtClean="0"/>
              <a:t>.</a:t>
            </a:r>
          </a:p>
          <a:p>
            <a:r>
              <a:rPr lang="es-ES" dirty="0" smtClean="0"/>
              <a:t> </a:t>
            </a:r>
            <a:r>
              <a:rPr lang="es-ES" dirty="0"/>
              <a:t>Se trata de jardines planos, con escasos elementos, donde destacan las composiciones rocosas, la gravilla</a:t>
            </a:r>
            <a:r>
              <a:rPr lang="es-ES" dirty="0" smtClean="0"/>
              <a:t>…</a:t>
            </a:r>
          </a:p>
          <a:p>
            <a:r>
              <a:rPr lang="es-ES" dirty="0" smtClean="0"/>
              <a:t> </a:t>
            </a:r>
            <a:r>
              <a:rPr lang="es-ES" dirty="0"/>
              <a:t>Los elementos de vegetación están muy limitados. </a:t>
            </a:r>
          </a:p>
        </p:txBody>
      </p:sp>
    </p:spTree>
    <p:extLst>
      <p:ext uri="{BB962C8B-B14F-4D97-AF65-F5344CB8AC3E}">
        <p14:creationId xmlns:p14="http://schemas.microsoft.com/office/powerpoint/2010/main" val="1466948218"/>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Y con los principios de la filosofía zen muy presentes: austeridad, simplicidad, sencillez, pobreza de recursos, ausencia de ornamentación y presencia de vacíos como máximo sugeridor del todo. </a:t>
            </a:r>
            <a:endParaRPr lang="es-ES" dirty="0" smtClean="0"/>
          </a:p>
          <a:p>
            <a:r>
              <a:rPr lang="es-ES" dirty="0"/>
              <a:t>Los ejemplos más claros de </a:t>
            </a:r>
            <a:r>
              <a:rPr lang="es-ES" dirty="0" smtClean="0"/>
              <a:t>esto, </a:t>
            </a:r>
            <a:r>
              <a:rPr lang="es-ES" dirty="0"/>
              <a:t>son el jardín Ryoan-ji, o templo del dragón apacible, el cuál recibe múltiples interpretaciones: desde unas islas contempladas a vista de pájaro, las crías de un tigre nadando en el mar o la paz de la mente perturbada por los pensamientos. </a:t>
            </a:r>
          </a:p>
          <a:p>
            <a:endParaRPr lang="es-ES" dirty="0"/>
          </a:p>
          <a:p>
            <a:endParaRPr lang="es-ES" dirty="0"/>
          </a:p>
        </p:txBody>
      </p:sp>
    </p:spTree>
    <p:extLst>
      <p:ext uri="{BB962C8B-B14F-4D97-AF65-F5344CB8AC3E}">
        <p14:creationId xmlns:p14="http://schemas.microsoft.com/office/powerpoint/2010/main" val="2508060845"/>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smtClean="0"/>
              <a:t>Y </a:t>
            </a:r>
            <a:r>
              <a:rPr lang="es-ES" dirty="0"/>
              <a:t>el jardín Daisen-in o gran templo del ermitaño, que representa el inexorable paso del tiempo en la vida humana</a:t>
            </a:r>
            <a:r>
              <a:rPr lang="es-ES" dirty="0" smtClean="0"/>
              <a:t>.</a:t>
            </a:r>
          </a:p>
          <a:p>
            <a:r>
              <a:rPr lang="es-ES" dirty="0"/>
              <a:t>En este período se desarrollarán la técnica </a:t>
            </a:r>
            <a:r>
              <a:rPr lang="es-ES" dirty="0"/>
              <a:t>ikedori</a:t>
            </a:r>
            <a:r>
              <a:rPr lang="es-ES" dirty="0"/>
              <a:t> o </a:t>
            </a:r>
            <a:r>
              <a:rPr lang="es-ES" dirty="0"/>
              <a:t>sákkei</a:t>
            </a:r>
            <a:r>
              <a:rPr lang="es-ES" dirty="0"/>
              <a:t> que, consiste en integrar la naturaleza viva con el jardín. </a:t>
            </a:r>
            <a:endParaRPr lang="es-ES" dirty="0" smtClean="0"/>
          </a:p>
          <a:p>
            <a:r>
              <a:rPr lang="es-ES" dirty="0" smtClean="0"/>
              <a:t>Se </a:t>
            </a:r>
            <a:r>
              <a:rPr lang="es-ES" dirty="0"/>
              <a:t>une visualmente la naturaleza circundante con nuestro propio jardín</a:t>
            </a:r>
            <a:r>
              <a:rPr lang="es-ES" dirty="0" smtClean="0"/>
              <a:t>.</a:t>
            </a:r>
          </a:p>
          <a:p>
            <a:r>
              <a:rPr lang="es-ES" dirty="0" smtClean="0"/>
              <a:t> </a:t>
            </a:r>
            <a:r>
              <a:rPr lang="es-ES" dirty="0"/>
              <a:t>De tal forma que dicho jardín no tendría sentido en otro lugar.</a:t>
            </a:r>
          </a:p>
        </p:txBody>
      </p:sp>
    </p:spTree>
    <p:extLst>
      <p:ext uri="{BB962C8B-B14F-4D97-AF65-F5344CB8AC3E}">
        <p14:creationId xmlns:p14="http://schemas.microsoft.com/office/powerpoint/2010/main" val="204217033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2210061"/>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6445726"/>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2378354518"/>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3569060"/>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6114859"/>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703735"/>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Posteriormente en el período Momoyama (1572-1615 d.C.), un período muy corto, pero de gran desarrollo comercial, sobre todo con la llegada de los portugueses al archipiélago japonés. </a:t>
            </a:r>
            <a:endParaRPr lang="es-ES" dirty="0" smtClean="0"/>
          </a:p>
          <a:p>
            <a:r>
              <a:rPr lang="es-ES" dirty="0" smtClean="0"/>
              <a:t>Y </a:t>
            </a:r>
            <a:r>
              <a:rPr lang="es-ES" dirty="0"/>
              <a:t>con ellos los contactos con occidente, el cristianismo o el arcabuz, que dará un nuevo sentido a la guerra. </a:t>
            </a:r>
            <a:endParaRPr lang="es-ES" dirty="0" smtClean="0"/>
          </a:p>
          <a:p>
            <a:r>
              <a:rPr lang="es-ES" dirty="0" smtClean="0"/>
              <a:t>Será </a:t>
            </a:r>
            <a:r>
              <a:rPr lang="es-ES" dirty="0"/>
              <a:t>la época de los grandes castillos defensivos, aunque se tratará de dar unidad al país</a:t>
            </a:r>
            <a:r>
              <a:rPr lang="es-ES" dirty="0" smtClean="0"/>
              <a:t>.</a:t>
            </a:r>
          </a:p>
          <a:p>
            <a:r>
              <a:rPr lang="es-ES" dirty="0"/>
              <a:t>En el ámbito de los jardines, apenas se aprecian novedades, salvo que se encuentran pegados a las residencias en un nivel inferior, potenciando su </a:t>
            </a:r>
            <a:r>
              <a:rPr lang="es-ES" dirty="0" smtClean="0"/>
              <a:t>contemplación.</a:t>
            </a:r>
            <a:endParaRPr lang="es-ES" dirty="0"/>
          </a:p>
        </p:txBody>
      </p:sp>
    </p:spTree>
    <p:extLst>
      <p:ext uri="{BB962C8B-B14F-4D97-AF65-F5344CB8AC3E}">
        <p14:creationId xmlns:p14="http://schemas.microsoft.com/office/powerpoint/2010/main" val="426745572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Gran exuberancia de vegetación y colorido, con enormes bloques rocosos. </a:t>
            </a:r>
            <a:endParaRPr lang="es-ES" dirty="0" smtClean="0"/>
          </a:p>
          <a:p>
            <a:r>
              <a:rPr lang="es-ES" dirty="0" smtClean="0"/>
              <a:t>Los </a:t>
            </a:r>
            <a:r>
              <a:rPr lang="es-ES" dirty="0"/>
              <a:t>arbustos son recortados en formas que evoquen la naturaleza. </a:t>
            </a:r>
            <a:endParaRPr lang="es-ES" dirty="0" smtClean="0"/>
          </a:p>
          <a:p>
            <a:r>
              <a:rPr lang="es-ES" dirty="0" smtClean="0"/>
              <a:t>La </a:t>
            </a:r>
            <a:r>
              <a:rPr lang="es-ES" dirty="0"/>
              <a:t>aportación más importante del período serán los jardines asociados a la casita del té</a:t>
            </a:r>
            <a:r>
              <a:rPr lang="es-ES" dirty="0" smtClean="0"/>
              <a:t>.</a:t>
            </a:r>
            <a:endParaRPr lang="es-ES" dirty="0"/>
          </a:p>
          <a:p>
            <a:pPr marL="0" indent="0">
              <a:buNone/>
            </a:pPr>
            <a:endParaRPr lang="es-ES" dirty="0"/>
          </a:p>
          <a:p>
            <a:endParaRPr lang="es-ES" dirty="0"/>
          </a:p>
        </p:txBody>
      </p:sp>
    </p:spTree>
    <p:extLst>
      <p:ext uri="{BB962C8B-B14F-4D97-AF65-F5344CB8AC3E}">
        <p14:creationId xmlns:p14="http://schemas.microsoft.com/office/powerpoint/2010/main" val="9375407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354162"/>
          </a:xfrm>
          <a:solidFill>
            <a:schemeClr val="accent3"/>
          </a:solidFill>
        </p:spPr>
        <p:txBody>
          <a:bodyPr/>
          <a:lstStyle/>
          <a:p>
            <a:r>
              <a:rPr lang="es-ES" dirty="0"/>
              <a:t>jardín de la casita del té</a:t>
            </a:r>
            <a:br>
              <a:rPr lang="es-ES" dirty="0"/>
            </a:br>
            <a:endParaRPr lang="es-ES" dirty="0"/>
          </a:p>
        </p:txBody>
      </p:sp>
      <p:sp>
        <p:nvSpPr>
          <p:cNvPr id="3" name="2 Marcador de contenido"/>
          <p:cNvSpPr>
            <a:spLocks noGrp="1"/>
          </p:cNvSpPr>
          <p:nvPr>
            <p:ph sz="quarter" idx="1"/>
          </p:nvPr>
        </p:nvSpPr>
        <p:spPr/>
        <p:txBody>
          <a:bodyPr/>
          <a:lstStyle/>
          <a:p>
            <a:r>
              <a:rPr lang="es-ES" dirty="0"/>
              <a:t>Y por último en período Edo (1615-1868 d.C.), será una etapa muy floreciente para los jardines japoneses, donde se recoge toda la tradición anterior en esta materia. </a:t>
            </a:r>
            <a:endParaRPr lang="es-ES" dirty="0" smtClean="0"/>
          </a:p>
          <a:p>
            <a:r>
              <a:rPr lang="es-ES" dirty="0" smtClean="0"/>
              <a:t>La </a:t>
            </a:r>
            <a:r>
              <a:rPr lang="es-ES" dirty="0"/>
              <a:t>burguesía adinerada se sumará a la moda de completar sus residencias con jardines. Provocando que el aumento de demanda, haga surgir la profesión de jardinero profesional, y hasta la proliferación de tiendas especializadas. </a:t>
            </a:r>
            <a:endParaRPr lang="es-ES" dirty="0" smtClean="0"/>
          </a:p>
          <a:p>
            <a:r>
              <a:rPr lang="es-ES" dirty="0" smtClean="0"/>
              <a:t>El </a:t>
            </a:r>
            <a:r>
              <a:rPr lang="es-ES" dirty="0"/>
              <a:t>auge de la </a:t>
            </a:r>
            <a:r>
              <a:rPr lang="es-ES" dirty="0" smtClean="0"/>
              <a:t>xilografía </a:t>
            </a:r>
            <a:r>
              <a:rPr lang="es-ES" dirty="0"/>
              <a:t>facilitará la publicación de manuales de jardinería.</a:t>
            </a:r>
          </a:p>
          <a:p>
            <a:endParaRPr lang="es-ES" dirty="0"/>
          </a:p>
        </p:txBody>
      </p:sp>
    </p:spTree>
    <p:extLst>
      <p:ext uri="{BB962C8B-B14F-4D97-AF65-F5344CB8AC3E}">
        <p14:creationId xmlns:p14="http://schemas.microsoft.com/office/powerpoint/2010/main" val="2267307431"/>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Se mantiene las variantes de periodos anteriores, aunque con una novedad, el jardín de paseo, de grandes proporciones, plasman manifestaciones externas de la naturaleza de forma espontánea</a:t>
            </a:r>
            <a:r>
              <a:rPr lang="es-ES" dirty="0" smtClean="0"/>
              <a:t>.</a:t>
            </a:r>
          </a:p>
          <a:p>
            <a:r>
              <a:rPr lang="es-ES" dirty="0" smtClean="0"/>
              <a:t> </a:t>
            </a:r>
            <a:r>
              <a:rPr lang="es-ES" dirty="0"/>
              <a:t>La característica fundamental será el camino o sendero que conduce al espectador en una visita por reproducciones a escala de vistas naturales del Japón, como por ejemplo el monte </a:t>
            </a:r>
            <a:r>
              <a:rPr lang="es-ES" dirty="0"/>
              <a:t>Fujiyama</a:t>
            </a:r>
            <a:r>
              <a:rPr lang="es-ES" dirty="0" smtClean="0"/>
              <a:t>.</a:t>
            </a:r>
          </a:p>
          <a:p>
            <a:r>
              <a:rPr lang="es-ES" dirty="0" smtClean="0"/>
              <a:t> </a:t>
            </a:r>
            <a:r>
              <a:rPr lang="es-ES" dirty="0"/>
              <a:t>Se encuentra muy en relación con la moda de viajar que surge en este período. </a:t>
            </a:r>
            <a:endParaRPr lang="es-ES" dirty="0" smtClean="0"/>
          </a:p>
          <a:p>
            <a:r>
              <a:rPr lang="es-ES" dirty="0" smtClean="0"/>
              <a:t>Proliferan </a:t>
            </a:r>
            <a:r>
              <a:rPr lang="es-ES" dirty="0"/>
              <a:t>las guías de viaje, compendios sobre lugares para visitar en Japón</a:t>
            </a:r>
            <a:r>
              <a:rPr lang="es-ES" dirty="0" smtClean="0"/>
              <a:t>.</a:t>
            </a:r>
          </a:p>
          <a:p>
            <a:r>
              <a:rPr lang="es-ES" dirty="0" smtClean="0"/>
              <a:t> </a:t>
            </a:r>
            <a:r>
              <a:rPr lang="es-ES" dirty="0"/>
              <a:t>Se reproducen bosques, pequeños campos de arroz y se multiplican los elementos de construcción humana.</a:t>
            </a:r>
          </a:p>
        </p:txBody>
      </p:sp>
    </p:spTree>
    <p:extLst>
      <p:ext uri="{BB962C8B-B14F-4D97-AF65-F5344CB8AC3E}">
        <p14:creationId xmlns:p14="http://schemas.microsoft.com/office/powerpoint/2010/main" val="2852470051"/>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definitiva el arte del jardín japonés, es un reflejo del respeto por la naturaleza. De cómo a pesar de la “pobreza” de materiales, son capaces de ofrecer soluciones constructivas de grandes resultados. Tan presente en todas las artes japonesas. En el jardín japonés todo está planificado, será el propio jardín quién te conduzca por una multiplicidad de significados</a:t>
            </a:r>
            <a:r>
              <a:rPr lang="es-ES" dirty="0" smtClean="0"/>
              <a:t>.</a:t>
            </a:r>
          </a:p>
          <a:p>
            <a:r>
              <a:rPr lang="es-ES" i="1" dirty="0"/>
              <a:t>AA.VV, Artes tradicionales japonesas, ed. Dirección general del Patrimonio artístico y Cultural, 1975.</a:t>
            </a:r>
          </a:p>
        </p:txBody>
      </p:sp>
    </p:spTree>
    <p:extLst>
      <p:ext uri="{BB962C8B-B14F-4D97-AF65-F5344CB8AC3E}">
        <p14:creationId xmlns:p14="http://schemas.microsoft.com/office/powerpoint/2010/main" val="3913306673"/>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7204821"/>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092"/>
            <a:ext cx="4762500" cy="3229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500" y="0"/>
            <a:ext cx="4381500" cy="321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212976"/>
            <a:ext cx="4762500" cy="3645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4007" y="3212976"/>
            <a:ext cx="4510539" cy="377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205831"/>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9423730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274638"/>
            <a:ext cx="7169224" cy="1143000"/>
          </a:xfrm>
          <a:solidFill>
            <a:schemeClr val="accent3"/>
          </a:solidFill>
        </p:spPr>
        <p:txBody>
          <a:bodyPr/>
          <a:lstStyle/>
          <a:p>
            <a:r>
              <a:rPr lang="es-ES" dirty="0"/>
              <a:t>EL JARDÍN MEDITERRÁNEO</a:t>
            </a:r>
          </a:p>
        </p:txBody>
      </p:sp>
      <p:sp>
        <p:nvSpPr>
          <p:cNvPr id="3" name="2 Marcador de contenido"/>
          <p:cNvSpPr>
            <a:spLocks noGrp="1"/>
          </p:cNvSpPr>
          <p:nvPr>
            <p:ph sz="quarter" idx="1"/>
          </p:nvPr>
        </p:nvSpPr>
        <p:spPr/>
        <p:txBody>
          <a:bodyPr>
            <a:normAutofit lnSpcReduction="10000"/>
          </a:bodyPr>
          <a:lstStyle/>
          <a:p>
            <a:r>
              <a:rPr lang="es-ES" dirty="0"/>
              <a:t>En cada zona climática hay plantas que se desarrollan de manera natural, adaptadas a cada tipo de clima y suelo</a:t>
            </a:r>
            <a:r>
              <a:rPr lang="es-ES" dirty="0" smtClean="0"/>
              <a:t>.</a:t>
            </a:r>
          </a:p>
          <a:p>
            <a:r>
              <a:rPr lang="es-ES" dirty="0" smtClean="0"/>
              <a:t> </a:t>
            </a:r>
            <a:r>
              <a:rPr lang="es-ES" dirty="0"/>
              <a:t>Si vives o tienes un jardín en el mediterráneo es obvio que la flora autóctona tendrá una serie de ventajas respecto al resto de plantas introducidas, como que crecen solas sin haberlas </a:t>
            </a:r>
            <a:r>
              <a:rPr lang="es-ES" dirty="0" smtClean="0"/>
              <a:t>plantado.</a:t>
            </a:r>
            <a:endParaRPr lang="es-ES" dirty="0"/>
          </a:p>
          <a:p>
            <a:r>
              <a:rPr lang="es-ES" dirty="0"/>
              <a:t>Existen muchas plantas que han sido introducidas desde hace mucho tiempo que ya están  perfectamente adaptadas  al clima mediterráneo, con tanta presencia y tradición que sin ser autóctonas se pueden considerar plantas mediterráneas</a:t>
            </a:r>
            <a:r>
              <a:rPr lang="es-ES" dirty="0" smtClean="0"/>
              <a:t>..</a:t>
            </a:r>
            <a:endParaRPr lang="es-ES" dirty="0"/>
          </a:p>
          <a:p>
            <a:endParaRPr lang="es-ES" dirty="0"/>
          </a:p>
        </p:txBody>
      </p:sp>
    </p:spTree>
    <p:extLst>
      <p:ext uri="{BB962C8B-B14F-4D97-AF65-F5344CB8AC3E}">
        <p14:creationId xmlns:p14="http://schemas.microsoft.com/office/powerpoint/2010/main" val="431041603"/>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Plantas que adornan y enriquecen nuestros jardines y  forman parte del paisaje.</a:t>
            </a:r>
          </a:p>
          <a:p>
            <a:r>
              <a:rPr lang="es-ES" dirty="0" smtClean="0"/>
              <a:t>Nos </a:t>
            </a:r>
            <a:r>
              <a:rPr lang="es-ES" dirty="0"/>
              <a:t>gustan los jardines que están diseñados sobre la base de la flora autóctonas, adaptadas al clima mediterráneo. </a:t>
            </a:r>
            <a:endParaRPr lang="es-ES" dirty="0" smtClean="0"/>
          </a:p>
          <a:p>
            <a:r>
              <a:rPr lang="es-ES" dirty="0" smtClean="0"/>
              <a:t>Te </a:t>
            </a:r>
            <a:r>
              <a:rPr lang="es-ES" dirty="0"/>
              <a:t>sorprenderás de la  poca agua que necesitan y de la gran variedad de plantas que pueden enriquecer tu jardín</a:t>
            </a:r>
            <a:r>
              <a:rPr lang="es-ES" dirty="0" smtClean="0"/>
              <a:t>.</a:t>
            </a:r>
          </a:p>
          <a:p>
            <a:r>
              <a:rPr lang="es-ES" dirty="0" smtClean="0"/>
              <a:t> </a:t>
            </a:r>
            <a:r>
              <a:rPr lang="es-ES" dirty="0"/>
              <a:t>Lo ideal es si ya tienes una parcela con plantas intenta aprovechar todas las que puedas.</a:t>
            </a:r>
          </a:p>
        </p:txBody>
      </p:sp>
    </p:spTree>
    <p:extLst>
      <p:ext uri="{BB962C8B-B14F-4D97-AF65-F5344CB8AC3E}">
        <p14:creationId xmlns:p14="http://schemas.microsoft.com/office/powerpoint/2010/main" val="2686896702"/>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412"/>
            <a:ext cx="4572000" cy="3571875"/>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1500" y="29412"/>
            <a:ext cx="4762500" cy="3571875"/>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305" y="3601286"/>
            <a:ext cx="4540695" cy="3256713"/>
          </a:xfrm>
          <a:prstGeom prst="rect">
            <a:avLst/>
          </a:prstGeom>
        </p:spPr>
      </p:pic>
      <p:pic>
        <p:nvPicPr>
          <p:cNvPr id="9" name="8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34879" y="3547196"/>
            <a:ext cx="4606483" cy="3310803"/>
          </a:xfrm>
          <a:prstGeom prst="rect">
            <a:avLst/>
          </a:prstGeom>
        </p:spPr>
      </p:pic>
    </p:spTree>
    <p:extLst>
      <p:ext uri="{BB962C8B-B14F-4D97-AF65-F5344CB8AC3E}">
        <p14:creationId xmlns:p14="http://schemas.microsoft.com/office/powerpoint/2010/main" val="2995543997"/>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708"/>
            <a:ext cx="4762500" cy="4733925"/>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2500" y="7708"/>
            <a:ext cx="4381500" cy="6850292"/>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653136"/>
            <a:ext cx="4762500" cy="2399928"/>
          </a:xfrm>
          <a:prstGeom prst="rect">
            <a:avLst/>
          </a:prstGeom>
        </p:spPr>
      </p:pic>
    </p:spTree>
    <p:extLst>
      <p:ext uri="{BB962C8B-B14F-4D97-AF65-F5344CB8AC3E}">
        <p14:creationId xmlns:p14="http://schemas.microsoft.com/office/powerpoint/2010/main" val="3960712991"/>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4738314"/>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3200296"/>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1560" y="260648"/>
            <a:ext cx="7467600" cy="1143000"/>
          </a:xfrm>
          <a:solidFill>
            <a:schemeClr val="accent3"/>
          </a:solidFill>
        </p:spPr>
        <p:txBody>
          <a:bodyPr/>
          <a:lstStyle/>
          <a:p>
            <a:r>
              <a:rPr lang="es-ES" dirty="0"/>
              <a:t>100 PLANTAS PARA TU JARDÍN MEDITERRÁNEO</a:t>
            </a:r>
          </a:p>
        </p:txBody>
      </p:sp>
      <p:sp>
        <p:nvSpPr>
          <p:cNvPr id="3" name="2 Marcador de contenido"/>
          <p:cNvSpPr>
            <a:spLocks noGrp="1"/>
          </p:cNvSpPr>
          <p:nvPr>
            <p:ph sz="quarter" idx="1"/>
          </p:nvPr>
        </p:nvSpPr>
        <p:spPr/>
        <p:txBody>
          <a:bodyPr/>
          <a:lstStyle/>
          <a:p>
            <a:r>
              <a:rPr lang="es-ES" dirty="0"/>
              <a:t>El jardín mediterráneo se compone de muchos tipos de plantas y árboles, hemos seleccionado las especies más adecuadas o comunes en la siguiente lista para que pueda diseñar un jardín a su gusto. </a:t>
            </a:r>
          </a:p>
          <a:p>
            <a:r>
              <a:rPr lang="es-ES" dirty="0"/>
              <a:t>Además le facilitamos una descripción básica con las definiciones y características principales de la flora </a:t>
            </a:r>
            <a:r>
              <a:rPr lang="es-ES" dirty="0" smtClean="0"/>
              <a:t>mediterránea.</a:t>
            </a:r>
          </a:p>
          <a:p>
            <a:r>
              <a:rPr lang="es-ES" dirty="0" smtClean="0"/>
              <a:t>No </a:t>
            </a:r>
            <a:r>
              <a:rPr lang="es-ES" dirty="0" smtClean="0"/>
              <a:t>están </a:t>
            </a:r>
            <a:r>
              <a:rPr lang="es-ES" dirty="0" smtClean="0"/>
              <a:t>todas ,pero si una extensa </a:t>
            </a:r>
            <a:r>
              <a:rPr lang="es-ES" dirty="0" smtClean="0"/>
              <a:t>relación…</a:t>
            </a:r>
            <a:endParaRPr lang="es-ES" dirty="0"/>
          </a:p>
          <a:p>
            <a:endParaRPr lang="es-ES" dirty="0"/>
          </a:p>
          <a:p>
            <a:endParaRPr lang="es-ES" dirty="0"/>
          </a:p>
          <a:p>
            <a:endParaRPr lang="es-ES" dirty="0"/>
          </a:p>
        </p:txBody>
      </p:sp>
    </p:spTree>
    <p:extLst>
      <p:ext uri="{BB962C8B-B14F-4D97-AF65-F5344CB8AC3E}">
        <p14:creationId xmlns:p14="http://schemas.microsoft.com/office/powerpoint/2010/main" val="2285485411"/>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b="1" dirty="0">
                <a:solidFill>
                  <a:schemeClr val="accent3"/>
                </a:solidFill>
              </a:rPr>
              <a:t>ÁRBOLES</a:t>
            </a:r>
          </a:p>
          <a:p>
            <a:r>
              <a:rPr lang="es-ES" dirty="0"/>
              <a:t>1) OLIVO, OLIVERA (</a:t>
            </a:r>
            <a:r>
              <a:rPr lang="es-ES" dirty="0">
                <a:solidFill>
                  <a:srgbClr val="FF0000"/>
                </a:solidFill>
              </a:rPr>
              <a:t>olea europea</a:t>
            </a:r>
            <a:r>
              <a:rPr lang="es-ES" dirty="0" smtClean="0">
                <a:solidFill>
                  <a:srgbClr val="FF0000"/>
                </a:solidFill>
              </a:rPr>
              <a:t>).</a:t>
            </a:r>
          </a:p>
          <a:p>
            <a:r>
              <a:rPr lang="es-ES" dirty="0" smtClean="0"/>
              <a:t>Imprescindible </a:t>
            </a:r>
            <a:r>
              <a:rPr lang="es-ES" dirty="0"/>
              <a:t>en todo el Mediterráneo. </a:t>
            </a:r>
            <a:endParaRPr lang="es-ES" dirty="0" smtClean="0"/>
          </a:p>
          <a:p>
            <a:r>
              <a:rPr lang="es-ES" dirty="0" smtClean="0"/>
              <a:t>Árbol </a:t>
            </a:r>
            <a:r>
              <a:rPr lang="es-ES" dirty="0"/>
              <a:t>longevo y pequeño muy apreciado por su fruto desde la época romana. Con él se elabora el preciado aceite de oliva.</a:t>
            </a:r>
          </a:p>
          <a:p>
            <a:r>
              <a:rPr lang="es-ES" dirty="0"/>
              <a:t>2) CIPRES, XIPRES </a:t>
            </a:r>
            <a:r>
              <a:rPr lang="es-ES" dirty="0" smtClean="0"/>
              <a:t>(</a:t>
            </a:r>
            <a:r>
              <a:rPr lang="es-ES" dirty="0" smtClean="0">
                <a:solidFill>
                  <a:srgbClr val="FF0000"/>
                </a:solidFill>
              </a:rPr>
              <a:t>cupressus</a:t>
            </a:r>
            <a:r>
              <a:rPr lang="es-ES" dirty="0" smtClean="0">
                <a:solidFill>
                  <a:srgbClr val="FF0000"/>
                </a:solidFill>
              </a:rPr>
              <a:t> </a:t>
            </a:r>
            <a:r>
              <a:rPr lang="es-ES" dirty="0">
                <a:solidFill>
                  <a:srgbClr val="FF0000"/>
                </a:solidFill>
              </a:rPr>
              <a:t>sempervirens</a:t>
            </a:r>
            <a:r>
              <a:rPr lang="es-ES" dirty="0" smtClean="0"/>
              <a:t>). Árbol </a:t>
            </a:r>
            <a:r>
              <a:rPr lang="es-ES" dirty="0"/>
              <a:t>esbelto, de copa puntiaguda recuerda la figura de un paraguas cerrado. </a:t>
            </a:r>
            <a:endParaRPr lang="es-ES" dirty="0" smtClean="0"/>
          </a:p>
          <a:p>
            <a:r>
              <a:rPr lang="es-ES" dirty="0" smtClean="0"/>
              <a:t>Los </a:t>
            </a:r>
            <a:r>
              <a:rPr lang="es-ES" dirty="0"/>
              <a:t>romanos lo plantaban como símbolo de bienvenida. Hoy es un árbol destacado en el paisaje Mediterráneo. También se utiliza mucho de seto. Es un árbol de mantenimiento cero como ejemplar solitario, pero </a:t>
            </a:r>
            <a:r>
              <a:rPr lang="es-ES" dirty="0" smtClean="0"/>
              <a:t>hay que tener </a:t>
            </a:r>
            <a:r>
              <a:rPr lang="es-ES" dirty="0"/>
              <a:t>atención a un </a:t>
            </a:r>
            <a:r>
              <a:rPr lang="es-ES" dirty="0" smtClean="0"/>
              <a:t>posible ataque </a:t>
            </a:r>
            <a:r>
              <a:rPr lang="es-ES" dirty="0"/>
              <a:t>de </a:t>
            </a:r>
            <a:r>
              <a:rPr lang="es-ES" dirty="0" smtClean="0"/>
              <a:t>hongos.(</a:t>
            </a:r>
            <a:r>
              <a:rPr lang="es-ES" dirty="0" smtClean="0"/>
              <a:t>Coryneum</a:t>
            </a:r>
            <a:r>
              <a:rPr lang="es-ES" dirty="0" smtClean="0"/>
              <a:t> </a:t>
            </a:r>
            <a:r>
              <a:rPr lang="es-ES" dirty="0" smtClean="0"/>
              <a:t>cardinale</a:t>
            </a:r>
            <a:r>
              <a:rPr lang="es-ES" dirty="0" smtClean="0"/>
              <a:t>)</a:t>
            </a:r>
            <a:endParaRPr lang="es-ES" dirty="0"/>
          </a:p>
          <a:p>
            <a:endParaRPr lang="es-ES" dirty="0"/>
          </a:p>
        </p:txBody>
      </p:sp>
    </p:spTree>
    <p:extLst>
      <p:ext uri="{BB962C8B-B14F-4D97-AF65-F5344CB8AC3E}">
        <p14:creationId xmlns:p14="http://schemas.microsoft.com/office/powerpoint/2010/main" val="1836625268"/>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3) ALMENDRO, ATMETLER </a:t>
            </a:r>
            <a:r>
              <a:rPr lang="es-ES" dirty="0">
                <a:solidFill>
                  <a:srgbClr val="FF0000"/>
                </a:solidFill>
              </a:rPr>
              <a:t>(</a:t>
            </a:r>
            <a:r>
              <a:rPr lang="es-ES" dirty="0">
                <a:solidFill>
                  <a:srgbClr val="FF0000"/>
                </a:solidFill>
              </a:rPr>
              <a:t>prunus</a:t>
            </a:r>
            <a:r>
              <a:rPr lang="es-ES" dirty="0">
                <a:solidFill>
                  <a:srgbClr val="FF0000"/>
                </a:solidFill>
              </a:rPr>
              <a:t> </a:t>
            </a:r>
            <a:r>
              <a:rPr lang="es-ES" dirty="0">
                <a:solidFill>
                  <a:srgbClr val="FF0000"/>
                </a:solidFill>
              </a:rPr>
              <a:t>dulcis</a:t>
            </a:r>
            <a:r>
              <a:rPr lang="es-ES" dirty="0" smtClean="0">
                <a:solidFill>
                  <a:srgbClr val="FF0000"/>
                </a:solidFill>
              </a:rPr>
              <a:t>)</a:t>
            </a:r>
            <a:r>
              <a:rPr lang="es-ES" dirty="0" smtClean="0"/>
              <a:t>.</a:t>
            </a:r>
          </a:p>
          <a:p>
            <a:r>
              <a:rPr lang="es-ES" dirty="0" smtClean="0"/>
              <a:t>Es </a:t>
            </a:r>
            <a:r>
              <a:rPr lang="es-ES" dirty="0"/>
              <a:t>el primero en anunciar la primavera con su espectacular floración. Es resistente y poco exigente en cuidados. De pequeño tamaño y hoja caduca. Las almendras un fruto exquisito con el que se elabora </a:t>
            </a:r>
            <a:r>
              <a:rPr lang="es-ES" dirty="0" smtClean="0"/>
              <a:t>turrón.</a:t>
            </a:r>
          </a:p>
          <a:p>
            <a:r>
              <a:rPr lang="es-ES" dirty="0"/>
              <a:t>4) ALGARROBO, GARROFERA</a:t>
            </a:r>
            <a:r>
              <a:rPr lang="es-ES" dirty="0">
                <a:solidFill>
                  <a:srgbClr val="FF0000"/>
                </a:solidFill>
              </a:rPr>
              <a:t> (</a:t>
            </a:r>
            <a:r>
              <a:rPr lang="es-ES" dirty="0">
                <a:solidFill>
                  <a:srgbClr val="FF0000"/>
                </a:solidFill>
              </a:rPr>
              <a:t>ceratonia</a:t>
            </a:r>
            <a:r>
              <a:rPr lang="es-ES" dirty="0">
                <a:solidFill>
                  <a:srgbClr val="FF0000"/>
                </a:solidFill>
              </a:rPr>
              <a:t> </a:t>
            </a:r>
            <a:r>
              <a:rPr lang="es-ES" dirty="0">
                <a:solidFill>
                  <a:srgbClr val="FF0000"/>
                </a:solidFill>
              </a:rPr>
              <a:t>siliqua</a:t>
            </a:r>
            <a:r>
              <a:rPr lang="es-ES" dirty="0" smtClean="0">
                <a:solidFill>
                  <a:srgbClr val="FF0000"/>
                </a:solidFill>
              </a:rPr>
              <a:t>).</a:t>
            </a:r>
          </a:p>
          <a:p>
            <a:r>
              <a:rPr lang="es-ES" dirty="0" smtClean="0"/>
              <a:t>Muy </a:t>
            </a:r>
            <a:r>
              <a:rPr lang="es-ES" dirty="0"/>
              <a:t>preciado y cultivado por los árabes. La semilla de la algarroba determino la medida del oro en quilates. Esta semilla, llamada por los árabes       al-</a:t>
            </a:r>
            <a:r>
              <a:rPr lang="es-ES" dirty="0"/>
              <a:t>qiilat</a:t>
            </a:r>
            <a:r>
              <a:rPr lang="es-ES" dirty="0"/>
              <a:t> ,son tan iguales en peso que tantas semillas equivalían a tantos quilates</a:t>
            </a:r>
            <a:r>
              <a:rPr lang="es-ES" dirty="0" smtClean="0"/>
              <a:t>.</a:t>
            </a:r>
          </a:p>
          <a:p>
            <a:r>
              <a:rPr lang="es-ES" dirty="0" smtClean="0"/>
              <a:t> </a:t>
            </a:r>
            <a:r>
              <a:rPr lang="es-ES" dirty="0"/>
              <a:t>Aunque se puede hacer bastante </a:t>
            </a:r>
            <a:r>
              <a:rPr lang="es-ES" dirty="0" smtClean="0"/>
              <a:t>alto, </a:t>
            </a:r>
            <a:r>
              <a:rPr lang="es-ES" dirty="0"/>
              <a:t>su madera no está preparada soportar grandes dimensiones. Es un árbol perenne y de buena sombra.</a:t>
            </a:r>
          </a:p>
          <a:p>
            <a:r>
              <a:rPr lang="es-ES" dirty="0" smtClean="0"/>
              <a:t>.</a:t>
            </a:r>
            <a:endParaRPr lang="es-ES" dirty="0"/>
          </a:p>
          <a:p>
            <a:endParaRPr lang="es-ES" dirty="0"/>
          </a:p>
          <a:p>
            <a:endParaRPr lang="es-ES" dirty="0"/>
          </a:p>
        </p:txBody>
      </p:sp>
    </p:spTree>
    <p:extLst>
      <p:ext uri="{BB962C8B-B14F-4D97-AF65-F5344CB8AC3E}">
        <p14:creationId xmlns:p14="http://schemas.microsoft.com/office/powerpoint/2010/main" val="1604891070"/>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5) GRANADO, MAGRANER</a:t>
            </a:r>
            <a:r>
              <a:rPr lang="es-ES" dirty="0" smtClean="0"/>
              <a:t>. </a:t>
            </a:r>
            <a:r>
              <a:rPr lang="es-ES" dirty="0" smtClean="0">
                <a:solidFill>
                  <a:srgbClr val="FF0000"/>
                </a:solidFill>
              </a:rPr>
              <a:t>( </a:t>
            </a:r>
            <a:r>
              <a:rPr lang="es-ES" dirty="0" smtClean="0">
                <a:solidFill>
                  <a:srgbClr val="FF0000"/>
                </a:solidFill>
              </a:rPr>
              <a:t>Punica</a:t>
            </a:r>
            <a:r>
              <a:rPr lang="es-ES" dirty="0" smtClean="0">
                <a:solidFill>
                  <a:srgbClr val="FF0000"/>
                </a:solidFill>
              </a:rPr>
              <a:t> </a:t>
            </a:r>
            <a:r>
              <a:rPr lang="es-ES" dirty="0" smtClean="0">
                <a:solidFill>
                  <a:srgbClr val="FF0000"/>
                </a:solidFill>
              </a:rPr>
              <a:t>granatum</a:t>
            </a:r>
            <a:r>
              <a:rPr lang="es-ES" dirty="0" smtClean="0">
                <a:solidFill>
                  <a:srgbClr val="FF0000"/>
                </a:solidFill>
              </a:rPr>
              <a:t> </a:t>
            </a:r>
            <a:r>
              <a:rPr lang="es-ES" dirty="0" smtClean="0"/>
              <a:t>) </a:t>
            </a:r>
            <a:r>
              <a:rPr lang="es-ES" dirty="0"/>
              <a:t>Árbol de bello tronco, de pequeño tamaño y hoja  caduca. De intenso color amarillo en otoño. Sus frutos son  muy apreciados</a:t>
            </a:r>
            <a:r>
              <a:rPr lang="es-ES" dirty="0" smtClean="0"/>
              <a:t>.</a:t>
            </a:r>
          </a:p>
          <a:p>
            <a:r>
              <a:rPr lang="es-ES" dirty="0"/>
              <a:t>6) ALMEZ, LLIDONER </a:t>
            </a:r>
            <a:r>
              <a:rPr lang="es-ES" dirty="0">
                <a:solidFill>
                  <a:srgbClr val="FF0000"/>
                </a:solidFill>
              </a:rPr>
              <a:t>(</a:t>
            </a:r>
            <a:r>
              <a:rPr lang="es-ES" dirty="0">
                <a:solidFill>
                  <a:srgbClr val="FF0000"/>
                </a:solidFill>
              </a:rPr>
              <a:t>celtis</a:t>
            </a:r>
            <a:r>
              <a:rPr lang="es-ES" dirty="0">
                <a:solidFill>
                  <a:srgbClr val="FF0000"/>
                </a:solidFill>
              </a:rPr>
              <a:t>  </a:t>
            </a:r>
            <a:r>
              <a:rPr lang="es-ES" dirty="0">
                <a:solidFill>
                  <a:srgbClr val="FF0000"/>
                </a:solidFill>
              </a:rPr>
              <a:t>australis</a:t>
            </a:r>
            <a:r>
              <a:rPr lang="es-ES" dirty="0">
                <a:solidFill>
                  <a:srgbClr val="FF0000"/>
                </a:solidFill>
              </a:rPr>
              <a:t>) </a:t>
            </a:r>
            <a:endParaRPr lang="es-ES" dirty="0" smtClean="0">
              <a:solidFill>
                <a:srgbClr val="FF0000"/>
              </a:solidFill>
            </a:endParaRPr>
          </a:p>
          <a:p>
            <a:r>
              <a:rPr lang="es-ES" dirty="0" smtClean="0"/>
              <a:t>Este </a:t>
            </a:r>
            <a:r>
              <a:rPr lang="es-ES" dirty="0"/>
              <a:t>es un árbol de copa globosa y de ramas bien repartidas. No necesita poda</a:t>
            </a:r>
            <a:r>
              <a:rPr lang="es-ES" dirty="0" smtClean="0"/>
              <a:t>. Caducifolio </a:t>
            </a:r>
            <a:r>
              <a:rPr lang="es-ES" dirty="0"/>
              <a:t>y </a:t>
            </a:r>
            <a:r>
              <a:rPr lang="es-ES" dirty="0" smtClean="0"/>
              <a:t>de crecimiento </a:t>
            </a:r>
            <a:r>
              <a:rPr lang="es-ES" dirty="0"/>
              <a:t>lento.</a:t>
            </a:r>
          </a:p>
          <a:p>
            <a:r>
              <a:rPr lang="es-ES" dirty="0"/>
              <a:t>7) LIMONERO, LLIMERA </a:t>
            </a:r>
            <a:r>
              <a:rPr lang="es-ES" dirty="0">
                <a:solidFill>
                  <a:srgbClr val="FF0000"/>
                </a:solidFill>
              </a:rPr>
              <a:t>(citrus limón). </a:t>
            </a:r>
            <a:r>
              <a:rPr lang="es-ES" dirty="0"/>
              <a:t>Árbol aromático por sus flores, hojas y frutos. Los limones aguantan bastante en el árbol y pueden florecer dos veces al año. Pequeño y de hoja perenne.</a:t>
            </a:r>
          </a:p>
          <a:p>
            <a:r>
              <a:rPr lang="es-ES" dirty="0"/>
              <a:t>8) HIGUERA, FIGUERA</a:t>
            </a:r>
            <a:r>
              <a:rPr lang="es-ES" dirty="0" smtClean="0">
                <a:solidFill>
                  <a:srgbClr val="FF0000"/>
                </a:solidFill>
              </a:rPr>
              <a:t>.(ficus </a:t>
            </a:r>
            <a:r>
              <a:rPr lang="es-ES" dirty="0" smtClean="0">
                <a:solidFill>
                  <a:srgbClr val="FF0000"/>
                </a:solidFill>
              </a:rPr>
              <a:t>carica</a:t>
            </a:r>
            <a:r>
              <a:rPr lang="es-ES" dirty="0" smtClean="0">
                <a:solidFill>
                  <a:srgbClr val="FF0000"/>
                </a:solidFill>
              </a:rPr>
              <a:t> ) </a:t>
            </a:r>
            <a:r>
              <a:rPr lang="es-ES" dirty="0"/>
              <a:t>Este es un árbol de madera blanda y muy aromático. Sus frutos se comen</a:t>
            </a:r>
          </a:p>
          <a:p>
            <a:endParaRPr lang="es-ES" dirty="0"/>
          </a:p>
          <a:p>
            <a:endParaRPr lang="es-ES" dirty="0"/>
          </a:p>
        </p:txBody>
      </p:sp>
    </p:spTree>
    <p:extLst>
      <p:ext uri="{BB962C8B-B14F-4D97-AF65-F5344CB8AC3E}">
        <p14:creationId xmlns:p14="http://schemas.microsoft.com/office/powerpoint/2010/main" val="37994267"/>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9) MORERA </a:t>
            </a:r>
            <a:r>
              <a:rPr lang="es-ES" dirty="0">
                <a:solidFill>
                  <a:srgbClr val="FF0000"/>
                </a:solidFill>
              </a:rPr>
              <a:t>(</a:t>
            </a:r>
            <a:r>
              <a:rPr lang="es-ES" dirty="0">
                <a:solidFill>
                  <a:srgbClr val="FF0000"/>
                </a:solidFill>
              </a:rPr>
              <a:t>morus</a:t>
            </a:r>
            <a:r>
              <a:rPr lang="es-ES" dirty="0">
                <a:solidFill>
                  <a:srgbClr val="FF0000"/>
                </a:solidFill>
              </a:rPr>
              <a:t> </a:t>
            </a:r>
            <a:r>
              <a:rPr lang="es-ES" dirty="0">
                <a:solidFill>
                  <a:srgbClr val="FF0000"/>
                </a:solidFill>
              </a:rPr>
              <a:t>nigra</a:t>
            </a:r>
            <a:r>
              <a:rPr lang="es-ES" dirty="0" smtClean="0">
                <a:solidFill>
                  <a:srgbClr val="FF0000"/>
                </a:solidFill>
              </a:rPr>
              <a:t>).</a:t>
            </a:r>
          </a:p>
          <a:p>
            <a:r>
              <a:rPr lang="es-ES" dirty="0" smtClean="0"/>
              <a:t>Árbol </a:t>
            </a:r>
            <a:r>
              <a:rPr lang="es-ES" dirty="0"/>
              <a:t>de crecimiento rápido y fácil de controlar su copa. Existe una variedad hibrida que no da frutos. Árbol caducifolio. Sus hojas sirven para alimentar a los gusanos de seda.</a:t>
            </a:r>
          </a:p>
          <a:p>
            <a:r>
              <a:rPr lang="es-ES" dirty="0"/>
              <a:t>10) CAQUI </a:t>
            </a:r>
            <a:r>
              <a:rPr lang="es-ES" dirty="0">
                <a:solidFill>
                  <a:srgbClr val="FF0000"/>
                </a:solidFill>
              </a:rPr>
              <a:t>(</a:t>
            </a:r>
            <a:r>
              <a:rPr lang="es-ES" dirty="0">
                <a:solidFill>
                  <a:srgbClr val="FF0000"/>
                </a:solidFill>
              </a:rPr>
              <a:t>diospiros</a:t>
            </a:r>
            <a:r>
              <a:rPr lang="es-ES" dirty="0">
                <a:solidFill>
                  <a:srgbClr val="FF0000"/>
                </a:solidFill>
              </a:rPr>
              <a:t> kaki</a:t>
            </a:r>
            <a:r>
              <a:rPr lang="es-ES" dirty="0" smtClean="0">
                <a:solidFill>
                  <a:srgbClr val="FF0000"/>
                </a:solidFill>
              </a:rPr>
              <a:t>).</a:t>
            </a:r>
          </a:p>
          <a:p>
            <a:r>
              <a:rPr lang="es-ES" dirty="0" smtClean="0"/>
              <a:t>Lo </a:t>
            </a:r>
            <a:r>
              <a:rPr lang="es-ES" dirty="0"/>
              <a:t>más llamativo del caqui es la espectacular coloración roja de sus frutos a final del verano y de sus hojas en otoño.</a:t>
            </a:r>
          </a:p>
          <a:p>
            <a:r>
              <a:rPr lang="es-ES" dirty="0"/>
              <a:t>11) MADROÑO, ARBORCER </a:t>
            </a:r>
            <a:r>
              <a:rPr lang="es-ES" dirty="0">
                <a:solidFill>
                  <a:srgbClr val="FF0000"/>
                </a:solidFill>
              </a:rPr>
              <a:t>(</a:t>
            </a:r>
            <a:r>
              <a:rPr lang="es-ES" dirty="0">
                <a:solidFill>
                  <a:srgbClr val="FF0000"/>
                </a:solidFill>
              </a:rPr>
              <a:t>arbustus</a:t>
            </a:r>
            <a:r>
              <a:rPr lang="es-ES" dirty="0">
                <a:solidFill>
                  <a:srgbClr val="FF0000"/>
                </a:solidFill>
              </a:rPr>
              <a:t> </a:t>
            </a:r>
            <a:r>
              <a:rPr lang="es-ES" dirty="0">
                <a:solidFill>
                  <a:srgbClr val="FF0000"/>
                </a:solidFill>
              </a:rPr>
              <a:t>unedo</a:t>
            </a:r>
            <a:r>
              <a:rPr lang="es-ES" dirty="0">
                <a:solidFill>
                  <a:srgbClr val="FF0000"/>
                </a:solidFill>
              </a:rPr>
              <a:t>) </a:t>
            </a:r>
            <a:r>
              <a:rPr lang="es-ES" dirty="0"/>
              <a:t>Pequeño árbol que crece lentamente, de hoja perenne. Sus frutos tardan dos años en crecer y madurar.</a:t>
            </a:r>
          </a:p>
          <a:p>
            <a:r>
              <a:rPr lang="es-ES" dirty="0"/>
              <a:t>12) NISPEROS. NESPRER</a:t>
            </a:r>
            <a:r>
              <a:rPr lang="es-ES" dirty="0" smtClean="0"/>
              <a:t>. </a:t>
            </a:r>
            <a:r>
              <a:rPr lang="es-ES" dirty="0" smtClean="0">
                <a:solidFill>
                  <a:srgbClr val="FF0000"/>
                </a:solidFill>
              </a:rPr>
              <a:t>( </a:t>
            </a:r>
            <a:r>
              <a:rPr lang="es-ES" dirty="0" smtClean="0">
                <a:solidFill>
                  <a:srgbClr val="FF0000"/>
                </a:solidFill>
              </a:rPr>
              <a:t>eriobotrya</a:t>
            </a:r>
            <a:r>
              <a:rPr lang="es-ES" dirty="0" smtClean="0">
                <a:solidFill>
                  <a:srgbClr val="FF0000"/>
                </a:solidFill>
              </a:rPr>
              <a:t> </a:t>
            </a:r>
            <a:r>
              <a:rPr lang="es-ES" dirty="0" smtClean="0">
                <a:solidFill>
                  <a:srgbClr val="FF0000"/>
                </a:solidFill>
              </a:rPr>
              <a:t>japonica</a:t>
            </a:r>
            <a:r>
              <a:rPr lang="es-ES" dirty="0" smtClean="0">
                <a:solidFill>
                  <a:srgbClr val="FF0000"/>
                </a:solidFill>
              </a:rPr>
              <a:t> ) </a:t>
            </a:r>
            <a:r>
              <a:rPr lang="es-ES" dirty="0"/>
              <a:t>Árbol de porte pequeño, hojas anchas, perenne y aspecto tropical. Sus frutos son los primeros del año.</a:t>
            </a:r>
          </a:p>
          <a:p>
            <a:endParaRPr lang="es-ES" dirty="0"/>
          </a:p>
        </p:txBody>
      </p:sp>
    </p:spTree>
    <p:extLst>
      <p:ext uri="{BB962C8B-B14F-4D97-AF65-F5344CB8AC3E}">
        <p14:creationId xmlns:p14="http://schemas.microsoft.com/office/powerpoint/2010/main" val="930294733"/>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r>
              <a:rPr lang="es-ES" dirty="0"/>
              <a:t>13) MIMOSA. </a:t>
            </a:r>
            <a:r>
              <a:rPr lang="es-ES" dirty="0" smtClean="0">
                <a:solidFill>
                  <a:srgbClr val="FF0000"/>
                </a:solidFill>
              </a:rPr>
              <a:t>( acacia hibrida )</a:t>
            </a:r>
          </a:p>
          <a:p>
            <a:r>
              <a:rPr lang="es-ES" dirty="0" smtClean="0"/>
              <a:t>De </a:t>
            </a:r>
            <a:r>
              <a:rPr lang="es-ES" dirty="0"/>
              <a:t>espectacular floración en primavera.</a:t>
            </a:r>
          </a:p>
          <a:p>
            <a:r>
              <a:rPr lang="es-ES" dirty="0"/>
              <a:t>14) JACARANDA</a:t>
            </a:r>
            <a:r>
              <a:rPr lang="es-ES" dirty="0" smtClean="0"/>
              <a:t>. </a:t>
            </a:r>
            <a:r>
              <a:rPr lang="es-ES" dirty="0" smtClean="0">
                <a:solidFill>
                  <a:srgbClr val="FF0000"/>
                </a:solidFill>
              </a:rPr>
              <a:t>( jacaranda </a:t>
            </a:r>
            <a:r>
              <a:rPr lang="es-ES" dirty="0" smtClean="0">
                <a:solidFill>
                  <a:srgbClr val="FF0000"/>
                </a:solidFill>
              </a:rPr>
              <a:t>mimosaefolia</a:t>
            </a:r>
            <a:r>
              <a:rPr lang="es-ES" dirty="0" smtClean="0">
                <a:solidFill>
                  <a:srgbClr val="FF0000"/>
                </a:solidFill>
              </a:rPr>
              <a:t> ) </a:t>
            </a:r>
          </a:p>
          <a:p>
            <a:r>
              <a:rPr lang="es-ES" dirty="0" smtClean="0"/>
              <a:t>Este </a:t>
            </a:r>
            <a:r>
              <a:rPr lang="es-ES" dirty="0"/>
              <a:t>árbol muda sus hojas en primavera y cuando el árbol esta sin hojas florecen preciosas flores moradas</a:t>
            </a:r>
            <a:r>
              <a:rPr lang="es-ES" dirty="0" smtClean="0"/>
              <a:t>.</a:t>
            </a:r>
            <a:endParaRPr lang="es-ES" dirty="0"/>
          </a:p>
          <a:p>
            <a:r>
              <a:rPr lang="es-ES" dirty="0"/>
              <a:t>PALMERAS</a:t>
            </a:r>
          </a:p>
          <a:p>
            <a:r>
              <a:rPr lang="es-ES" dirty="0"/>
              <a:t>15) PALMITO </a:t>
            </a:r>
            <a:r>
              <a:rPr lang="es-ES" dirty="0">
                <a:solidFill>
                  <a:srgbClr val="FF0000"/>
                </a:solidFill>
              </a:rPr>
              <a:t>(</a:t>
            </a:r>
            <a:r>
              <a:rPr lang="es-ES" dirty="0">
                <a:solidFill>
                  <a:srgbClr val="FF0000"/>
                </a:solidFill>
              </a:rPr>
              <a:t>chamaerops</a:t>
            </a:r>
            <a:r>
              <a:rPr lang="es-ES" dirty="0">
                <a:solidFill>
                  <a:srgbClr val="FF0000"/>
                </a:solidFill>
              </a:rPr>
              <a:t> </a:t>
            </a:r>
            <a:r>
              <a:rPr lang="es-ES" dirty="0">
                <a:solidFill>
                  <a:srgbClr val="FF0000"/>
                </a:solidFill>
              </a:rPr>
              <a:t>humilis</a:t>
            </a:r>
            <a:r>
              <a:rPr lang="es-ES" dirty="0" smtClean="0">
                <a:solidFill>
                  <a:srgbClr val="FF0000"/>
                </a:solidFill>
              </a:rPr>
              <a:t>).</a:t>
            </a:r>
          </a:p>
          <a:p>
            <a:r>
              <a:rPr lang="es-ES" dirty="0" smtClean="0"/>
              <a:t>Única </a:t>
            </a:r>
            <a:r>
              <a:rPr lang="es-ES" dirty="0"/>
              <a:t>palmera autóctona  que crece libremente por las montañas del litoral. De pequeño tamaño y de varios pies. Con las hojas en forma de abanico se elaboran escobas y cestos</a:t>
            </a:r>
            <a:r>
              <a:rPr lang="es-ES" dirty="0" smtClean="0"/>
              <a:t>.</a:t>
            </a:r>
            <a:endParaRPr lang="es-ES" dirty="0"/>
          </a:p>
        </p:txBody>
      </p:sp>
    </p:spTree>
    <p:extLst>
      <p:ext uri="{BB962C8B-B14F-4D97-AF65-F5344CB8AC3E}">
        <p14:creationId xmlns:p14="http://schemas.microsoft.com/office/powerpoint/2010/main" val="2706746442"/>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16) DATILERA </a:t>
            </a:r>
            <a:r>
              <a:rPr lang="es-ES" dirty="0">
                <a:solidFill>
                  <a:srgbClr val="FF0000"/>
                </a:solidFill>
              </a:rPr>
              <a:t>(Phoenix </a:t>
            </a:r>
            <a:r>
              <a:rPr lang="es-ES" dirty="0">
                <a:solidFill>
                  <a:srgbClr val="FF0000"/>
                </a:solidFill>
              </a:rPr>
              <a:t>dactilifera</a:t>
            </a:r>
            <a:r>
              <a:rPr lang="es-ES" dirty="0">
                <a:solidFill>
                  <a:srgbClr val="FF0000"/>
                </a:solidFill>
              </a:rPr>
              <a:t>). </a:t>
            </a:r>
          </a:p>
          <a:p>
            <a:r>
              <a:rPr lang="es-ES" dirty="0"/>
              <a:t>Esta palmera ha sido cultivada por los árabes y es originaria del norte de África. Su fruto es apreciado. De gran porte y muy extendida por todo el mediterráneo</a:t>
            </a:r>
            <a:r>
              <a:rPr lang="es-ES" dirty="0" smtClean="0"/>
              <a:t>.</a:t>
            </a:r>
          </a:p>
          <a:p>
            <a:r>
              <a:rPr lang="es-ES" dirty="0"/>
              <a:t>17) CANARIA </a:t>
            </a:r>
            <a:r>
              <a:rPr lang="es-ES" dirty="0">
                <a:solidFill>
                  <a:srgbClr val="FF0000"/>
                </a:solidFill>
              </a:rPr>
              <a:t>(Phoenix </a:t>
            </a:r>
            <a:r>
              <a:rPr lang="es-ES" dirty="0">
                <a:solidFill>
                  <a:srgbClr val="FF0000"/>
                </a:solidFill>
              </a:rPr>
              <a:t>canariensis</a:t>
            </a:r>
            <a:r>
              <a:rPr lang="es-ES" dirty="0" smtClean="0">
                <a:solidFill>
                  <a:srgbClr val="FF0000"/>
                </a:solidFill>
              </a:rPr>
              <a:t>).</a:t>
            </a:r>
          </a:p>
          <a:p>
            <a:r>
              <a:rPr lang="es-ES" dirty="0" smtClean="0"/>
              <a:t>Originaria </a:t>
            </a:r>
            <a:r>
              <a:rPr lang="es-ES" dirty="0"/>
              <a:t>de canarias es la palmera más grande que podemos plantar. Su fruto no es comestible. Actualmente se encuentra amenazada por el picudo rojo.</a:t>
            </a:r>
          </a:p>
          <a:p>
            <a:r>
              <a:rPr lang="es-ES" dirty="0"/>
              <a:t>18) </a:t>
            </a:r>
            <a:r>
              <a:rPr lang="es-ES" dirty="0">
                <a:solidFill>
                  <a:srgbClr val="FF0000"/>
                </a:solidFill>
              </a:rPr>
              <a:t>WASHINGTONIA ROBUSTA</a:t>
            </a:r>
            <a:r>
              <a:rPr lang="es-ES" dirty="0"/>
              <a:t>. Palmera de rápido crecimiento, con un tronco estrecho y esbelto que puede alcanzar  25metros de altura...Hojas en forma de abanico.</a:t>
            </a:r>
          </a:p>
          <a:p>
            <a:endParaRPr lang="es-ES" dirty="0"/>
          </a:p>
          <a:p>
            <a:endParaRPr lang="es-ES" dirty="0"/>
          </a:p>
        </p:txBody>
      </p:sp>
    </p:spTree>
    <p:extLst>
      <p:ext uri="{BB962C8B-B14F-4D97-AF65-F5344CB8AC3E}">
        <p14:creationId xmlns:p14="http://schemas.microsoft.com/office/powerpoint/2010/main" val="3951542208"/>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smtClean="0"/>
              <a:t>19</a:t>
            </a:r>
            <a:r>
              <a:rPr lang="es-ES" dirty="0"/>
              <a:t>) </a:t>
            </a:r>
            <a:r>
              <a:rPr lang="es-ES" dirty="0">
                <a:solidFill>
                  <a:srgbClr val="FF0000"/>
                </a:solidFill>
              </a:rPr>
              <a:t>WASHINGTONIA FILIFERA. </a:t>
            </a:r>
            <a:endParaRPr lang="es-ES" dirty="0" smtClean="0">
              <a:solidFill>
                <a:srgbClr val="FF0000"/>
              </a:solidFill>
            </a:endParaRPr>
          </a:p>
          <a:p>
            <a:r>
              <a:rPr lang="es-ES" dirty="0" smtClean="0"/>
              <a:t>De </a:t>
            </a:r>
            <a:r>
              <a:rPr lang="es-ES" dirty="0"/>
              <a:t>un porte más imponente que su hermana la robusta, el tronco más gordo y crecimiento mas lento. Sus hojas más grandes se deshilachan.</a:t>
            </a:r>
          </a:p>
          <a:p>
            <a:r>
              <a:rPr lang="es-ES" dirty="0"/>
              <a:t>20) CHAMAEROPS </a:t>
            </a:r>
            <a:r>
              <a:rPr lang="es-ES" dirty="0" smtClean="0"/>
              <a:t>EXELSA </a:t>
            </a:r>
            <a:r>
              <a:rPr lang="es-ES" dirty="0">
                <a:solidFill>
                  <a:srgbClr val="FF0000"/>
                </a:solidFill>
              </a:rPr>
              <a:t>(</a:t>
            </a:r>
            <a:r>
              <a:rPr lang="es-ES" dirty="0">
                <a:solidFill>
                  <a:srgbClr val="FF0000"/>
                </a:solidFill>
              </a:rPr>
              <a:t>trachicarpus</a:t>
            </a:r>
            <a:r>
              <a:rPr lang="es-ES" dirty="0">
                <a:solidFill>
                  <a:srgbClr val="FF0000"/>
                </a:solidFill>
              </a:rPr>
              <a:t> </a:t>
            </a:r>
            <a:r>
              <a:rPr lang="es-ES" dirty="0">
                <a:solidFill>
                  <a:srgbClr val="FF0000"/>
                </a:solidFill>
              </a:rPr>
              <a:t>fortunei</a:t>
            </a:r>
            <a:r>
              <a:rPr lang="es-ES" dirty="0" smtClean="0">
                <a:solidFill>
                  <a:srgbClr val="FF0000"/>
                </a:solidFill>
              </a:rPr>
              <a:t>)</a:t>
            </a:r>
            <a:r>
              <a:rPr lang="es-ES" dirty="0" smtClean="0"/>
              <a:t>.</a:t>
            </a:r>
          </a:p>
          <a:p>
            <a:r>
              <a:rPr lang="es-ES" dirty="0" smtClean="0"/>
              <a:t>Pequeña </a:t>
            </a:r>
            <a:r>
              <a:rPr lang="es-ES" dirty="0"/>
              <a:t>palmera con hojas en forma de abanico sin espinas en las hojas.</a:t>
            </a:r>
          </a:p>
          <a:p>
            <a:endParaRPr lang="es-ES" dirty="0"/>
          </a:p>
        </p:txBody>
      </p:sp>
    </p:spTree>
    <p:extLst>
      <p:ext uri="{BB962C8B-B14F-4D97-AF65-F5344CB8AC3E}">
        <p14:creationId xmlns:p14="http://schemas.microsoft.com/office/powerpoint/2010/main" val="2935014885"/>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b="1" dirty="0" smtClean="0"/>
              <a:t>ARBUSTOS</a:t>
            </a:r>
            <a:endParaRPr lang="es-ES" b="1" dirty="0"/>
          </a:p>
          <a:p>
            <a:r>
              <a:rPr lang="es-ES" dirty="0"/>
              <a:t>La perfecta combinación de árboles, arbustos y planta pequeña hará que tu jardín se muestre en todo su esplendor. Los arbustos son ideales para ocupar parcelas pequeñas, en setos, borduras y combinados con planta pequeña. Los arbustos son bellos por su flor, por su forma o el color de sus hojas.</a:t>
            </a:r>
          </a:p>
          <a:p>
            <a:r>
              <a:rPr lang="es-ES" dirty="0"/>
              <a:t>21) </a:t>
            </a:r>
            <a:r>
              <a:rPr lang="es-ES" dirty="0" smtClean="0"/>
              <a:t>ADELFA.-</a:t>
            </a:r>
            <a:r>
              <a:rPr lang="es-ES" dirty="0" smtClean="0">
                <a:solidFill>
                  <a:srgbClr val="FF0000"/>
                </a:solidFill>
              </a:rPr>
              <a:t>Nerium</a:t>
            </a:r>
            <a:r>
              <a:rPr lang="es-ES" dirty="0" smtClean="0">
                <a:solidFill>
                  <a:srgbClr val="FF0000"/>
                </a:solidFill>
              </a:rPr>
              <a:t> </a:t>
            </a:r>
            <a:r>
              <a:rPr lang="es-ES" dirty="0" smtClean="0">
                <a:solidFill>
                  <a:srgbClr val="FF0000"/>
                </a:solidFill>
              </a:rPr>
              <a:t>oleander</a:t>
            </a:r>
            <a:endParaRPr lang="es-ES" dirty="0">
              <a:solidFill>
                <a:srgbClr val="FF0000"/>
              </a:solidFill>
            </a:endParaRPr>
          </a:p>
          <a:p>
            <a:r>
              <a:rPr lang="es-ES" dirty="0"/>
              <a:t>22) </a:t>
            </a:r>
            <a:r>
              <a:rPr lang="es-ES" dirty="0" smtClean="0"/>
              <a:t>LENTISCO.-</a:t>
            </a:r>
            <a:r>
              <a:rPr lang="es-ES" dirty="0" smtClean="0">
                <a:solidFill>
                  <a:srgbClr val="FF0000"/>
                </a:solidFill>
              </a:rPr>
              <a:t>Pistacia</a:t>
            </a:r>
            <a:r>
              <a:rPr lang="es-ES" dirty="0" smtClean="0">
                <a:solidFill>
                  <a:srgbClr val="FF0000"/>
                </a:solidFill>
              </a:rPr>
              <a:t> </a:t>
            </a:r>
            <a:r>
              <a:rPr lang="es-ES" dirty="0" smtClean="0">
                <a:solidFill>
                  <a:srgbClr val="FF0000"/>
                </a:solidFill>
              </a:rPr>
              <a:t>lentiscus</a:t>
            </a:r>
            <a:endParaRPr lang="es-ES" dirty="0">
              <a:solidFill>
                <a:srgbClr val="FF0000"/>
              </a:solidFill>
            </a:endParaRPr>
          </a:p>
          <a:p>
            <a:r>
              <a:rPr lang="es-ES" dirty="0"/>
              <a:t>24) </a:t>
            </a:r>
            <a:r>
              <a:rPr lang="es-ES" dirty="0" smtClean="0"/>
              <a:t>MIRTO.-</a:t>
            </a:r>
            <a:r>
              <a:rPr lang="es-ES" dirty="0" smtClean="0">
                <a:solidFill>
                  <a:srgbClr val="FF0000"/>
                </a:solidFill>
              </a:rPr>
              <a:t>Mirthus</a:t>
            </a:r>
            <a:r>
              <a:rPr lang="es-ES" dirty="0" smtClean="0">
                <a:solidFill>
                  <a:srgbClr val="FF0000"/>
                </a:solidFill>
              </a:rPr>
              <a:t> </a:t>
            </a:r>
            <a:r>
              <a:rPr lang="es-ES" dirty="0" smtClean="0">
                <a:solidFill>
                  <a:srgbClr val="FF0000"/>
                </a:solidFill>
              </a:rPr>
              <a:t>communis</a:t>
            </a:r>
            <a:endParaRPr lang="es-ES" dirty="0">
              <a:solidFill>
                <a:srgbClr val="FF0000"/>
              </a:solidFill>
            </a:endParaRPr>
          </a:p>
          <a:p>
            <a:r>
              <a:rPr lang="es-ES" dirty="0"/>
              <a:t>25) GALAN DE </a:t>
            </a:r>
            <a:r>
              <a:rPr lang="es-ES" dirty="0" smtClean="0"/>
              <a:t>NOCHE.-</a:t>
            </a:r>
            <a:r>
              <a:rPr lang="es-ES" dirty="0" smtClean="0">
                <a:solidFill>
                  <a:srgbClr val="FF0000"/>
                </a:solidFill>
              </a:rPr>
              <a:t>Cestrum</a:t>
            </a:r>
            <a:r>
              <a:rPr lang="es-ES" dirty="0" smtClean="0">
                <a:solidFill>
                  <a:srgbClr val="FF0000"/>
                </a:solidFill>
              </a:rPr>
              <a:t> </a:t>
            </a:r>
            <a:r>
              <a:rPr lang="es-ES" dirty="0" smtClean="0">
                <a:solidFill>
                  <a:srgbClr val="FF0000"/>
                </a:solidFill>
              </a:rPr>
              <a:t>nocturnum</a:t>
            </a:r>
            <a:endParaRPr lang="es-ES" dirty="0">
              <a:solidFill>
                <a:srgbClr val="FF0000"/>
              </a:solidFill>
            </a:endParaRPr>
          </a:p>
          <a:p>
            <a:r>
              <a:rPr lang="es-ES" dirty="0"/>
              <a:t>26) </a:t>
            </a:r>
            <a:r>
              <a:rPr lang="es-ES" dirty="0" smtClean="0"/>
              <a:t>METROSIDERO.-</a:t>
            </a:r>
            <a:r>
              <a:rPr lang="es-ES" dirty="0" smtClean="0">
                <a:solidFill>
                  <a:srgbClr val="FF0000"/>
                </a:solidFill>
              </a:rPr>
              <a:t>Metrosideros</a:t>
            </a:r>
            <a:r>
              <a:rPr lang="es-ES" dirty="0" smtClean="0">
                <a:solidFill>
                  <a:srgbClr val="FF0000"/>
                </a:solidFill>
              </a:rPr>
              <a:t> tomentosa</a:t>
            </a:r>
            <a:endParaRPr lang="es-ES" dirty="0">
              <a:solidFill>
                <a:srgbClr val="FF0000"/>
              </a:solidFill>
            </a:endParaRPr>
          </a:p>
          <a:p>
            <a:r>
              <a:rPr lang="es-ES" dirty="0"/>
              <a:t>27) </a:t>
            </a:r>
            <a:r>
              <a:rPr lang="es-ES" dirty="0" smtClean="0"/>
              <a:t>POLIGOLA.-</a:t>
            </a:r>
            <a:r>
              <a:rPr lang="es-ES" dirty="0" smtClean="0">
                <a:solidFill>
                  <a:srgbClr val="FF0000"/>
                </a:solidFill>
              </a:rPr>
              <a:t>Polygola</a:t>
            </a:r>
            <a:r>
              <a:rPr lang="es-ES" dirty="0" smtClean="0">
                <a:solidFill>
                  <a:srgbClr val="FF0000"/>
                </a:solidFill>
              </a:rPr>
              <a:t> </a:t>
            </a:r>
            <a:r>
              <a:rPr lang="es-ES" dirty="0" smtClean="0">
                <a:solidFill>
                  <a:srgbClr val="FF0000"/>
                </a:solidFill>
              </a:rPr>
              <a:t>mirthifolia</a:t>
            </a:r>
            <a:endParaRPr lang="es-ES" dirty="0">
              <a:solidFill>
                <a:srgbClr val="FF0000"/>
              </a:solidFill>
            </a:endParaRPr>
          </a:p>
          <a:p>
            <a:endParaRPr lang="es-ES" dirty="0"/>
          </a:p>
        </p:txBody>
      </p:sp>
    </p:spTree>
    <p:extLst>
      <p:ext uri="{BB962C8B-B14F-4D97-AF65-F5344CB8AC3E}">
        <p14:creationId xmlns:p14="http://schemas.microsoft.com/office/powerpoint/2010/main" val="4040841917"/>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lnSpcReduction="10000"/>
          </a:bodyPr>
          <a:lstStyle/>
          <a:p>
            <a:r>
              <a:rPr lang="es-ES" dirty="0"/>
              <a:t>28) </a:t>
            </a:r>
            <a:r>
              <a:rPr lang="es-ES" dirty="0" smtClean="0"/>
              <a:t>COTONEASTER.-</a:t>
            </a:r>
            <a:r>
              <a:rPr lang="es-ES" dirty="0" smtClean="0">
                <a:solidFill>
                  <a:srgbClr val="FF0000"/>
                </a:solidFill>
              </a:rPr>
              <a:t>Cotoneaster</a:t>
            </a:r>
            <a:r>
              <a:rPr lang="es-ES" dirty="0" smtClean="0">
                <a:solidFill>
                  <a:srgbClr val="FF0000"/>
                </a:solidFill>
              </a:rPr>
              <a:t> </a:t>
            </a:r>
            <a:r>
              <a:rPr lang="es-ES" dirty="0" smtClean="0">
                <a:solidFill>
                  <a:srgbClr val="FF0000"/>
                </a:solidFill>
              </a:rPr>
              <a:t>vars</a:t>
            </a:r>
            <a:r>
              <a:rPr lang="es-ES" dirty="0" smtClean="0">
                <a:solidFill>
                  <a:srgbClr val="FF0000"/>
                </a:solidFill>
              </a:rPr>
              <a:t>.</a:t>
            </a:r>
            <a:endParaRPr lang="es-ES" dirty="0">
              <a:solidFill>
                <a:srgbClr val="FF0000"/>
              </a:solidFill>
            </a:endParaRPr>
          </a:p>
          <a:p>
            <a:r>
              <a:rPr lang="es-ES" dirty="0"/>
              <a:t>29) </a:t>
            </a:r>
            <a:r>
              <a:rPr lang="es-ES" dirty="0" smtClean="0"/>
              <a:t>RETAMA.-</a:t>
            </a:r>
            <a:r>
              <a:rPr lang="es-ES" dirty="0" smtClean="0">
                <a:solidFill>
                  <a:srgbClr val="FF0000"/>
                </a:solidFill>
              </a:rPr>
              <a:t>Retama monosperma</a:t>
            </a:r>
            <a:endParaRPr lang="es-ES" dirty="0">
              <a:solidFill>
                <a:srgbClr val="FF0000"/>
              </a:solidFill>
            </a:endParaRPr>
          </a:p>
          <a:p>
            <a:r>
              <a:rPr lang="es-ES" dirty="0"/>
              <a:t>30) </a:t>
            </a:r>
            <a:r>
              <a:rPr lang="es-ES" dirty="0" smtClean="0"/>
              <a:t>PITOSPORUM.-</a:t>
            </a:r>
            <a:r>
              <a:rPr lang="es-ES" dirty="0" smtClean="0">
                <a:solidFill>
                  <a:srgbClr val="FF0000"/>
                </a:solidFill>
              </a:rPr>
              <a:t>Pittosporum</a:t>
            </a:r>
            <a:r>
              <a:rPr lang="es-ES" dirty="0" smtClean="0">
                <a:solidFill>
                  <a:srgbClr val="FF0000"/>
                </a:solidFill>
              </a:rPr>
              <a:t> </a:t>
            </a:r>
            <a:r>
              <a:rPr lang="es-ES" dirty="0" smtClean="0">
                <a:solidFill>
                  <a:srgbClr val="FF0000"/>
                </a:solidFill>
              </a:rPr>
              <a:t>tobira</a:t>
            </a:r>
            <a:endParaRPr lang="es-ES" dirty="0">
              <a:solidFill>
                <a:srgbClr val="FF0000"/>
              </a:solidFill>
            </a:endParaRPr>
          </a:p>
          <a:p>
            <a:r>
              <a:rPr lang="es-ES" dirty="0"/>
              <a:t>31) </a:t>
            </a:r>
            <a:r>
              <a:rPr lang="es-ES" dirty="0" smtClean="0"/>
              <a:t>JUPITER.-</a:t>
            </a:r>
            <a:r>
              <a:rPr lang="es-ES" dirty="0" smtClean="0">
                <a:solidFill>
                  <a:srgbClr val="FF0000"/>
                </a:solidFill>
              </a:rPr>
              <a:t>Lagerstroemia</a:t>
            </a:r>
            <a:r>
              <a:rPr lang="es-ES" dirty="0" smtClean="0">
                <a:solidFill>
                  <a:srgbClr val="FF0000"/>
                </a:solidFill>
              </a:rPr>
              <a:t> indica</a:t>
            </a:r>
            <a:endParaRPr lang="es-ES" dirty="0">
              <a:solidFill>
                <a:srgbClr val="FF0000"/>
              </a:solidFill>
            </a:endParaRPr>
          </a:p>
          <a:p>
            <a:r>
              <a:rPr lang="es-ES" dirty="0"/>
              <a:t>32) </a:t>
            </a:r>
            <a:r>
              <a:rPr lang="es-ES" dirty="0" smtClean="0"/>
              <a:t>PHORNIUM.-</a:t>
            </a:r>
            <a:r>
              <a:rPr lang="es-ES" dirty="0" smtClean="0">
                <a:solidFill>
                  <a:srgbClr val="FF0000"/>
                </a:solidFill>
              </a:rPr>
              <a:t>Phornium</a:t>
            </a:r>
            <a:r>
              <a:rPr lang="es-ES" dirty="0" smtClean="0">
                <a:solidFill>
                  <a:srgbClr val="FF0000"/>
                </a:solidFill>
              </a:rPr>
              <a:t> </a:t>
            </a:r>
            <a:r>
              <a:rPr lang="es-ES" dirty="0" smtClean="0">
                <a:solidFill>
                  <a:srgbClr val="FF0000"/>
                </a:solidFill>
              </a:rPr>
              <a:t>tenax</a:t>
            </a:r>
            <a:endParaRPr lang="es-ES" dirty="0">
              <a:solidFill>
                <a:srgbClr val="FF0000"/>
              </a:solidFill>
            </a:endParaRPr>
          </a:p>
          <a:p>
            <a:r>
              <a:rPr lang="es-ES" dirty="0"/>
              <a:t>33) </a:t>
            </a:r>
            <a:r>
              <a:rPr lang="es-ES" dirty="0" smtClean="0"/>
              <a:t>PACIFICO.-</a:t>
            </a:r>
            <a:r>
              <a:rPr lang="es-ES" dirty="0" smtClean="0">
                <a:solidFill>
                  <a:srgbClr val="FF0000"/>
                </a:solidFill>
              </a:rPr>
              <a:t>Hibiscus</a:t>
            </a:r>
            <a:r>
              <a:rPr lang="es-ES" dirty="0" smtClean="0">
                <a:solidFill>
                  <a:srgbClr val="FF0000"/>
                </a:solidFill>
              </a:rPr>
              <a:t> rosa-</a:t>
            </a:r>
            <a:r>
              <a:rPr lang="es-ES" dirty="0" smtClean="0">
                <a:solidFill>
                  <a:srgbClr val="FF0000"/>
                </a:solidFill>
              </a:rPr>
              <a:t>sinensis</a:t>
            </a:r>
            <a:endParaRPr lang="es-ES" dirty="0">
              <a:solidFill>
                <a:srgbClr val="FF0000"/>
              </a:solidFill>
            </a:endParaRPr>
          </a:p>
          <a:p>
            <a:r>
              <a:rPr lang="es-ES" dirty="0"/>
              <a:t>34) </a:t>
            </a:r>
            <a:r>
              <a:rPr lang="es-ES" dirty="0" smtClean="0"/>
              <a:t>DURILLO DE FLOR.-</a:t>
            </a:r>
            <a:r>
              <a:rPr lang="es-ES" dirty="0" smtClean="0">
                <a:solidFill>
                  <a:srgbClr val="FF0000"/>
                </a:solidFill>
              </a:rPr>
              <a:t>Viburnum</a:t>
            </a:r>
            <a:r>
              <a:rPr lang="es-ES" dirty="0" smtClean="0">
                <a:solidFill>
                  <a:srgbClr val="FF0000"/>
                </a:solidFill>
              </a:rPr>
              <a:t> </a:t>
            </a:r>
            <a:r>
              <a:rPr lang="es-ES" dirty="0" smtClean="0">
                <a:solidFill>
                  <a:srgbClr val="FF0000"/>
                </a:solidFill>
              </a:rPr>
              <a:t>tinus</a:t>
            </a:r>
            <a:endParaRPr lang="es-ES" dirty="0">
              <a:solidFill>
                <a:srgbClr val="FF0000"/>
              </a:solidFill>
            </a:endParaRPr>
          </a:p>
          <a:p>
            <a:r>
              <a:rPr lang="es-ES" dirty="0"/>
              <a:t>35) </a:t>
            </a:r>
            <a:r>
              <a:rPr lang="es-ES" dirty="0" smtClean="0"/>
              <a:t>TOMILLO.-</a:t>
            </a:r>
            <a:r>
              <a:rPr lang="es-ES" dirty="0" smtClean="0">
                <a:solidFill>
                  <a:srgbClr val="FF0000"/>
                </a:solidFill>
              </a:rPr>
              <a:t>Thymus</a:t>
            </a:r>
            <a:r>
              <a:rPr lang="es-ES" dirty="0" smtClean="0">
                <a:solidFill>
                  <a:srgbClr val="FF0000"/>
                </a:solidFill>
              </a:rPr>
              <a:t> </a:t>
            </a:r>
            <a:r>
              <a:rPr lang="es-ES" dirty="0" smtClean="0">
                <a:solidFill>
                  <a:srgbClr val="FF0000"/>
                </a:solidFill>
              </a:rPr>
              <a:t>vulgaris</a:t>
            </a:r>
            <a:endParaRPr lang="es-ES" dirty="0">
              <a:solidFill>
                <a:srgbClr val="FF0000"/>
              </a:solidFill>
            </a:endParaRPr>
          </a:p>
          <a:p>
            <a:r>
              <a:rPr lang="es-ES" b="1" dirty="0"/>
              <a:t>PLANTAS </a:t>
            </a:r>
            <a:r>
              <a:rPr lang="es-ES" b="1" dirty="0" smtClean="0"/>
              <a:t>AROMÁTICAS</a:t>
            </a:r>
            <a:endParaRPr lang="es-ES" b="1" dirty="0"/>
          </a:p>
          <a:p>
            <a:r>
              <a:rPr lang="es-ES" sz="2600" dirty="0"/>
              <a:t>Casi todas las plantas aromáticas de esta lista son autóctonas. Son perfectas para el jardín mediterráneo, muy duras y resistentes a sequias e inviernos húmedos y fríos</a:t>
            </a:r>
            <a:r>
              <a:rPr lang="es-ES" dirty="0"/>
              <a:t>.</a:t>
            </a:r>
          </a:p>
          <a:p>
            <a:r>
              <a:rPr lang="es-ES" dirty="0"/>
              <a:t>36) </a:t>
            </a:r>
            <a:r>
              <a:rPr lang="es-ES" dirty="0" smtClean="0"/>
              <a:t>ROMERO.-</a:t>
            </a:r>
            <a:r>
              <a:rPr lang="es-ES" dirty="0" smtClean="0">
                <a:solidFill>
                  <a:srgbClr val="FF0000"/>
                </a:solidFill>
              </a:rPr>
              <a:t>Rosmarinus</a:t>
            </a:r>
            <a:r>
              <a:rPr lang="es-ES" dirty="0" smtClean="0">
                <a:solidFill>
                  <a:srgbClr val="FF0000"/>
                </a:solidFill>
              </a:rPr>
              <a:t> </a:t>
            </a:r>
            <a:r>
              <a:rPr lang="es-ES" dirty="0" smtClean="0">
                <a:solidFill>
                  <a:srgbClr val="FF0000"/>
                </a:solidFill>
              </a:rPr>
              <a:t>officinalis</a:t>
            </a:r>
            <a:endParaRPr lang="es-ES" dirty="0">
              <a:solidFill>
                <a:srgbClr val="FF0000"/>
              </a:solidFill>
            </a:endParaRPr>
          </a:p>
          <a:p>
            <a:r>
              <a:rPr lang="es-ES" dirty="0"/>
              <a:t>37) </a:t>
            </a:r>
            <a:r>
              <a:rPr lang="es-ES" dirty="0" smtClean="0"/>
              <a:t>LAVANDA</a:t>
            </a:r>
            <a:r>
              <a:rPr lang="es-ES" dirty="0" smtClean="0">
                <a:solidFill>
                  <a:srgbClr val="FF0000"/>
                </a:solidFill>
              </a:rPr>
              <a:t>.-</a:t>
            </a:r>
            <a:r>
              <a:rPr lang="es-ES" dirty="0" smtClean="0">
                <a:solidFill>
                  <a:srgbClr val="FF0000"/>
                </a:solidFill>
              </a:rPr>
              <a:t>Lavandula</a:t>
            </a:r>
            <a:r>
              <a:rPr lang="es-ES" dirty="0" smtClean="0">
                <a:solidFill>
                  <a:srgbClr val="FF0000"/>
                </a:solidFill>
              </a:rPr>
              <a:t> angustifolia</a:t>
            </a:r>
            <a:endParaRPr lang="es-ES" dirty="0">
              <a:solidFill>
                <a:srgbClr val="FF0000"/>
              </a:solidFill>
            </a:endParaRPr>
          </a:p>
          <a:p>
            <a:r>
              <a:rPr lang="es-ES" dirty="0"/>
              <a:t>38) </a:t>
            </a:r>
            <a:r>
              <a:rPr lang="es-ES" dirty="0" smtClean="0"/>
              <a:t>SANTOLINA</a:t>
            </a:r>
            <a:r>
              <a:rPr lang="es-ES" dirty="0" smtClean="0">
                <a:solidFill>
                  <a:srgbClr val="FF0000"/>
                </a:solidFill>
              </a:rPr>
              <a:t>.-Santolina </a:t>
            </a:r>
            <a:r>
              <a:rPr lang="es-ES" dirty="0" smtClean="0">
                <a:solidFill>
                  <a:srgbClr val="FF0000"/>
                </a:solidFill>
              </a:rPr>
              <a:t>chamaecyparissus</a:t>
            </a:r>
            <a:endParaRPr lang="es-ES" dirty="0">
              <a:solidFill>
                <a:srgbClr val="FF0000"/>
              </a:solidFill>
            </a:endParaRPr>
          </a:p>
          <a:p>
            <a:endParaRPr lang="es-ES" dirty="0">
              <a:solidFill>
                <a:srgbClr val="FF0000"/>
              </a:solidFill>
            </a:endParaRPr>
          </a:p>
        </p:txBody>
      </p:sp>
    </p:spTree>
    <p:extLst>
      <p:ext uri="{BB962C8B-B14F-4D97-AF65-F5344CB8AC3E}">
        <p14:creationId xmlns:p14="http://schemas.microsoft.com/office/powerpoint/2010/main" val="284417176"/>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39) POLEO.-</a:t>
            </a:r>
            <a:r>
              <a:rPr lang="es-ES" dirty="0">
                <a:solidFill>
                  <a:srgbClr val="FF0000"/>
                </a:solidFill>
              </a:rPr>
              <a:t>Mentha</a:t>
            </a:r>
            <a:r>
              <a:rPr lang="es-ES" dirty="0">
                <a:solidFill>
                  <a:srgbClr val="FF0000"/>
                </a:solidFill>
              </a:rPr>
              <a:t> </a:t>
            </a:r>
            <a:r>
              <a:rPr lang="es-ES" dirty="0">
                <a:solidFill>
                  <a:srgbClr val="FF0000"/>
                </a:solidFill>
              </a:rPr>
              <a:t>pulegium</a:t>
            </a:r>
            <a:endParaRPr lang="es-ES" dirty="0">
              <a:solidFill>
                <a:srgbClr val="FF0000"/>
              </a:solidFill>
            </a:endParaRPr>
          </a:p>
          <a:p>
            <a:r>
              <a:rPr lang="es-ES" dirty="0"/>
              <a:t>40) MENTA.-</a:t>
            </a:r>
            <a:r>
              <a:rPr lang="es-ES" dirty="0" smtClean="0">
                <a:solidFill>
                  <a:srgbClr val="FF0000"/>
                </a:solidFill>
              </a:rPr>
              <a:t>Mentha</a:t>
            </a:r>
            <a:r>
              <a:rPr lang="es-ES" dirty="0" smtClean="0">
                <a:solidFill>
                  <a:srgbClr val="FF0000"/>
                </a:solidFill>
              </a:rPr>
              <a:t> x  </a:t>
            </a:r>
            <a:r>
              <a:rPr lang="es-ES" dirty="0">
                <a:solidFill>
                  <a:srgbClr val="FF0000"/>
                </a:solidFill>
              </a:rPr>
              <a:t>piperita</a:t>
            </a:r>
            <a:r>
              <a:rPr lang="es-ES" dirty="0">
                <a:solidFill>
                  <a:srgbClr val="FF0000"/>
                </a:solidFill>
              </a:rPr>
              <a:t>,</a:t>
            </a:r>
          </a:p>
          <a:p>
            <a:r>
              <a:rPr lang="es-ES" dirty="0"/>
              <a:t>41) </a:t>
            </a:r>
            <a:r>
              <a:rPr lang="es-ES" dirty="0" smtClean="0"/>
              <a:t>MELISA.-</a:t>
            </a:r>
            <a:r>
              <a:rPr lang="es-ES" dirty="0" smtClean="0">
                <a:solidFill>
                  <a:srgbClr val="FF0000"/>
                </a:solidFill>
              </a:rPr>
              <a:t>Melissa </a:t>
            </a:r>
            <a:r>
              <a:rPr lang="es-ES" dirty="0" smtClean="0">
                <a:solidFill>
                  <a:srgbClr val="FF0000"/>
                </a:solidFill>
              </a:rPr>
              <a:t>officinalis</a:t>
            </a:r>
            <a:endParaRPr lang="es-ES" dirty="0">
              <a:solidFill>
                <a:srgbClr val="FF0000"/>
              </a:solidFill>
            </a:endParaRPr>
          </a:p>
          <a:p>
            <a:r>
              <a:rPr lang="es-ES" dirty="0"/>
              <a:t>42) </a:t>
            </a:r>
            <a:r>
              <a:rPr lang="es-ES" dirty="0" smtClean="0"/>
              <a:t>RUDA.-</a:t>
            </a:r>
            <a:r>
              <a:rPr lang="es-ES" dirty="0" smtClean="0">
                <a:solidFill>
                  <a:srgbClr val="FF0000"/>
                </a:solidFill>
              </a:rPr>
              <a:t>Ruta </a:t>
            </a:r>
            <a:r>
              <a:rPr lang="es-ES" dirty="0" smtClean="0">
                <a:solidFill>
                  <a:srgbClr val="FF0000"/>
                </a:solidFill>
              </a:rPr>
              <a:t>graveolens</a:t>
            </a:r>
            <a:endParaRPr lang="es-ES" dirty="0">
              <a:solidFill>
                <a:srgbClr val="FF0000"/>
              </a:solidFill>
            </a:endParaRPr>
          </a:p>
          <a:p>
            <a:r>
              <a:rPr lang="es-ES" dirty="0"/>
              <a:t>43) </a:t>
            </a:r>
            <a:r>
              <a:rPr lang="es-ES" dirty="0" smtClean="0"/>
              <a:t>CURRY.-</a:t>
            </a:r>
            <a:r>
              <a:rPr lang="es-ES" dirty="0" smtClean="0">
                <a:solidFill>
                  <a:srgbClr val="FF0000"/>
                </a:solidFill>
              </a:rPr>
              <a:t>Helichrysum</a:t>
            </a:r>
            <a:r>
              <a:rPr lang="es-ES" dirty="0" smtClean="0">
                <a:solidFill>
                  <a:srgbClr val="FF0000"/>
                </a:solidFill>
              </a:rPr>
              <a:t> </a:t>
            </a:r>
            <a:r>
              <a:rPr lang="es-ES" dirty="0">
                <a:solidFill>
                  <a:srgbClr val="FF0000"/>
                </a:solidFill>
              </a:rPr>
              <a:t>italicum</a:t>
            </a:r>
            <a:r>
              <a:rPr lang="es-ES" dirty="0">
                <a:solidFill>
                  <a:srgbClr val="FF0000"/>
                </a:solidFill>
              </a:rPr>
              <a:t> </a:t>
            </a:r>
          </a:p>
          <a:p>
            <a:r>
              <a:rPr lang="es-ES" dirty="0"/>
              <a:t>44) PEREJIL.-</a:t>
            </a:r>
            <a:r>
              <a:rPr lang="es-ES" dirty="0">
                <a:solidFill>
                  <a:srgbClr val="FF0000"/>
                </a:solidFill>
              </a:rPr>
              <a:t>Petroselinum</a:t>
            </a:r>
            <a:r>
              <a:rPr lang="es-ES" dirty="0">
                <a:solidFill>
                  <a:srgbClr val="FF0000"/>
                </a:solidFill>
              </a:rPr>
              <a:t> </a:t>
            </a:r>
            <a:r>
              <a:rPr lang="es-ES" dirty="0">
                <a:solidFill>
                  <a:srgbClr val="FF0000"/>
                </a:solidFill>
              </a:rPr>
              <a:t>crispum</a:t>
            </a:r>
            <a:endParaRPr lang="es-ES" dirty="0">
              <a:solidFill>
                <a:srgbClr val="FF0000"/>
              </a:solidFill>
            </a:endParaRPr>
          </a:p>
          <a:p>
            <a:r>
              <a:rPr lang="es-ES" dirty="0"/>
              <a:t>45) </a:t>
            </a:r>
            <a:r>
              <a:rPr lang="es-ES" dirty="0" smtClean="0"/>
              <a:t>OREGANO.-</a:t>
            </a:r>
            <a:r>
              <a:rPr lang="es-ES" dirty="0" smtClean="0">
                <a:solidFill>
                  <a:srgbClr val="FF0000"/>
                </a:solidFill>
              </a:rPr>
              <a:t>Origanum</a:t>
            </a:r>
            <a:r>
              <a:rPr lang="es-ES" dirty="0" smtClean="0">
                <a:solidFill>
                  <a:srgbClr val="FF0000"/>
                </a:solidFill>
              </a:rPr>
              <a:t> mejorana</a:t>
            </a:r>
            <a:endParaRPr lang="es-ES" dirty="0">
              <a:solidFill>
                <a:srgbClr val="FF0000"/>
              </a:solidFill>
            </a:endParaRPr>
          </a:p>
          <a:p>
            <a:r>
              <a:rPr lang="es-ES" dirty="0"/>
              <a:t>46) </a:t>
            </a:r>
            <a:r>
              <a:rPr lang="es-ES" dirty="0" smtClean="0"/>
              <a:t>AJEDREA.-</a:t>
            </a:r>
            <a:r>
              <a:rPr lang="es-ES" dirty="0" smtClean="0">
                <a:solidFill>
                  <a:srgbClr val="FF0000"/>
                </a:solidFill>
              </a:rPr>
              <a:t>Satureia</a:t>
            </a:r>
            <a:r>
              <a:rPr lang="es-ES" dirty="0" smtClean="0">
                <a:solidFill>
                  <a:srgbClr val="FF0000"/>
                </a:solidFill>
              </a:rPr>
              <a:t> montana</a:t>
            </a:r>
            <a:endParaRPr lang="es-ES" dirty="0">
              <a:solidFill>
                <a:srgbClr val="FF0000"/>
              </a:solidFill>
            </a:endParaRPr>
          </a:p>
          <a:p>
            <a:r>
              <a:rPr lang="es-ES" dirty="0"/>
              <a:t>47) </a:t>
            </a:r>
            <a:r>
              <a:rPr lang="es-ES" dirty="0" smtClean="0"/>
              <a:t>SALVIA.-</a:t>
            </a:r>
            <a:r>
              <a:rPr lang="es-ES" dirty="0" smtClean="0">
                <a:solidFill>
                  <a:srgbClr val="FF0000"/>
                </a:solidFill>
              </a:rPr>
              <a:t>Salvia </a:t>
            </a:r>
            <a:r>
              <a:rPr lang="es-ES" dirty="0" smtClean="0">
                <a:solidFill>
                  <a:srgbClr val="FF0000"/>
                </a:solidFill>
              </a:rPr>
              <a:t>officinalis</a:t>
            </a:r>
            <a:endParaRPr lang="es-ES" dirty="0">
              <a:solidFill>
                <a:srgbClr val="FF0000"/>
              </a:solidFill>
            </a:endParaRPr>
          </a:p>
          <a:p>
            <a:r>
              <a:rPr lang="es-ES" dirty="0"/>
              <a:t>48) INCIENSO.-</a:t>
            </a:r>
            <a:r>
              <a:rPr lang="es-ES" dirty="0">
                <a:solidFill>
                  <a:srgbClr val="FF0000"/>
                </a:solidFill>
              </a:rPr>
              <a:t>Plectranthus</a:t>
            </a:r>
            <a:r>
              <a:rPr lang="es-ES" dirty="0">
                <a:solidFill>
                  <a:srgbClr val="FF0000"/>
                </a:solidFill>
              </a:rPr>
              <a:t> </a:t>
            </a:r>
            <a:r>
              <a:rPr lang="es-ES" dirty="0">
                <a:solidFill>
                  <a:srgbClr val="FF0000"/>
                </a:solidFill>
              </a:rPr>
              <a:t>madagascariensis</a:t>
            </a:r>
            <a:r>
              <a:rPr lang="es-ES" dirty="0">
                <a:solidFill>
                  <a:srgbClr val="FF0000"/>
                </a:solidFill>
              </a:rPr>
              <a:t> </a:t>
            </a:r>
          </a:p>
          <a:p>
            <a:r>
              <a:rPr lang="es-ES" dirty="0"/>
              <a:t>49) </a:t>
            </a:r>
            <a:r>
              <a:rPr lang="es-ES" dirty="0" smtClean="0"/>
              <a:t>TOMILLO.-</a:t>
            </a:r>
            <a:r>
              <a:rPr lang="es-ES" dirty="0" smtClean="0">
                <a:solidFill>
                  <a:srgbClr val="FF0000"/>
                </a:solidFill>
              </a:rPr>
              <a:t>Thymus</a:t>
            </a:r>
            <a:r>
              <a:rPr lang="es-ES" dirty="0" smtClean="0">
                <a:solidFill>
                  <a:srgbClr val="FF0000"/>
                </a:solidFill>
              </a:rPr>
              <a:t> </a:t>
            </a:r>
            <a:r>
              <a:rPr lang="es-ES" dirty="0" smtClean="0">
                <a:solidFill>
                  <a:srgbClr val="FF0000"/>
                </a:solidFill>
              </a:rPr>
              <a:t>vulgaris</a:t>
            </a:r>
            <a:endParaRPr lang="es-ES" dirty="0">
              <a:solidFill>
                <a:srgbClr val="FF0000"/>
              </a:solidFill>
            </a:endParaRPr>
          </a:p>
          <a:p>
            <a:endParaRPr lang="es-ES" dirty="0"/>
          </a:p>
        </p:txBody>
      </p:sp>
    </p:spTree>
    <p:extLst>
      <p:ext uri="{BB962C8B-B14F-4D97-AF65-F5344CB8AC3E}">
        <p14:creationId xmlns:p14="http://schemas.microsoft.com/office/powerpoint/2010/main" val="1286566311"/>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smtClean="0"/>
              <a:t>TREPADORAS</a:t>
            </a:r>
            <a:endParaRPr lang="es-ES" dirty="0"/>
          </a:p>
          <a:p>
            <a:r>
              <a:rPr lang="es-ES" dirty="0"/>
              <a:t>Ideales para cubrir tus pérgolas de sombras de flores coloridas. También para tapizar tus paredes de color.</a:t>
            </a:r>
          </a:p>
          <a:p>
            <a:r>
              <a:rPr lang="es-ES" dirty="0"/>
              <a:t>50) </a:t>
            </a:r>
            <a:r>
              <a:rPr lang="es-ES" dirty="0" smtClean="0"/>
              <a:t>PARRA </a:t>
            </a:r>
            <a:r>
              <a:rPr lang="es-ES" dirty="0" smtClean="0">
                <a:solidFill>
                  <a:srgbClr val="FF0000"/>
                </a:solidFill>
              </a:rPr>
              <a:t>Vitis</a:t>
            </a:r>
            <a:r>
              <a:rPr lang="es-ES" dirty="0" smtClean="0">
                <a:solidFill>
                  <a:srgbClr val="FF0000"/>
                </a:solidFill>
              </a:rPr>
              <a:t> </a:t>
            </a:r>
            <a:r>
              <a:rPr lang="es-ES" dirty="0" smtClean="0">
                <a:solidFill>
                  <a:srgbClr val="FF0000"/>
                </a:solidFill>
              </a:rPr>
              <a:t>vinifera</a:t>
            </a:r>
            <a:r>
              <a:rPr lang="es-ES" dirty="0" smtClean="0">
                <a:solidFill>
                  <a:srgbClr val="FF0000"/>
                </a:solidFill>
              </a:rPr>
              <a:t>.</a:t>
            </a:r>
            <a:r>
              <a:rPr lang="es-ES" dirty="0" smtClean="0"/>
              <a:t>-Parra de uvas</a:t>
            </a:r>
            <a:endParaRPr lang="es-ES" dirty="0"/>
          </a:p>
          <a:p>
            <a:r>
              <a:rPr lang="es-ES" dirty="0"/>
              <a:t>51) </a:t>
            </a:r>
            <a:r>
              <a:rPr lang="es-ES" dirty="0" smtClean="0"/>
              <a:t>PARRA VIRGEN.-</a:t>
            </a:r>
            <a:r>
              <a:rPr lang="es-ES" dirty="0" smtClean="0">
                <a:solidFill>
                  <a:srgbClr val="FF0000"/>
                </a:solidFill>
              </a:rPr>
              <a:t>Partenocissus</a:t>
            </a:r>
            <a:r>
              <a:rPr lang="es-ES" dirty="0" smtClean="0">
                <a:solidFill>
                  <a:srgbClr val="FF0000"/>
                </a:solidFill>
              </a:rPr>
              <a:t> </a:t>
            </a:r>
            <a:r>
              <a:rPr lang="es-ES" dirty="0" smtClean="0">
                <a:solidFill>
                  <a:srgbClr val="FF0000"/>
                </a:solidFill>
              </a:rPr>
              <a:t>tricuspidata</a:t>
            </a:r>
            <a:endParaRPr lang="es-ES" dirty="0">
              <a:solidFill>
                <a:srgbClr val="FF0000"/>
              </a:solidFill>
            </a:endParaRPr>
          </a:p>
          <a:p>
            <a:r>
              <a:rPr lang="es-ES" dirty="0"/>
              <a:t>52) </a:t>
            </a:r>
            <a:r>
              <a:rPr lang="es-ES" dirty="0" smtClean="0"/>
              <a:t>PARRA VIRGEN.-</a:t>
            </a:r>
            <a:r>
              <a:rPr lang="es-ES" dirty="0" smtClean="0">
                <a:solidFill>
                  <a:srgbClr val="FF0000"/>
                </a:solidFill>
              </a:rPr>
              <a:t>Partenocissus</a:t>
            </a:r>
            <a:r>
              <a:rPr lang="es-ES" dirty="0" smtClean="0">
                <a:solidFill>
                  <a:srgbClr val="FF0000"/>
                </a:solidFill>
              </a:rPr>
              <a:t> </a:t>
            </a:r>
            <a:r>
              <a:rPr lang="es-ES" dirty="0" smtClean="0">
                <a:solidFill>
                  <a:srgbClr val="FF0000"/>
                </a:solidFill>
              </a:rPr>
              <a:t>quinquefolia</a:t>
            </a:r>
            <a:endParaRPr lang="es-ES" dirty="0">
              <a:solidFill>
                <a:srgbClr val="FF0000"/>
              </a:solidFill>
            </a:endParaRPr>
          </a:p>
          <a:p>
            <a:r>
              <a:rPr lang="es-ES" dirty="0"/>
              <a:t>53) </a:t>
            </a:r>
            <a:r>
              <a:rPr lang="es-ES" dirty="0" smtClean="0"/>
              <a:t>HIEDRA.-</a:t>
            </a:r>
            <a:r>
              <a:rPr lang="es-ES" dirty="0" smtClean="0">
                <a:solidFill>
                  <a:srgbClr val="FF0000"/>
                </a:solidFill>
              </a:rPr>
              <a:t>Hedera</a:t>
            </a:r>
            <a:r>
              <a:rPr lang="es-ES" dirty="0" smtClean="0">
                <a:solidFill>
                  <a:srgbClr val="FF0000"/>
                </a:solidFill>
              </a:rPr>
              <a:t> </a:t>
            </a:r>
            <a:r>
              <a:rPr lang="es-ES" dirty="0" smtClean="0">
                <a:solidFill>
                  <a:srgbClr val="FF0000"/>
                </a:solidFill>
              </a:rPr>
              <a:t>vars</a:t>
            </a:r>
            <a:r>
              <a:rPr lang="es-ES" dirty="0" smtClean="0">
                <a:solidFill>
                  <a:srgbClr val="FF0000"/>
                </a:solidFill>
              </a:rPr>
              <a:t>.</a:t>
            </a:r>
            <a:endParaRPr lang="es-ES" dirty="0">
              <a:solidFill>
                <a:srgbClr val="FF0000"/>
              </a:solidFill>
            </a:endParaRPr>
          </a:p>
          <a:p>
            <a:r>
              <a:rPr lang="es-ES" dirty="0"/>
              <a:t>54) </a:t>
            </a:r>
            <a:r>
              <a:rPr lang="es-ES" dirty="0" smtClean="0"/>
              <a:t>BUGAMBILLEA.-</a:t>
            </a:r>
            <a:r>
              <a:rPr lang="es-ES" dirty="0" smtClean="0">
                <a:solidFill>
                  <a:srgbClr val="FF0000"/>
                </a:solidFill>
              </a:rPr>
              <a:t>Bouganvillea</a:t>
            </a:r>
            <a:r>
              <a:rPr lang="es-ES" dirty="0" smtClean="0">
                <a:solidFill>
                  <a:srgbClr val="FF0000"/>
                </a:solidFill>
              </a:rPr>
              <a:t> hibridas </a:t>
            </a:r>
            <a:r>
              <a:rPr lang="es-ES" dirty="0" smtClean="0">
                <a:solidFill>
                  <a:srgbClr val="FF0000"/>
                </a:solidFill>
              </a:rPr>
              <a:t>vars</a:t>
            </a:r>
            <a:r>
              <a:rPr lang="es-ES" dirty="0" smtClean="0"/>
              <a:t>.</a:t>
            </a:r>
            <a:endParaRPr lang="es-ES" dirty="0"/>
          </a:p>
          <a:p>
            <a:r>
              <a:rPr lang="es-ES" dirty="0"/>
              <a:t>55) </a:t>
            </a:r>
            <a:r>
              <a:rPr lang="es-ES" dirty="0" smtClean="0"/>
              <a:t>PLUMBAGO.-</a:t>
            </a:r>
            <a:r>
              <a:rPr lang="es-ES" dirty="0" smtClean="0">
                <a:solidFill>
                  <a:srgbClr val="FF0000"/>
                </a:solidFill>
              </a:rPr>
              <a:t>Plumbago </a:t>
            </a:r>
            <a:r>
              <a:rPr lang="es-ES" dirty="0" smtClean="0">
                <a:solidFill>
                  <a:srgbClr val="FF0000"/>
                </a:solidFill>
              </a:rPr>
              <a:t>auriculata</a:t>
            </a:r>
            <a:endParaRPr lang="es-ES" dirty="0">
              <a:solidFill>
                <a:srgbClr val="FF0000"/>
              </a:solidFill>
            </a:endParaRPr>
          </a:p>
          <a:p>
            <a:r>
              <a:rPr lang="es-ES" dirty="0"/>
              <a:t>56) </a:t>
            </a:r>
            <a:r>
              <a:rPr lang="es-ES" dirty="0" smtClean="0"/>
              <a:t>JAZMIN.-</a:t>
            </a:r>
            <a:r>
              <a:rPr lang="es-ES" dirty="0" smtClean="0">
                <a:solidFill>
                  <a:srgbClr val="FF0000"/>
                </a:solidFill>
              </a:rPr>
              <a:t>Jasminum</a:t>
            </a:r>
            <a:r>
              <a:rPr lang="es-ES" dirty="0" smtClean="0">
                <a:solidFill>
                  <a:srgbClr val="FF0000"/>
                </a:solidFill>
              </a:rPr>
              <a:t> </a:t>
            </a:r>
            <a:r>
              <a:rPr lang="es-ES" dirty="0" smtClean="0">
                <a:solidFill>
                  <a:srgbClr val="FF0000"/>
                </a:solidFill>
              </a:rPr>
              <a:t>vars</a:t>
            </a:r>
            <a:r>
              <a:rPr lang="es-ES" dirty="0" smtClean="0">
                <a:solidFill>
                  <a:srgbClr val="FF0000"/>
                </a:solidFill>
              </a:rPr>
              <a:t>.</a:t>
            </a:r>
            <a:endParaRPr lang="es-ES" dirty="0">
              <a:solidFill>
                <a:srgbClr val="FF0000"/>
              </a:solidFill>
            </a:endParaRPr>
          </a:p>
          <a:p>
            <a:r>
              <a:rPr lang="es-ES" dirty="0"/>
              <a:t>57) </a:t>
            </a:r>
            <a:r>
              <a:rPr lang="es-ES" dirty="0" smtClean="0"/>
              <a:t>BIGNONIA.-</a:t>
            </a:r>
            <a:r>
              <a:rPr lang="es-ES" dirty="0" smtClean="0">
                <a:solidFill>
                  <a:srgbClr val="FF0000"/>
                </a:solidFill>
              </a:rPr>
              <a:t>Bignonia </a:t>
            </a:r>
            <a:r>
              <a:rPr lang="es-ES" dirty="0" smtClean="0">
                <a:solidFill>
                  <a:srgbClr val="FF0000"/>
                </a:solidFill>
              </a:rPr>
              <a:t>vars</a:t>
            </a:r>
            <a:r>
              <a:rPr lang="es-ES" dirty="0" smtClean="0">
                <a:solidFill>
                  <a:srgbClr val="FF0000"/>
                </a:solidFill>
              </a:rPr>
              <a:t>.</a:t>
            </a:r>
            <a:endParaRPr lang="es-ES" dirty="0">
              <a:solidFill>
                <a:srgbClr val="FF0000"/>
              </a:solidFill>
            </a:endParaRPr>
          </a:p>
          <a:p>
            <a:r>
              <a:rPr lang="es-ES" dirty="0"/>
              <a:t>58) </a:t>
            </a:r>
            <a:r>
              <a:rPr lang="es-ES" dirty="0" smtClean="0"/>
              <a:t>GLICINA.-</a:t>
            </a:r>
            <a:r>
              <a:rPr lang="es-ES" dirty="0" smtClean="0">
                <a:solidFill>
                  <a:srgbClr val="FF0000"/>
                </a:solidFill>
              </a:rPr>
              <a:t>Wisteria</a:t>
            </a:r>
            <a:r>
              <a:rPr lang="es-ES" dirty="0" smtClean="0">
                <a:solidFill>
                  <a:srgbClr val="FF0000"/>
                </a:solidFill>
              </a:rPr>
              <a:t> </a:t>
            </a:r>
            <a:r>
              <a:rPr lang="es-ES" dirty="0" smtClean="0">
                <a:solidFill>
                  <a:srgbClr val="FF0000"/>
                </a:solidFill>
              </a:rPr>
              <a:t>chinensis</a:t>
            </a:r>
            <a:endParaRPr lang="es-ES" dirty="0">
              <a:solidFill>
                <a:srgbClr val="FF0000"/>
              </a:solidFill>
            </a:endParaRPr>
          </a:p>
          <a:p>
            <a:endParaRPr lang="es-ES" dirty="0"/>
          </a:p>
        </p:txBody>
      </p:sp>
    </p:spTree>
    <p:extLst>
      <p:ext uri="{BB962C8B-B14F-4D97-AF65-F5344CB8AC3E}">
        <p14:creationId xmlns:p14="http://schemas.microsoft.com/office/powerpoint/2010/main" val="1332156333"/>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PLANTAS </a:t>
            </a:r>
            <a:r>
              <a:rPr lang="es-ES" dirty="0" smtClean="0"/>
              <a:t>CRASAS</a:t>
            </a:r>
            <a:endParaRPr lang="es-ES" dirty="0"/>
          </a:p>
          <a:p>
            <a:r>
              <a:rPr lang="es-ES" dirty="0"/>
              <a:t>Las plantas crasas están preparadas para crecer ellas solitas sin que tengan ningún tipo de mantenimiento. Destacan por sus formas y colores. Combinan perfectamente con pequeña planta de flor de temporada.</a:t>
            </a:r>
          </a:p>
          <a:p>
            <a:r>
              <a:rPr lang="es-ES" dirty="0"/>
              <a:t>59) </a:t>
            </a:r>
            <a:r>
              <a:rPr lang="es-ES" dirty="0" smtClean="0"/>
              <a:t>KALANCHOE.-</a:t>
            </a:r>
            <a:r>
              <a:rPr lang="es-ES" dirty="0" smtClean="0">
                <a:solidFill>
                  <a:srgbClr val="FF0000"/>
                </a:solidFill>
              </a:rPr>
              <a:t>Kalanchoe</a:t>
            </a:r>
            <a:r>
              <a:rPr lang="es-ES" dirty="0" smtClean="0">
                <a:solidFill>
                  <a:srgbClr val="FF0000"/>
                </a:solidFill>
              </a:rPr>
              <a:t> </a:t>
            </a:r>
            <a:r>
              <a:rPr lang="es-ES" dirty="0" smtClean="0">
                <a:solidFill>
                  <a:srgbClr val="FF0000"/>
                </a:solidFill>
              </a:rPr>
              <a:t>vars</a:t>
            </a:r>
            <a:r>
              <a:rPr lang="es-ES" dirty="0" smtClean="0"/>
              <a:t>.</a:t>
            </a:r>
            <a:endParaRPr lang="es-ES" dirty="0"/>
          </a:p>
          <a:p>
            <a:r>
              <a:rPr lang="es-ES" dirty="0"/>
              <a:t>60) ALOE </a:t>
            </a:r>
            <a:r>
              <a:rPr lang="es-ES" dirty="0" smtClean="0"/>
              <a:t>VERA.-</a:t>
            </a:r>
            <a:r>
              <a:rPr lang="es-ES" dirty="0" smtClean="0">
                <a:solidFill>
                  <a:srgbClr val="FF0000"/>
                </a:solidFill>
              </a:rPr>
              <a:t>Aloe vera</a:t>
            </a:r>
            <a:endParaRPr lang="es-ES" dirty="0">
              <a:solidFill>
                <a:srgbClr val="FF0000"/>
              </a:solidFill>
            </a:endParaRPr>
          </a:p>
          <a:p>
            <a:r>
              <a:rPr lang="es-ES" dirty="0"/>
              <a:t>61) AGAVE </a:t>
            </a:r>
            <a:r>
              <a:rPr lang="es-ES" dirty="0" smtClean="0"/>
              <a:t>ATTENUATA.-</a:t>
            </a:r>
            <a:r>
              <a:rPr lang="es-ES" dirty="0" smtClean="0">
                <a:solidFill>
                  <a:srgbClr val="FF0000"/>
                </a:solidFill>
              </a:rPr>
              <a:t>Agave </a:t>
            </a:r>
            <a:r>
              <a:rPr lang="es-ES" dirty="0" smtClean="0">
                <a:solidFill>
                  <a:srgbClr val="FF0000"/>
                </a:solidFill>
              </a:rPr>
              <a:t>attenuata</a:t>
            </a:r>
            <a:endParaRPr lang="es-ES" dirty="0">
              <a:solidFill>
                <a:srgbClr val="FF0000"/>
              </a:solidFill>
            </a:endParaRPr>
          </a:p>
          <a:p>
            <a:r>
              <a:rPr lang="es-ES" dirty="0"/>
              <a:t>62) AGAVE </a:t>
            </a:r>
            <a:r>
              <a:rPr lang="es-ES" dirty="0" smtClean="0"/>
              <a:t>FEROX.-</a:t>
            </a:r>
            <a:r>
              <a:rPr lang="es-ES" dirty="0" smtClean="0">
                <a:solidFill>
                  <a:srgbClr val="FF0000"/>
                </a:solidFill>
              </a:rPr>
              <a:t>Agave </a:t>
            </a:r>
            <a:r>
              <a:rPr lang="es-ES" dirty="0" smtClean="0">
                <a:solidFill>
                  <a:srgbClr val="FF0000"/>
                </a:solidFill>
              </a:rPr>
              <a:t>ferox</a:t>
            </a:r>
            <a:endParaRPr lang="es-ES" dirty="0">
              <a:solidFill>
                <a:srgbClr val="FF0000"/>
              </a:solidFill>
            </a:endParaRPr>
          </a:p>
          <a:p>
            <a:r>
              <a:rPr lang="es-ES" dirty="0"/>
              <a:t>63) AGAVE </a:t>
            </a:r>
            <a:r>
              <a:rPr lang="es-ES" dirty="0" smtClean="0"/>
              <a:t>AMERICANA.-</a:t>
            </a:r>
            <a:r>
              <a:rPr lang="es-ES" dirty="0" smtClean="0">
                <a:solidFill>
                  <a:srgbClr val="FF0000"/>
                </a:solidFill>
              </a:rPr>
              <a:t>Pita </a:t>
            </a:r>
            <a:r>
              <a:rPr lang="es-ES" dirty="0" smtClean="0">
                <a:solidFill>
                  <a:srgbClr val="FF0000"/>
                </a:solidFill>
              </a:rPr>
              <a:t>comun</a:t>
            </a:r>
            <a:endParaRPr lang="es-ES" dirty="0">
              <a:solidFill>
                <a:srgbClr val="FF0000"/>
              </a:solidFill>
            </a:endParaRPr>
          </a:p>
          <a:p>
            <a:r>
              <a:rPr lang="es-ES" dirty="0"/>
              <a:t>64) </a:t>
            </a:r>
            <a:r>
              <a:rPr lang="es-ES" dirty="0" smtClean="0"/>
              <a:t>AEONIUM.-</a:t>
            </a:r>
            <a:r>
              <a:rPr lang="es-ES" dirty="0" smtClean="0">
                <a:solidFill>
                  <a:srgbClr val="FF0000"/>
                </a:solidFill>
              </a:rPr>
              <a:t>Aeonium</a:t>
            </a:r>
            <a:r>
              <a:rPr lang="es-ES" dirty="0" smtClean="0">
                <a:solidFill>
                  <a:srgbClr val="FF0000"/>
                </a:solidFill>
              </a:rPr>
              <a:t> </a:t>
            </a:r>
            <a:r>
              <a:rPr lang="es-ES" dirty="0" smtClean="0">
                <a:solidFill>
                  <a:srgbClr val="FF0000"/>
                </a:solidFill>
              </a:rPr>
              <a:t>vars</a:t>
            </a:r>
            <a:r>
              <a:rPr lang="es-ES" dirty="0" smtClean="0">
                <a:solidFill>
                  <a:srgbClr val="FF0000"/>
                </a:solidFill>
              </a:rPr>
              <a:t>.</a:t>
            </a:r>
            <a:endParaRPr lang="es-ES" dirty="0">
              <a:solidFill>
                <a:srgbClr val="FF0000"/>
              </a:solidFill>
            </a:endParaRPr>
          </a:p>
          <a:p>
            <a:r>
              <a:rPr lang="es-ES" dirty="0"/>
              <a:t>65) ALOE </a:t>
            </a:r>
            <a:r>
              <a:rPr lang="es-ES" dirty="0" smtClean="0"/>
              <a:t>MARLOTII.-</a:t>
            </a:r>
            <a:r>
              <a:rPr lang="es-ES" dirty="0" smtClean="0">
                <a:solidFill>
                  <a:srgbClr val="FF0000"/>
                </a:solidFill>
              </a:rPr>
              <a:t>Aloe </a:t>
            </a:r>
            <a:r>
              <a:rPr lang="es-ES" dirty="0" smtClean="0">
                <a:solidFill>
                  <a:srgbClr val="FF0000"/>
                </a:solidFill>
              </a:rPr>
              <a:t>marlothii</a:t>
            </a:r>
            <a:endParaRPr lang="es-ES" dirty="0">
              <a:solidFill>
                <a:srgbClr val="FF0000"/>
              </a:solidFill>
            </a:endParaRPr>
          </a:p>
          <a:p>
            <a:r>
              <a:rPr lang="es-ES" dirty="0"/>
              <a:t>66) </a:t>
            </a:r>
            <a:r>
              <a:rPr lang="es-ES" dirty="0" smtClean="0"/>
              <a:t>PACHYPHYTUM OVIFERUM.-</a:t>
            </a:r>
            <a:r>
              <a:rPr lang="es-ES" dirty="0" smtClean="0">
                <a:solidFill>
                  <a:srgbClr val="FF0000"/>
                </a:solidFill>
              </a:rPr>
              <a:t>Pachyphytum</a:t>
            </a:r>
            <a:r>
              <a:rPr lang="es-ES" dirty="0" smtClean="0"/>
              <a:t>..</a:t>
            </a:r>
            <a:endParaRPr lang="es-ES" dirty="0"/>
          </a:p>
          <a:p>
            <a:endParaRPr lang="es-ES" dirty="0"/>
          </a:p>
        </p:txBody>
      </p:sp>
    </p:spTree>
    <p:extLst>
      <p:ext uri="{BB962C8B-B14F-4D97-AF65-F5344CB8AC3E}">
        <p14:creationId xmlns:p14="http://schemas.microsoft.com/office/powerpoint/2010/main" val="4236608060"/>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b="1" dirty="0"/>
              <a:t>PLANTAS PEQUEÑAS Y PLANTAS DE FLOR</a:t>
            </a:r>
          </a:p>
          <a:p>
            <a:r>
              <a:rPr lang="es-ES" dirty="0"/>
              <a:t>67) AVE DEL </a:t>
            </a:r>
            <a:r>
              <a:rPr lang="es-ES" dirty="0" smtClean="0"/>
              <a:t>PARAISO.-</a:t>
            </a:r>
            <a:r>
              <a:rPr lang="es-ES" dirty="0" smtClean="0">
                <a:solidFill>
                  <a:srgbClr val="FF0000"/>
                </a:solidFill>
              </a:rPr>
              <a:t>Strelitzia</a:t>
            </a:r>
            <a:r>
              <a:rPr lang="es-ES" dirty="0" smtClean="0">
                <a:solidFill>
                  <a:srgbClr val="FF0000"/>
                </a:solidFill>
              </a:rPr>
              <a:t> </a:t>
            </a:r>
            <a:r>
              <a:rPr lang="es-ES" dirty="0" smtClean="0">
                <a:solidFill>
                  <a:srgbClr val="FF0000"/>
                </a:solidFill>
              </a:rPr>
              <a:t>reginae</a:t>
            </a:r>
            <a:endParaRPr lang="es-ES" dirty="0">
              <a:solidFill>
                <a:srgbClr val="FF0000"/>
              </a:solidFill>
            </a:endParaRPr>
          </a:p>
          <a:p>
            <a:r>
              <a:rPr lang="es-ES" dirty="0"/>
              <a:t>68) </a:t>
            </a:r>
            <a:r>
              <a:rPr lang="es-ES" dirty="0" smtClean="0"/>
              <a:t>ESPARAGUERAS.-</a:t>
            </a:r>
            <a:r>
              <a:rPr lang="es-ES" dirty="0" smtClean="0">
                <a:solidFill>
                  <a:srgbClr val="FF0000"/>
                </a:solidFill>
              </a:rPr>
              <a:t>Asparagus</a:t>
            </a:r>
            <a:r>
              <a:rPr lang="es-ES" dirty="0" smtClean="0">
                <a:solidFill>
                  <a:srgbClr val="FF0000"/>
                </a:solidFill>
              </a:rPr>
              <a:t> </a:t>
            </a:r>
            <a:r>
              <a:rPr lang="es-ES" dirty="0" smtClean="0">
                <a:solidFill>
                  <a:srgbClr val="FF0000"/>
                </a:solidFill>
              </a:rPr>
              <a:t>vars</a:t>
            </a:r>
            <a:r>
              <a:rPr lang="es-ES" dirty="0" smtClean="0">
                <a:solidFill>
                  <a:srgbClr val="FF0000"/>
                </a:solidFill>
              </a:rPr>
              <a:t>.</a:t>
            </a:r>
            <a:endParaRPr lang="es-ES" dirty="0">
              <a:solidFill>
                <a:srgbClr val="FF0000"/>
              </a:solidFill>
            </a:endParaRPr>
          </a:p>
          <a:p>
            <a:r>
              <a:rPr lang="es-ES" dirty="0"/>
              <a:t>69) </a:t>
            </a:r>
            <a:r>
              <a:rPr lang="es-ES" dirty="0" smtClean="0"/>
              <a:t>TEUCRIUM.-</a:t>
            </a:r>
            <a:r>
              <a:rPr lang="es-ES" dirty="0" smtClean="0">
                <a:solidFill>
                  <a:srgbClr val="FF0000"/>
                </a:solidFill>
              </a:rPr>
              <a:t>Teucrium</a:t>
            </a:r>
            <a:r>
              <a:rPr lang="es-ES" dirty="0" smtClean="0">
                <a:solidFill>
                  <a:srgbClr val="FF0000"/>
                </a:solidFill>
              </a:rPr>
              <a:t> </a:t>
            </a:r>
            <a:r>
              <a:rPr lang="es-ES" dirty="0" smtClean="0">
                <a:solidFill>
                  <a:srgbClr val="FF0000"/>
                </a:solidFill>
              </a:rPr>
              <a:t>chamaedrys</a:t>
            </a:r>
            <a:endParaRPr lang="es-ES" dirty="0">
              <a:solidFill>
                <a:srgbClr val="FF0000"/>
              </a:solidFill>
            </a:endParaRPr>
          </a:p>
          <a:p>
            <a:r>
              <a:rPr lang="es-ES" dirty="0"/>
              <a:t>70) </a:t>
            </a:r>
            <a:r>
              <a:rPr lang="es-ES" dirty="0" smtClean="0"/>
              <a:t>MARGARITAS.-</a:t>
            </a:r>
            <a:r>
              <a:rPr lang="es-ES" dirty="0" smtClean="0">
                <a:solidFill>
                  <a:srgbClr val="FF0000"/>
                </a:solidFill>
              </a:rPr>
              <a:t>Chrysanthemum</a:t>
            </a:r>
            <a:r>
              <a:rPr lang="es-ES" dirty="0" smtClean="0">
                <a:solidFill>
                  <a:srgbClr val="FF0000"/>
                </a:solidFill>
              </a:rPr>
              <a:t> </a:t>
            </a:r>
            <a:r>
              <a:rPr lang="es-ES" dirty="0" smtClean="0">
                <a:solidFill>
                  <a:srgbClr val="FF0000"/>
                </a:solidFill>
              </a:rPr>
              <a:t>frutescens</a:t>
            </a:r>
            <a:endParaRPr lang="es-ES" dirty="0">
              <a:solidFill>
                <a:srgbClr val="FF0000"/>
              </a:solidFill>
            </a:endParaRPr>
          </a:p>
          <a:p>
            <a:r>
              <a:rPr lang="es-ES" dirty="0"/>
              <a:t>71) </a:t>
            </a:r>
            <a:r>
              <a:rPr lang="es-ES" dirty="0" smtClean="0"/>
              <a:t>PALMA DE SAGU.-</a:t>
            </a:r>
            <a:r>
              <a:rPr lang="es-ES" dirty="0" smtClean="0">
                <a:solidFill>
                  <a:srgbClr val="FF0000"/>
                </a:solidFill>
              </a:rPr>
              <a:t>Cyca</a:t>
            </a:r>
            <a:r>
              <a:rPr lang="es-ES" dirty="0" smtClean="0">
                <a:solidFill>
                  <a:srgbClr val="FF0000"/>
                </a:solidFill>
              </a:rPr>
              <a:t> revoluta</a:t>
            </a:r>
            <a:endParaRPr lang="es-ES" dirty="0">
              <a:solidFill>
                <a:srgbClr val="FF0000"/>
              </a:solidFill>
            </a:endParaRPr>
          </a:p>
          <a:p>
            <a:r>
              <a:rPr lang="es-ES" dirty="0"/>
              <a:t>72) </a:t>
            </a:r>
            <a:r>
              <a:rPr lang="es-ES" dirty="0" smtClean="0"/>
              <a:t>AGRACEJO.-</a:t>
            </a:r>
            <a:r>
              <a:rPr lang="es-ES" dirty="0" smtClean="0">
                <a:solidFill>
                  <a:srgbClr val="FF0000"/>
                </a:solidFill>
              </a:rPr>
              <a:t>Berberis</a:t>
            </a:r>
            <a:r>
              <a:rPr lang="es-ES" dirty="0" smtClean="0">
                <a:solidFill>
                  <a:srgbClr val="FF0000"/>
                </a:solidFill>
              </a:rPr>
              <a:t> </a:t>
            </a:r>
            <a:r>
              <a:rPr lang="es-ES" dirty="0" smtClean="0">
                <a:solidFill>
                  <a:srgbClr val="FF0000"/>
                </a:solidFill>
              </a:rPr>
              <a:t>vars</a:t>
            </a:r>
            <a:r>
              <a:rPr lang="es-ES" dirty="0" smtClean="0">
                <a:solidFill>
                  <a:srgbClr val="FF0000"/>
                </a:solidFill>
              </a:rPr>
              <a:t>.</a:t>
            </a:r>
            <a:endParaRPr lang="es-ES" dirty="0">
              <a:solidFill>
                <a:srgbClr val="FF0000"/>
              </a:solidFill>
            </a:endParaRPr>
          </a:p>
          <a:p>
            <a:r>
              <a:rPr lang="es-ES" dirty="0"/>
              <a:t>73) </a:t>
            </a:r>
            <a:r>
              <a:rPr lang="es-ES" dirty="0" smtClean="0"/>
              <a:t>OLIVILLO.-</a:t>
            </a:r>
            <a:r>
              <a:rPr lang="es-ES" dirty="0" smtClean="0">
                <a:solidFill>
                  <a:srgbClr val="FF0000"/>
                </a:solidFill>
              </a:rPr>
              <a:t>Teucrium</a:t>
            </a:r>
            <a:r>
              <a:rPr lang="es-ES" dirty="0" smtClean="0">
                <a:solidFill>
                  <a:srgbClr val="FF0000"/>
                </a:solidFill>
              </a:rPr>
              <a:t> </a:t>
            </a:r>
            <a:r>
              <a:rPr lang="es-ES" dirty="0" smtClean="0">
                <a:solidFill>
                  <a:srgbClr val="FF0000"/>
                </a:solidFill>
              </a:rPr>
              <a:t>fruticans</a:t>
            </a:r>
            <a:endParaRPr lang="es-ES" dirty="0">
              <a:solidFill>
                <a:srgbClr val="FF0000"/>
              </a:solidFill>
            </a:endParaRPr>
          </a:p>
          <a:p>
            <a:r>
              <a:rPr lang="es-ES" dirty="0"/>
              <a:t>74) ROSAL</a:t>
            </a:r>
          </a:p>
          <a:p>
            <a:r>
              <a:rPr lang="es-ES" dirty="0"/>
              <a:t>75) </a:t>
            </a:r>
            <a:r>
              <a:rPr lang="es-ES" dirty="0" smtClean="0"/>
              <a:t>BEAUCARNEA.- </a:t>
            </a:r>
            <a:r>
              <a:rPr lang="es-ES" dirty="0" smtClean="0">
                <a:solidFill>
                  <a:srgbClr val="FF0000"/>
                </a:solidFill>
              </a:rPr>
              <a:t>Nolina</a:t>
            </a:r>
            <a:r>
              <a:rPr lang="es-ES" dirty="0" smtClean="0">
                <a:solidFill>
                  <a:srgbClr val="FF0000"/>
                </a:solidFill>
              </a:rPr>
              <a:t> </a:t>
            </a:r>
            <a:r>
              <a:rPr lang="es-ES" dirty="0" smtClean="0">
                <a:solidFill>
                  <a:srgbClr val="FF0000"/>
                </a:solidFill>
              </a:rPr>
              <a:t>recurvata</a:t>
            </a:r>
            <a:endParaRPr lang="es-ES" dirty="0" smtClean="0">
              <a:solidFill>
                <a:srgbClr val="FF0000"/>
              </a:solidFill>
            </a:endParaRPr>
          </a:p>
          <a:p>
            <a:r>
              <a:rPr lang="es-ES" dirty="0"/>
              <a:t>76) </a:t>
            </a:r>
            <a:r>
              <a:rPr lang="es-ES" dirty="0" smtClean="0"/>
              <a:t>WESTRINGIA.-</a:t>
            </a:r>
            <a:r>
              <a:rPr lang="es-ES" dirty="0" smtClean="0">
                <a:solidFill>
                  <a:srgbClr val="FF0000"/>
                </a:solidFill>
              </a:rPr>
              <a:t>Westringia</a:t>
            </a:r>
            <a:r>
              <a:rPr lang="es-ES" dirty="0" smtClean="0">
                <a:solidFill>
                  <a:srgbClr val="FF0000"/>
                </a:solidFill>
              </a:rPr>
              <a:t> fruticosa</a:t>
            </a:r>
            <a:endParaRPr lang="es-ES" dirty="0">
              <a:solidFill>
                <a:srgbClr val="FF0000"/>
              </a:solidFill>
            </a:endParaRPr>
          </a:p>
          <a:p>
            <a:r>
              <a:rPr lang="es-ES" dirty="0"/>
              <a:t>77) </a:t>
            </a:r>
            <a:r>
              <a:rPr lang="es-ES" dirty="0" smtClean="0"/>
              <a:t>LINO DE NUEVE ZELANDA.-</a:t>
            </a:r>
            <a:r>
              <a:rPr lang="es-ES" dirty="0" smtClean="0">
                <a:solidFill>
                  <a:srgbClr val="FF0000"/>
                </a:solidFill>
              </a:rPr>
              <a:t>Phornium</a:t>
            </a:r>
            <a:r>
              <a:rPr lang="es-ES" dirty="0" smtClean="0">
                <a:solidFill>
                  <a:srgbClr val="FF0000"/>
                </a:solidFill>
              </a:rPr>
              <a:t> </a:t>
            </a:r>
            <a:r>
              <a:rPr lang="es-ES" dirty="0" smtClean="0">
                <a:solidFill>
                  <a:srgbClr val="FF0000"/>
                </a:solidFill>
              </a:rPr>
              <a:t>tenax</a:t>
            </a:r>
            <a:endParaRPr lang="es-ES" dirty="0">
              <a:solidFill>
                <a:srgbClr val="FF0000"/>
              </a:solidFill>
            </a:endParaRPr>
          </a:p>
          <a:p>
            <a:r>
              <a:rPr lang="es-ES" dirty="0"/>
              <a:t>78) </a:t>
            </a:r>
            <a:r>
              <a:rPr lang="es-ES" dirty="0" smtClean="0"/>
              <a:t>GAZANIAS</a:t>
            </a:r>
            <a:r>
              <a:rPr lang="es-ES" dirty="0" smtClean="0">
                <a:solidFill>
                  <a:srgbClr val="FF0000"/>
                </a:solidFill>
              </a:rPr>
              <a:t>.-</a:t>
            </a:r>
            <a:r>
              <a:rPr lang="es-ES" dirty="0" smtClean="0">
                <a:solidFill>
                  <a:srgbClr val="FF0000"/>
                </a:solidFill>
              </a:rPr>
              <a:t>Gazania</a:t>
            </a:r>
            <a:r>
              <a:rPr lang="es-ES" dirty="0" smtClean="0">
                <a:solidFill>
                  <a:srgbClr val="FF0000"/>
                </a:solidFill>
              </a:rPr>
              <a:t> </a:t>
            </a:r>
            <a:r>
              <a:rPr lang="es-ES" dirty="0" smtClean="0">
                <a:solidFill>
                  <a:srgbClr val="FF0000"/>
                </a:solidFill>
              </a:rPr>
              <a:t>vars</a:t>
            </a:r>
            <a:r>
              <a:rPr lang="es-ES" dirty="0" smtClean="0">
                <a:solidFill>
                  <a:srgbClr val="FF0000"/>
                </a:solidFill>
              </a:rPr>
              <a:t>.</a:t>
            </a:r>
            <a:endParaRPr lang="es-ES" dirty="0">
              <a:solidFill>
                <a:srgbClr val="FF0000"/>
              </a:solidFill>
            </a:endParaRPr>
          </a:p>
          <a:p>
            <a:endParaRPr lang="es-ES" dirty="0"/>
          </a:p>
          <a:p>
            <a:endParaRPr lang="es-ES" dirty="0"/>
          </a:p>
        </p:txBody>
      </p:sp>
    </p:spTree>
    <p:extLst>
      <p:ext uri="{BB962C8B-B14F-4D97-AF65-F5344CB8AC3E}">
        <p14:creationId xmlns:p14="http://schemas.microsoft.com/office/powerpoint/2010/main" val="3850234452"/>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79) </a:t>
            </a:r>
            <a:r>
              <a:rPr lang="es-ES" dirty="0" smtClean="0"/>
              <a:t>TARAJE.-</a:t>
            </a:r>
            <a:r>
              <a:rPr lang="es-ES" dirty="0" smtClean="0">
                <a:solidFill>
                  <a:srgbClr val="FF0000"/>
                </a:solidFill>
              </a:rPr>
              <a:t>Tamarix</a:t>
            </a:r>
            <a:r>
              <a:rPr lang="es-ES" dirty="0" smtClean="0">
                <a:solidFill>
                  <a:srgbClr val="FF0000"/>
                </a:solidFill>
              </a:rPr>
              <a:t> </a:t>
            </a:r>
            <a:r>
              <a:rPr lang="es-ES" dirty="0" smtClean="0">
                <a:solidFill>
                  <a:srgbClr val="FF0000"/>
                </a:solidFill>
              </a:rPr>
              <a:t>vars</a:t>
            </a:r>
            <a:r>
              <a:rPr lang="es-ES" dirty="0" smtClean="0">
                <a:solidFill>
                  <a:srgbClr val="FF0000"/>
                </a:solidFill>
              </a:rPr>
              <a:t>.</a:t>
            </a:r>
            <a:endParaRPr lang="es-ES" dirty="0">
              <a:solidFill>
                <a:srgbClr val="FF0000"/>
              </a:solidFill>
            </a:endParaRPr>
          </a:p>
          <a:p>
            <a:r>
              <a:rPr lang="es-ES" dirty="0"/>
              <a:t>80) LOTUS.-</a:t>
            </a:r>
            <a:r>
              <a:rPr lang="es-ES" dirty="0">
                <a:solidFill>
                  <a:srgbClr val="FF0000"/>
                </a:solidFill>
              </a:rPr>
              <a:t>Lotus </a:t>
            </a:r>
            <a:r>
              <a:rPr lang="es-ES" dirty="0">
                <a:solidFill>
                  <a:srgbClr val="FF0000"/>
                </a:solidFill>
              </a:rPr>
              <a:t>berthelotii</a:t>
            </a:r>
            <a:endParaRPr lang="es-ES" dirty="0">
              <a:solidFill>
                <a:srgbClr val="FF0000"/>
              </a:solidFill>
            </a:endParaRPr>
          </a:p>
          <a:p>
            <a:r>
              <a:rPr lang="es-ES" dirty="0"/>
              <a:t>81) </a:t>
            </a:r>
            <a:r>
              <a:rPr lang="es-ES" dirty="0" smtClean="0"/>
              <a:t>CLAVEL.-</a:t>
            </a:r>
            <a:r>
              <a:rPr lang="es-ES" dirty="0" smtClean="0">
                <a:solidFill>
                  <a:srgbClr val="FF0000"/>
                </a:solidFill>
              </a:rPr>
              <a:t>Dianthus</a:t>
            </a:r>
            <a:r>
              <a:rPr lang="es-ES" dirty="0" smtClean="0">
                <a:solidFill>
                  <a:srgbClr val="FF0000"/>
                </a:solidFill>
              </a:rPr>
              <a:t> </a:t>
            </a:r>
            <a:r>
              <a:rPr lang="es-ES" dirty="0" smtClean="0">
                <a:solidFill>
                  <a:srgbClr val="FF0000"/>
                </a:solidFill>
              </a:rPr>
              <a:t>vars</a:t>
            </a:r>
            <a:r>
              <a:rPr lang="es-ES" dirty="0" smtClean="0">
                <a:solidFill>
                  <a:srgbClr val="FF0000"/>
                </a:solidFill>
              </a:rPr>
              <a:t>.</a:t>
            </a:r>
            <a:endParaRPr lang="es-ES" dirty="0">
              <a:solidFill>
                <a:srgbClr val="FF0000"/>
              </a:solidFill>
            </a:endParaRPr>
          </a:p>
          <a:p>
            <a:r>
              <a:rPr lang="es-ES" dirty="0"/>
              <a:t>82) DIMORFOTECAS.-</a:t>
            </a:r>
            <a:r>
              <a:rPr lang="es-ES" dirty="0">
                <a:solidFill>
                  <a:srgbClr val="FF0000"/>
                </a:solidFill>
              </a:rPr>
              <a:t>Osteospermum</a:t>
            </a:r>
            <a:r>
              <a:rPr lang="es-ES" dirty="0">
                <a:solidFill>
                  <a:srgbClr val="FF0000"/>
                </a:solidFill>
              </a:rPr>
              <a:t> </a:t>
            </a:r>
            <a:r>
              <a:rPr lang="es-ES" dirty="0">
                <a:solidFill>
                  <a:srgbClr val="FF0000"/>
                </a:solidFill>
              </a:rPr>
              <a:t>ecklonis</a:t>
            </a:r>
            <a:r>
              <a:rPr lang="es-ES" dirty="0">
                <a:solidFill>
                  <a:srgbClr val="FF0000"/>
                </a:solidFill>
              </a:rPr>
              <a:t> </a:t>
            </a:r>
          </a:p>
          <a:p>
            <a:r>
              <a:rPr lang="es-ES" dirty="0"/>
              <a:t>88) </a:t>
            </a:r>
            <a:r>
              <a:rPr lang="es-ES" dirty="0" smtClean="0"/>
              <a:t>BREZO.-</a:t>
            </a:r>
            <a:r>
              <a:rPr lang="es-ES" dirty="0" smtClean="0">
                <a:solidFill>
                  <a:srgbClr val="FF0000"/>
                </a:solidFill>
              </a:rPr>
              <a:t>Erica</a:t>
            </a:r>
            <a:r>
              <a:rPr lang="es-ES" dirty="0" smtClean="0">
                <a:solidFill>
                  <a:srgbClr val="FF0000"/>
                </a:solidFill>
              </a:rPr>
              <a:t> </a:t>
            </a:r>
            <a:r>
              <a:rPr lang="es-ES" dirty="0" smtClean="0">
                <a:solidFill>
                  <a:srgbClr val="FF0000"/>
                </a:solidFill>
              </a:rPr>
              <a:t>arborea</a:t>
            </a:r>
            <a:endParaRPr lang="es-ES" dirty="0">
              <a:solidFill>
                <a:srgbClr val="FF0000"/>
              </a:solidFill>
            </a:endParaRPr>
          </a:p>
          <a:p>
            <a:r>
              <a:rPr lang="es-ES" dirty="0"/>
              <a:t>89) </a:t>
            </a:r>
            <a:r>
              <a:rPr lang="es-ES" dirty="0" smtClean="0"/>
              <a:t>PETUNIAS.-</a:t>
            </a:r>
            <a:r>
              <a:rPr lang="es-ES" dirty="0" smtClean="0">
                <a:solidFill>
                  <a:srgbClr val="FF0000"/>
                </a:solidFill>
              </a:rPr>
              <a:t>Petunia x hibrida</a:t>
            </a:r>
            <a:endParaRPr lang="es-ES" dirty="0">
              <a:solidFill>
                <a:srgbClr val="FF0000"/>
              </a:solidFill>
            </a:endParaRPr>
          </a:p>
          <a:p>
            <a:r>
              <a:rPr lang="es-ES" dirty="0"/>
              <a:t>90) </a:t>
            </a:r>
            <a:r>
              <a:rPr lang="es-ES" dirty="0" smtClean="0"/>
              <a:t>LANTANAS.-</a:t>
            </a:r>
            <a:r>
              <a:rPr lang="es-ES" dirty="0" smtClean="0">
                <a:solidFill>
                  <a:srgbClr val="FF0000"/>
                </a:solidFill>
              </a:rPr>
              <a:t>Lantana </a:t>
            </a:r>
            <a:r>
              <a:rPr lang="es-ES" dirty="0" smtClean="0">
                <a:solidFill>
                  <a:srgbClr val="FF0000"/>
                </a:solidFill>
              </a:rPr>
              <a:t>camara</a:t>
            </a:r>
            <a:r>
              <a:rPr lang="es-ES" dirty="0" smtClean="0">
                <a:solidFill>
                  <a:srgbClr val="FF0000"/>
                </a:solidFill>
              </a:rPr>
              <a:t> </a:t>
            </a:r>
            <a:r>
              <a:rPr lang="es-ES" dirty="0" smtClean="0">
                <a:solidFill>
                  <a:srgbClr val="FF0000"/>
                </a:solidFill>
              </a:rPr>
              <a:t>vars</a:t>
            </a:r>
            <a:r>
              <a:rPr lang="es-ES" dirty="0" smtClean="0">
                <a:solidFill>
                  <a:srgbClr val="FF0000"/>
                </a:solidFill>
              </a:rPr>
              <a:t>.</a:t>
            </a:r>
            <a:endParaRPr lang="es-ES" dirty="0">
              <a:solidFill>
                <a:srgbClr val="FF0000"/>
              </a:solidFill>
            </a:endParaRPr>
          </a:p>
          <a:p>
            <a:r>
              <a:rPr lang="es-ES" dirty="0"/>
              <a:t>91) </a:t>
            </a:r>
            <a:r>
              <a:rPr lang="es-ES" dirty="0" smtClean="0"/>
              <a:t>VERBENAS.- </a:t>
            </a:r>
            <a:r>
              <a:rPr lang="es-ES" dirty="0" smtClean="0">
                <a:solidFill>
                  <a:srgbClr val="FF0000"/>
                </a:solidFill>
              </a:rPr>
              <a:t>Verbena x  hibrida y </a:t>
            </a:r>
            <a:r>
              <a:rPr lang="es-ES" dirty="0" smtClean="0">
                <a:solidFill>
                  <a:srgbClr val="FF0000"/>
                </a:solidFill>
              </a:rPr>
              <a:t>vars</a:t>
            </a:r>
            <a:r>
              <a:rPr lang="es-ES" dirty="0" smtClean="0">
                <a:solidFill>
                  <a:srgbClr val="FF0000"/>
                </a:solidFill>
              </a:rPr>
              <a:t>.</a:t>
            </a:r>
            <a:endParaRPr lang="es-ES" dirty="0">
              <a:solidFill>
                <a:srgbClr val="FF0000"/>
              </a:solidFill>
            </a:endParaRPr>
          </a:p>
          <a:p>
            <a:r>
              <a:rPr lang="es-ES" dirty="0"/>
              <a:t>92) CLAVEL </a:t>
            </a:r>
            <a:r>
              <a:rPr lang="es-ES" dirty="0" smtClean="0"/>
              <a:t>CHINO.-</a:t>
            </a:r>
            <a:r>
              <a:rPr lang="es-ES" dirty="0" smtClean="0">
                <a:solidFill>
                  <a:srgbClr val="FF0000"/>
                </a:solidFill>
              </a:rPr>
              <a:t>Dianthus</a:t>
            </a:r>
            <a:r>
              <a:rPr lang="es-ES" dirty="0" smtClean="0">
                <a:solidFill>
                  <a:srgbClr val="FF0000"/>
                </a:solidFill>
              </a:rPr>
              <a:t> </a:t>
            </a:r>
            <a:r>
              <a:rPr lang="es-ES" dirty="0" smtClean="0">
                <a:solidFill>
                  <a:srgbClr val="FF0000"/>
                </a:solidFill>
              </a:rPr>
              <a:t>chinensis</a:t>
            </a:r>
            <a:r>
              <a:rPr lang="es-ES" dirty="0" smtClean="0">
                <a:solidFill>
                  <a:srgbClr val="FF0000"/>
                </a:solidFill>
              </a:rPr>
              <a:t> o </a:t>
            </a:r>
            <a:r>
              <a:rPr lang="es-ES" dirty="0" smtClean="0">
                <a:solidFill>
                  <a:srgbClr val="FF0000"/>
                </a:solidFill>
              </a:rPr>
              <a:t>Tagetes</a:t>
            </a:r>
            <a:endParaRPr lang="es-ES" dirty="0">
              <a:solidFill>
                <a:srgbClr val="FF0000"/>
              </a:solidFill>
            </a:endParaRPr>
          </a:p>
          <a:p>
            <a:endParaRPr lang="es-ES" dirty="0"/>
          </a:p>
        </p:txBody>
      </p:sp>
    </p:spTree>
    <p:extLst>
      <p:ext uri="{BB962C8B-B14F-4D97-AF65-F5344CB8AC3E}">
        <p14:creationId xmlns:p14="http://schemas.microsoft.com/office/powerpoint/2010/main" val="9116091"/>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b="1" dirty="0" smtClean="0"/>
              <a:t>HUERTO</a:t>
            </a:r>
            <a:endParaRPr lang="es-ES" b="1" dirty="0"/>
          </a:p>
          <a:p>
            <a:r>
              <a:rPr lang="es-ES" dirty="0"/>
              <a:t>93) TOMATES.-</a:t>
            </a:r>
            <a:r>
              <a:rPr lang="es-ES" dirty="0">
                <a:solidFill>
                  <a:srgbClr val="FF0000"/>
                </a:solidFill>
              </a:rPr>
              <a:t>Solanum</a:t>
            </a:r>
            <a:r>
              <a:rPr lang="es-ES" dirty="0">
                <a:solidFill>
                  <a:srgbClr val="FF0000"/>
                </a:solidFill>
              </a:rPr>
              <a:t> </a:t>
            </a:r>
            <a:r>
              <a:rPr lang="es-ES" dirty="0">
                <a:solidFill>
                  <a:srgbClr val="FF0000"/>
                </a:solidFill>
              </a:rPr>
              <a:t>lycopersicum</a:t>
            </a:r>
            <a:endParaRPr lang="es-ES" dirty="0">
              <a:solidFill>
                <a:srgbClr val="FF0000"/>
              </a:solidFill>
            </a:endParaRPr>
          </a:p>
          <a:p>
            <a:r>
              <a:rPr lang="es-ES" dirty="0"/>
              <a:t>94) LECHUGAS.-</a:t>
            </a:r>
            <a:r>
              <a:rPr lang="es-ES" dirty="0">
                <a:solidFill>
                  <a:srgbClr val="FF0000"/>
                </a:solidFill>
              </a:rPr>
              <a:t>Lactuca</a:t>
            </a:r>
            <a:r>
              <a:rPr lang="es-ES" dirty="0">
                <a:solidFill>
                  <a:srgbClr val="FF0000"/>
                </a:solidFill>
              </a:rPr>
              <a:t> sativa</a:t>
            </a:r>
          </a:p>
          <a:p>
            <a:r>
              <a:rPr lang="es-ES" dirty="0"/>
              <a:t>95) CEBOLLAS.-</a:t>
            </a:r>
            <a:r>
              <a:rPr lang="es-ES" dirty="0">
                <a:solidFill>
                  <a:srgbClr val="FF0000"/>
                </a:solidFill>
              </a:rPr>
              <a:t>Allium</a:t>
            </a:r>
            <a:r>
              <a:rPr lang="es-ES" dirty="0">
                <a:solidFill>
                  <a:srgbClr val="FF0000"/>
                </a:solidFill>
              </a:rPr>
              <a:t> cepa</a:t>
            </a:r>
          </a:p>
          <a:p>
            <a:r>
              <a:rPr lang="es-ES" dirty="0"/>
              <a:t>96) HABAS.-</a:t>
            </a:r>
            <a:r>
              <a:rPr lang="es-ES" dirty="0">
                <a:solidFill>
                  <a:srgbClr val="FF0000"/>
                </a:solidFill>
              </a:rPr>
              <a:t>Vicia faba</a:t>
            </a:r>
          </a:p>
          <a:p>
            <a:r>
              <a:rPr lang="es-ES" dirty="0"/>
              <a:t>97) NABOS.-</a:t>
            </a:r>
            <a:r>
              <a:rPr lang="es-ES" dirty="0">
                <a:solidFill>
                  <a:srgbClr val="FF0000"/>
                </a:solidFill>
              </a:rPr>
              <a:t>Brassica</a:t>
            </a:r>
            <a:r>
              <a:rPr lang="es-ES" dirty="0">
                <a:solidFill>
                  <a:srgbClr val="FF0000"/>
                </a:solidFill>
              </a:rPr>
              <a:t> rapa,</a:t>
            </a:r>
          </a:p>
          <a:p>
            <a:r>
              <a:rPr lang="es-ES" dirty="0"/>
              <a:t>98) ZANAHORIAS.-</a:t>
            </a:r>
            <a:r>
              <a:rPr lang="es-ES" dirty="0">
                <a:solidFill>
                  <a:srgbClr val="FF0000"/>
                </a:solidFill>
              </a:rPr>
              <a:t>Daucus</a:t>
            </a:r>
            <a:r>
              <a:rPr lang="es-ES" dirty="0">
                <a:solidFill>
                  <a:srgbClr val="FF0000"/>
                </a:solidFill>
              </a:rPr>
              <a:t> carota </a:t>
            </a:r>
          </a:p>
          <a:p>
            <a:r>
              <a:rPr lang="es-ES" dirty="0"/>
              <a:t>99) ALCACHOFAS</a:t>
            </a:r>
            <a:r>
              <a:rPr lang="es-ES" dirty="0">
                <a:solidFill>
                  <a:srgbClr val="FF0000"/>
                </a:solidFill>
              </a:rPr>
              <a:t>.-(</a:t>
            </a:r>
            <a:r>
              <a:rPr lang="es-ES" dirty="0">
                <a:solidFill>
                  <a:srgbClr val="FF0000"/>
                </a:solidFill>
              </a:rPr>
              <a:t>Cynara</a:t>
            </a:r>
            <a:r>
              <a:rPr lang="es-ES" dirty="0">
                <a:solidFill>
                  <a:srgbClr val="FF0000"/>
                </a:solidFill>
              </a:rPr>
              <a:t> </a:t>
            </a:r>
            <a:r>
              <a:rPr lang="es-ES" dirty="0">
                <a:solidFill>
                  <a:srgbClr val="FF0000"/>
                </a:solidFill>
              </a:rPr>
              <a:t>cardunculus</a:t>
            </a:r>
            <a:r>
              <a:rPr lang="es-ES" dirty="0">
                <a:solidFill>
                  <a:srgbClr val="FF0000"/>
                </a:solidFill>
              </a:rPr>
              <a:t> </a:t>
            </a:r>
            <a:r>
              <a:rPr lang="es-ES" dirty="0">
                <a:solidFill>
                  <a:srgbClr val="FF0000"/>
                </a:solidFill>
              </a:rPr>
              <a:t>var</a:t>
            </a:r>
            <a:r>
              <a:rPr lang="es-ES" dirty="0">
                <a:solidFill>
                  <a:srgbClr val="FF0000"/>
                </a:solidFill>
              </a:rPr>
              <a:t>. </a:t>
            </a:r>
            <a:r>
              <a:rPr lang="es-ES" dirty="0" smtClean="0">
                <a:solidFill>
                  <a:srgbClr val="FF0000"/>
                </a:solidFill>
              </a:rPr>
              <a:t>Scolymus</a:t>
            </a:r>
            <a:r>
              <a:rPr lang="es-ES" dirty="0" smtClean="0">
                <a:solidFill>
                  <a:srgbClr val="FF0000"/>
                </a:solidFill>
              </a:rPr>
              <a:t>)</a:t>
            </a:r>
            <a:endParaRPr lang="es-ES" dirty="0">
              <a:solidFill>
                <a:srgbClr val="FF0000"/>
              </a:solidFill>
            </a:endParaRPr>
          </a:p>
          <a:p>
            <a:r>
              <a:rPr lang="es-ES" dirty="0"/>
              <a:t>100) PIMIENTOS.-</a:t>
            </a:r>
            <a:r>
              <a:rPr lang="es-ES" dirty="0" smtClean="0">
                <a:solidFill>
                  <a:srgbClr val="FF0000"/>
                </a:solidFill>
              </a:rPr>
              <a:t>Capsicum</a:t>
            </a:r>
            <a:r>
              <a:rPr lang="es-ES" dirty="0" smtClean="0">
                <a:solidFill>
                  <a:srgbClr val="FF0000"/>
                </a:solidFill>
              </a:rPr>
              <a:t> </a:t>
            </a:r>
            <a:r>
              <a:rPr lang="es-ES" dirty="0" smtClean="0">
                <a:solidFill>
                  <a:srgbClr val="FF0000"/>
                </a:solidFill>
              </a:rPr>
              <a:t>vars</a:t>
            </a:r>
            <a:r>
              <a:rPr lang="es-ES" dirty="0" smtClean="0">
                <a:solidFill>
                  <a:srgbClr val="FF0000"/>
                </a:solidFill>
              </a:rPr>
              <a:t>.</a:t>
            </a:r>
            <a:endParaRPr lang="es-ES" dirty="0">
              <a:solidFill>
                <a:srgbClr val="FF0000"/>
              </a:solidFill>
            </a:endParaRPr>
          </a:p>
          <a:p>
            <a:r>
              <a:rPr lang="es-ES" dirty="0"/>
              <a:t>101) COLES</a:t>
            </a:r>
            <a:r>
              <a:rPr lang="es-ES" dirty="0" smtClean="0">
                <a:solidFill>
                  <a:srgbClr val="FF0000"/>
                </a:solidFill>
              </a:rPr>
              <a:t>.-</a:t>
            </a:r>
            <a:r>
              <a:rPr lang="es-ES" dirty="0" smtClean="0">
                <a:solidFill>
                  <a:srgbClr val="FF0000"/>
                </a:solidFill>
              </a:rPr>
              <a:t>Brassica</a:t>
            </a:r>
            <a:r>
              <a:rPr lang="es-ES" dirty="0" smtClean="0">
                <a:solidFill>
                  <a:srgbClr val="FF0000"/>
                </a:solidFill>
              </a:rPr>
              <a:t> </a:t>
            </a:r>
            <a:r>
              <a:rPr lang="es-ES" dirty="0">
                <a:solidFill>
                  <a:srgbClr val="FF0000"/>
                </a:solidFill>
              </a:rPr>
              <a:t>oleracea</a:t>
            </a:r>
            <a:r>
              <a:rPr lang="es-ES" dirty="0">
                <a:solidFill>
                  <a:srgbClr val="FF0000"/>
                </a:solidFill>
              </a:rPr>
              <a:t> </a:t>
            </a:r>
            <a:r>
              <a:rPr lang="es-ES" dirty="0">
                <a:solidFill>
                  <a:srgbClr val="FF0000"/>
                </a:solidFill>
              </a:rPr>
              <a:t>convar</a:t>
            </a:r>
            <a:r>
              <a:rPr lang="es-ES" dirty="0">
                <a:solidFill>
                  <a:srgbClr val="FF0000"/>
                </a:solidFill>
              </a:rPr>
              <a:t>. </a:t>
            </a:r>
            <a:r>
              <a:rPr lang="es-ES" dirty="0">
                <a:solidFill>
                  <a:srgbClr val="FF0000"/>
                </a:solidFill>
              </a:rPr>
              <a:t>acephala</a:t>
            </a:r>
            <a:r>
              <a:rPr lang="es-ES" dirty="0">
                <a:solidFill>
                  <a:srgbClr val="FF0000"/>
                </a:solidFill>
              </a:rPr>
              <a:t> </a:t>
            </a:r>
            <a:endParaRPr lang="es-ES" dirty="0" smtClean="0">
              <a:solidFill>
                <a:srgbClr val="FF0000"/>
              </a:solidFill>
            </a:endParaRPr>
          </a:p>
          <a:p>
            <a:r>
              <a:rPr lang="pt-BR" dirty="0"/>
              <a:t>102) RABANOS.-</a:t>
            </a:r>
            <a:r>
              <a:rPr lang="pt-BR" dirty="0">
                <a:solidFill>
                  <a:srgbClr val="FF0000"/>
                </a:solidFill>
              </a:rPr>
              <a:t>Raphanus</a:t>
            </a:r>
            <a:r>
              <a:rPr lang="pt-BR" dirty="0">
                <a:solidFill>
                  <a:srgbClr val="FF0000"/>
                </a:solidFill>
              </a:rPr>
              <a:t> </a:t>
            </a:r>
            <a:r>
              <a:rPr lang="pt-BR" dirty="0" smtClean="0">
                <a:solidFill>
                  <a:srgbClr val="FF0000"/>
                </a:solidFill>
              </a:rPr>
              <a:t>sativus</a:t>
            </a:r>
            <a:endParaRPr lang="pt-BR" dirty="0">
              <a:solidFill>
                <a:srgbClr val="FF0000"/>
              </a:solidFill>
            </a:endParaRPr>
          </a:p>
          <a:p>
            <a:r>
              <a:rPr lang="pt-BR" dirty="0"/>
              <a:t>103) GIRASOL.-</a:t>
            </a:r>
            <a:r>
              <a:rPr lang="pt-BR" dirty="0">
                <a:solidFill>
                  <a:srgbClr val="FF0000"/>
                </a:solidFill>
              </a:rPr>
              <a:t>Helianthus</a:t>
            </a:r>
            <a:r>
              <a:rPr lang="pt-BR" dirty="0">
                <a:solidFill>
                  <a:srgbClr val="FF0000"/>
                </a:solidFill>
              </a:rPr>
              <a:t> </a:t>
            </a:r>
            <a:r>
              <a:rPr lang="pt-BR" dirty="0" smtClean="0">
                <a:solidFill>
                  <a:srgbClr val="FF0000"/>
                </a:solidFill>
              </a:rPr>
              <a:t>annuus</a:t>
            </a:r>
            <a:endParaRPr lang="pt-BR" dirty="0">
              <a:solidFill>
                <a:srgbClr val="FF0000"/>
              </a:solidFill>
            </a:endParaRPr>
          </a:p>
          <a:p>
            <a:r>
              <a:rPr lang="pt-BR" dirty="0"/>
              <a:t>104) </a:t>
            </a:r>
            <a:r>
              <a:rPr lang="pt-BR" dirty="0" smtClean="0"/>
              <a:t>MAIZ.-</a:t>
            </a:r>
            <a:r>
              <a:rPr lang="pt-BR" dirty="0" smtClean="0">
                <a:solidFill>
                  <a:srgbClr val="FF0000"/>
                </a:solidFill>
              </a:rPr>
              <a:t>Zea</a:t>
            </a:r>
            <a:r>
              <a:rPr lang="pt-BR" dirty="0" smtClean="0">
                <a:solidFill>
                  <a:srgbClr val="FF0000"/>
                </a:solidFill>
              </a:rPr>
              <a:t> mais</a:t>
            </a:r>
            <a:endParaRPr lang="pt-BR" dirty="0">
              <a:solidFill>
                <a:srgbClr val="FF0000"/>
              </a:solidFill>
            </a:endParaRPr>
          </a:p>
          <a:p>
            <a:endParaRPr lang="es-ES" dirty="0"/>
          </a:p>
          <a:p>
            <a:endParaRPr lang="es-ES" dirty="0"/>
          </a:p>
        </p:txBody>
      </p:sp>
    </p:spTree>
    <p:extLst>
      <p:ext uri="{BB962C8B-B14F-4D97-AF65-F5344CB8AC3E}">
        <p14:creationId xmlns:p14="http://schemas.microsoft.com/office/powerpoint/2010/main" val="2255970594"/>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105) PEPINOS.-</a:t>
            </a:r>
            <a:r>
              <a:rPr lang="es-ES" dirty="0">
                <a:solidFill>
                  <a:srgbClr val="FF0000"/>
                </a:solidFill>
              </a:rPr>
              <a:t>Cucumis</a:t>
            </a:r>
            <a:r>
              <a:rPr lang="es-ES" dirty="0">
                <a:solidFill>
                  <a:srgbClr val="FF0000"/>
                </a:solidFill>
              </a:rPr>
              <a:t> </a:t>
            </a:r>
            <a:r>
              <a:rPr lang="es-ES" dirty="0">
                <a:solidFill>
                  <a:srgbClr val="FF0000"/>
                </a:solidFill>
              </a:rPr>
              <a:t>sativus</a:t>
            </a:r>
            <a:endParaRPr lang="es-ES" dirty="0">
              <a:solidFill>
                <a:srgbClr val="FF0000"/>
              </a:solidFill>
            </a:endParaRPr>
          </a:p>
          <a:p>
            <a:r>
              <a:rPr lang="es-ES" dirty="0"/>
              <a:t>106) AJOS.-</a:t>
            </a:r>
            <a:r>
              <a:rPr lang="es-ES" dirty="0">
                <a:solidFill>
                  <a:srgbClr val="FF0000"/>
                </a:solidFill>
              </a:rPr>
              <a:t>Allium</a:t>
            </a:r>
            <a:r>
              <a:rPr lang="es-ES" dirty="0">
                <a:solidFill>
                  <a:srgbClr val="FF0000"/>
                </a:solidFill>
              </a:rPr>
              <a:t> </a:t>
            </a:r>
            <a:r>
              <a:rPr lang="es-ES" dirty="0">
                <a:solidFill>
                  <a:srgbClr val="FF0000"/>
                </a:solidFill>
              </a:rPr>
              <a:t>sativum</a:t>
            </a:r>
            <a:endParaRPr lang="es-ES" dirty="0">
              <a:solidFill>
                <a:srgbClr val="FF0000"/>
              </a:solidFill>
            </a:endParaRPr>
          </a:p>
          <a:p>
            <a:r>
              <a:rPr lang="es-ES" dirty="0"/>
              <a:t>107) CARDOS.-</a:t>
            </a:r>
            <a:r>
              <a:rPr lang="es-ES" dirty="0">
                <a:solidFill>
                  <a:srgbClr val="FF0000"/>
                </a:solidFill>
              </a:rPr>
              <a:t>Cynara</a:t>
            </a:r>
            <a:r>
              <a:rPr lang="es-ES" dirty="0">
                <a:solidFill>
                  <a:srgbClr val="FF0000"/>
                </a:solidFill>
              </a:rPr>
              <a:t> </a:t>
            </a:r>
            <a:r>
              <a:rPr lang="es-ES" dirty="0" smtClean="0">
                <a:solidFill>
                  <a:srgbClr val="FF0000"/>
                </a:solidFill>
              </a:rPr>
              <a:t>cardunculus</a:t>
            </a:r>
            <a:r>
              <a:rPr lang="es-ES" dirty="0" smtClean="0"/>
              <a:t>, </a:t>
            </a:r>
            <a:endParaRPr lang="es-ES" dirty="0"/>
          </a:p>
          <a:p>
            <a:r>
              <a:rPr lang="es-ES" dirty="0"/>
              <a:t>En el arte del jardín, intervienen principios compositivos y de orden, al igual que   otras artes porque tienen su origen en leyes universales. Como en los principios de la armonía musical o en  combinaciones de espacios y colores de las artes plásticas. </a:t>
            </a:r>
          </a:p>
          <a:p>
            <a:r>
              <a:rPr lang="es-ES" dirty="0"/>
              <a:t>El diseño de jardines significa organizar y modelar espacios con un fin determinado. </a:t>
            </a:r>
            <a:endParaRPr lang="es-ES" dirty="0" smtClean="0"/>
          </a:p>
          <a:p>
            <a:r>
              <a:rPr lang="es-ES" dirty="0" smtClean="0"/>
              <a:t>Utilitarios</a:t>
            </a:r>
            <a:r>
              <a:rPr lang="es-ES" dirty="0"/>
              <a:t>, estéticos, forman parte de una composición que armoniza elementos naturales con arquitecturas y decoraciones. </a:t>
            </a:r>
          </a:p>
          <a:p>
            <a:endParaRPr lang="es-ES" dirty="0"/>
          </a:p>
        </p:txBody>
      </p:sp>
    </p:spTree>
    <p:extLst>
      <p:ext uri="{BB962C8B-B14F-4D97-AF65-F5344CB8AC3E}">
        <p14:creationId xmlns:p14="http://schemas.microsoft.com/office/powerpoint/2010/main" val="3009327598"/>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Es un proceso que requiere el conocimiento del lugar, su potencial, y especialmente,  sensibilidad para realizar espacios beneficiosos para disfrutar sin dañar el medio ambiente</a:t>
            </a:r>
            <a:r>
              <a:rPr lang="es-ES" dirty="0" smtClean="0"/>
              <a:t>.</a:t>
            </a:r>
          </a:p>
          <a:p>
            <a:endParaRPr lang="es-ES" dirty="0"/>
          </a:p>
        </p:txBody>
      </p:sp>
    </p:spTree>
    <p:extLst>
      <p:ext uri="{BB962C8B-B14F-4D97-AF65-F5344CB8AC3E}">
        <p14:creationId xmlns:p14="http://schemas.microsoft.com/office/powerpoint/2010/main" val="3045962147"/>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274638"/>
            <a:ext cx="7097216" cy="1143000"/>
          </a:xfrm>
          <a:solidFill>
            <a:schemeClr val="accent3"/>
          </a:solidFill>
        </p:spPr>
        <p:txBody>
          <a:bodyPr/>
          <a:lstStyle/>
          <a:p>
            <a:r>
              <a:rPr lang="es-ES" dirty="0"/>
              <a:t>Los jardines persas</a:t>
            </a:r>
          </a:p>
        </p:txBody>
      </p:sp>
      <p:sp>
        <p:nvSpPr>
          <p:cNvPr id="3" name="2 Marcador de contenido"/>
          <p:cNvSpPr>
            <a:spLocks noGrp="1"/>
          </p:cNvSpPr>
          <p:nvPr>
            <p:ph sz="quarter" idx="1"/>
          </p:nvPr>
        </p:nvSpPr>
        <p:spPr/>
        <p:txBody>
          <a:bodyPr>
            <a:normAutofit lnSpcReduction="10000"/>
          </a:bodyPr>
          <a:lstStyle/>
          <a:p>
            <a:r>
              <a:rPr lang="es-ES" dirty="0"/>
              <a:t>Entre las antiguas civilizaciones del Próximo y Medio Oriente, la persa hizo una destacada contribución al arte del jardín. </a:t>
            </a:r>
            <a:endParaRPr lang="es-ES" dirty="0" smtClean="0"/>
          </a:p>
          <a:p>
            <a:r>
              <a:rPr lang="es-ES" dirty="0" smtClean="0"/>
              <a:t>Allí</a:t>
            </a:r>
            <a:r>
              <a:rPr lang="es-ES" dirty="0"/>
              <a:t>, en un territorio colindante a la antigua Mesopotamia, fue donde se ordenó por primera vez un tipo de jardín de especial repercusión en diversas y heterogéneas culturas posteriores</a:t>
            </a:r>
            <a:r>
              <a:rPr lang="es-ES" dirty="0" smtClean="0"/>
              <a:t>.</a:t>
            </a:r>
          </a:p>
          <a:p>
            <a:r>
              <a:rPr lang="es-ES" dirty="0" smtClean="0"/>
              <a:t> </a:t>
            </a:r>
            <a:r>
              <a:rPr lang="es-ES" dirty="0"/>
              <a:t>Los jardines islámicos, andalusíes, mogoles, los claustros medievales, los cuadros de los jardines renacentistas e incluso el triunfo del jardín francés barroco, deben mucho, desde el punto de vista de su concepción espacial, al jardín desarrollado en Persia.</a:t>
            </a:r>
          </a:p>
        </p:txBody>
      </p:sp>
    </p:spTree>
    <p:extLst>
      <p:ext uri="{BB962C8B-B14F-4D97-AF65-F5344CB8AC3E}">
        <p14:creationId xmlns:p14="http://schemas.microsoft.com/office/powerpoint/2010/main" val="4000534916"/>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Pese al tiempo transcurrido tras el fin de las dos dinastías persas y a pesar de haber existido un largo paréntesis de colonización griega y aparente olvido de su cultura, los testimonios existentes de jardines sasánidas confirman una continuidad en la concepción del jardín, fiel a la antigua tradición </a:t>
            </a:r>
            <a:r>
              <a:rPr lang="es-ES" dirty="0"/>
              <a:t>aqueménida</a:t>
            </a:r>
            <a:r>
              <a:rPr lang="es-ES" dirty="0"/>
              <a:t>. </a:t>
            </a:r>
            <a:endParaRPr lang="es-ES" dirty="0" smtClean="0"/>
          </a:p>
          <a:p>
            <a:r>
              <a:rPr lang="es-ES" dirty="0" smtClean="0"/>
              <a:t>Los </a:t>
            </a:r>
            <a:r>
              <a:rPr lang="es-ES" dirty="0"/>
              <a:t>diferentes testimonios de diversa procedencia que hoy tenemos sobre los jardines persas (literarios, arqueológicos, en las artes decorativas, etc.) permiten analizar su tipología en un plano teórico ideal, una tipología única y diferenciada con entidad </a:t>
            </a:r>
            <a:r>
              <a:rPr lang="es-ES" dirty="0" smtClean="0"/>
              <a:t>propia.</a:t>
            </a:r>
            <a:endParaRPr lang="es-ES" dirty="0"/>
          </a:p>
        </p:txBody>
      </p:sp>
    </p:spTree>
    <p:extLst>
      <p:ext uri="{BB962C8B-B14F-4D97-AF65-F5344CB8AC3E}">
        <p14:creationId xmlns:p14="http://schemas.microsoft.com/office/powerpoint/2010/main" val="2322260767"/>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4.bp.blogspot.com/-AliviMxhZ-M/TekTkv-ts4I/AAAAAAAAAns/EnlcUovNjQ8/s1600/jardin-de-las-delicia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7813513"/>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laexuberanciadehades.files.wordpress.com/2011/03/jardines-colgantes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84" y="-3938"/>
            <a:ext cx="5295900" cy="336093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portaldemisterios.com/blog-imagen/octubre-2010/los-jardines-colgantes.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9991" y="0"/>
            <a:ext cx="4632267" cy="372986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www.lacoctelera.com/myfiles/algargosarte/jardines-colgantes.jpg?Expires=1349992800&amp;Signature=eFznrNgPQeJx-axbF7k-~DBvA~93R~W6xlLMUFd0lKjy3fhzYZNAg4Go4g-Tw2PdMe6QhNyWPvY5zDN3Ia3AlkKzF8wRImtkFFDho9UGXWiSby3h3WJuiX9r84HrXyA0blDOuA4eswpEQpt5N1RGLy29V7qBwLi~cq8lD0kvY2o_&amp;Key-Pair-Id=APKAJYN3LZI5CG46B7AA&amp;Policy=eyJTdGF0ZW1lbnQiOlt7IlJlc291cmNlIjoiaHR0cDovL2QzZHM0b3k3ZzF3cnFxLmNsb3VkZnJvbnQubmV0L2FsZ2FyZ29zYXJ0ZS9teWZpbGVzL2phcmRpbmVzLWNvbGdhbnRlcy5qcGciLCJDb25kaXRpb24iOnsiRGF0ZUxlc3NUaGFuIjp7IkFXUzpFcG9jaFRpbWUiOjEzNDk5OTI4MDB9fX1dfQ__">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9991" y="3353127"/>
            <a:ext cx="4644009" cy="350100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personal.us.es/cmaza/mesopotamia/c02.jpg">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7763" y="3356992"/>
            <a:ext cx="5429250" cy="350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4737261"/>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El jardín responde a la concepción del mundo dividido en cuatro partes correspondientes a los cuatro elementos esenciales: agua, aire, tierra y fuego</a:t>
            </a:r>
            <a:r>
              <a:rPr lang="es-ES" dirty="0" smtClean="0"/>
              <a:t>.</a:t>
            </a:r>
          </a:p>
          <a:p>
            <a:r>
              <a:rPr lang="es-ES" dirty="0" smtClean="0"/>
              <a:t> </a:t>
            </a:r>
            <a:r>
              <a:rPr lang="es-ES" dirty="0"/>
              <a:t>La materialización de esta idea en forma de jardín consiste en un cuadro dividido en cuatro cuadrantes mediante sus dos ejes transversales, ejes que señalan a los cuatro puntos cardinales. Resulta así el tipo de jardín denominado </a:t>
            </a:r>
            <a:r>
              <a:rPr lang="es-ES" dirty="0"/>
              <a:t>chahar</a:t>
            </a:r>
            <a:r>
              <a:rPr lang="es-ES" dirty="0"/>
              <a:t> </a:t>
            </a:r>
            <a:r>
              <a:rPr lang="es-ES" dirty="0"/>
              <a:t>bagh</a:t>
            </a:r>
            <a:r>
              <a:rPr lang="es-ES" dirty="0"/>
              <a:t>, palabra persa que significa ‘jardín </a:t>
            </a:r>
            <a:r>
              <a:rPr lang="es-ES" dirty="0"/>
              <a:t>cuatripartito</a:t>
            </a:r>
            <a:r>
              <a:rPr lang="es-ES" dirty="0"/>
              <a:t>’ o ‘jardín de jardines’. La simbología del número cuatro que representa los cuatro elementos sagrados tiene antecedentes muy antiguos. En el Génesis, primer libro del Antiguo Testamento, un río salía del Edén para regar el jardín; desde allí se dividía en cuatro brazos. </a:t>
            </a:r>
          </a:p>
        </p:txBody>
      </p:sp>
    </p:spTree>
    <p:extLst>
      <p:ext uri="{BB962C8B-B14F-4D97-AF65-F5344CB8AC3E}">
        <p14:creationId xmlns:p14="http://schemas.microsoft.com/office/powerpoint/2010/main" val="2500819766"/>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reep.org.uk/resources/islamic-gardens/images/2chahar/chahar_plan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7150"/>
            <a:ext cx="57150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1.bp.blogspot.com/_Un-ZlOsYoPY/TTQwpzR9cUI/AAAAAAAAACg/5MIT0LQje4c/s1600/01-17-11+Garden+of+Eden.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0152" y="332656"/>
            <a:ext cx="2676525" cy="37338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www.gardenvisit.com/assets/madge/humayun_tomb_plan/original/humayun_tomb_plan_original.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9566" y="3284984"/>
            <a:ext cx="3333750" cy="3238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6359798"/>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taj-mahal.net/common/MMImages/gardenparadise4.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11" y="260648"/>
            <a:ext cx="4876800" cy="3238501"/>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www.agraonline.co.in/images/tajmahal_symmetry_garden.gif">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2561" y="3547263"/>
            <a:ext cx="4381500" cy="3562351"/>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classconnection.s3.amazonaws.com/63671/flashcards/748572/png/screen-shot-2011-01-25-at-11.11.13-pm.pn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100445"/>
            <a:ext cx="4114800" cy="3733800"/>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http://www.taj-mahal.net/common/MMImages/gardenparadise3.jpg">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411" y="3512632"/>
            <a:ext cx="4876800" cy="3238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0550749"/>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kamit.jp/25_dictionary/charbagh_5.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166" y="404664"/>
            <a:ext cx="4219575" cy="199072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guides.library.ubc.ca/uploaded_images/Asian/Pari_Crop_Chahar_Bagh_and_Birds_clean.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2166" y="2636912"/>
            <a:ext cx="2057400" cy="373380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nazmiyalantiquerugs.com/wp-content/uploads/2012/02/Antique-Northwest-Persian-Rug-45763-HR.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99792" y="2636912"/>
            <a:ext cx="2895600" cy="373380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ttp://classconnection.s3.amazonaws.com/681/flashcards/992681/png/screen_shot_2012-02-19_at_12.07.27_pm1329682834590.png">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96136" y="2636912"/>
            <a:ext cx="2295525" cy="3733800"/>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http://pics.livejournal.com/sabafarmand/pic/0000kdka/s320x240">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48064" y="476100"/>
            <a:ext cx="3048000" cy="1847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9095690"/>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Para los persas de la antigüedad, una cruz dividía al mundo en cuatro partes; en su centro se encontraba un manantial. Los parques de caza mesopotámicos estaban divididos en cuatro cuartos, con un edificio central</a:t>
            </a:r>
            <a:r>
              <a:rPr lang="es-ES" dirty="0" smtClean="0"/>
              <a:t>.</a:t>
            </a:r>
          </a:p>
          <a:p>
            <a:r>
              <a:rPr lang="es-ES" dirty="0"/>
              <a:t>La composición del jardín persa responde a los siguientes principios</a:t>
            </a:r>
            <a:r>
              <a:rPr lang="es-ES" dirty="0" smtClean="0"/>
              <a:t>:</a:t>
            </a:r>
            <a:endParaRPr lang="es-ES" dirty="0"/>
          </a:p>
          <a:p>
            <a:r>
              <a:rPr lang="es-ES" dirty="0"/>
              <a:t>- Recinto cuadrado, en donde los elementos de cierre definen y configuran su forma</a:t>
            </a:r>
            <a:r>
              <a:rPr lang="es-ES" dirty="0" smtClean="0"/>
              <a:t>.</a:t>
            </a:r>
            <a:endParaRPr lang="es-ES" dirty="0"/>
          </a:p>
          <a:p>
            <a:r>
              <a:rPr lang="es-ES" dirty="0"/>
              <a:t>- Dos ejes de simetría transversales materializados como caminos con canales de agua</a:t>
            </a:r>
            <a:r>
              <a:rPr lang="es-ES" dirty="0" smtClean="0"/>
              <a:t>.</a:t>
            </a:r>
            <a:endParaRPr lang="es-ES" dirty="0"/>
          </a:p>
          <a:p>
            <a:r>
              <a:rPr lang="es-ES" dirty="0"/>
              <a:t>- Los cuatro cuadrantes resultantes de esta división, son espacios destinados a la </a:t>
            </a:r>
            <a:r>
              <a:rPr lang="es-ES" dirty="0" smtClean="0"/>
              <a:t>plantación,</a:t>
            </a:r>
          </a:p>
          <a:p>
            <a:r>
              <a:rPr lang="es-ES" dirty="0"/>
              <a:t>- En el cruce de los ejes o caminos, aparece un elemento que refuerza así la composición de tipo centrípeta (pabellones o estanques).</a:t>
            </a:r>
          </a:p>
          <a:p>
            <a:endParaRPr lang="es-ES" dirty="0"/>
          </a:p>
          <a:p>
            <a:endParaRPr lang="es-ES" dirty="0"/>
          </a:p>
        </p:txBody>
      </p:sp>
    </p:spTree>
    <p:extLst>
      <p:ext uri="{BB962C8B-B14F-4D97-AF65-F5344CB8AC3E}">
        <p14:creationId xmlns:p14="http://schemas.microsoft.com/office/powerpoint/2010/main" val="2726219257"/>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En esta composición que representa el mundo, los elementos responden a mensajes simbólicos y, al mismo tiempo, a necesidades prácticas, aunque éstas queden en segundo plano</a:t>
            </a:r>
            <a:r>
              <a:rPr lang="es-ES" dirty="0" smtClean="0"/>
              <a:t>.</a:t>
            </a:r>
          </a:p>
          <a:p>
            <a:r>
              <a:rPr lang="es-ES" dirty="0" smtClean="0"/>
              <a:t> </a:t>
            </a:r>
            <a:r>
              <a:rPr lang="es-ES" dirty="0"/>
              <a:t>Luz y agua, presentes también en su filosofía y su religión, representan el bien y la vida, pero también son esenciales para asegurar el buen desarrollo y mantenimiento del jardín</a:t>
            </a:r>
            <a:r>
              <a:rPr lang="es-ES" dirty="0" smtClean="0"/>
              <a:t>.</a:t>
            </a:r>
            <a:endParaRPr lang="es-ES" dirty="0"/>
          </a:p>
          <a:p>
            <a:r>
              <a:rPr lang="es-ES" dirty="0"/>
              <a:t>Caminos y canales se construyen a un nivel ligeramente elevado con respecto a la cota de los cuadrantes destinados a la plantación. </a:t>
            </a:r>
            <a:endParaRPr lang="es-ES" dirty="0" smtClean="0"/>
          </a:p>
          <a:p>
            <a:r>
              <a:rPr lang="es-ES" dirty="0" smtClean="0"/>
              <a:t>De </a:t>
            </a:r>
            <a:r>
              <a:rPr lang="es-ES" dirty="0"/>
              <a:t>esta manera, mediante la apertura de compuertas, el agua de los canales se desborda, rebosando los caminos y alcanzando a los cuadros inferiores, que quedan </a:t>
            </a:r>
            <a:r>
              <a:rPr lang="es-ES" dirty="0" smtClean="0"/>
              <a:t>inundados.</a:t>
            </a:r>
            <a:endParaRPr lang="es-ES" dirty="0"/>
          </a:p>
        </p:txBody>
      </p:sp>
    </p:spTree>
    <p:extLst>
      <p:ext uri="{BB962C8B-B14F-4D97-AF65-F5344CB8AC3E}">
        <p14:creationId xmlns:p14="http://schemas.microsoft.com/office/powerpoint/2010/main" val="4158047464"/>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sistema de «riego a manta» —por inundación—, es una técnica de riego por lo bajo, es decir que se dirige directamente al sustrato de la planta para alimentar sus raíces sin tocar la parte aérea (hojas y flores), adecuada en climatologías de sol intenso. Este riego por inundación fue aprendido más tarde por agricultores y jardineros del imperio islámico que lo introdujeron en la Península Ibérica, donde se ha mantenido en huertos y jardines</a:t>
            </a:r>
            <a:r>
              <a:rPr lang="es-ES" dirty="0" smtClean="0"/>
              <a:t>.</a:t>
            </a:r>
            <a:endParaRPr lang="es-ES" dirty="0"/>
          </a:p>
          <a:p>
            <a:r>
              <a:rPr lang="es-ES" dirty="0"/>
              <a:t>El agua de inundación debida al riego, al igual que la de los estanques del jardín, producía, además, un efecto estético: se convertía en un espejo en el que se reflejaba el cielo, con sus astros, las nubes en movimiento y la especial cualidad luminosa de las distintas horas del día. </a:t>
            </a:r>
          </a:p>
          <a:p>
            <a:endParaRPr lang="es-ES" dirty="0"/>
          </a:p>
        </p:txBody>
      </p:sp>
    </p:spTree>
    <p:extLst>
      <p:ext uri="{BB962C8B-B14F-4D97-AF65-F5344CB8AC3E}">
        <p14:creationId xmlns:p14="http://schemas.microsoft.com/office/powerpoint/2010/main" val="361621722"/>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 situación de los estanques es básica para la concepción centrípeta del jardín persa, destinándose para ello precisamente, el punto de encuentro de ejes</a:t>
            </a:r>
            <a:r>
              <a:rPr lang="es-ES" dirty="0" smtClean="0"/>
              <a:t>.</a:t>
            </a:r>
          </a:p>
          <a:p>
            <a:r>
              <a:rPr lang="es-ES" dirty="0" smtClean="0"/>
              <a:t> </a:t>
            </a:r>
            <a:r>
              <a:rPr lang="es-ES" dirty="0"/>
              <a:t>El elemento central puede ser también un pabellón, una arquitectura ligera y abierta al jardín, desde donde poderlo percibir en su totalidad. </a:t>
            </a:r>
            <a:endParaRPr lang="es-ES" dirty="0" smtClean="0"/>
          </a:p>
          <a:p>
            <a:r>
              <a:rPr lang="es-ES" dirty="0" smtClean="0"/>
              <a:t>Otras </a:t>
            </a:r>
            <a:r>
              <a:rPr lang="es-ES" dirty="0"/>
              <a:t>veces, el elemento central de énfasis es una glorieta de cuatro árboles cuyas ramas entretejen una bóveda vegetal</a:t>
            </a:r>
            <a:r>
              <a:rPr lang="es-ES" dirty="0" smtClean="0"/>
              <a:t>.</a:t>
            </a:r>
            <a:endParaRPr lang="es-ES" dirty="0"/>
          </a:p>
          <a:p>
            <a:r>
              <a:rPr lang="es-ES" dirty="0"/>
              <a:t>En el jardín persa contrasta su estricta organización espacial con la disposición de la plantación en los cuadrantes del mismo, donde las diversas plantas se colocan de forma densa y arbitraria. </a:t>
            </a:r>
            <a:endParaRPr lang="es-ES" dirty="0" smtClean="0"/>
          </a:p>
        </p:txBody>
      </p:sp>
    </p:spTree>
    <p:extLst>
      <p:ext uri="{BB962C8B-B14F-4D97-AF65-F5344CB8AC3E}">
        <p14:creationId xmlns:p14="http://schemas.microsoft.com/office/powerpoint/2010/main" val="381190809"/>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lstStyle/>
          <a:p>
            <a:r>
              <a:rPr lang="es-ES" dirty="0"/>
              <a:t>Colores, olores, formas y texturas se mezclan preparando un lugar para el disfrute de los sentidos, en el que el color también responde a una </a:t>
            </a:r>
            <a:r>
              <a:rPr lang="es-ES" dirty="0" smtClean="0"/>
              <a:t>simbología.</a:t>
            </a:r>
          </a:p>
          <a:p>
            <a:r>
              <a:rPr lang="es-ES" dirty="0"/>
              <a:t>En los cuadros se albergan especies de medio y bajo porte, arbustos y herbáceas de poca altura que se extienden como una alfombra viva a ras de los caminos elevados.</a:t>
            </a:r>
          </a:p>
          <a:p>
            <a:r>
              <a:rPr lang="es-ES" dirty="0"/>
              <a:t>Especies de flor fragante como la rosa forman el muestrario vegetal, flores sencillas que prestan una imagen cálida y silvestre en contraste con el rígido esquema formal. </a:t>
            </a:r>
          </a:p>
          <a:p>
            <a:endParaRPr lang="es-ES" dirty="0"/>
          </a:p>
        </p:txBody>
      </p:sp>
    </p:spTree>
    <p:extLst>
      <p:ext uri="{BB962C8B-B14F-4D97-AF65-F5344CB8AC3E}">
        <p14:creationId xmlns:p14="http://schemas.microsoft.com/office/powerpoint/2010/main" val="2008781037"/>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smtClean="0"/>
              <a:t>Las </a:t>
            </a:r>
            <a:r>
              <a:rPr lang="es-ES" dirty="0"/>
              <a:t>especies de mayor porte, los árboles, también ocupan un lugar, aunque éstos lo hacen siguiendo un orden geométrico, subrayando los caminos, plantados en sus bordes en rigurosas alineaciones. Cipreses de porte piramidal contrastan con los guindos o los granados, más bajos y de porte redondeado</a:t>
            </a:r>
            <a:r>
              <a:rPr lang="es-ES" dirty="0" smtClean="0"/>
              <a:t>.</a:t>
            </a:r>
          </a:p>
          <a:p>
            <a:r>
              <a:rPr lang="es-ES" dirty="0"/>
              <a:t>Además de la concepción puramente estética, también se atribuye a los jardines persas un significado cosmológico. </a:t>
            </a:r>
          </a:p>
          <a:p>
            <a:r>
              <a:rPr lang="es-ES" dirty="0"/>
              <a:t>Expresarían una visión del universo, serían un símbolo de la vida que, al ser adoptado por los conquistadores árabes, se difundió y llegó a constituir el arquetipo del jardín islámico (D. </a:t>
            </a:r>
            <a:r>
              <a:rPr lang="es-ES" dirty="0"/>
              <a:t>Wilber</a:t>
            </a:r>
            <a:r>
              <a:rPr lang="es-ES" dirty="0"/>
              <a:t>).</a:t>
            </a:r>
          </a:p>
          <a:p>
            <a:endParaRPr lang="es-ES" dirty="0"/>
          </a:p>
          <a:p>
            <a:endParaRPr lang="es-ES" dirty="0"/>
          </a:p>
          <a:p>
            <a:endParaRPr lang="es-ES" dirty="0"/>
          </a:p>
        </p:txBody>
      </p:sp>
    </p:spTree>
    <p:extLst>
      <p:ext uri="{BB962C8B-B14F-4D97-AF65-F5344CB8AC3E}">
        <p14:creationId xmlns:p14="http://schemas.microsoft.com/office/powerpoint/2010/main" val="632426435"/>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3"/>
          </a:solidFill>
        </p:spPr>
        <p:txBody>
          <a:bodyPr/>
          <a:lstStyle/>
          <a:p>
            <a:r>
              <a:rPr lang="es-ES" dirty="0"/>
              <a:t>El jardín islámico: un jardín de tradición persa y mediterránea</a:t>
            </a:r>
          </a:p>
        </p:txBody>
      </p:sp>
      <p:sp>
        <p:nvSpPr>
          <p:cNvPr id="3" name="2 Marcador de contenido"/>
          <p:cNvSpPr>
            <a:spLocks noGrp="1"/>
          </p:cNvSpPr>
          <p:nvPr>
            <p:ph sz="quarter" idx="1"/>
          </p:nvPr>
        </p:nvSpPr>
        <p:spPr/>
        <p:txBody>
          <a:bodyPr/>
          <a:lstStyle/>
          <a:p>
            <a:r>
              <a:rPr lang="es-ES" dirty="0"/>
              <a:t>Según el historiador del arte islámico G. </a:t>
            </a:r>
            <a:r>
              <a:rPr lang="es-ES" dirty="0"/>
              <a:t>Marçais</a:t>
            </a:r>
            <a:r>
              <a:rPr lang="es-ES" dirty="0"/>
              <a:t>, el mundo musulmán debe su iniciación en el arte de los jardines a Irán, país por excelencia de las plantaciones irrigadas y cultivos arbustivos. </a:t>
            </a:r>
            <a:endParaRPr lang="es-ES" dirty="0" smtClean="0"/>
          </a:p>
          <a:p>
            <a:r>
              <a:rPr lang="es-ES" dirty="0" smtClean="0"/>
              <a:t>El </a:t>
            </a:r>
            <a:r>
              <a:rPr lang="es-ES" dirty="0"/>
              <a:t>hecho de que palabras árabes como </a:t>
            </a:r>
            <a:r>
              <a:rPr lang="es-ES" i="1" dirty="0"/>
              <a:t>bustan</a:t>
            </a:r>
            <a:r>
              <a:rPr lang="es-ES" dirty="0"/>
              <a:t> o </a:t>
            </a:r>
            <a:r>
              <a:rPr lang="es-ES" i="1" dirty="0"/>
              <a:t>firdaws</a:t>
            </a:r>
            <a:r>
              <a:rPr lang="es-ES" dirty="0"/>
              <a:t> hayan sido tomadas del persa, bastaría para justificar esta </a:t>
            </a:r>
            <a:r>
              <a:rPr lang="es-ES" dirty="0" smtClean="0"/>
              <a:t>hipótesis.</a:t>
            </a:r>
          </a:p>
          <a:p>
            <a:r>
              <a:rPr lang="es-ES" dirty="0"/>
              <a:t>La palabra </a:t>
            </a:r>
            <a:r>
              <a:rPr lang="es-ES" i="1" dirty="0"/>
              <a:t>pairidaeza</a:t>
            </a:r>
            <a:r>
              <a:rPr lang="es-ES" dirty="0"/>
              <a:t>, citada muchas veces en el Avesta (el paraíso persa), significa ‘jardín’. Pasó al árabe con la forma de</a:t>
            </a:r>
            <a:r>
              <a:rPr lang="es-ES" i="1" dirty="0"/>
              <a:t> </a:t>
            </a:r>
            <a:r>
              <a:rPr lang="es-ES" i="1" dirty="0"/>
              <a:t>firdaws</a:t>
            </a:r>
            <a:r>
              <a:rPr lang="es-ES" i="1" dirty="0"/>
              <a:t> </a:t>
            </a:r>
            <a:r>
              <a:rPr lang="es-ES" dirty="0"/>
              <a:t>y es citada en dos ocasiones en el Corán (XVIII, 107 y XXIII, 11). </a:t>
            </a:r>
            <a:endParaRPr lang="es-ES" dirty="0" smtClean="0"/>
          </a:p>
          <a:p>
            <a:endParaRPr lang="es-ES" dirty="0"/>
          </a:p>
        </p:txBody>
      </p:sp>
    </p:spTree>
    <p:extLst>
      <p:ext uri="{BB962C8B-B14F-4D97-AF65-F5344CB8AC3E}">
        <p14:creationId xmlns:p14="http://schemas.microsoft.com/office/powerpoint/2010/main" val="588379975"/>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smtClean="0"/>
              <a:t>Este </a:t>
            </a:r>
            <a:r>
              <a:rPr lang="es-ES" dirty="0"/>
              <a:t>término se transmitió a diversas lenguas occidentales a través del </a:t>
            </a:r>
            <a:r>
              <a:rPr lang="es-ES" dirty="0"/>
              <a:t>Oecomenicus</a:t>
            </a:r>
            <a:r>
              <a:rPr lang="es-ES" dirty="0"/>
              <a:t> de Jenofonte (</a:t>
            </a:r>
            <a:r>
              <a:rPr lang="es-ES" i="1" dirty="0"/>
              <a:t>paradeisos</a:t>
            </a:r>
            <a:r>
              <a:rPr lang="es-ES" i="1" dirty="0"/>
              <a:t> </a:t>
            </a:r>
            <a:r>
              <a:rPr lang="es-ES" dirty="0"/>
              <a:t>en griego,</a:t>
            </a:r>
            <a:r>
              <a:rPr lang="es-ES" i="1" dirty="0"/>
              <a:t> </a:t>
            </a:r>
            <a:r>
              <a:rPr lang="es-ES" i="1" dirty="0"/>
              <a:t>paradisus</a:t>
            </a:r>
            <a:r>
              <a:rPr lang="es-ES" i="1" dirty="0"/>
              <a:t> </a:t>
            </a:r>
            <a:r>
              <a:rPr lang="es-ES" dirty="0"/>
              <a:t>en latín, </a:t>
            </a:r>
            <a:r>
              <a:rPr lang="es-ES" i="1" dirty="0"/>
              <a:t>paradis</a:t>
            </a:r>
            <a:r>
              <a:rPr lang="es-ES" i="1" dirty="0"/>
              <a:t>, </a:t>
            </a:r>
            <a:r>
              <a:rPr lang="es-ES" i="1" dirty="0"/>
              <a:t>paradise</a:t>
            </a:r>
            <a:r>
              <a:rPr lang="es-ES" i="1" dirty="0"/>
              <a:t>, </a:t>
            </a:r>
            <a:r>
              <a:rPr lang="es-ES" i="1" dirty="0"/>
              <a:t>paradiso</a:t>
            </a:r>
            <a:r>
              <a:rPr lang="es-ES" dirty="0"/>
              <a:t>, etc. en las lenguas europeas), significando exclusivamente ‘paraíso’ y no, ‘jardín</a:t>
            </a:r>
            <a:r>
              <a:rPr lang="es-ES" dirty="0" smtClean="0"/>
              <a:t>’.</a:t>
            </a:r>
          </a:p>
          <a:p>
            <a:r>
              <a:rPr lang="es-ES" dirty="0"/>
              <a:t>No obstante, el jardín en la cultura islámica se configura a partir de elementos formales y compositivos derivados de los jardines presentes en los territorios conquistados, manifestándose una doble influencia</a:t>
            </a:r>
            <a:r>
              <a:rPr lang="es-ES" dirty="0" smtClean="0"/>
              <a:t>:</a:t>
            </a:r>
            <a:endParaRPr lang="es-ES" dirty="0"/>
          </a:p>
          <a:p>
            <a:r>
              <a:rPr lang="es-ES" dirty="0"/>
              <a:t>- La de Persia: pues la tradición del </a:t>
            </a:r>
            <a:r>
              <a:rPr lang="es-ES" i="1" dirty="0"/>
              <a:t>char</a:t>
            </a:r>
            <a:r>
              <a:rPr lang="es-ES" i="1" dirty="0"/>
              <a:t> </a:t>
            </a:r>
            <a:r>
              <a:rPr lang="es-ES" i="1" dirty="0"/>
              <a:t>bagh</a:t>
            </a:r>
            <a:r>
              <a:rPr lang="es-ES" i="1" dirty="0"/>
              <a:t> </a:t>
            </a:r>
            <a:r>
              <a:rPr lang="es-ES" dirty="0"/>
              <a:t>presentó a los ojos de los musulmanes un esquema formal que resultaba válido como abstracción geométrica de la idea de paraíso coránico. </a:t>
            </a:r>
          </a:p>
        </p:txBody>
      </p:sp>
    </p:spTree>
    <p:extLst>
      <p:ext uri="{BB962C8B-B14F-4D97-AF65-F5344CB8AC3E}">
        <p14:creationId xmlns:p14="http://schemas.microsoft.com/office/powerpoint/2010/main" val="665236476"/>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Además, el jardín sasánida con su refinamiento, proponía el modelo adecuado al prestigio del sultán: lujo unido a la presencia constante de vergeles, estanques, canales y pabellones de </a:t>
            </a:r>
            <a:r>
              <a:rPr lang="es-ES" dirty="0" smtClean="0"/>
              <a:t>recreo</a:t>
            </a:r>
            <a:r>
              <a:rPr lang="es-ES" dirty="0"/>
              <a:t>.</a:t>
            </a:r>
          </a:p>
          <a:p>
            <a:r>
              <a:rPr lang="es-ES" dirty="0"/>
              <a:t>- La de Roma: las fuentes con surtidores de la tradición romano-bizantina y, en general, los aspectos más arquitectónicos del jardín islámico, derivan de aquélla: pórticos, columnatas, suelos pavimentados, así como la tipología del patio jardín, son los rasgos más romanos del jardín islámico</a:t>
            </a:r>
            <a:r>
              <a:rPr lang="es-ES" dirty="0" smtClean="0"/>
              <a:t>.</a:t>
            </a:r>
          </a:p>
          <a:p>
            <a:pPr marL="0" indent="0">
              <a:buNone/>
            </a:pPr>
            <a:r>
              <a:rPr lang="es-ES" dirty="0" smtClean="0"/>
              <a:t> </a:t>
            </a:r>
            <a:r>
              <a:rPr lang="es-ES" dirty="0"/>
              <a:t>En este sentido, algunos autores consideran </a:t>
            </a:r>
            <a:r>
              <a:rPr lang="es-ES" dirty="0"/>
              <a:t>supravalorado</a:t>
            </a:r>
            <a:r>
              <a:rPr lang="es-ES" dirty="0"/>
              <a:t> el peso de la influencia persa en detrimento de la mediterránea, donde las tradiciones mesopotámicas se habían pasado por el tamiz de la cultura helenística y judeo-cristiana (A. Jiménez).</a:t>
            </a:r>
          </a:p>
          <a:p>
            <a:endParaRPr lang="es-ES" dirty="0"/>
          </a:p>
        </p:txBody>
      </p:sp>
    </p:spTree>
    <p:extLst>
      <p:ext uri="{BB962C8B-B14F-4D97-AF65-F5344CB8AC3E}">
        <p14:creationId xmlns:p14="http://schemas.microsoft.com/office/powerpoint/2010/main" val="1434470955"/>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87208" cy="6069288"/>
          </a:xfrm>
        </p:spPr>
        <p:txBody>
          <a:bodyPr/>
          <a:lstStyle/>
          <a:p>
            <a:r>
              <a:rPr lang="es-ES" dirty="0"/>
              <a:t>El jardín en la cultura islámica como en la antigua cultura persa, la egipcia o la mesopotámica, deriva de los condicionantes físicos que se dan en su localización. </a:t>
            </a:r>
            <a:endParaRPr lang="es-ES" dirty="0" smtClean="0"/>
          </a:p>
          <a:p>
            <a:r>
              <a:rPr lang="es-ES" dirty="0" smtClean="0"/>
              <a:t>La </a:t>
            </a:r>
            <a:r>
              <a:rPr lang="es-ES" dirty="0"/>
              <a:t>escasez de agua, la tierra árida, el calor intenso, son determinantes para lograr, a partir de sabios y sensatos recursos, un jardín con una atmósfera bien diferenciada de su entorno natural. </a:t>
            </a:r>
            <a:endParaRPr lang="es-ES" dirty="0" smtClean="0"/>
          </a:p>
          <a:p>
            <a:r>
              <a:rPr lang="es-ES" dirty="0" smtClean="0"/>
              <a:t>Desde </a:t>
            </a:r>
            <a:r>
              <a:rPr lang="es-ES" dirty="0"/>
              <a:t>esta perspectiva, el jardín islámico es la vivificación de un trozo de desierto, un oasis, alcanzada mediante el aporte de agua, considerada ésta como un bien superior, origen de vida. Inevitablemente tienen que existir muros que confinen el jardín y lo salvaguarden de los vientos cálidos. </a:t>
            </a:r>
          </a:p>
        </p:txBody>
      </p:sp>
    </p:spTree>
    <p:extLst>
      <p:ext uri="{BB962C8B-B14F-4D97-AF65-F5344CB8AC3E}">
        <p14:creationId xmlns:p14="http://schemas.microsoft.com/office/powerpoint/2010/main" val="722916351"/>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Paralelamente, la función simbólica es primordial. El jardín islámico tiene una función de ostentación de prestigio; su uso responde a la idea de placer sensual en una atmósfera de paz y, desde un punto de vista espiritual, el lugar que permite llegar a un estado de comunicación con Dios o de reflexión y entendimiento</a:t>
            </a:r>
            <a:r>
              <a:rPr lang="es-ES" dirty="0" smtClean="0"/>
              <a:t>.</a:t>
            </a:r>
            <a:endParaRPr lang="es-ES" dirty="0"/>
          </a:p>
          <a:p>
            <a:r>
              <a:rPr lang="es-ES" dirty="0"/>
              <a:t>Lo sensorial se encuentra en los elementos de la composición que estimulan la vista, el oído, el gusto o el tacto. </a:t>
            </a:r>
            <a:endParaRPr lang="es-ES" dirty="0" smtClean="0"/>
          </a:p>
          <a:p>
            <a:r>
              <a:rPr lang="es-ES" dirty="0" smtClean="0"/>
              <a:t>Se </a:t>
            </a:r>
            <a:r>
              <a:rPr lang="es-ES" dirty="0"/>
              <a:t>utilizan recursos como los colores, las texturas y esencias de las especies vegetales, los acabados y colores de los materiales del suelo y muros, o mediante el uso del agua en estanques, canales y surtidores.</a:t>
            </a:r>
          </a:p>
          <a:p>
            <a:endParaRPr lang="es-ES" dirty="0"/>
          </a:p>
        </p:txBody>
      </p:sp>
    </p:spTree>
    <p:extLst>
      <p:ext uri="{BB962C8B-B14F-4D97-AF65-F5344CB8AC3E}">
        <p14:creationId xmlns:p14="http://schemas.microsoft.com/office/powerpoint/2010/main" val="3995007173"/>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normAutofit/>
          </a:bodyPr>
          <a:lstStyle/>
          <a:p>
            <a:r>
              <a:rPr lang="es-ES" dirty="0"/>
              <a:t>En los muros que rodeaban al jardín, se desarrolló un arte ornamental. </a:t>
            </a:r>
            <a:endParaRPr lang="es-ES" dirty="0" smtClean="0"/>
          </a:p>
          <a:p>
            <a:r>
              <a:rPr lang="es-ES" dirty="0" smtClean="0"/>
              <a:t>Los </a:t>
            </a:r>
            <a:r>
              <a:rPr lang="es-ES" dirty="0"/>
              <a:t>atauriques, dibujos en relieve formados con yeso, generalmente representan simplificaciones de motivos vegetales. </a:t>
            </a:r>
            <a:endParaRPr lang="es-ES" dirty="0" smtClean="0"/>
          </a:p>
          <a:p>
            <a:r>
              <a:rPr lang="es-ES" dirty="0" smtClean="0"/>
              <a:t>Otro </a:t>
            </a:r>
            <a:r>
              <a:rPr lang="es-ES" dirty="0"/>
              <a:t>recurso presente en las yeserías de los muros, fue la propia escritura árabe, hilvanando frases relativas al Corán, poesías o frases en homenaje al califa</a:t>
            </a:r>
            <a:r>
              <a:rPr lang="es-ES" dirty="0" smtClean="0"/>
              <a:t>.</a:t>
            </a:r>
          </a:p>
          <a:p>
            <a:r>
              <a:rPr lang="es-ES" dirty="0" smtClean="0"/>
              <a:t> </a:t>
            </a:r>
            <a:r>
              <a:rPr lang="es-ES" dirty="0"/>
              <a:t>El empleo de material cerámico para la ornamentación, añadió un contraste brillante y colorista</a:t>
            </a:r>
            <a:r>
              <a:rPr lang="es-ES" dirty="0" smtClean="0"/>
              <a:t>.</a:t>
            </a:r>
          </a:p>
        </p:txBody>
      </p:sp>
    </p:spTree>
    <p:extLst>
      <p:ext uri="{BB962C8B-B14F-4D97-AF65-F5344CB8AC3E}">
        <p14:creationId xmlns:p14="http://schemas.microsoft.com/office/powerpoint/2010/main" val="207409555"/>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980728"/>
            <a:ext cx="7467600" cy="5493224"/>
          </a:xfrm>
        </p:spPr>
        <p:txBody>
          <a:bodyPr/>
          <a:lstStyle/>
          <a:p>
            <a:r>
              <a:rPr lang="es-ES" dirty="0"/>
              <a:t> Incluso, se sabe de la existencia de estatuas (animales y, excepcionalmente, humanas) en algunos jardines omeyas de Palestina y de Al Ándalus. </a:t>
            </a:r>
          </a:p>
          <a:p>
            <a:r>
              <a:rPr lang="es-ES" dirty="0"/>
              <a:t>Los autómatas eran otro elemento ineludible de los jardines islámicos</a:t>
            </a:r>
            <a:r>
              <a:rPr lang="es-ES" dirty="0" smtClean="0"/>
              <a:t>.</a:t>
            </a:r>
          </a:p>
          <a:p>
            <a:r>
              <a:rPr lang="es-ES" dirty="0"/>
              <a:t>El modelo centrípeto, el centro del jardín es el punto hacia el cual convergen las tensiones del espacio. </a:t>
            </a:r>
            <a:endParaRPr lang="es-ES" dirty="0" smtClean="0"/>
          </a:p>
          <a:p>
            <a:r>
              <a:rPr lang="es-ES" dirty="0"/>
              <a:t>La presencia en este punto central de un pabellón ligero, responde a la esencia del jardín islámico. </a:t>
            </a:r>
          </a:p>
          <a:p>
            <a:endParaRPr lang="es-ES" dirty="0"/>
          </a:p>
        </p:txBody>
      </p:sp>
    </p:spTree>
    <p:extLst>
      <p:ext uri="{BB962C8B-B14F-4D97-AF65-F5344CB8AC3E}">
        <p14:creationId xmlns:p14="http://schemas.microsoft.com/office/powerpoint/2010/main" val="2479975798"/>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smtClean="0"/>
              <a:t>Es </a:t>
            </a:r>
            <a:r>
              <a:rPr lang="es-ES" dirty="0"/>
              <a:t>una estructura abierta por sus cuatro lados desde la cual se descubre el jardín en todas las direcciones. </a:t>
            </a:r>
            <a:endParaRPr lang="es-ES" dirty="0" smtClean="0"/>
          </a:p>
          <a:p>
            <a:r>
              <a:rPr lang="es-ES" dirty="0" smtClean="0"/>
              <a:t>Los </a:t>
            </a:r>
            <a:r>
              <a:rPr lang="es-ES" dirty="0"/>
              <a:t>pabellones adoptan formas muy diversas y sus orígenes se remontan a las pérgolas del jardín romano o a las construcciones ligeras que se abren a jardines frondosos en las pinturas murales romanas. </a:t>
            </a:r>
            <a:endParaRPr lang="es-ES" dirty="0" smtClean="0"/>
          </a:p>
          <a:p>
            <a:r>
              <a:rPr lang="es-ES" dirty="0" smtClean="0"/>
              <a:t>Una </a:t>
            </a:r>
            <a:r>
              <a:rPr lang="es-ES" dirty="0"/>
              <a:t>variante del pabellón la constituye un quiosco situado en la copa de un árbol, provisto de una escalera de acceso. </a:t>
            </a:r>
            <a:endParaRPr lang="es-ES" dirty="0" smtClean="0"/>
          </a:p>
          <a:p>
            <a:r>
              <a:rPr lang="es-ES" dirty="0" smtClean="0"/>
              <a:t>Una </a:t>
            </a:r>
            <a:r>
              <a:rPr lang="es-ES" dirty="0"/>
              <a:t>segunda vista es la que se produce desde la entrada, en el límite, hacia el centro. </a:t>
            </a:r>
          </a:p>
        </p:txBody>
      </p:sp>
    </p:spTree>
    <p:extLst>
      <p:ext uri="{BB962C8B-B14F-4D97-AF65-F5344CB8AC3E}">
        <p14:creationId xmlns:p14="http://schemas.microsoft.com/office/powerpoint/2010/main" val="1078366947"/>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Esta vista está controlada mediante uno de los ejes compositivos, que se encarga de conducirla, dirigiéndola hacia el elemento situado en el cruce de los ejes</a:t>
            </a:r>
            <a:r>
              <a:rPr lang="es-ES" dirty="0" smtClean="0"/>
              <a:t>.</a:t>
            </a:r>
            <a:endParaRPr lang="es-ES" dirty="0"/>
          </a:p>
          <a:p>
            <a:r>
              <a:rPr lang="es-ES" dirty="0"/>
              <a:t>El agua es el elemento primordial del jardín islámico. </a:t>
            </a:r>
            <a:endParaRPr lang="es-ES" dirty="0" smtClean="0"/>
          </a:p>
          <a:p>
            <a:r>
              <a:rPr lang="es-ES" dirty="0" smtClean="0"/>
              <a:t>Los </a:t>
            </a:r>
            <a:r>
              <a:rPr lang="es-ES" dirty="0"/>
              <a:t>recursos se dirigen a un uso óptimo de la misma, mediante técnicas de recogida, almacenamiento y distribución, exaltándola en la composición. </a:t>
            </a:r>
            <a:endParaRPr lang="es-ES" dirty="0" smtClean="0"/>
          </a:p>
          <a:p>
            <a:r>
              <a:rPr lang="es-ES" dirty="0" smtClean="0"/>
              <a:t>Su </a:t>
            </a:r>
            <a:r>
              <a:rPr lang="es-ES" dirty="0"/>
              <a:t>forma está determinada por los canales y los estanques que la contienen. </a:t>
            </a:r>
            <a:endParaRPr lang="es-ES" dirty="0" smtClean="0"/>
          </a:p>
          <a:p>
            <a:r>
              <a:rPr lang="es-ES" dirty="0" smtClean="0"/>
              <a:t>Aparece </a:t>
            </a:r>
            <a:r>
              <a:rPr lang="es-ES" dirty="0"/>
              <a:t>tanto de forma estática, contenida en estanques, como en movimiento, circulando por los canales y saliendo de surtidores, de manera que ofrece un fondo sonoro y un contraste dinámico.</a:t>
            </a:r>
          </a:p>
          <a:p>
            <a:endParaRPr lang="es-ES" dirty="0"/>
          </a:p>
        </p:txBody>
      </p:sp>
    </p:spTree>
    <p:extLst>
      <p:ext uri="{BB962C8B-B14F-4D97-AF65-F5344CB8AC3E}">
        <p14:creationId xmlns:p14="http://schemas.microsoft.com/office/powerpoint/2010/main" val="694160077"/>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La luz también desempeña un papel importante en los jardines. </a:t>
            </a:r>
          </a:p>
          <a:p>
            <a:r>
              <a:rPr lang="es-ES" dirty="0" smtClean="0"/>
              <a:t>La </a:t>
            </a:r>
            <a:r>
              <a:rPr lang="es-ES" dirty="0"/>
              <a:t>cultura islámica considera la luz símbolo de bondad, verdad y armonía. </a:t>
            </a:r>
            <a:endParaRPr lang="es-ES" dirty="0" smtClean="0"/>
          </a:p>
          <a:p>
            <a:r>
              <a:rPr lang="es-ES" dirty="0" smtClean="0"/>
              <a:t>Así</a:t>
            </a:r>
            <a:r>
              <a:rPr lang="es-ES" dirty="0"/>
              <a:t>, cada elemento del jardín está pensado según su manera particular de absorber o reflejar la luz. Desde la arquitectura, en donde arcos y yeserías caladas introducen rayos y puntos de luz en el peristilo del patio, o su decoración con azulejos vidriados o metalizados que producen destellos desde el fondo; al agua, cuya utilización como lámina de espejo provoca una luminosidad en el centro del jardín; pasando por los tonos cálidos de frutos y flores de las especies vegetales.</a:t>
            </a:r>
          </a:p>
        </p:txBody>
      </p:sp>
    </p:spTree>
    <p:extLst>
      <p:ext uri="{BB962C8B-B14F-4D97-AF65-F5344CB8AC3E}">
        <p14:creationId xmlns:p14="http://schemas.microsoft.com/office/powerpoint/2010/main" val="479209169"/>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467600" cy="6285312"/>
          </a:xfrm>
        </p:spPr>
        <p:txBody>
          <a:bodyPr/>
          <a:lstStyle/>
          <a:p>
            <a:r>
              <a:rPr lang="es-ES" dirty="0"/>
              <a:t>La disposición de los elementos vegetales atiende a dos criterios diferentes: por un lado, a una disposición geométrica siguiendo los caminos, que ayuda a dirigir las vistas (aquí se encuentran árboles como el ciprés, o de flor como el almendro); y por otro, a una composición sin orden geométrico en los cuadrantes, donde los arbustos y herbáceas se seleccionan por sus colores, texturas, aromas. </a:t>
            </a:r>
            <a:endParaRPr lang="es-ES" dirty="0" smtClean="0"/>
          </a:p>
          <a:p>
            <a:r>
              <a:rPr lang="es-ES" dirty="0" smtClean="0"/>
              <a:t>Fuera </a:t>
            </a:r>
            <a:r>
              <a:rPr lang="es-ES" dirty="0"/>
              <a:t>del jardín, en huertas y vergeles, se introducen frutales y </a:t>
            </a:r>
            <a:r>
              <a:rPr lang="es-ES" dirty="0" smtClean="0"/>
              <a:t>viñedos</a:t>
            </a:r>
          </a:p>
        </p:txBody>
      </p:sp>
    </p:spTree>
    <p:extLst>
      <p:ext uri="{BB962C8B-B14F-4D97-AF65-F5344CB8AC3E}">
        <p14:creationId xmlns:p14="http://schemas.microsoft.com/office/powerpoint/2010/main" val="1733149035"/>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rchivo: Jardines Babur desde la cima de la montaña cropped.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5597531"/>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rchivo: Jogjakarta, enero 2007.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447"/>
            <a:ext cx="9144000" cy="6844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5693347"/>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8835493"/>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2287457"/>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6959697"/>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966654"/>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2646200763"/>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8" y="0"/>
            <a:ext cx="47625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69058" y="13455"/>
            <a:ext cx="4362974" cy="6858000"/>
          </a:xfrm>
          <a:prstGeom prst="rect">
            <a:avLst/>
          </a:prstGeom>
        </p:spPr>
      </p:pic>
    </p:spTree>
    <p:extLst>
      <p:ext uri="{BB962C8B-B14F-4D97-AF65-F5344CB8AC3E}">
        <p14:creationId xmlns:p14="http://schemas.microsoft.com/office/powerpoint/2010/main" val="2206465132"/>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7921496"/>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96119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1146</TotalTime>
  <Words>18238</Words>
  <Application>Microsoft Office PowerPoint</Application>
  <PresentationFormat>Presentación en pantalla (4:3)</PresentationFormat>
  <Paragraphs>1359</Paragraphs>
  <Slides>287</Slides>
  <Notes>74</Notes>
  <HiddenSlides>0</HiddenSlides>
  <MMClips>0</MMClips>
  <ScaleCrop>false</ScaleCrop>
  <HeadingPairs>
    <vt:vector size="4" baseType="variant">
      <vt:variant>
        <vt:lpstr>Tema</vt:lpstr>
      </vt:variant>
      <vt:variant>
        <vt:i4>1</vt:i4>
      </vt:variant>
      <vt:variant>
        <vt:lpstr>Títulos de diapositiva</vt:lpstr>
      </vt:variant>
      <vt:variant>
        <vt:i4>287</vt:i4>
      </vt:variant>
    </vt:vector>
  </HeadingPairs>
  <TitlesOfParts>
    <vt:vector size="288" baseType="lpstr">
      <vt:lpstr>Mirador</vt:lpstr>
      <vt:lpstr>CURSO DE DISEÑO DE JARDINES.-3ª Parte</vt:lpstr>
      <vt:lpstr>Qué puntos hay que tener en cuenta a la hora de diseñar un jardín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Los 13 aspectos claves para hacer el diseño de un jardín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ELEMENTOS VEGETALES </vt:lpstr>
      <vt:lpstr>Presentación de PowerPoint</vt:lpstr>
      <vt:lpstr>Presentación de PowerPoint</vt:lpstr>
      <vt:lpstr>• CONSTRUCCIONES Y MOBILIARIO </vt:lpstr>
      <vt:lpstr>Presentación de PowerPoint</vt:lpstr>
      <vt:lpstr>Presentación de PowerPoint</vt:lpstr>
      <vt:lpstr>• PISCINA Y JUEGOS DE AGUA </vt:lpstr>
      <vt:lpstr>ZONAS DEPORTIVAS Y DE JUEGOS INFANTILES </vt:lpstr>
      <vt:lpstr>• ELEMENTOS DIVERSOS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Elaboración del Plan de Jardín </vt:lpstr>
      <vt:lpstr>Presentación de PowerPoint</vt:lpstr>
      <vt:lpstr>El diagrama funcional o plan de burbujas </vt:lpstr>
      <vt:lpstr>Presentación de PowerPoint</vt:lpstr>
      <vt:lpstr>Presentación de PowerPoint</vt:lpstr>
      <vt:lpstr>Presentación de PowerPoint</vt:lpstr>
      <vt:lpstr>Composición Espacial y Planificación de un jardín </vt:lpstr>
      <vt:lpstr>Diseños de jardines formales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Diseño de Jardines Contemporáneo </vt:lpstr>
      <vt:lpstr>Presentación de PowerPoint</vt:lpstr>
      <vt:lpstr>Presentación de PowerPoint</vt:lpstr>
      <vt:lpstr>Presentación de PowerPoint</vt:lpstr>
      <vt:lpstr>Presentación de PowerPoint</vt:lpstr>
      <vt:lpstr>Cómo utilizar el diseño formal en el  jardín </vt:lpstr>
      <vt:lpstr>Presentación de PowerPoint</vt:lpstr>
      <vt:lpstr>Plantas y Jardinería difícil de elegir </vt:lpstr>
      <vt:lpstr>Presentación de PowerPoint</vt:lpstr>
      <vt:lpstr>La plantación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ETAPA DE INFORMACIÓN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ETAPA DE DISEÑO</vt:lpstr>
      <vt:lpstr>Presentación de PowerPoint</vt:lpstr>
      <vt:lpstr>Presentación de PowerPoint</vt:lpstr>
      <vt:lpstr>Presentación de PowerPoint</vt:lpstr>
      <vt:lpstr>Presentación de PowerPoint</vt:lpstr>
      <vt:lpstr>Presentación de PowerPoint</vt:lpstr>
      <vt:lpstr>Presentación de PowerPoint</vt:lpstr>
      <vt:lpstr> Elementos del diseño</vt:lpstr>
      <vt:lpstr>Presentación de PowerPoint</vt:lpstr>
      <vt:lpstr>Presentación de PowerPoint</vt:lpstr>
      <vt:lpstr>Presentación de PowerPoint</vt:lpstr>
      <vt:lpstr>Presentación de PowerPoint</vt:lpstr>
      <vt:lpstr>TEMA1.-ETAPA DE REALIZACIÓN </vt:lpstr>
      <vt:lpstr>TEMA 2: DIMENSIONES   </vt:lpstr>
      <vt:lpstr>Presentación de PowerPoint</vt:lpstr>
      <vt:lpstr>Presentación de PowerPoint</vt:lpstr>
      <vt:lpstr>Presentación de PowerPoint</vt:lpstr>
      <vt:lpstr>Presentación de PowerPoint</vt:lpstr>
      <vt:lpstr>Presentación de PowerPoint</vt:lpstr>
      <vt:lpstr>Forma de los elementos</vt:lpstr>
      <vt:lpstr>Formas en los diseños</vt:lpstr>
      <vt:lpstr>Presentación de PowerPoint</vt:lpstr>
      <vt:lpstr>TEMA 3: ELEMENTOS DEL DISEÑO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Consejos de gilles clement</vt:lpstr>
      <vt:lpstr>Presentación de PowerPoint</vt:lpstr>
      <vt:lpstr>Presentación de PowerPoint</vt:lpstr>
      <vt:lpstr>Presentación de PowerPoint</vt:lpstr>
      <vt:lpstr>Presentación de PowerPoint</vt:lpstr>
      <vt:lpstr>Presentación de PowerPoint</vt:lpstr>
      <vt:lpstr>Presentación de PowerPoint</vt:lpstr>
      <vt:lpstr>Los principios de composición</vt:lpstr>
      <vt:lpstr>Presentación de PowerPoint</vt:lpstr>
      <vt:lpstr>Presentación de PowerPoint</vt:lpstr>
      <vt:lpstr>Un paseo por la historia de este arte de la simbología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de la casita del té </vt:lpstr>
      <vt:lpstr>Presentación de PowerPoint</vt:lpstr>
      <vt:lpstr>Presentación de PowerPoint</vt:lpstr>
      <vt:lpstr>Presentación de PowerPoint</vt:lpstr>
      <vt:lpstr>Presentación de PowerPoint</vt:lpstr>
      <vt:lpstr>Presentación de PowerPoint</vt:lpstr>
      <vt:lpstr>EL JARDÍN MEDITERRÁNEO</vt:lpstr>
      <vt:lpstr>Presentación de PowerPoint</vt:lpstr>
      <vt:lpstr>Presentación de PowerPoint</vt:lpstr>
      <vt:lpstr>Presentación de PowerPoint</vt:lpstr>
      <vt:lpstr>Presentación de PowerPoint</vt:lpstr>
      <vt:lpstr>Presentación de PowerPoint</vt:lpstr>
      <vt:lpstr>100 PLANTAS PARA TU JARDÍN MEDITERRÁNEO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Los jardines persas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jardín islámico: un jardín de tradición persa y mediterránea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CURSO DE DISEÑO DE JARDINES.-3ª Parte</dc:title>
  <dc:creator>Josep</dc:creator>
  <cp:lastModifiedBy>Josep</cp:lastModifiedBy>
  <cp:revision>95</cp:revision>
  <dcterms:created xsi:type="dcterms:W3CDTF">2013-02-02T14:56:28Z</dcterms:created>
  <dcterms:modified xsi:type="dcterms:W3CDTF">2013-02-08T15:25:10Z</dcterms:modified>
</cp:coreProperties>
</file>