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 id="2147483708" r:id="rId3"/>
    <p:sldMasterId id="2147483720" r:id="rId4"/>
  </p:sldMasterIdLst>
  <p:notesMasterIdLst>
    <p:notesMasterId r:id="rId227"/>
  </p:notesMasterIdLst>
  <p:sldIdLst>
    <p:sldId id="256" r:id="rId5"/>
    <p:sldId id="330" r:id="rId6"/>
    <p:sldId id="331" r:id="rId7"/>
    <p:sldId id="332" r:id="rId8"/>
    <p:sldId id="333" r:id="rId9"/>
    <p:sldId id="334" r:id="rId10"/>
    <p:sldId id="335" r:id="rId11"/>
    <p:sldId id="336" r:id="rId12"/>
    <p:sldId id="470" r:id="rId13"/>
    <p:sldId id="471" r:id="rId14"/>
    <p:sldId id="472" r:id="rId15"/>
    <p:sldId id="473" r:id="rId16"/>
    <p:sldId id="474" r:id="rId17"/>
    <p:sldId id="475" r:id="rId18"/>
    <p:sldId id="476" r:id="rId19"/>
    <p:sldId id="337" r:id="rId20"/>
    <p:sldId id="342" r:id="rId21"/>
    <p:sldId id="478" r:id="rId22"/>
    <p:sldId id="477" r:id="rId23"/>
    <p:sldId id="343" r:id="rId24"/>
    <p:sldId id="344" r:id="rId25"/>
    <p:sldId id="345" r:id="rId26"/>
    <p:sldId id="346" r:id="rId27"/>
    <p:sldId id="347" r:id="rId28"/>
    <p:sldId id="348" r:id="rId29"/>
    <p:sldId id="349" r:id="rId30"/>
    <p:sldId id="350" r:id="rId31"/>
    <p:sldId id="351" r:id="rId32"/>
    <p:sldId id="352" r:id="rId33"/>
    <p:sldId id="353" r:id="rId34"/>
    <p:sldId id="354" r:id="rId35"/>
    <p:sldId id="355" r:id="rId36"/>
    <p:sldId id="356" r:id="rId37"/>
    <p:sldId id="357" r:id="rId38"/>
    <p:sldId id="358" r:id="rId39"/>
    <p:sldId id="359" r:id="rId40"/>
    <p:sldId id="258" r:id="rId41"/>
    <p:sldId id="259" r:id="rId42"/>
    <p:sldId id="260" r:id="rId43"/>
    <p:sldId id="261" r:id="rId44"/>
    <p:sldId id="262" r:id="rId45"/>
    <p:sldId id="263" r:id="rId46"/>
    <p:sldId id="264" r:id="rId47"/>
    <p:sldId id="265" r:id="rId48"/>
    <p:sldId id="266" r:id="rId49"/>
    <p:sldId id="267" r:id="rId50"/>
    <p:sldId id="268" r:id="rId51"/>
    <p:sldId id="269" r:id="rId52"/>
    <p:sldId id="270" r:id="rId53"/>
    <p:sldId id="479" r:id="rId54"/>
    <p:sldId id="271" r:id="rId55"/>
    <p:sldId id="272" r:id="rId56"/>
    <p:sldId id="273" r:id="rId57"/>
    <p:sldId id="274" r:id="rId58"/>
    <p:sldId id="275" r:id="rId59"/>
    <p:sldId id="276" r:id="rId60"/>
    <p:sldId id="277" r:id="rId61"/>
    <p:sldId id="278" r:id="rId62"/>
    <p:sldId id="279" r:id="rId63"/>
    <p:sldId id="280" r:id="rId64"/>
    <p:sldId id="281" r:id="rId65"/>
    <p:sldId id="282" r:id="rId66"/>
    <p:sldId id="283" r:id="rId67"/>
    <p:sldId id="284" r:id="rId68"/>
    <p:sldId id="285" r:id="rId69"/>
    <p:sldId id="286" r:id="rId70"/>
    <p:sldId id="287" r:id="rId71"/>
    <p:sldId id="288" r:id="rId72"/>
    <p:sldId id="289" r:id="rId73"/>
    <p:sldId id="290" r:id="rId74"/>
    <p:sldId id="291" r:id="rId75"/>
    <p:sldId id="480" r:id="rId76"/>
    <p:sldId id="481" r:id="rId77"/>
    <p:sldId id="483" r:id="rId78"/>
    <p:sldId id="482" r:id="rId79"/>
    <p:sldId id="292" r:id="rId80"/>
    <p:sldId id="293" r:id="rId81"/>
    <p:sldId id="294" r:id="rId82"/>
    <p:sldId id="295" r:id="rId83"/>
    <p:sldId id="296" r:id="rId84"/>
    <p:sldId id="297" r:id="rId85"/>
    <p:sldId id="298" r:id="rId86"/>
    <p:sldId id="299" r:id="rId87"/>
    <p:sldId id="300" r:id="rId88"/>
    <p:sldId id="301" r:id="rId89"/>
    <p:sldId id="302" r:id="rId90"/>
    <p:sldId id="303" r:id="rId91"/>
    <p:sldId id="304" r:id="rId92"/>
    <p:sldId id="305" r:id="rId93"/>
    <p:sldId id="306" r:id="rId94"/>
    <p:sldId id="307" r:id="rId95"/>
    <p:sldId id="308" r:id="rId96"/>
    <p:sldId id="309" r:id="rId97"/>
    <p:sldId id="310" r:id="rId98"/>
    <p:sldId id="311" r:id="rId99"/>
    <p:sldId id="312" r:id="rId100"/>
    <p:sldId id="313" r:id="rId101"/>
    <p:sldId id="314" r:id="rId102"/>
    <p:sldId id="315" r:id="rId103"/>
    <p:sldId id="316" r:id="rId104"/>
    <p:sldId id="317" r:id="rId105"/>
    <p:sldId id="318" r:id="rId106"/>
    <p:sldId id="319" r:id="rId107"/>
    <p:sldId id="320" r:id="rId108"/>
    <p:sldId id="321" r:id="rId109"/>
    <p:sldId id="322" r:id="rId110"/>
    <p:sldId id="323" r:id="rId111"/>
    <p:sldId id="324" r:id="rId112"/>
    <p:sldId id="325" r:id="rId113"/>
    <p:sldId id="326" r:id="rId114"/>
    <p:sldId id="327" r:id="rId115"/>
    <p:sldId id="328" r:id="rId116"/>
    <p:sldId id="329" r:id="rId117"/>
    <p:sldId id="361" r:id="rId118"/>
    <p:sldId id="362" r:id="rId119"/>
    <p:sldId id="363" r:id="rId120"/>
    <p:sldId id="364" r:id="rId121"/>
    <p:sldId id="365" r:id="rId122"/>
    <p:sldId id="366" r:id="rId123"/>
    <p:sldId id="367" r:id="rId124"/>
    <p:sldId id="368" r:id="rId125"/>
    <p:sldId id="369" r:id="rId126"/>
    <p:sldId id="370" r:id="rId127"/>
    <p:sldId id="371" r:id="rId128"/>
    <p:sldId id="372" r:id="rId129"/>
    <p:sldId id="373" r:id="rId130"/>
    <p:sldId id="374" r:id="rId131"/>
    <p:sldId id="375" r:id="rId132"/>
    <p:sldId id="376" r:id="rId133"/>
    <p:sldId id="377" r:id="rId134"/>
    <p:sldId id="378" r:id="rId135"/>
    <p:sldId id="379" r:id="rId136"/>
    <p:sldId id="380" r:id="rId137"/>
    <p:sldId id="381" r:id="rId138"/>
    <p:sldId id="382" r:id="rId139"/>
    <p:sldId id="383" r:id="rId140"/>
    <p:sldId id="384" r:id="rId141"/>
    <p:sldId id="385" r:id="rId142"/>
    <p:sldId id="386" r:id="rId143"/>
    <p:sldId id="387" r:id="rId144"/>
    <p:sldId id="388" r:id="rId145"/>
    <p:sldId id="389" r:id="rId146"/>
    <p:sldId id="390" r:id="rId147"/>
    <p:sldId id="391" r:id="rId148"/>
    <p:sldId id="392" r:id="rId149"/>
    <p:sldId id="393" r:id="rId150"/>
    <p:sldId id="394" r:id="rId151"/>
    <p:sldId id="395" r:id="rId152"/>
    <p:sldId id="396" r:id="rId153"/>
    <p:sldId id="397" r:id="rId154"/>
    <p:sldId id="398" r:id="rId155"/>
    <p:sldId id="399" r:id="rId156"/>
    <p:sldId id="400" r:id="rId157"/>
    <p:sldId id="401" r:id="rId158"/>
    <p:sldId id="402" r:id="rId159"/>
    <p:sldId id="403" r:id="rId160"/>
    <p:sldId id="404" r:id="rId161"/>
    <p:sldId id="405" r:id="rId162"/>
    <p:sldId id="406" r:id="rId163"/>
    <p:sldId id="407" r:id="rId164"/>
    <p:sldId id="408" r:id="rId165"/>
    <p:sldId id="409" r:id="rId166"/>
    <p:sldId id="410" r:id="rId167"/>
    <p:sldId id="411" r:id="rId168"/>
    <p:sldId id="412" r:id="rId169"/>
    <p:sldId id="413" r:id="rId170"/>
    <p:sldId id="414" r:id="rId171"/>
    <p:sldId id="415" r:id="rId172"/>
    <p:sldId id="416" r:id="rId173"/>
    <p:sldId id="417" r:id="rId174"/>
    <p:sldId id="418" r:id="rId175"/>
    <p:sldId id="419" r:id="rId176"/>
    <p:sldId id="420" r:id="rId177"/>
    <p:sldId id="421" r:id="rId178"/>
    <p:sldId id="422" r:id="rId179"/>
    <p:sldId id="423" r:id="rId180"/>
    <p:sldId id="424" r:id="rId181"/>
    <p:sldId id="425" r:id="rId182"/>
    <p:sldId id="426" r:id="rId183"/>
    <p:sldId id="427" r:id="rId184"/>
    <p:sldId id="428" r:id="rId185"/>
    <p:sldId id="429" r:id="rId186"/>
    <p:sldId id="430" r:id="rId187"/>
    <p:sldId id="431" r:id="rId188"/>
    <p:sldId id="432" r:id="rId189"/>
    <p:sldId id="433" r:id="rId190"/>
    <p:sldId id="434" r:id="rId191"/>
    <p:sldId id="435" r:id="rId192"/>
    <p:sldId id="436" r:id="rId193"/>
    <p:sldId id="437" r:id="rId194"/>
    <p:sldId id="438" r:id="rId195"/>
    <p:sldId id="439" r:id="rId196"/>
    <p:sldId id="440" r:id="rId197"/>
    <p:sldId id="441" r:id="rId198"/>
    <p:sldId id="442" r:id="rId199"/>
    <p:sldId id="443" r:id="rId200"/>
    <p:sldId id="444" r:id="rId201"/>
    <p:sldId id="445" r:id="rId202"/>
    <p:sldId id="446" r:id="rId203"/>
    <p:sldId id="447" r:id="rId204"/>
    <p:sldId id="448" r:id="rId205"/>
    <p:sldId id="449" r:id="rId206"/>
    <p:sldId id="450" r:id="rId207"/>
    <p:sldId id="451" r:id="rId208"/>
    <p:sldId id="452" r:id="rId209"/>
    <p:sldId id="453" r:id="rId210"/>
    <p:sldId id="454" r:id="rId211"/>
    <p:sldId id="455" r:id="rId212"/>
    <p:sldId id="456" r:id="rId213"/>
    <p:sldId id="457" r:id="rId214"/>
    <p:sldId id="458" r:id="rId215"/>
    <p:sldId id="459" r:id="rId216"/>
    <p:sldId id="460" r:id="rId217"/>
    <p:sldId id="461" r:id="rId218"/>
    <p:sldId id="462" r:id="rId219"/>
    <p:sldId id="463" r:id="rId220"/>
    <p:sldId id="464" r:id="rId221"/>
    <p:sldId id="465" r:id="rId222"/>
    <p:sldId id="466" r:id="rId223"/>
    <p:sldId id="467" r:id="rId224"/>
    <p:sldId id="468" r:id="rId225"/>
    <p:sldId id="469" r:id="rId22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slide" Target="slides/slide201.xml"/><Relationship Id="rId226" Type="http://schemas.openxmlformats.org/officeDocument/2006/relationships/slide" Target="slides/slide22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16" Type="http://schemas.openxmlformats.org/officeDocument/2006/relationships/slide" Target="slides/slide212.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slide" Target="slides/slide151.xml"/><Relationship Id="rId171" Type="http://schemas.openxmlformats.org/officeDocument/2006/relationships/slide" Target="slides/slide167.xml"/><Relationship Id="rId176" Type="http://schemas.openxmlformats.org/officeDocument/2006/relationships/slide" Target="slides/slide172.xml"/><Relationship Id="rId192" Type="http://schemas.openxmlformats.org/officeDocument/2006/relationships/slide" Target="slides/slide188.xml"/><Relationship Id="rId197" Type="http://schemas.openxmlformats.org/officeDocument/2006/relationships/slide" Target="slides/slide193.xml"/><Relationship Id="rId206" Type="http://schemas.openxmlformats.org/officeDocument/2006/relationships/slide" Target="slides/slide202.xml"/><Relationship Id="rId227" Type="http://schemas.openxmlformats.org/officeDocument/2006/relationships/notesMaster" Target="notesMasters/notesMaster1.xml"/><Relationship Id="rId201" Type="http://schemas.openxmlformats.org/officeDocument/2006/relationships/slide" Target="slides/slide197.xml"/><Relationship Id="rId222" Type="http://schemas.openxmlformats.org/officeDocument/2006/relationships/slide" Target="slides/slide218.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82" Type="http://schemas.openxmlformats.org/officeDocument/2006/relationships/slide" Target="slides/slide178.xml"/><Relationship Id="rId187" Type="http://schemas.openxmlformats.org/officeDocument/2006/relationships/slide" Target="slides/slide183.xml"/><Relationship Id="rId217" Type="http://schemas.openxmlformats.org/officeDocument/2006/relationships/slide" Target="slides/slide213.xml"/><Relationship Id="rId1" Type="http://schemas.openxmlformats.org/officeDocument/2006/relationships/slideMaster" Target="slideMasters/slideMaster1.xml"/><Relationship Id="rId6" Type="http://schemas.openxmlformats.org/officeDocument/2006/relationships/slide" Target="slides/slide2.xml"/><Relationship Id="rId212" Type="http://schemas.openxmlformats.org/officeDocument/2006/relationships/slide" Target="slides/slide208.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172" Type="http://schemas.openxmlformats.org/officeDocument/2006/relationships/slide" Target="slides/slide168.xml"/><Relationship Id="rId193" Type="http://schemas.openxmlformats.org/officeDocument/2006/relationships/slide" Target="slides/slide189.xml"/><Relationship Id="rId202" Type="http://schemas.openxmlformats.org/officeDocument/2006/relationships/slide" Target="slides/slide198.xml"/><Relationship Id="rId207" Type="http://schemas.openxmlformats.org/officeDocument/2006/relationships/slide" Target="slides/slide203.xml"/><Relationship Id="rId223" Type="http://schemas.openxmlformats.org/officeDocument/2006/relationships/slide" Target="slides/slide219.xml"/><Relationship Id="rId228" Type="http://schemas.openxmlformats.org/officeDocument/2006/relationships/presProps" Target="pres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slide" Target="slides/slide179.xml"/><Relationship Id="rId213" Type="http://schemas.openxmlformats.org/officeDocument/2006/relationships/slide" Target="slides/slide209.xml"/><Relationship Id="rId218" Type="http://schemas.openxmlformats.org/officeDocument/2006/relationships/slide" Target="slides/slide214.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199" Type="http://schemas.openxmlformats.org/officeDocument/2006/relationships/slide" Target="slides/slide195.xml"/><Relationship Id="rId203" Type="http://schemas.openxmlformats.org/officeDocument/2006/relationships/slide" Target="slides/slide199.xml"/><Relationship Id="rId208" Type="http://schemas.openxmlformats.org/officeDocument/2006/relationships/slide" Target="slides/slide204.xml"/><Relationship Id="rId229" Type="http://schemas.openxmlformats.org/officeDocument/2006/relationships/viewProps" Target="viewProps.xml"/><Relationship Id="rId19" Type="http://schemas.openxmlformats.org/officeDocument/2006/relationships/slide" Target="slides/slide15.xml"/><Relationship Id="rId224" Type="http://schemas.openxmlformats.org/officeDocument/2006/relationships/slide" Target="slides/slide220.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slide" Target="slides/slide185.xml"/><Relationship Id="rId219" Type="http://schemas.openxmlformats.org/officeDocument/2006/relationships/slide" Target="slides/slide215.xml"/><Relationship Id="rId3" Type="http://schemas.openxmlformats.org/officeDocument/2006/relationships/slideMaster" Target="slideMasters/slideMaster3.xml"/><Relationship Id="rId214" Type="http://schemas.openxmlformats.org/officeDocument/2006/relationships/slide" Target="slides/slide210.xml"/><Relationship Id="rId230" Type="http://schemas.openxmlformats.org/officeDocument/2006/relationships/theme" Target="theme/theme1.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slide" Target="slides/slide191.xml"/><Relationship Id="rId209" Type="http://schemas.openxmlformats.org/officeDocument/2006/relationships/slide" Target="slides/slide205.xml"/><Relationship Id="rId190" Type="http://schemas.openxmlformats.org/officeDocument/2006/relationships/slide" Target="slides/slide186.xml"/><Relationship Id="rId204" Type="http://schemas.openxmlformats.org/officeDocument/2006/relationships/slide" Target="slides/slide200.xml"/><Relationship Id="rId220" Type="http://schemas.openxmlformats.org/officeDocument/2006/relationships/slide" Target="slides/slide216.xml"/><Relationship Id="rId225" Type="http://schemas.openxmlformats.org/officeDocument/2006/relationships/slide" Target="slides/slide22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4.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slide" Target="slides/slide206.xml"/><Relationship Id="rId215" Type="http://schemas.openxmlformats.org/officeDocument/2006/relationships/slide" Target="slides/slide211.xml"/><Relationship Id="rId26" Type="http://schemas.openxmlformats.org/officeDocument/2006/relationships/slide" Target="slides/slide22.xml"/><Relationship Id="rId231" Type="http://schemas.openxmlformats.org/officeDocument/2006/relationships/tableStyles" Target="tableStyles.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68F57D-BCDC-4937-9210-38CFA0F61A1A}" type="datetimeFigureOut">
              <a:rPr lang="es-ES" smtClean="0"/>
              <a:t>17/04/2022</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0B0150-6D3A-4DB5-9963-87DB215D892E}" type="slidenum">
              <a:rPr lang="es-ES" smtClean="0"/>
              <a:t>‹Nº›</a:t>
            </a:fld>
            <a:endParaRPr lang="es-ES" dirty="0"/>
          </a:p>
        </p:txBody>
      </p:sp>
    </p:spTree>
    <p:extLst>
      <p:ext uri="{BB962C8B-B14F-4D97-AF65-F5344CB8AC3E}">
        <p14:creationId xmlns:p14="http://schemas.microsoft.com/office/powerpoint/2010/main" val="734310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A69248-4913-4079-81A5-FD51A6B817DB}"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Waddesdon Gardens</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3C635E-BA0B-4BD8-9B45-FB8B99E7C3DA}"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FF8CA7-ADE9-430D-A5BB-34B333469B0E}"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F8A947-037C-42BA-8106-EFF3F262AC24}"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Thabor Mosaicultura Blason</a:t>
            </a:r>
          </a:p>
        </p:txBody>
      </p:sp>
      <p:sp>
        <p:nvSpPr>
          <p:cNvPr id="4" name="3 Marcador de número de diapositiva"/>
          <p:cNvSpPr>
            <a:spLocks noGrp="1"/>
          </p:cNvSpPr>
          <p:nvPr>
            <p:ph type="sldNum" sz="quarter" idx="10"/>
          </p:nvPr>
        </p:nvSpPr>
        <p:spPr/>
        <p:txBody>
          <a:bodyPr/>
          <a:lstStyle/>
          <a:p>
            <a:fld id="{4F0B0150-6D3A-4DB5-9963-87DB215D892E}" type="slidenum">
              <a:rPr lang="es-ES" smtClean="0"/>
              <a:t>11</a:t>
            </a:fld>
            <a:endParaRPr lang="es-ES" dirty="0"/>
          </a:p>
        </p:txBody>
      </p:sp>
    </p:spTree>
    <p:extLst>
      <p:ext uri="{BB962C8B-B14F-4D97-AF65-F5344CB8AC3E}">
        <p14:creationId xmlns:p14="http://schemas.microsoft.com/office/powerpoint/2010/main" val="823836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Madeira</a:t>
            </a:r>
          </a:p>
        </p:txBody>
      </p:sp>
      <p:sp>
        <p:nvSpPr>
          <p:cNvPr id="4" name="3 Marcador de número de diapositiva"/>
          <p:cNvSpPr>
            <a:spLocks noGrp="1"/>
          </p:cNvSpPr>
          <p:nvPr>
            <p:ph type="sldNum" sz="quarter" idx="10"/>
          </p:nvPr>
        </p:nvSpPr>
        <p:spPr/>
        <p:txBody>
          <a:bodyPr/>
          <a:lstStyle/>
          <a:p>
            <a:fld id="{4F0B0150-6D3A-4DB5-9963-87DB215D892E}" type="slidenum">
              <a:rPr lang="es-ES" smtClean="0"/>
              <a:t>12</a:t>
            </a:fld>
            <a:endParaRPr lang="es-ES" dirty="0"/>
          </a:p>
        </p:txBody>
      </p:sp>
    </p:spTree>
    <p:extLst>
      <p:ext uri="{BB962C8B-B14F-4D97-AF65-F5344CB8AC3E}">
        <p14:creationId xmlns:p14="http://schemas.microsoft.com/office/powerpoint/2010/main" val="2565710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a:t>
            </a:r>
          </a:p>
        </p:txBody>
      </p:sp>
      <p:sp>
        <p:nvSpPr>
          <p:cNvPr id="4" name="3 Marcador de número de diapositiva"/>
          <p:cNvSpPr>
            <a:spLocks noGrp="1"/>
          </p:cNvSpPr>
          <p:nvPr>
            <p:ph type="sldNum" sz="quarter" idx="10"/>
          </p:nvPr>
        </p:nvSpPr>
        <p:spPr/>
        <p:txBody>
          <a:bodyPr/>
          <a:lstStyle/>
          <a:p>
            <a:fld id="{4F0B0150-6D3A-4DB5-9963-87DB215D892E}" type="slidenum">
              <a:rPr lang="es-ES" smtClean="0"/>
              <a:t>14</a:t>
            </a:fld>
            <a:endParaRPr lang="es-ES" dirty="0"/>
          </a:p>
        </p:txBody>
      </p:sp>
    </p:spTree>
    <p:extLst>
      <p:ext uri="{BB962C8B-B14F-4D97-AF65-F5344CB8AC3E}">
        <p14:creationId xmlns:p14="http://schemas.microsoft.com/office/powerpoint/2010/main" val="515910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Mosaiculture</a:t>
            </a:r>
          </a:p>
        </p:txBody>
      </p:sp>
      <p:sp>
        <p:nvSpPr>
          <p:cNvPr id="4" name="3 Marcador de número de diapositiva"/>
          <p:cNvSpPr>
            <a:spLocks noGrp="1"/>
          </p:cNvSpPr>
          <p:nvPr>
            <p:ph type="sldNum" sz="quarter" idx="10"/>
          </p:nvPr>
        </p:nvSpPr>
        <p:spPr/>
        <p:txBody>
          <a:bodyPr/>
          <a:lstStyle/>
          <a:p>
            <a:fld id="{4F0B0150-6D3A-4DB5-9963-87DB215D892E}" type="slidenum">
              <a:rPr lang="es-ES" smtClean="0"/>
              <a:t>15</a:t>
            </a:fld>
            <a:endParaRPr lang="es-ES" dirty="0"/>
          </a:p>
        </p:txBody>
      </p:sp>
    </p:spTree>
    <p:extLst>
      <p:ext uri="{BB962C8B-B14F-4D97-AF65-F5344CB8AC3E}">
        <p14:creationId xmlns:p14="http://schemas.microsoft.com/office/powerpoint/2010/main" val="2839709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Killeny Gardens</a:t>
            </a:r>
          </a:p>
        </p:txBody>
      </p:sp>
      <p:sp>
        <p:nvSpPr>
          <p:cNvPr id="4" name="3 Marcador de número de diapositiva"/>
          <p:cNvSpPr>
            <a:spLocks noGrp="1"/>
          </p:cNvSpPr>
          <p:nvPr>
            <p:ph type="sldNum" sz="quarter" idx="5"/>
          </p:nvPr>
        </p:nvSpPr>
        <p:spPr/>
        <p:txBody>
          <a:bodyPr/>
          <a:lstStyle/>
          <a:p>
            <a:pPr>
              <a:defRPr/>
            </a:pPr>
            <a:fld id="{4E8B9D90-45B2-45A4-B52A-81285C9EADEA}"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Bredon Holf</a:t>
            </a:r>
          </a:p>
        </p:txBody>
      </p:sp>
      <p:sp>
        <p:nvSpPr>
          <p:cNvPr id="4" name="3 Marcador de número de diapositiva"/>
          <p:cNvSpPr>
            <a:spLocks noGrp="1"/>
          </p:cNvSpPr>
          <p:nvPr>
            <p:ph type="sldNum" sz="quarter" idx="5"/>
          </p:nvPr>
        </p:nvSpPr>
        <p:spPr/>
        <p:txBody>
          <a:bodyPr/>
          <a:lstStyle/>
          <a:p>
            <a:pPr>
              <a:defRPr/>
            </a:pPr>
            <a:fld id="{DA0988F1-5E88-44FD-B86F-7E51F76EE31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Dyrham Park</a:t>
            </a:r>
          </a:p>
        </p:txBody>
      </p:sp>
      <p:sp>
        <p:nvSpPr>
          <p:cNvPr id="4" name="3 Marcador de número de diapositiva"/>
          <p:cNvSpPr>
            <a:spLocks noGrp="1"/>
          </p:cNvSpPr>
          <p:nvPr>
            <p:ph type="sldNum" sz="quarter" idx="5"/>
          </p:nvPr>
        </p:nvSpPr>
        <p:spPr/>
        <p:txBody>
          <a:bodyPr/>
          <a:lstStyle/>
          <a:p>
            <a:pPr>
              <a:defRPr/>
            </a:pPr>
            <a:fld id="{6A850950-9D49-4208-B5AD-34230E3CFC28}"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Dyrham Park</a:t>
            </a:r>
          </a:p>
        </p:txBody>
      </p:sp>
      <p:sp>
        <p:nvSpPr>
          <p:cNvPr id="4" name="3 Marcador de número de diapositiva"/>
          <p:cNvSpPr>
            <a:spLocks noGrp="1"/>
          </p:cNvSpPr>
          <p:nvPr>
            <p:ph type="sldNum" sz="quarter" idx="5"/>
          </p:nvPr>
        </p:nvSpPr>
        <p:spPr/>
        <p:txBody>
          <a:bodyPr/>
          <a:lstStyle/>
          <a:p>
            <a:pPr>
              <a:defRPr/>
            </a:pPr>
            <a:fld id="{3D922DF4-ACCF-4C6D-83CE-2E9479CDE929}"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Pavimentos</a:t>
            </a:r>
          </a:p>
        </p:txBody>
      </p:sp>
      <p:sp>
        <p:nvSpPr>
          <p:cNvPr id="4" name="3 Marcador de número de diapositiva"/>
          <p:cNvSpPr>
            <a:spLocks noGrp="1"/>
          </p:cNvSpPr>
          <p:nvPr>
            <p:ph type="sldNum" sz="quarter" idx="5"/>
          </p:nvPr>
        </p:nvSpPr>
        <p:spPr/>
        <p:txBody>
          <a:bodyPr/>
          <a:lstStyle/>
          <a:p>
            <a:pPr>
              <a:defRPr/>
            </a:pPr>
            <a:fld id="{D04BAC88-0450-4D45-B7FC-5EE9958A1F06}"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Pavimentos.-</a:t>
            </a:r>
          </a:p>
        </p:txBody>
      </p:sp>
      <p:sp>
        <p:nvSpPr>
          <p:cNvPr id="4" name="3 Marcador de número de diapositiva"/>
          <p:cNvSpPr>
            <a:spLocks noGrp="1"/>
          </p:cNvSpPr>
          <p:nvPr>
            <p:ph type="sldNum" sz="quarter" idx="5"/>
          </p:nvPr>
        </p:nvSpPr>
        <p:spPr/>
        <p:txBody>
          <a:bodyPr/>
          <a:lstStyle/>
          <a:p>
            <a:pPr>
              <a:defRPr/>
            </a:pPr>
            <a:fld id="{7A70E07E-8C47-4213-973C-25D101BEFFF1}"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Piedra arenisca</a:t>
            </a:r>
          </a:p>
        </p:txBody>
      </p:sp>
      <p:sp>
        <p:nvSpPr>
          <p:cNvPr id="4" name="3 Marcador de número de diapositiva"/>
          <p:cNvSpPr>
            <a:spLocks noGrp="1"/>
          </p:cNvSpPr>
          <p:nvPr>
            <p:ph type="sldNum" sz="quarter" idx="5"/>
          </p:nvPr>
        </p:nvSpPr>
        <p:spPr/>
        <p:txBody>
          <a:bodyPr/>
          <a:lstStyle/>
          <a:p>
            <a:pPr>
              <a:defRPr/>
            </a:pPr>
            <a:fld id="{9EF42842-4BA0-4B06-95CD-420763E9A829}"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Sendas</a:t>
            </a:r>
          </a:p>
        </p:txBody>
      </p:sp>
      <p:sp>
        <p:nvSpPr>
          <p:cNvPr id="4" name="3 Marcador de número de diapositiva"/>
          <p:cNvSpPr>
            <a:spLocks noGrp="1"/>
          </p:cNvSpPr>
          <p:nvPr>
            <p:ph type="sldNum" sz="quarter" idx="5"/>
          </p:nvPr>
        </p:nvSpPr>
        <p:spPr/>
        <p:txBody>
          <a:bodyPr/>
          <a:lstStyle/>
          <a:p>
            <a:pPr>
              <a:defRPr/>
            </a:pPr>
            <a:fld id="{234E6614-135F-417E-A5FE-18138E653F4D}"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Escalera del agua</a:t>
            </a:r>
          </a:p>
        </p:txBody>
      </p:sp>
      <p:sp>
        <p:nvSpPr>
          <p:cNvPr id="4" name="3 Marcador de número de diapositiva"/>
          <p:cNvSpPr>
            <a:spLocks noGrp="1"/>
          </p:cNvSpPr>
          <p:nvPr>
            <p:ph type="sldNum" sz="quarter" idx="5"/>
          </p:nvPr>
        </p:nvSpPr>
        <p:spPr/>
        <p:txBody>
          <a:bodyPr/>
          <a:lstStyle/>
          <a:p>
            <a:pPr>
              <a:defRPr/>
            </a:pPr>
            <a:fld id="{D1672364-AF7A-48D6-A332-8D2EC918516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Escalera del agua</a:t>
            </a:r>
          </a:p>
        </p:txBody>
      </p:sp>
      <p:sp>
        <p:nvSpPr>
          <p:cNvPr id="4" name="3 Marcador de número de diapositiva"/>
          <p:cNvSpPr>
            <a:spLocks noGrp="1"/>
          </p:cNvSpPr>
          <p:nvPr>
            <p:ph type="sldNum" sz="quarter" idx="5"/>
          </p:nvPr>
        </p:nvSpPr>
        <p:spPr/>
        <p:txBody>
          <a:bodyPr/>
          <a:lstStyle/>
          <a:p>
            <a:pPr>
              <a:defRPr/>
            </a:pPr>
            <a:fld id="{6820A44C-D9EA-44F1-9E53-1D512FCDB4D9}"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Escaleras</a:t>
            </a:r>
          </a:p>
        </p:txBody>
      </p:sp>
      <p:sp>
        <p:nvSpPr>
          <p:cNvPr id="4" name="3 Marcador de número de diapositiva"/>
          <p:cNvSpPr>
            <a:spLocks noGrp="1"/>
          </p:cNvSpPr>
          <p:nvPr>
            <p:ph type="sldNum" sz="quarter" idx="5"/>
          </p:nvPr>
        </p:nvSpPr>
        <p:spPr/>
        <p:txBody>
          <a:bodyPr/>
          <a:lstStyle/>
          <a:p>
            <a:pPr>
              <a:defRPr/>
            </a:pPr>
            <a:fld id="{6268B054-F3A3-4077-9916-4F6D1EF04CE9}"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Escaleras</a:t>
            </a:r>
          </a:p>
        </p:txBody>
      </p:sp>
      <p:sp>
        <p:nvSpPr>
          <p:cNvPr id="4" name="3 Marcador de número de diapositiva"/>
          <p:cNvSpPr>
            <a:spLocks noGrp="1"/>
          </p:cNvSpPr>
          <p:nvPr>
            <p:ph type="sldNum" sz="quarter" idx="5"/>
          </p:nvPr>
        </p:nvSpPr>
        <p:spPr/>
        <p:txBody>
          <a:bodyPr/>
          <a:lstStyle/>
          <a:p>
            <a:pPr>
              <a:defRPr/>
            </a:pPr>
            <a:fld id="{4D804E31-5E77-4B02-8D0E-889F89872C05}"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Escaleras en el bosque</a:t>
            </a:r>
          </a:p>
        </p:txBody>
      </p:sp>
      <p:sp>
        <p:nvSpPr>
          <p:cNvPr id="4" name="3 Marcador de número de diapositiva"/>
          <p:cNvSpPr>
            <a:spLocks noGrp="1"/>
          </p:cNvSpPr>
          <p:nvPr>
            <p:ph type="sldNum" sz="quarter" idx="5"/>
          </p:nvPr>
        </p:nvSpPr>
        <p:spPr/>
        <p:txBody>
          <a:bodyPr/>
          <a:lstStyle/>
          <a:p>
            <a:pPr>
              <a:defRPr/>
            </a:pPr>
            <a:fld id="{ADE0AA3A-51AD-45EA-9BFF-1E5048C1CD6A}"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Daksinkali</a:t>
            </a:r>
          </a:p>
        </p:txBody>
      </p:sp>
      <p:sp>
        <p:nvSpPr>
          <p:cNvPr id="4" name="3 Marcador de número de diapositiva"/>
          <p:cNvSpPr>
            <a:spLocks noGrp="1"/>
          </p:cNvSpPr>
          <p:nvPr>
            <p:ph type="sldNum" sz="quarter" idx="5"/>
          </p:nvPr>
        </p:nvSpPr>
        <p:spPr/>
        <p:txBody>
          <a:bodyPr/>
          <a:lstStyle/>
          <a:p>
            <a:pPr>
              <a:defRPr/>
            </a:pPr>
            <a:fld id="{BECDF8C6-98B9-445E-A9F1-BBC75E022B3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Thailandia</a:t>
            </a:r>
          </a:p>
        </p:txBody>
      </p:sp>
      <p:sp>
        <p:nvSpPr>
          <p:cNvPr id="4" name="3 Marcador de número de diapositiva"/>
          <p:cNvSpPr>
            <a:spLocks noGrp="1"/>
          </p:cNvSpPr>
          <p:nvPr>
            <p:ph type="sldNum" sz="quarter" idx="5"/>
          </p:nvPr>
        </p:nvSpPr>
        <p:spPr/>
        <p:txBody>
          <a:bodyPr/>
          <a:lstStyle/>
          <a:p>
            <a:pPr>
              <a:defRPr/>
            </a:pPr>
            <a:fld id="{E88F8AAB-3EE1-4858-91C3-D9300E0F48C0}"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Fence</a:t>
            </a:r>
          </a:p>
        </p:txBody>
      </p:sp>
      <p:sp>
        <p:nvSpPr>
          <p:cNvPr id="4" name="3 Marcador de número de diapositiva"/>
          <p:cNvSpPr>
            <a:spLocks noGrp="1"/>
          </p:cNvSpPr>
          <p:nvPr>
            <p:ph type="sldNum" sz="quarter" idx="5"/>
          </p:nvPr>
        </p:nvSpPr>
        <p:spPr/>
        <p:txBody>
          <a:bodyPr/>
          <a:lstStyle/>
          <a:p>
            <a:pPr>
              <a:defRPr/>
            </a:pPr>
            <a:fld id="{7043CC6D-0BA8-4EEA-B5B5-BAF978924430}"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Vallas</a:t>
            </a:r>
          </a:p>
        </p:txBody>
      </p:sp>
      <p:sp>
        <p:nvSpPr>
          <p:cNvPr id="4" name="3 Marcador de número de diapositiva"/>
          <p:cNvSpPr>
            <a:spLocks noGrp="1"/>
          </p:cNvSpPr>
          <p:nvPr>
            <p:ph type="sldNum" sz="quarter" idx="5"/>
          </p:nvPr>
        </p:nvSpPr>
        <p:spPr/>
        <p:txBody>
          <a:bodyPr/>
          <a:lstStyle/>
          <a:p>
            <a:pPr>
              <a:defRPr/>
            </a:pPr>
            <a:fld id="{A8EFDECC-1575-4408-B044-000695298437}"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Royal Botanic Garden Edimburgh</a:t>
            </a:r>
          </a:p>
        </p:txBody>
      </p:sp>
      <p:sp>
        <p:nvSpPr>
          <p:cNvPr id="4" name="3 Marcador de número de diapositiva"/>
          <p:cNvSpPr>
            <a:spLocks noGrp="1"/>
          </p:cNvSpPr>
          <p:nvPr>
            <p:ph type="sldNum" sz="quarter" idx="5"/>
          </p:nvPr>
        </p:nvSpPr>
        <p:spPr/>
        <p:txBody>
          <a:bodyPr/>
          <a:lstStyle/>
          <a:p>
            <a:pPr>
              <a:defRPr/>
            </a:pPr>
            <a:fld id="{B5F58282-245A-4516-B299-23638E0EC036}"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Fence</a:t>
            </a:r>
          </a:p>
        </p:txBody>
      </p:sp>
      <p:sp>
        <p:nvSpPr>
          <p:cNvPr id="4" name="3 Marcador de número de diapositiva"/>
          <p:cNvSpPr>
            <a:spLocks noGrp="1"/>
          </p:cNvSpPr>
          <p:nvPr>
            <p:ph type="sldNum" sz="quarter" idx="5"/>
          </p:nvPr>
        </p:nvSpPr>
        <p:spPr/>
        <p:txBody>
          <a:bodyPr/>
          <a:lstStyle/>
          <a:p>
            <a:pPr>
              <a:defRPr/>
            </a:pPr>
            <a:fld id="{A40D92E1-F0A9-4A73-9FA2-38C0A6B1E5E3}"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Puerta</a:t>
            </a:r>
          </a:p>
        </p:txBody>
      </p:sp>
      <p:sp>
        <p:nvSpPr>
          <p:cNvPr id="4" name="3 Marcador de número de diapositiva"/>
          <p:cNvSpPr>
            <a:spLocks noGrp="1"/>
          </p:cNvSpPr>
          <p:nvPr>
            <p:ph type="sldNum" sz="quarter" idx="5"/>
          </p:nvPr>
        </p:nvSpPr>
        <p:spPr/>
        <p:txBody>
          <a:bodyPr/>
          <a:lstStyle/>
          <a:p>
            <a:pPr>
              <a:defRPr/>
            </a:pPr>
            <a:fld id="{0806341E-4C3D-495E-9BE8-927AA96168B9}"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Rocalla</a:t>
            </a:r>
          </a:p>
        </p:txBody>
      </p:sp>
      <p:sp>
        <p:nvSpPr>
          <p:cNvPr id="4" name="3 Marcador de número de diapositiva"/>
          <p:cNvSpPr>
            <a:spLocks noGrp="1"/>
          </p:cNvSpPr>
          <p:nvPr>
            <p:ph type="sldNum" sz="quarter" idx="5"/>
          </p:nvPr>
        </p:nvSpPr>
        <p:spPr/>
        <p:txBody>
          <a:bodyPr/>
          <a:lstStyle/>
          <a:p>
            <a:pPr>
              <a:defRPr/>
            </a:pPr>
            <a:fld id="{9F1E6574-B7ED-42B0-84CA-475852C6712E}"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Butchart</a:t>
            </a:r>
          </a:p>
        </p:txBody>
      </p:sp>
      <p:sp>
        <p:nvSpPr>
          <p:cNvPr id="4" name="3 Marcador de número de diapositiva"/>
          <p:cNvSpPr>
            <a:spLocks noGrp="1"/>
          </p:cNvSpPr>
          <p:nvPr>
            <p:ph type="sldNum" sz="quarter" idx="5"/>
          </p:nvPr>
        </p:nvSpPr>
        <p:spPr/>
        <p:txBody>
          <a:bodyPr/>
          <a:lstStyle/>
          <a:p>
            <a:pPr>
              <a:defRPr/>
            </a:pPr>
            <a:fld id="{D01DFB7A-1EA1-45DC-8771-706D8C8B8A78}"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Roses arch</a:t>
            </a:r>
          </a:p>
        </p:txBody>
      </p:sp>
      <p:sp>
        <p:nvSpPr>
          <p:cNvPr id="4" name="3 Marcador de número de diapositiva"/>
          <p:cNvSpPr>
            <a:spLocks noGrp="1"/>
          </p:cNvSpPr>
          <p:nvPr>
            <p:ph type="sldNum" sz="quarter" idx="5"/>
          </p:nvPr>
        </p:nvSpPr>
        <p:spPr/>
        <p:txBody>
          <a:bodyPr/>
          <a:lstStyle/>
          <a:p>
            <a:pPr>
              <a:defRPr/>
            </a:pPr>
            <a:fld id="{ACA27C7E-BFFD-41F7-BB81-4E0086E2D9C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Bodnant</a:t>
            </a:r>
          </a:p>
        </p:txBody>
      </p:sp>
      <p:sp>
        <p:nvSpPr>
          <p:cNvPr id="4" name="3 Marcador de número de diapositiva"/>
          <p:cNvSpPr>
            <a:spLocks noGrp="1"/>
          </p:cNvSpPr>
          <p:nvPr>
            <p:ph type="sldNum" sz="quarter" idx="5"/>
          </p:nvPr>
        </p:nvSpPr>
        <p:spPr/>
        <p:txBody>
          <a:bodyPr/>
          <a:lstStyle/>
          <a:p>
            <a:pPr>
              <a:defRPr/>
            </a:pPr>
            <a:fld id="{A9C84E70-1F96-499E-B30E-A2DA46E0CAF7}"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Bodnant</a:t>
            </a:r>
          </a:p>
        </p:txBody>
      </p:sp>
      <p:sp>
        <p:nvSpPr>
          <p:cNvPr id="4" name="3 Marcador de número de diapositiva"/>
          <p:cNvSpPr>
            <a:spLocks noGrp="1"/>
          </p:cNvSpPr>
          <p:nvPr>
            <p:ph type="sldNum" sz="quarter" idx="5"/>
          </p:nvPr>
        </p:nvSpPr>
        <p:spPr/>
        <p:txBody>
          <a:bodyPr/>
          <a:lstStyle/>
          <a:p>
            <a:pPr>
              <a:defRPr/>
            </a:pPr>
            <a:fld id="{ABFC831B-2D8F-4E22-9ED1-E589AEC08F68}"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Laribal</a:t>
            </a:r>
          </a:p>
        </p:txBody>
      </p:sp>
      <p:sp>
        <p:nvSpPr>
          <p:cNvPr id="4" name="3 Marcador de número de diapositiva"/>
          <p:cNvSpPr>
            <a:spLocks noGrp="1"/>
          </p:cNvSpPr>
          <p:nvPr>
            <p:ph type="sldNum" sz="quarter" idx="5"/>
          </p:nvPr>
        </p:nvSpPr>
        <p:spPr/>
        <p:txBody>
          <a:bodyPr/>
          <a:lstStyle/>
          <a:p>
            <a:pPr>
              <a:defRPr/>
            </a:pPr>
            <a:fld id="{AB255F8E-7A8A-4677-AF28-4F7A4312104D}"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Teatro Grec</a:t>
            </a:r>
          </a:p>
        </p:txBody>
      </p:sp>
      <p:sp>
        <p:nvSpPr>
          <p:cNvPr id="4" name="3 Marcador de número de diapositiva"/>
          <p:cNvSpPr>
            <a:spLocks noGrp="1"/>
          </p:cNvSpPr>
          <p:nvPr>
            <p:ph type="sldNum" sz="quarter" idx="5"/>
          </p:nvPr>
        </p:nvSpPr>
        <p:spPr/>
        <p:txBody>
          <a:bodyPr/>
          <a:lstStyle/>
          <a:p>
            <a:pPr>
              <a:defRPr/>
            </a:pPr>
            <a:fld id="{E78F563D-3127-493A-8405-CD3FD0B4B96E}"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Alcázar</a:t>
            </a:r>
          </a:p>
        </p:txBody>
      </p:sp>
      <p:sp>
        <p:nvSpPr>
          <p:cNvPr id="4" name="3 Marcador de número de diapositiva"/>
          <p:cNvSpPr>
            <a:spLocks noGrp="1"/>
          </p:cNvSpPr>
          <p:nvPr>
            <p:ph type="sldNum" sz="quarter" idx="5"/>
          </p:nvPr>
        </p:nvSpPr>
        <p:spPr/>
        <p:txBody>
          <a:bodyPr/>
          <a:lstStyle/>
          <a:p>
            <a:pPr>
              <a:defRPr/>
            </a:pPr>
            <a:fld id="{F9DB8EE6-A4F8-46B1-AE3A-CAA497109588}"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Bodnant Gardens</a:t>
            </a:r>
          </a:p>
        </p:txBody>
      </p:sp>
      <p:sp>
        <p:nvSpPr>
          <p:cNvPr id="4" name="3 Marcador de número de diapositiva"/>
          <p:cNvSpPr>
            <a:spLocks noGrp="1"/>
          </p:cNvSpPr>
          <p:nvPr>
            <p:ph type="sldNum" sz="quarter" idx="5"/>
          </p:nvPr>
        </p:nvSpPr>
        <p:spPr/>
        <p:txBody>
          <a:bodyPr/>
          <a:lstStyle/>
          <a:p>
            <a:pPr>
              <a:defRPr/>
            </a:pPr>
            <a:fld id="{6F2F0513-804B-4DEE-89C9-E8F9ACCEBB54}"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Bodnant Gardens</a:t>
            </a:r>
          </a:p>
        </p:txBody>
      </p:sp>
      <p:sp>
        <p:nvSpPr>
          <p:cNvPr id="4" name="3 Marcador de número de diapositiva"/>
          <p:cNvSpPr>
            <a:spLocks noGrp="1"/>
          </p:cNvSpPr>
          <p:nvPr>
            <p:ph type="sldNum" sz="quarter" idx="5"/>
          </p:nvPr>
        </p:nvSpPr>
        <p:spPr/>
        <p:txBody>
          <a:bodyPr/>
          <a:lstStyle/>
          <a:p>
            <a:pPr>
              <a:defRPr/>
            </a:pPr>
            <a:fld id="{E74A68EF-9D80-41A9-8058-F505458AEE79}"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Cascadas</a:t>
            </a:r>
          </a:p>
        </p:txBody>
      </p:sp>
      <p:sp>
        <p:nvSpPr>
          <p:cNvPr id="4" name="3 Marcador de número de diapositiva"/>
          <p:cNvSpPr>
            <a:spLocks noGrp="1"/>
          </p:cNvSpPr>
          <p:nvPr>
            <p:ph type="sldNum" sz="quarter" idx="5"/>
          </p:nvPr>
        </p:nvSpPr>
        <p:spPr/>
        <p:txBody>
          <a:bodyPr/>
          <a:lstStyle/>
          <a:p>
            <a:pPr>
              <a:defRPr/>
            </a:pPr>
            <a:fld id="{A6FA5647-2B60-46D0-8C16-0AA0DB139FC8}"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Citroen</a:t>
            </a:r>
          </a:p>
        </p:txBody>
      </p:sp>
      <p:sp>
        <p:nvSpPr>
          <p:cNvPr id="4" name="3 Marcador de número de diapositiva"/>
          <p:cNvSpPr>
            <a:spLocks noGrp="1"/>
          </p:cNvSpPr>
          <p:nvPr>
            <p:ph type="sldNum" sz="quarter" idx="5"/>
          </p:nvPr>
        </p:nvSpPr>
        <p:spPr/>
        <p:txBody>
          <a:bodyPr/>
          <a:lstStyle/>
          <a:p>
            <a:pPr>
              <a:defRPr/>
            </a:pPr>
            <a:fld id="{091DBF49-06F1-4ECD-9D02-C33B1598135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Aranjuez</a:t>
            </a:r>
          </a:p>
        </p:txBody>
      </p:sp>
      <p:sp>
        <p:nvSpPr>
          <p:cNvPr id="4" name="3 Marcador de número de diapositiva"/>
          <p:cNvSpPr>
            <a:spLocks noGrp="1"/>
          </p:cNvSpPr>
          <p:nvPr>
            <p:ph type="sldNum" sz="quarter" idx="5"/>
          </p:nvPr>
        </p:nvSpPr>
        <p:spPr/>
        <p:txBody>
          <a:bodyPr/>
          <a:lstStyle/>
          <a:p>
            <a:pPr>
              <a:defRPr/>
            </a:pPr>
            <a:fld id="{C8643589-212F-4509-B4D8-2AE5500F51C7}"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Alexander</a:t>
            </a:r>
          </a:p>
        </p:txBody>
      </p:sp>
      <p:sp>
        <p:nvSpPr>
          <p:cNvPr id="4" name="3 Marcador de número de diapositiva"/>
          <p:cNvSpPr>
            <a:spLocks noGrp="1"/>
          </p:cNvSpPr>
          <p:nvPr>
            <p:ph type="sldNum" sz="quarter" idx="5"/>
          </p:nvPr>
        </p:nvSpPr>
        <p:spPr/>
        <p:txBody>
          <a:bodyPr/>
          <a:lstStyle/>
          <a:p>
            <a:pPr>
              <a:defRPr/>
            </a:pPr>
            <a:fld id="{0FE89C65-DC26-457C-AD19-63A1DE3B8480}"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D68332F2-5E2C-477F-A19D-0FB6D7EEC6C3}"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Detalles</a:t>
            </a:r>
          </a:p>
        </p:txBody>
      </p:sp>
      <p:sp>
        <p:nvSpPr>
          <p:cNvPr id="4" name="3 Marcador de número de diapositiva"/>
          <p:cNvSpPr>
            <a:spLocks noGrp="1"/>
          </p:cNvSpPr>
          <p:nvPr>
            <p:ph type="sldNum" sz="quarter" idx="5"/>
          </p:nvPr>
        </p:nvSpPr>
        <p:spPr/>
        <p:txBody>
          <a:bodyPr/>
          <a:lstStyle/>
          <a:p>
            <a:pPr>
              <a:defRPr/>
            </a:pPr>
            <a:fld id="{E07A38E7-C0B5-45CB-9B4D-F60B40413532}"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2009</a:t>
            </a:r>
          </a:p>
        </p:txBody>
      </p:sp>
      <p:sp>
        <p:nvSpPr>
          <p:cNvPr id="4" name="3 Marcador de número de diapositiva"/>
          <p:cNvSpPr>
            <a:spLocks noGrp="1"/>
          </p:cNvSpPr>
          <p:nvPr>
            <p:ph type="sldNum" sz="quarter" idx="5"/>
          </p:nvPr>
        </p:nvSpPr>
        <p:spPr/>
        <p:txBody>
          <a:bodyPr/>
          <a:lstStyle/>
          <a:p>
            <a:pPr>
              <a:defRPr/>
            </a:pPr>
            <a:fld id="{A81DB0D0-2154-4222-A1A6-D86942B80621}"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2009</a:t>
            </a:r>
          </a:p>
        </p:txBody>
      </p:sp>
      <p:sp>
        <p:nvSpPr>
          <p:cNvPr id="4" name="3 Marcador de número de diapositiva"/>
          <p:cNvSpPr>
            <a:spLocks noGrp="1"/>
          </p:cNvSpPr>
          <p:nvPr>
            <p:ph type="sldNum" sz="quarter" idx="5"/>
          </p:nvPr>
        </p:nvSpPr>
        <p:spPr/>
        <p:txBody>
          <a:bodyPr/>
          <a:lstStyle/>
          <a:p>
            <a:pPr>
              <a:defRPr/>
            </a:pPr>
            <a:fld id="{9BB53B9B-B01F-4351-9011-277FE6E6E785}"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2009</a:t>
            </a:r>
          </a:p>
        </p:txBody>
      </p:sp>
      <p:sp>
        <p:nvSpPr>
          <p:cNvPr id="4" name="3 Marcador de número de diapositiva"/>
          <p:cNvSpPr>
            <a:spLocks noGrp="1"/>
          </p:cNvSpPr>
          <p:nvPr>
            <p:ph type="sldNum" sz="quarter" idx="5"/>
          </p:nvPr>
        </p:nvSpPr>
        <p:spPr/>
        <p:txBody>
          <a:bodyPr/>
          <a:lstStyle/>
          <a:p>
            <a:pPr>
              <a:defRPr/>
            </a:pPr>
            <a:fld id="{30194799-3166-4721-AD71-E1F95045BD34}"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935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741B489-A41F-4F8E-BF8C-33095591B20F}" type="slidenum">
              <a:rPr lang="es-ES">
                <a:solidFill>
                  <a:prstClr val="black"/>
                </a:solidFill>
              </a:rPr>
              <a:pPr eaLnBrk="1" hangingPunct="1"/>
              <a:t>137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formal</a:t>
            </a:r>
          </a:p>
        </p:txBody>
      </p:sp>
      <p:sp>
        <p:nvSpPr>
          <p:cNvPr id="1945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B4B6473-044A-4139-AD40-1EA1454DF79C}" type="slidenum">
              <a:rPr lang="es-ES">
                <a:solidFill>
                  <a:prstClr val="black"/>
                </a:solidFill>
              </a:rPr>
              <a:pPr eaLnBrk="1" hangingPunct="1"/>
              <a:t>138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formal</a:t>
            </a:r>
          </a:p>
        </p:txBody>
      </p:sp>
      <p:sp>
        <p:nvSpPr>
          <p:cNvPr id="195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0028F31-C2A6-41C6-BB55-62852D282A72}" type="slidenum">
              <a:rPr lang="es-ES">
                <a:solidFill>
                  <a:prstClr val="black"/>
                </a:solidFill>
              </a:rPr>
              <a:pPr eaLnBrk="1" hangingPunct="1"/>
              <a:t>139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formal</a:t>
            </a:r>
          </a:p>
        </p:txBody>
      </p:sp>
      <p:sp>
        <p:nvSpPr>
          <p:cNvPr id="196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EE78F20-3844-412D-9F84-55C17B32FE18}" type="slidenum">
              <a:rPr lang="es-ES">
                <a:solidFill>
                  <a:prstClr val="black"/>
                </a:solidFill>
              </a:rPr>
              <a:pPr eaLnBrk="1" hangingPunct="1"/>
              <a:t>140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formal</a:t>
            </a:r>
          </a:p>
        </p:txBody>
      </p:sp>
      <p:sp>
        <p:nvSpPr>
          <p:cNvPr id="1976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B7090DA-338C-4AD5-A447-CD61248AD48B}" type="slidenum">
              <a:rPr lang="es-ES">
                <a:solidFill>
                  <a:prstClr val="black"/>
                </a:solidFill>
              </a:rPr>
              <a:pPr eaLnBrk="1" hangingPunct="1"/>
              <a:t>141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formal</a:t>
            </a:r>
          </a:p>
        </p:txBody>
      </p:sp>
      <p:sp>
        <p:nvSpPr>
          <p:cNvPr id="1986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5685DC8-6F94-430C-9658-8DEFF89C21C4}" type="slidenum">
              <a:rPr lang="es-ES">
                <a:solidFill>
                  <a:prstClr val="black"/>
                </a:solidFill>
              </a:rPr>
              <a:pPr eaLnBrk="1" hangingPunct="1"/>
              <a:t>142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formal.-Mirabelle</a:t>
            </a:r>
          </a:p>
        </p:txBody>
      </p:sp>
      <p:sp>
        <p:nvSpPr>
          <p:cNvPr id="199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B774C2C-B90D-480E-940B-05CF993B0F7D}" type="slidenum">
              <a:rPr lang="es-ES">
                <a:solidFill>
                  <a:prstClr val="black"/>
                </a:solidFill>
              </a:rPr>
              <a:pPr eaLnBrk="1" hangingPunct="1"/>
              <a:t>143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formales</a:t>
            </a:r>
          </a:p>
        </p:txBody>
      </p:sp>
      <p:sp>
        <p:nvSpPr>
          <p:cNvPr id="200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3104F5D-F814-49BB-A4EB-BADA78B90925}" type="slidenum">
              <a:rPr lang="es-ES">
                <a:solidFill>
                  <a:prstClr val="black"/>
                </a:solidFill>
              </a:rPr>
              <a:pPr eaLnBrk="1" hangingPunct="1"/>
              <a:t>144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Seto informal</a:t>
            </a:r>
          </a:p>
        </p:txBody>
      </p:sp>
      <p:sp>
        <p:nvSpPr>
          <p:cNvPr id="4" name="3 Marcador de número de diapositiva"/>
          <p:cNvSpPr>
            <a:spLocks noGrp="1"/>
          </p:cNvSpPr>
          <p:nvPr>
            <p:ph type="sldNum" sz="quarter" idx="10"/>
          </p:nvPr>
        </p:nvSpPr>
        <p:spPr/>
        <p:txBody>
          <a:bodyPr/>
          <a:lstStyle/>
          <a:p>
            <a:fld id="{4F0B0150-6D3A-4DB5-9963-87DB215D892E}" type="slidenum">
              <a:rPr lang="es-ES" smtClean="0"/>
              <a:t>151</a:t>
            </a:fld>
            <a:endParaRPr lang="es-ES" dirty="0"/>
          </a:p>
        </p:txBody>
      </p:sp>
    </p:spTree>
    <p:extLst>
      <p:ext uri="{BB962C8B-B14F-4D97-AF65-F5344CB8AC3E}">
        <p14:creationId xmlns:p14="http://schemas.microsoft.com/office/powerpoint/2010/main" val="22516143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Simfonia de Berberis</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152</a:t>
            </a:fld>
            <a:endParaRPr lang="es-ES" dirty="0">
              <a:solidFill>
                <a:prstClr val="black"/>
              </a:solidFill>
            </a:endParaRPr>
          </a:p>
        </p:txBody>
      </p:sp>
    </p:spTree>
    <p:extLst>
      <p:ext uri="{BB962C8B-B14F-4D97-AF65-F5344CB8AC3E}">
        <p14:creationId xmlns:p14="http://schemas.microsoft.com/office/powerpoint/2010/main" val="42544027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setos</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153</a:t>
            </a:fld>
            <a:endParaRPr lang="es-ES" dirty="0">
              <a:solidFill>
                <a:prstClr val="black"/>
              </a:solidFill>
            </a:endParaRPr>
          </a:p>
        </p:txBody>
      </p:sp>
    </p:spTree>
    <p:extLst>
      <p:ext uri="{BB962C8B-B14F-4D97-AF65-F5344CB8AC3E}">
        <p14:creationId xmlns:p14="http://schemas.microsoft.com/office/powerpoint/2010/main" val="22730097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Diferentes tipos de setos</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154</a:t>
            </a:fld>
            <a:endParaRPr lang="es-ES" dirty="0">
              <a:solidFill>
                <a:prstClr val="black"/>
              </a:solidFill>
            </a:endParaRPr>
          </a:p>
        </p:txBody>
      </p:sp>
    </p:spTree>
    <p:extLst>
      <p:ext uri="{BB962C8B-B14F-4D97-AF65-F5344CB8AC3E}">
        <p14:creationId xmlns:p14="http://schemas.microsoft.com/office/powerpoint/2010/main" val="11369697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Recorte de arbustos </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155</a:t>
            </a:fld>
            <a:endParaRPr lang="es-ES" dirty="0">
              <a:solidFill>
                <a:prstClr val="black"/>
              </a:solidFill>
            </a:endParaRPr>
          </a:p>
        </p:txBody>
      </p:sp>
    </p:spTree>
    <p:extLst>
      <p:ext uri="{BB962C8B-B14F-4D97-AF65-F5344CB8AC3E}">
        <p14:creationId xmlns:p14="http://schemas.microsoft.com/office/powerpoint/2010/main" val="37082660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cultriformis</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165</a:t>
            </a:fld>
            <a:endParaRPr lang="es-ES" dirty="0">
              <a:solidFill>
                <a:prstClr val="black"/>
              </a:solidFill>
            </a:endParaRPr>
          </a:p>
        </p:txBody>
      </p:sp>
    </p:spTree>
    <p:extLst>
      <p:ext uri="{BB962C8B-B14F-4D97-AF65-F5344CB8AC3E}">
        <p14:creationId xmlns:p14="http://schemas.microsoft.com/office/powerpoint/2010/main" val="42423966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mearsnii</a:t>
            </a:r>
          </a:p>
          <a:p>
            <a:r>
              <a:rPr lang="es-ES" dirty="0"/>
              <a:t>.-2</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166</a:t>
            </a:fld>
            <a:endParaRPr lang="es-ES" dirty="0">
              <a:solidFill>
                <a:prstClr val="black"/>
              </a:solidFill>
            </a:endParaRPr>
          </a:p>
        </p:txBody>
      </p:sp>
    </p:spTree>
    <p:extLst>
      <p:ext uri="{BB962C8B-B14F-4D97-AF65-F5344CB8AC3E}">
        <p14:creationId xmlns:p14="http://schemas.microsoft.com/office/powerpoint/2010/main" val="24986218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Populus alba.-Alamo blanco</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167</a:t>
            </a:fld>
            <a:endParaRPr lang="es-ES" dirty="0">
              <a:solidFill>
                <a:prstClr val="black"/>
              </a:solidFill>
            </a:endParaRPr>
          </a:p>
        </p:txBody>
      </p:sp>
    </p:spTree>
    <p:extLst>
      <p:ext uri="{BB962C8B-B14F-4D97-AF65-F5344CB8AC3E}">
        <p14:creationId xmlns:p14="http://schemas.microsoft.com/office/powerpoint/2010/main" val="38513665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Araucaria bidwilii</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168</a:t>
            </a:fld>
            <a:endParaRPr lang="es-ES" dirty="0">
              <a:solidFill>
                <a:prstClr val="black"/>
              </a:solidFill>
            </a:endParaRPr>
          </a:p>
        </p:txBody>
      </p:sp>
    </p:spTree>
    <p:extLst>
      <p:ext uri="{BB962C8B-B14F-4D97-AF65-F5344CB8AC3E}">
        <p14:creationId xmlns:p14="http://schemas.microsoft.com/office/powerpoint/2010/main" val="7238981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 variegata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169</a:t>
            </a:fld>
            <a:endParaRPr lang="es-ES" dirty="0">
              <a:solidFill>
                <a:prstClr val="black"/>
              </a:solidFill>
            </a:endParaRPr>
          </a:p>
        </p:txBody>
      </p:sp>
    </p:spTree>
    <p:extLst>
      <p:ext uri="{BB962C8B-B14F-4D97-AF65-F5344CB8AC3E}">
        <p14:creationId xmlns:p14="http://schemas.microsoft.com/office/powerpoint/2010/main" val="29845418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Brachichiton acerifolia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170</a:t>
            </a:fld>
            <a:endParaRPr lang="es-ES" dirty="0">
              <a:solidFill>
                <a:prstClr val="black"/>
              </a:solidFill>
            </a:endParaRPr>
          </a:p>
        </p:txBody>
      </p:sp>
    </p:spTree>
    <p:extLst>
      <p:ext uri="{BB962C8B-B14F-4D97-AF65-F5344CB8AC3E}">
        <p14:creationId xmlns:p14="http://schemas.microsoft.com/office/powerpoint/2010/main" val="16855638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Calodendron capense</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171</a:t>
            </a:fld>
            <a:endParaRPr lang="es-ES" dirty="0">
              <a:solidFill>
                <a:prstClr val="black"/>
              </a:solidFill>
            </a:endParaRPr>
          </a:p>
        </p:txBody>
      </p:sp>
    </p:spTree>
    <p:extLst>
      <p:ext uri="{BB962C8B-B14F-4D97-AF65-F5344CB8AC3E}">
        <p14:creationId xmlns:p14="http://schemas.microsoft.com/office/powerpoint/2010/main" val="29339846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 speciosa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172</a:t>
            </a:fld>
            <a:endParaRPr lang="es-ES" dirty="0">
              <a:solidFill>
                <a:prstClr val="black"/>
              </a:solidFill>
            </a:endParaRPr>
          </a:p>
        </p:txBody>
      </p:sp>
    </p:spTree>
    <p:extLst>
      <p:ext uri="{BB962C8B-B14F-4D97-AF65-F5344CB8AC3E}">
        <p14:creationId xmlns:p14="http://schemas.microsoft.com/office/powerpoint/2010/main" val="8123193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Ceratonia siliqua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173</a:t>
            </a:fld>
            <a:endParaRPr lang="es-ES" dirty="0">
              <a:solidFill>
                <a:prstClr val="black"/>
              </a:solidFill>
            </a:endParaRPr>
          </a:p>
        </p:txBody>
      </p:sp>
    </p:spTree>
    <p:extLst>
      <p:ext uri="{BB962C8B-B14F-4D97-AF65-F5344CB8AC3E}">
        <p14:creationId xmlns:p14="http://schemas.microsoft.com/office/powerpoint/2010/main" val="14732386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Cercis siliquastrum</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174</a:t>
            </a:fld>
            <a:endParaRPr lang="es-ES" dirty="0">
              <a:solidFill>
                <a:prstClr val="black"/>
              </a:solidFill>
            </a:endParaRPr>
          </a:p>
        </p:txBody>
      </p:sp>
    </p:spTree>
    <p:extLst>
      <p:ext uri="{BB962C8B-B14F-4D97-AF65-F5344CB8AC3E}">
        <p14:creationId xmlns:p14="http://schemas.microsoft.com/office/powerpoint/2010/main" val="26741215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Trasplante</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175</a:t>
            </a:fld>
            <a:endParaRPr lang="es-ES" dirty="0">
              <a:solidFill>
                <a:prstClr val="black"/>
              </a:solidFill>
            </a:endParaRPr>
          </a:p>
        </p:txBody>
      </p:sp>
    </p:spTree>
    <p:extLst>
      <p:ext uri="{BB962C8B-B14F-4D97-AF65-F5344CB8AC3E}">
        <p14:creationId xmlns:p14="http://schemas.microsoft.com/office/powerpoint/2010/main" val="3508732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crista galli</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176</a:t>
            </a:fld>
            <a:endParaRPr lang="es-ES" dirty="0">
              <a:solidFill>
                <a:prstClr val="black"/>
              </a:solidFill>
            </a:endParaRPr>
          </a:p>
        </p:txBody>
      </p:sp>
    </p:spTree>
    <p:extLst>
      <p:ext uri="{BB962C8B-B14F-4D97-AF65-F5344CB8AC3E}">
        <p14:creationId xmlns:p14="http://schemas.microsoft.com/office/powerpoint/2010/main" val="28148458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macrophylla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177</a:t>
            </a:fld>
            <a:endParaRPr lang="es-ES" dirty="0">
              <a:solidFill>
                <a:prstClr val="black"/>
              </a:solidFill>
            </a:endParaRPr>
          </a:p>
        </p:txBody>
      </p:sp>
    </p:spTree>
    <p:extLst>
      <p:ext uri="{BB962C8B-B14F-4D97-AF65-F5344CB8AC3E}">
        <p14:creationId xmlns:p14="http://schemas.microsoft.com/office/powerpoint/2010/main" val="6210918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Eucaliptus sideroxylon</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178</a:t>
            </a:fld>
            <a:endParaRPr lang="es-ES" dirty="0">
              <a:solidFill>
                <a:prstClr val="black"/>
              </a:solidFill>
            </a:endParaRPr>
          </a:p>
        </p:txBody>
      </p:sp>
    </p:spTree>
    <p:extLst>
      <p:ext uri="{BB962C8B-B14F-4D97-AF65-F5344CB8AC3E}">
        <p14:creationId xmlns:p14="http://schemas.microsoft.com/office/powerpoint/2010/main" val="8834659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rubiginosa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179</a:t>
            </a:fld>
            <a:endParaRPr lang="es-ES" dirty="0">
              <a:solidFill>
                <a:prstClr val="black"/>
              </a:solidFill>
            </a:endParaRPr>
          </a:p>
        </p:txBody>
      </p:sp>
    </p:spTree>
    <p:extLst>
      <p:ext uri="{BB962C8B-B14F-4D97-AF65-F5344CB8AC3E}">
        <p14:creationId xmlns:p14="http://schemas.microsoft.com/office/powerpoint/2010/main" val="34394641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Magnolia grandiflora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180</a:t>
            </a:fld>
            <a:endParaRPr lang="es-ES" dirty="0">
              <a:solidFill>
                <a:prstClr val="black"/>
              </a:solidFill>
            </a:endParaRPr>
          </a:p>
        </p:txBody>
      </p:sp>
    </p:spTree>
    <p:extLst>
      <p:ext uri="{BB962C8B-B14F-4D97-AF65-F5344CB8AC3E}">
        <p14:creationId xmlns:p14="http://schemas.microsoft.com/office/powerpoint/2010/main" val="26761216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Koelreuteria paniculata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181</a:t>
            </a:fld>
            <a:endParaRPr lang="es-ES" dirty="0">
              <a:solidFill>
                <a:prstClr val="black"/>
              </a:solidFill>
            </a:endParaRPr>
          </a:p>
        </p:txBody>
      </p:sp>
    </p:spTree>
    <p:extLst>
      <p:ext uri="{BB962C8B-B14F-4D97-AF65-F5344CB8AC3E}">
        <p14:creationId xmlns:p14="http://schemas.microsoft.com/office/powerpoint/2010/main" val="20864453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Lagerstroemia</a:t>
            </a:r>
            <a:r>
              <a:rPr lang="es-ES" baseline="0" dirty="0"/>
              <a:t> indica</a:t>
            </a:r>
            <a:endParaRPr lang="es-ES" dirty="0"/>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182</a:t>
            </a:fld>
            <a:endParaRPr lang="es-ES" dirty="0">
              <a:solidFill>
                <a:prstClr val="black"/>
              </a:solidFill>
            </a:endParaRPr>
          </a:p>
        </p:txBody>
      </p:sp>
    </p:spTree>
    <p:extLst>
      <p:ext uri="{BB962C8B-B14F-4D97-AF65-F5344CB8AC3E}">
        <p14:creationId xmlns:p14="http://schemas.microsoft.com/office/powerpoint/2010/main" val="42284206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Jacaranda mimosaefolia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183</a:t>
            </a:fld>
            <a:endParaRPr lang="es-ES" dirty="0">
              <a:solidFill>
                <a:prstClr val="black"/>
              </a:solidFill>
            </a:endParaRPr>
          </a:p>
        </p:txBody>
      </p:sp>
    </p:spTree>
    <p:extLst>
      <p:ext uri="{BB962C8B-B14F-4D97-AF65-F5344CB8AC3E}">
        <p14:creationId xmlns:p14="http://schemas.microsoft.com/office/powerpoint/2010/main" val="380665666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Abelia grandiflora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185</a:t>
            </a:fld>
            <a:endParaRPr lang="es-ES" dirty="0">
              <a:solidFill>
                <a:prstClr val="black"/>
              </a:solidFill>
            </a:endParaRPr>
          </a:p>
        </p:txBody>
      </p:sp>
    </p:spTree>
    <p:extLst>
      <p:ext uri="{BB962C8B-B14F-4D97-AF65-F5344CB8AC3E}">
        <p14:creationId xmlns:p14="http://schemas.microsoft.com/office/powerpoint/2010/main" val="41485712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Acalypha wilkesiana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186</a:t>
            </a:fld>
            <a:endParaRPr lang="es-ES" dirty="0">
              <a:solidFill>
                <a:prstClr val="black"/>
              </a:solidFill>
            </a:endParaRPr>
          </a:p>
        </p:txBody>
      </p:sp>
    </p:spTree>
    <p:extLst>
      <p:ext uri="{BB962C8B-B14F-4D97-AF65-F5344CB8AC3E}">
        <p14:creationId xmlns:p14="http://schemas.microsoft.com/office/powerpoint/2010/main" val="16897433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Senecio petasites</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187</a:t>
            </a:fld>
            <a:endParaRPr lang="es-ES" dirty="0">
              <a:solidFill>
                <a:prstClr val="black"/>
              </a:solidFill>
            </a:endParaRPr>
          </a:p>
        </p:txBody>
      </p:sp>
    </p:spTree>
    <p:extLst>
      <p:ext uri="{BB962C8B-B14F-4D97-AF65-F5344CB8AC3E}">
        <p14:creationId xmlns:p14="http://schemas.microsoft.com/office/powerpoint/2010/main" val="5538031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Bouganvillea glabra var,Cyphery</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188</a:t>
            </a:fld>
            <a:endParaRPr lang="es-ES" dirty="0">
              <a:solidFill>
                <a:prstClr val="black"/>
              </a:solidFill>
            </a:endParaRPr>
          </a:p>
        </p:txBody>
      </p:sp>
    </p:spTree>
    <p:extLst>
      <p:ext uri="{BB962C8B-B14F-4D97-AF65-F5344CB8AC3E}">
        <p14:creationId xmlns:p14="http://schemas.microsoft.com/office/powerpoint/2010/main" val="38777474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Brugmansia aurea</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189</a:t>
            </a:fld>
            <a:endParaRPr lang="es-ES" dirty="0">
              <a:solidFill>
                <a:prstClr val="black"/>
              </a:solidFill>
            </a:endParaRPr>
          </a:p>
        </p:txBody>
      </p:sp>
    </p:spTree>
    <p:extLst>
      <p:ext uri="{BB962C8B-B14F-4D97-AF65-F5344CB8AC3E}">
        <p14:creationId xmlns:p14="http://schemas.microsoft.com/office/powerpoint/2010/main" val="150041895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Coprosma bahueri</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190</a:t>
            </a:fld>
            <a:endParaRPr lang="es-ES" dirty="0">
              <a:solidFill>
                <a:prstClr val="black"/>
              </a:solidFill>
            </a:endParaRPr>
          </a:p>
        </p:txBody>
      </p:sp>
    </p:spTree>
    <p:extLst>
      <p:ext uri="{BB962C8B-B14F-4D97-AF65-F5344CB8AC3E}">
        <p14:creationId xmlns:p14="http://schemas.microsoft.com/office/powerpoint/2010/main" val="1075281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Forsithia suspensa </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191</a:t>
            </a:fld>
            <a:endParaRPr lang="es-ES" dirty="0">
              <a:solidFill>
                <a:prstClr val="black"/>
              </a:solidFill>
            </a:endParaRPr>
          </a:p>
        </p:txBody>
      </p:sp>
    </p:spTree>
    <p:extLst>
      <p:ext uri="{BB962C8B-B14F-4D97-AF65-F5344CB8AC3E}">
        <p14:creationId xmlns:p14="http://schemas.microsoft.com/office/powerpoint/2010/main" val="374317774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Photinia fraseri Red Robin</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192</a:t>
            </a:fld>
            <a:endParaRPr lang="es-ES" dirty="0">
              <a:solidFill>
                <a:prstClr val="black"/>
              </a:solidFill>
            </a:endParaRPr>
          </a:p>
        </p:txBody>
      </p:sp>
    </p:spTree>
    <p:extLst>
      <p:ext uri="{BB962C8B-B14F-4D97-AF65-F5344CB8AC3E}">
        <p14:creationId xmlns:p14="http://schemas.microsoft.com/office/powerpoint/2010/main" val="50907076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Mirthus communis</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193</a:t>
            </a:fld>
            <a:endParaRPr lang="es-ES" dirty="0">
              <a:solidFill>
                <a:prstClr val="black"/>
              </a:solidFill>
            </a:endParaRPr>
          </a:p>
        </p:txBody>
      </p:sp>
    </p:spTree>
    <p:extLst>
      <p:ext uri="{BB962C8B-B14F-4D97-AF65-F5344CB8AC3E}">
        <p14:creationId xmlns:p14="http://schemas.microsoft.com/office/powerpoint/2010/main" val="3391473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Megaskepasma eryothrochlamys.-</a:t>
            </a:r>
          </a:p>
        </p:txBody>
      </p:sp>
      <p:sp>
        <p:nvSpPr>
          <p:cNvPr id="4" name="3 Marcador de número de diapositiva"/>
          <p:cNvSpPr>
            <a:spLocks noGrp="1"/>
          </p:cNvSpPr>
          <p:nvPr>
            <p:ph type="sldNum" sz="quarter" idx="10"/>
          </p:nvPr>
        </p:nvSpPr>
        <p:spPr/>
        <p:txBody>
          <a:bodyPr/>
          <a:lstStyle/>
          <a:p>
            <a:fld id="{B7BE8E46-D5DE-4E05-BE65-91468BED1D1A}" type="slidenum">
              <a:rPr lang="es-ES" smtClean="0">
                <a:solidFill>
                  <a:prstClr val="black"/>
                </a:solidFill>
              </a:rPr>
              <a:pPr/>
              <a:t>194</a:t>
            </a:fld>
            <a:endParaRPr lang="es-ES" dirty="0">
              <a:solidFill>
                <a:prstClr val="black"/>
              </a:solidFill>
            </a:endParaRPr>
          </a:p>
        </p:txBody>
      </p:sp>
    </p:spTree>
    <p:extLst>
      <p:ext uri="{BB962C8B-B14F-4D97-AF65-F5344CB8AC3E}">
        <p14:creationId xmlns:p14="http://schemas.microsoft.com/office/powerpoint/2010/main" val="3781825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0E60A635-259C-49AD-8138-6E1652282D60}" type="slidenum">
              <a:rPr lang="es-ES" smtClean="0"/>
              <a:pPr/>
              <a:t>‹Nº›</a:t>
            </a:fld>
            <a:endParaRPr lang="es-ES" dirty="0"/>
          </a:p>
        </p:txBody>
      </p:sp>
    </p:spTree>
    <p:extLst>
      <p:ext uri="{BB962C8B-B14F-4D97-AF65-F5344CB8AC3E}">
        <p14:creationId xmlns:p14="http://schemas.microsoft.com/office/powerpoint/2010/main" val="3604790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9" name="8 Marcador de número de diapositiva"/>
          <p:cNvSpPr>
            <a:spLocks noGrp="1"/>
          </p:cNvSpPr>
          <p:nvPr>
            <p:ph type="sldNum" sz="quarter" idx="15"/>
          </p:nvPr>
        </p:nvSpPr>
        <p:spPr/>
        <p:txBody>
          <a:bodyPr rtlCol="0"/>
          <a:lstStyle/>
          <a:p>
            <a:fld id="{0E60A635-259C-49AD-8138-6E1652282D60}" type="slidenum">
              <a:rPr lang="es-ES" smtClean="0"/>
              <a:pPr/>
              <a:t>‹Nº›</a:t>
            </a:fld>
            <a:endParaRPr lang="es-ES" dirty="0"/>
          </a:p>
        </p:txBody>
      </p:sp>
      <p:sp>
        <p:nvSpPr>
          <p:cNvPr id="10" name="9 Marcador de pie de página"/>
          <p:cNvSpPr>
            <a:spLocks noGrp="1"/>
          </p:cNvSpPr>
          <p:nvPr>
            <p:ph type="ftr" sz="quarter" idx="16"/>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2959975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8E1E7516-199D-47D1-B4BE-246EBAC1105B}" type="datetimeFigureOut">
              <a:rPr lang="es-ES" smtClean="0">
                <a:solidFill>
                  <a:srgbClr val="FFF39D"/>
                </a:solidFill>
              </a:rPr>
              <a:pPr/>
              <a:t>17/04/2022</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0E60A635-259C-49AD-8138-6E1652282D60}" type="slidenum">
              <a:rPr lang="es-ES" smtClean="0"/>
              <a:pPr/>
              <a:t>‹Nº›</a:t>
            </a:fld>
            <a:endParaRPr lang="es-ES" dirty="0"/>
          </a:p>
        </p:txBody>
      </p:sp>
    </p:spTree>
    <p:extLst>
      <p:ext uri="{BB962C8B-B14F-4D97-AF65-F5344CB8AC3E}">
        <p14:creationId xmlns:p14="http://schemas.microsoft.com/office/powerpoint/2010/main" val="3717439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6" name="5 Marcador de pie de página"/>
          <p:cNvSpPr>
            <a:spLocks noGrp="1"/>
          </p:cNvSpPr>
          <p:nvPr>
            <p:ph type="ftr" sz="quarter" idx="11"/>
          </p:nvPr>
        </p:nvSpPr>
        <p:spPr/>
        <p:txBody>
          <a:bodyPr/>
          <a:lstStyle/>
          <a:p>
            <a:endParaRPr lang="es-ES" dirty="0">
              <a:solidFill>
                <a:srgbClr val="575F6D"/>
              </a:solidFill>
            </a:endParaRPr>
          </a:p>
        </p:txBody>
      </p:sp>
      <p:sp>
        <p:nvSpPr>
          <p:cNvPr id="7" name="6 Marcador de número de diapositiva"/>
          <p:cNvSpPr>
            <a:spLocks noGrp="1"/>
          </p:cNvSpPr>
          <p:nvPr>
            <p:ph type="sldNum" sz="quarter" idx="12"/>
          </p:nvPr>
        </p:nvSpPr>
        <p:spPr/>
        <p:txBody>
          <a:bodyPr/>
          <a:lstStyle/>
          <a:p>
            <a:fld id="{0E60A635-259C-49AD-8138-6E1652282D60}" type="slidenum">
              <a:rPr lang="es-ES" smtClean="0"/>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31647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8" name="7 Marcador de pie de página"/>
          <p:cNvSpPr>
            <a:spLocks noGrp="1"/>
          </p:cNvSpPr>
          <p:nvPr>
            <p:ph type="ftr" sz="quarter" idx="11"/>
          </p:nvPr>
        </p:nvSpPr>
        <p:spPr/>
        <p:txBody>
          <a:bodyPr/>
          <a:lstStyle/>
          <a:p>
            <a:endParaRPr lang="es-ES" dirty="0">
              <a:solidFill>
                <a:srgbClr val="575F6D"/>
              </a:solidFill>
            </a:endParaRPr>
          </a:p>
        </p:txBody>
      </p:sp>
      <p:sp>
        <p:nvSpPr>
          <p:cNvPr id="9" name="8 Marcador de número de diapositiva"/>
          <p:cNvSpPr>
            <a:spLocks noGrp="1"/>
          </p:cNvSpPr>
          <p:nvPr>
            <p:ph type="sldNum" sz="quarter" idx="12"/>
          </p:nvPr>
        </p:nvSpPr>
        <p:spPr/>
        <p:txBody>
          <a:bodyPr/>
          <a:lstStyle/>
          <a:p>
            <a:fld id="{0E60A635-259C-49AD-8138-6E1652282D60}" type="slidenum">
              <a:rPr lang="es-ES" smtClean="0"/>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19099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7" name="6 Marcador de número de diapositiva"/>
          <p:cNvSpPr>
            <a:spLocks noGrp="1"/>
          </p:cNvSpPr>
          <p:nvPr>
            <p:ph type="sldNum" sz="quarter" idx="11"/>
          </p:nvPr>
        </p:nvSpPr>
        <p:spPr/>
        <p:txBody>
          <a:bodyPr rtlCol="0"/>
          <a:lstStyle/>
          <a:p>
            <a:fld id="{0E60A635-259C-49AD-8138-6E1652282D60}" type="slidenum">
              <a:rPr lang="es-ES" smtClean="0"/>
              <a:pPr/>
              <a:t>‹Nº›</a:t>
            </a:fld>
            <a:endParaRPr lang="es-ES" dirty="0"/>
          </a:p>
        </p:txBody>
      </p:sp>
      <p:sp>
        <p:nvSpPr>
          <p:cNvPr id="8" name="7 Marcador de pie de página"/>
          <p:cNvSpPr>
            <a:spLocks noGrp="1"/>
          </p:cNvSpPr>
          <p:nvPr>
            <p:ph type="ftr" sz="quarter" idx="12"/>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3875530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3" name="2 Marcador de pie de página"/>
          <p:cNvSpPr>
            <a:spLocks noGrp="1"/>
          </p:cNvSpPr>
          <p:nvPr>
            <p:ph type="ftr" sz="quarter" idx="11"/>
          </p:nvPr>
        </p:nvSpPr>
        <p:spPr/>
        <p:txBody>
          <a:bodyPr/>
          <a:lstStyle/>
          <a:p>
            <a:endParaRPr lang="es-ES" dirty="0">
              <a:solidFill>
                <a:srgbClr val="575F6D"/>
              </a:solidFill>
            </a:endParaRPr>
          </a:p>
        </p:txBody>
      </p:sp>
      <p:sp>
        <p:nvSpPr>
          <p:cNvPr id="4" name="3 Marcador de número de diapositiva"/>
          <p:cNvSpPr>
            <a:spLocks noGrp="1"/>
          </p:cNvSpPr>
          <p:nvPr>
            <p:ph type="sldNum" sz="quarter" idx="12"/>
          </p:nvPr>
        </p:nvSpPr>
        <p:spPr/>
        <p:txBody>
          <a:bodyPr/>
          <a:lstStyle/>
          <a:p>
            <a:fld id="{0E60A635-259C-49AD-8138-6E1652282D60}" type="slidenum">
              <a:rPr lang="es-ES" smtClean="0"/>
              <a:pPr/>
              <a:t>‹Nº›</a:t>
            </a:fld>
            <a:endParaRPr lang="es-ES" dirty="0"/>
          </a:p>
        </p:txBody>
      </p:sp>
    </p:spTree>
    <p:extLst>
      <p:ext uri="{BB962C8B-B14F-4D97-AF65-F5344CB8AC3E}">
        <p14:creationId xmlns:p14="http://schemas.microsoft.com/office/powerpoint/2010/main" val="624663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22" name="21 Marcador de número de diapositiva"/>
          <p:cNvSpPr>
            <a:spLocks noGrp="1"/>
          </p:cNvSpPr>
          <p:nvPr>
            <p:ph type="sldNum" sz="quarter" idx="15"/>
          </p:nvPr>
        </p:nvSpPr>
        <p:spPr/>
        <p:txBody>
          <a:bodyPr rtlCol="0"/>
          <a:lstStyle/>
          <a:p>
            <a:fld id="{0E60A635-259C-49AD-8138-6E1652282D60}" type="slidenum">
              <a:rPr lang="es-ES" smtClean="0"/>
              <a:pPr/>
              <a:t>‹Nº›</a:t>
            </a:fld>
            <a:endParaRPr lang="es-ES" dirty="0"/>
          </a:p>
        </p:txBody>
      </p:sp>
      <p:sp>
        <p:nvSpPr>
          <p:cNvPr id="23" name="22 Marcador de pie de página"/>
          <p:cNvSpPr>
            <a:spLocks noGrp="1"/>
          </p:cNvSpPr>
          <p:nvPr>
            <p:ph type="ftr" sz="quarter" idx="16"/>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702156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18" name="17 Marcador de número de diapositiva"/>
          <p:cNvSpPr>
            <a:spLocks noGrp="1"/>
          </p:cNvSpPr>
          <p:nvPr>
            <p:ph type="sldNum" sz="quarter" idx="11"/>
          </p:nvPr>
        </p:nvSpPr>
        <p:spPr/>
        <p:txBody>
          <a:bodyPr rtlCol="0"/>
          <a:lstStyle/>
          <a:p>
            <a:fld id="{0E60A635-259C-49AD-8138-6E1652282D60}" type="slidenum">
              <a:rPr lang="es-ES" smtClean="0"/>
              <a:pPr/>
              <a:t>‹Nº›</a:t>
            </a:fld>
            <a:endParaRPr lang="es-ES" dirty="0"/>
          </a:p>
        </p:txBody>
      </p:sp>
      <p:sp>
        <p:nvSpPr>
          <p:cNvPr id="21" name="20 Marcador de pie de página"/>
          <p:cNvSpPr>
            <a:spLocks noGrp="1"/>
          </p:cNvSpPr>
          <p:nvPr>
            <p:ph type="ftr" sz="quarter" idx="12"/>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1597357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5" name="4 Marcador de pie de página"/>
          <p:cNvSpPr>
            <a:spLocks noGrp="1"/>
          </p:cNvSpPr>
          <p:nvPr>
            <p:ph type="ftr" sz="quarter" idx="11"/>
          </p:nvPr>
        </p:nvSpPr>
        <p:spPr/>
        <p:txBody>
          <a:bodyPr/>
          <a:lstStyle/>
          <a:p>
            <a:endParaRPr lang="es-ES" dirty="0">
              <a:solidFill>
                <a:srgbClr val="575F6D"/>
              </a:solidFill>
            </a:endParaRPr>
          </a:p>
        </p:txBody>
      </p:sp>
      <p:sp>
        <p:nvSpPr>
          <p:cNvPr id="6" name="5 Marcador de número de diapositiva"/>
          <p:cNvSpPr>
            <a:spLocks noGrp="1"/>
          </p:cNvSpPr>
          <p:nvPr>
            <p:ph type="sldNum" sz="quarter" idx="12"/>
          </p:nvPr>
        </p:nvSpPr>
        <p:spPr/>
        <p:txBody>
          <a:bodyPr/>
          <a:lstStyle/>
          <a:p>
            <a:fld id="{0E60A635-259C-49AD-8138-6E1652282D60}" type="slidenum">
              <a:rPr lang="es-ES" smtClean="0"/>
              <a:pPr/>
              <a:t>‹Nº›</a:t>
            </a:fld>
            <a:endParaRPr lang="es-ES" dirty="0"/>
          </a:p>
        </p:txBody>
      </p:sp>
    </p:spTree>
    <p:extLst>
      <p:ext uri="{BB962C8B-B14F-4D97-AF65-F5344CB8AC3E}">
        <p14:creationId xmlns:p14="http://schemas.microsoft.com/office/powerpoint/2010/main" val="1036097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5" name="4 Marcador de pie de página"/>
          <p:cNvSpPr>
            <a:spLocks noGrp="1"/>
          </p:cNvSpPr>
          <p:nvPr>
            <p:ph type="ftr" sz="quarter" idx="11"/>
          </p:nvPr>
        </p:nvSpPr>
        <p:spPr/>
        <p:txBody>
          <a:bodyPr/>
          <a:lstStyle/>
          <a:p>
            <a:endParaRPr lang="es-ES" dirty="0">
              <a:solidFill>
                <a:srgbClr val="575F6D"/>
              </a:solidFill>
            </a:endParaRPr>
          </a:p>
        </p:txBody>
      </p:sp>
      <p:sp>
        <p:nvSpPr>
          <p:cNvPr id="6" name="5 Marcador de número de diapositiva"/>
          <p:cNvSpPr>
            <a:spLocks noGrp="1"/>
          </p:cNvSpPr>
          <p:nvPr>
            <p:ph type="sldNum" sz="quarter" idx="12"/>
          </p:nvPr>
        </p:nvSpPr>
        <p:spPr/>
        <p:txBody>
          <a:bodyPr/>
          <a:lstStyle/>
          <a:p>
            <a:fld id="{0E60A635-259C-49AD-8138-6E1652282D60}" type="slidenum">
              <a:rPr lang="es-ES" smtClean="0"/>
              <a:pPr/>
              <a:t>‹Nº›</a:t>
            </a:fld>
            <a:endParaRPr lang="es-ES" dirty="0"/>
          </a:p>
        </p:txBody>
      </p:sp>
    </p:spTree>
    <p:extLst>
      <p:ext uri="{BB962C8B-B14F-4D97-AF65-F5344CB8AC3E}">
        <p14:creationId xmlns:p14="http://schemas.microsoft.com/office/powerpoint/2010/main" val="4231594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solidFill>
                <a:prstClr val="white"/>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55B2CB3B-AE3C-46C6-A8E1-733059086179}" type="slidenum">
              <a:rPr lang="es-ES" smtClean="0">
                <a:solidFill>
                  <a:prstClr val="white"/>
                </a:solidFill>
              </a:rPr>
              <a:pPr/>
              <a:t>‹Nº›</a:t>
            </a:fld>
            <a:endParaRPr lang="es-ES" dirty="0">
              <a:solidFill>
                <a:prstClr val="white"/>
              </a:solidFill>
            </a:endParaRPr>
          </a:p>
        </p:txBody>
      </p:sp>
    </p:spTree>
    <p:extLst>
      <p:ext uri="{BB962C8B-B14F-4D97-AF65-F5344CB8AC3E}">
        <p14:creationId xmlns:p14="http://schemas.microsoft.com/office/powerpoint/2010/main" val="9208343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9" name="8 Marcador de número de diapositiva"/>
          <p:cNvSpPr>
            <a:spLocks noGrp="1"/>
          </p:cNvSpPr>
          <p:nvPr>
            <p:ph type="sldNum" sz="quarter" idx="15"/>
          </p:nvPr>
        </p:nvSpPr>
        <p:spPr/>
        <p:txBody>
          <a:bodyPr rtlCol="0"/>
          <a:lstStyle/>
          <a:p>
            <a:fld id="{55B2CB3B-AE3C-46C6-A8E1-733059086179}" type="slidenum">
              <a:rPr lang="es-ES" smtClean="0">
                <a:solidFill>
                  <a:prstClr val="white"/>
                </a:solidFill>
              </a:rPr>
              <a:pPr/>
              <a:t>‹Nº›</a:t>
            </a:fld>
            <a:endParaRPr lang="es-ES" dirty="0">
              <a:solidFill>
                <a:prstClr val="white"/>
              </a:solidFill>
            </a:endParaRPr>
          </a:p>
        </p:txBody>
      </p:sp>
      <p:sp>
        <p:nvSpPr>
          <p:cNvPr id="10" name="9 Marcador de pie de página"/>
          <p:cNvSpPr>
            <a:spLocks noGrp="1"/>
          </p:cNvSpPr>
          <p:nvPr>
            <p:ph type="ftr" sz="quarter" idx="16"/>
          </p:nvPr>
        </p:nvSpPr>
        <p:spPr/>
        <p:txBody>
          <a:bodyPr rtlCol="0"/>
          <a:lstStyle/>
          <a:p>
            <a:endParaRPr lang="es-ES" dirty="0">
              <a:solidFill>
                <a:prstClr val="white"/>
              </a:solidFill>
            </a:endParaRPr>
          </a:p>
        </p:txBody>
      </p:sp>
    </p:spTree>
    <p:extLst>
      <p:ext uri="{BB962C8B-B14F-4D97-AF65-F5344CB8AC3E}">
        <p14:creationId xmlns:p14="http://schemas.microsoft.com/office/powerpoint/2010/main" val="15644368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solidFill>
                <a:prstClr val="white"/>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55B2CB3B-AE3C-46C6-A8E1-733059086179}" type="slidenum">
              <a:rPr lang="es-ES" smtClean="0">
                <a:solidFill>
                  <a:prstClr val="white"/>
                </a:solidFill>
              </a:rPr>
              <a:pPr/>
              <a:t>‹Nº›</a:t>
            </a:fld>
            <a:endParaRPr lang="es-ES" dirty="0">
              <a:solidFill>
                <a:prstClr val="white"/>
              </a:solidFill>
            </a:endParaRPr>
          </a:p>
        </p:txBody>
      </p:sp>
    </p:spTree>
    <p:extLst>
      <p:ext uri="{BB962C8B-B14F-4D97-AF65-F5344CB8AC3E}">
        <p14:creationId xmlns:p14="http://schemas.microsoft.com/office/powerpoint/2010/main" val="86380090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6" name="5 Marcador de pie de página"/>
          <p:cNvSpPr>
            <a:spLocks noGrp="1"/>
          </p:cNvSpPr>
          <p:nvPr>
            <p:ph type="ftr" sz="quarter" idx="11"/>
          </p:nvPr>
        </p:nvSpPr>
        <p:spPr/>
        <p:txBody>
          <a:bodyPr/>
          <a:lstStyle/>
          <a:p>
            <a:endParaRPr lang="es-ES" dirty="0">
              <a:solidFill>
                <a:prstClr val="white"/>
              </a:solidFill>
            </a:endParaRPr>
          </a:p>
        </p:txBody>
      </p:sp>
      <p:sp>
        <p:nvSpPr>
          <p:cNvPr id="7" name="6 Marcador de número de diapositiva"/>
          <p:cNvSpPr>
            <a:spLocks noGrp="1"/>
          </p:cNvSpPr>
          <p:nvPr>
            <p:ph type="sldNum" sz="quarter" idx="12"/>
          </p:nvPr>
        </p:nvSpPr>
        <p:spPr/>
        <p:txBody>
          <a:bodyPr/>
          <a:lstStyle/>
          <a:p>
            <a:fld id="{55B2CB3B-AE3C-46C6-A8E1-733059086179}" type="slidenum">
              <a:rPr lang="es-ES" smtClean="0">
                <a:solidFill>
                  <a:prstClr val="white"/>
                </a:solidFill>
              </a:rPr>
              <a:pPr/>
              <a:t>‹Nº›</a:t>
            </a:fld>
            <a:endParaRPr lang="es-ES" dirty="0">
              <a:solidFill>
                <a:prstClr val="white"/>
              </a:solidFill>
            </a:endParaRPr>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959230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8" name="7 Marcador de pie de página"/>
          <p:cNvSpPr>
            <a:spLocks noGrp="1"/>
          </p:cNvSpPr>
          <p:nvPr>
            <p:ph type="ftr" sz="quarter" idx="11"/>
          </p:nvPr>
        </p:nvSpPr>
        <p:spPr/>
        <p:txBody>
          <a:bodyPr/>
          <a:lstStyle/>
          <a:p>
            <a:endParaRPr lang="es-ES" dirty="0">
              <a:solidFill>
                <a:prstClr val="white"/>
              </a:solidFill>
            </a:endParaRPr>
          </a:p>
        </p:txBody>
      </p:sp>
      <p:sp>
        <p:nvSpPr>
          <p:cNvPr id="9" name="8 Marcador de número de diapositiva"/>
          <p:cNvSpPr>
            <a:spLocks noGrp="1"/>
          </p:cNvSpPr>
          <p:nvPr>
            <p:ph type="sldNum" sz="quarter" idx="12"/>
          </p:nvPr>
        </p:nvSpPr>
        <p:spPr/>
        <p:txBody>
          <a:bodyPr/>
          <a:lstStyle/>
          <a:p>
            <a:fld id="{55B2CB3B-AE3C-46C6-A8E1-733059086179}" type="slidenum">
              <a:rPr lang="es-ES" smtClean="0">
                <a:solidFill>
                  <a:prstClr val="white"/>
                </a:solidFill>
              </a:rPr>
              <a:pPr/>
              <a:t>‹Nº›</a:t>
            </a:fld>
            <a:endParaRPr lang="es-ES" dirty="0">
              <a:solidFill>
                <a:prstClr val="white"/>
              </a:solidFill>
            </a:endParaRPr>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76351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7" name="6 Marcador de número de diapositiva"/>
          <p:cNvSpPr>
            <a:spLocks noGrp="1"/>
          </p:cNvSpPr>
          <p:nvPr>
            <p:ph type="sldNum" sz="quarter" idx="11"/>
          </p:nvPr>
        </p:nvSpPr>
        <p:spPr/>
        <p:txBody>
          <a:bodyPr rtlCol="0"/>
          <a:lstStyle/>
          <a:p>
            <a:fld id="{55B2CB3B-AE3C-46C6-A8E1-733059086179}" type="slidenum">
              <a:rPr lang="es-ES" smtClean="0">
                <a:solidFill>
                  <a:prstClr val="white"/>
                </a:solidFill>
              </a:rPr>
              <a:pPr/>
              <a:t>‹Nº›</a:t>
            </a:fld>
            <a:endParaRPr lang="es-ES" dirty="0">
              <a:solidFill>
                <a:prstClr val="white"/>
              </a:solidFill>
            </a:endParaRPr>
          </a:p>
        </p:txBody>
      </p:sp>
      <p:sp>
        <p:nvSpPr>
          <p:cNvPr id="8" name="7 Marcador de pie de página"/>
          <p:cNvSpPr>
            <a:spLocks noGrp="1"/>
          </p:cNvSpPr>
          <p:nvPr>
            <p:ph type="ftr" sz="quarter" idx="12"/>
          </p:nvPr>
        </p:nvSpPr>
        <p:spPr/>
        <p:txBody>
          <a:bodyPr rtlCol="0"/>
          <a:lstStyle/>
          <a:p>
            <a:endParaRPr lang="es-ES" dirty="0">
              <a:solidFill>
                <a:prstClr val="white"/>
              </a:solidFill>
            </a:endParaRPr>
          </a:p>
        </p:txBody>
      </p:sp>
    </p:spTree>
    <p:extLst>
      <p:ext uri="{BB962C8B-B14F-4D97-AF65-F5344CB8AC3E}">
        <p14:creationId xmlns:p14="http://schemas.microsoft.com/office/powerpoint/2010/main" val="2937429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3" name="2 Marcador de pie de página"/>
          <p:cNvSpPr>
            <a:spLocks noGrp="1"/>
          </p:cNvSpPr>
          <p:nvPr>
            <p:ph type="ftr" sz="quarter" idx="11"/>
          </p:nvPr>
        </p:nvSpPr>
        <p:spPr/>
        <p:txBody>
          <a:bodyPr/>
          <a:lstStyle/>
          <a:p>
            <a:endParaRPr lang="es-ES" dirty="0">
              <a:solidFill>
                <a:prstClr val="white"/>
              </a:solidFill>
            </a:endParaRPr>
          </a:p>
        </p:txBody>
      </p:sp>
      <p:sp>
        <p:nvSpPr>
          <p:cNvPr id="4" name="3 Marcador de número de diapositiva"/>
          <p:cNvSpPr>
            <a:spLocks noGrp="1"/>
          </p:cNvSpPr>
          <p:nvPr>
            <p:ph type="sldNum" sz="quarter" idx="12"/>
          </p:nvPr>
        </p:nvSpPr>
        <p:spPr/>
        <p:txBody>
          <a:bodyPr/>
          <a:lstStyle/>
          <a:p>
            <a:fld id="{55B2CB3B-AE3C-46C6-A8E1-733059086179}" type="slidenum">
              <a:rPr lang="es-ES" smtClean="0">
                <a:solidFill>
                  <a:prstClr val="white"/>
                </a:solidFill>
              </a:rPr>
              <a:pPr/>
              <a:t>‹Nº›</a:t>
            </a:fld>
            <a:endParaRPr lang="es-ES" dirty="0">
              <a:solidFill>
                <a:prstClr val="white"/>
              </a:solidFill>
            </a:endParaRPr>
          </a:p>
        </p:txBody>
      </p:sp>
    </p:spTree>
    <p:extLst>
      <p:ext uri="{BB962C8B-B14F-4D97-AF65-F5344CB8AC3E}">
        <p14:creationId xmlns:p14="http://schemas.microsoft.com/office/powerpoint/2010/main" val="454316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22" name="21 Marcador de número de diapositiva"/>
          <p:cNvSpPr>
            <a:spLocks noGrp="1"/>
          </p:cNvSpPr>
          <p:nvPr>
            <p:ph type="sldNum" sz="quarter" idx="15"/>
          </p:nvPr>
        </p:nvSpPr>
        <p:spPr/>
        <p:txBody>
          <a:bodyPr rtlCol="0"/>
          <a:lstStyle/>
          <a:p>
            <a:fld id="{55B2CB3B-AE3C-46C6-A8E1-733059086179}" type="slidenum">
              <a:rPr lang="es-ES" smtClean="0">
                <a:solidFill>
                  <a:prstClr val="white"/>
                </a:solidFill>
              </a:rPr>
              <a:pPr/>
              <a:t>‹Nº›</a:t>
            </a:fld>
            <a:endParaRPr lang="es-ES" dirty="0">
              <a:solidFill>
                <a:prstClr val="white"/>
              </a:solidFill>
            </a:endParaRPr>
          </a:p>
        </p:txBody>
      </p:sp>
      <p:sp>
        <p:nvSpPr>
          <p:cNvPr id="23" name="22 Marcador de pie de página"/>
          <p:cNvSpPr>
            <a:spLocks noGrp="1"/>
          </p:cNvSpPr>
          <p:nvPr>
            <p:ph type="ftr" sz="quarter" idx="16"/>
          </p:nvPr>
        </p:nvSpPr>
        <p:spPr/>
        <p:txBody>
          <a:bodyPr rtlCol="0"/>
          <a:lstStyle/>
          <a:p>
            <a:endParaRPr lang="es-ES" dirty="0">
              <a:solidFill>
                <a:prstClr val="white"/>
              </a:solidFill>
            </a:endParaRPr>
          </a:p>
        </p:txBody>
      </p:sp>
    </p:spTree>
    <p:extLst>
      <p:ext uri="{BB962C8B-B14F-4D97-AF65-F5344CB8AC3E}">
        <p14:creationId xmlns:p14="http://schemas.microsoft.com/office/powerpoint/2010/main" val="2636488471"/>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18" name="17 Marcador de número de diapositiva"/>
          <p:cNvSpPr>
            <a:spLocks noGrp="1"/>
          </p:cNvSpPr>
          <p:nvPr>
            <p:ph type="sldNum" sz="quarter" idx="11"/>
          </p:nvPr>
        </p:nvSpPr>
        <p:spPr/>
        <p:txBody>
          <a:bodyPr rtlCol="0"/>
          <a:lstStyle/>
          <a:p>
            <a:fld id="{55B2CB3B-AE3C-46C6-A8E1-733059086179}" type="slidenum">
              <a:rPr lang="es-ES" smtClean="0">
                <a:solidFill>
                  <a:prstClr val="white"/>
                </a:solidFill>
              </a:rPr>
              <a:pPr/>
              <a:t>‹Nº›</a:t>
            </a:fld>
            <a:endParaRPr lang="es-ES" dirty="0">
              <a:solidFill>
                <a:prstClr val="white"/>
              </a:solidFill>
            </a:endParaRPr>
          </a:p>
        </p:txBody>
      </p:sp>
      <p:sp>
        <p:nvSpPr>
          <p:cNvPr id="21" name="20 Marcador de pie de página"/>
          <p:cNvSpPr>
            <a:spLocks noGrp="1"/>
          </p:cNvSpPr>
          <p:nvPr>
            <p:ph type="ftr" sz="quarter" idx="12"/>
          </p:nvPr>
        </p:nvSpPr>
        <p:spPr/>
        <p:txBody>
          <a:bodyPr rtlCol="0"/>
          <a:lstStyle/>
          <a:p>
            <a:endParaRPr lang="es-ES" dirty="0">
              <a:solidFill>
                <a:prstClr val="white"/>
              </a:solidFill>
            </a:endParaRPr>
          </a:p>
        </p:txBody>
      </p:sp>
    </p:spTree>
    <p:extLst>
      <p:ext uri="{BB962C8B-B14F-4D97-AF65-F5344CB8AC3E}">
        <p14:creationId xmlns:p14="http://schemas.microsoft.com/office/powerpoint/2010/main" val="746090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5" name="4 Marcador de pie de página"/>
          <p:cNvSpPr>
            <a:spLocks noGrp="1"/>
          </p:cNvSpPr>
          <p:nvPr>
            <p:ph type="ftr" sz="quarter" idx="11"/>
          </p:nvPr>
        </p:nvSpPr>
        <p:spPr/>
        <p:txBody>
          <a:bodyPr/>
          <a:lstStyle/>
          <a:p>
            <a:endParaRPr lang="es-ES" dirty="0">
              <a:solidFill>
                <a:prstClr val="white"/>
              </a:solidFill>
            </a:endParaRPr>
          </a:p>
        </p:txBody>
      </p:sp>
      <p:sp>
        <p:nvSpPr>
          <p:cNvPr id="6" name="5 Marcador de número de diapositiva"/>
          <p:cNvSpPr>
            <a:spLocks noGrp="1"/>
          </p:cNvSpPr>
          <p:nvPr>
            <p:ph type="sldNum" sz="quarter" idx="12"/>
          </p:nvPr>
        </p:nvSpPr>
        <p:spPr/>
        <p:txBody>
          <a:bodyPr/>
          <a:lstStyle/>
          <a:p>
            <a:fld id="{55B2CB3B-AE3C-46C6-A8E1-733059086179}" type="slidenum">
              <a:rPr lang="es-ES" smtClean="0">
                <a:solidFill>
                  <a:prstClr val="white"/>
                </a:solidFill>
              </a:rPr>
              <a:pPr/>
              <a:t>‹Nº›</a:t>
            </a:fld>
            <a:endParaRPr lang="es-ES" dirty="0">
              <a:solidFill>
                <a:prstClr val="white"/>
              </a:solidFill>
            </a:endParaRPr>
          </a:p>
        </p:txBody>
      </p:sp>
    </p:spTree>
    <p:extLst>
      <p:ext uri="{BB962C8B-B14F-4D97-AF65-F5344CB8AC3E}">
        <p14:creationId xmlns:p14="http://schemas.microsoft.com/office/powerpoint/2010/main" val="29453645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5" name="4 Marcador de pie de página"/>
          <p:cNvSpPr>
            <a:spLocks noGrp="1"/>
          </p:cNvSpPr>
          <p:nvPr>
            <p:ph type="ftr" sz="quarter" idx="11"/>
          </p:nvPr>
        </p:nvSpPr>
        <p:spPr/>
        <p:txBody>
          <a:bodyPr/>
          <a:lstStyle/>
          <a:p>
            <a:endParaRPr lang="es-ES" dirty="0">
              <a:solidFill>
                <a:prstClr val="white"/>
              </a:solidFill>
            </a:endParaRPr>
          </a:p>
        </p:txBody>
      </p:sp>
      <p:sp>
        <p:nvSpPr>
          <p:cNvPr id="6" name="5 Marcador de número de diapositiva"/>
          <p:cNvSpPr>
            <a:spLocks noGrp="1"/>
          </p:cNvSpPr>
          <p:nvPr>
            <p:ph type="sldNum" sz="quarter" idx="12"/>
          </p:nvPr>
        </p:nvSpPr>
        <p:spPr/>
        <p:txBody>
          <a:bodyPr/>
          <a:lstStyle/>
          <a:p>
            <a:fld id="{55B2CB3B-AE3C-46C6-A8E1-733059086179}" type="slidenum">
              <a:rPr lang="es-ES" smtClean="0">
                <a:solidFill>
                  <a:prstClr val="white"/>
                </a:solidFill>
              </a:rPr>
              <a:pPr/>
              <a:t>‹Nº›</a:t>
            </a:fld>
            <a:endParaRPr lang="es-ES" dirty="0">
              <a:solidFill>
                <a:prstClr val="white"/>
              </a:solidFill>
            </a:endParaRPr>
          </a:p>
        </p:txBody>
      </p:sp>
    </p:spTree>
    <p:extLst>
      <p:ext uri="{BB962C8B-B14F-4D97-AF65-F5344CB8AC3E}">
        <p14:creationId xmlns:p14="http://schemas.microsoft.com/office/powerpoint/2010/main" val="10073858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solidFill>
                <a:prstClr val="white"/>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55B2CB3B-AE3C-46C6-A8E1-733059086179}" type="slidenum">
              <a:rPr lang="es-ES" smtClean="0">
                <a:solidFill>
                  <a:prstClr val="white"/>
                </a:solidFill>
              </a:rPr>
              <a:pPr/>
              <a:t>‹Nº›</a:t>
            </a:fld>
            <a:endParaRPr lang="es-ES" dirty="0">
              <a:solidFill>
                <a:prstClr val="white"/>
              </a:solidFill>
            </a:endParaRPr>
          </a:p>
        </p:txBody>
      </p:sp>
    </p:spTree>
    <p:extLst>
      <p:ext uri="{BB962C8B-B14F-4D97-AF65-F5344CB8AC3E}">
        <p14:creationId xmlns:p14="http://schemas.microsoft.com/office/powerpoint/2010/main" val="89982836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9" name="8 Marcador de número de diapositiva"/>
          <p:cNvSpPr>
            <a:spLocks noGrp="1"/>
          </p:cNvSpPr>
          <p:nvPr>
            <p:ph type="sldNum" sz="quarter" idx="15"/>
          </p:nvPr>
        </p:nvSpPr>
        <p:spPr/>
        <p:txBody>
          <a:bodyPr rtlCol="0"/>
          <a:lstStyle/>
          <a:p>
            <a:fld id="{55B2CB3B-AE3C-46C6-A8E1-733059086179}" type="slidenum">
              <a:rPr lang="es-ES" smtClean="0">
                <a:solidFill>
                  <a:prstClr val="white"/>
                </a:solidFill>
              </a:rPr>
              <a:pPr/>
              <a:t>‹Nº›</a:t>
            </a:fld>
            <a:endParaRPr lang="es-ES" dirty="0">
              <a:solidFill>
                <a:prstClr val="white"/>
              </a:solidFill>
            </a:endParaRPr>
          </a:p>
        </p:txBody>
      </p:sp>
      <p:sp>
        <p:nvSpPr>
          <p:cNvPr id="10" name="9 Marcador de pie de página"/>
          <p:cNvSpPr>
            <a:spLocks noGrp="1"/>
          </p:cNvSpPr>
          <p:nvPr>
            <p:ph type="ftr" sz="quarter" idx="16"/>
          </p:nvPr>
        </p:nvSpPr>
        <p:spPr/>
        <p:txBody>
          <a:bodyPr rtlCol="0"/>
          <a:lstStyle/>
          <a:p>
            <a:endParaRPr lang="es-ES" dirty="0">
              <a:solidFill>
                <a:prstClr val="white"/>
              </a:solidFill>
            </a:endParaRPr>
          </a:p>
        </p:txBody>
      </p:sp>
    </p:spTree>
    <p:extLst>
      <p:ext uri="{BB962C8B-B14F-4D97-AF65-F5344CB8AC3E}">
        <p14:creationId xmlns:p14="http://schemas.microsoft.com/office/powerpoint/2010/main" val="8766040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solidFill>
                <a:prstClr val="white"/>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55B2CB3B-AE3C-46C6-A8E1-733059086179}" type="slidenum">
              <a:rPr lang="es-ES" smtClean="0">
                <a:solidFill>
                  <a:prstClr val="white"/>
                </a:solidFill>
              </a:rPr>
              <a:pPr/>
              <a:t>‹Nº›</a:t>
            </a:fld>
            <a:endParaRPr lang="es-ES" dirty="0">
              <a:solidFill>
                <a:prstClr val="white"/>
              </a:solidFill>
            </a:endParaRPr>
          </a:p>
        </p:txBody>
      </p:sp>
    </p:spTree>
    <p:extLst>
      <p:ext uri="{BB962C8B-B14F-4D97-AF65-F5344CB8AC3E}">
        <p14:creationId xmlns:p14="http://schemas.microsoft.com/office/powerpoint/2010/main" val="1854005995"/>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6" name="5 Marcador de pie de página"/>
          <p:cNvSpPr>
            <a:spLocks noGrp="1"/>
          </p:cNvSpPr>
          <p:nvPr>
            <p:ph type="ftr" sz="quarter" idx="11"/>
          </p:nvPr>
        </p:nvSpPr>
        <p:spPr/>
        <p:txBody>
          <a:bodyPr/>
          <a:lstStyle/>
          <a:p>
            <a:endParaRPr lang="es-ES" dirty="0">
              <a:solidFill>
                <a:prstClr val="white"/>
              </a:solidFill>
            </a:endParaRPr>
          </a:p>
        </p:txBody>
      </p:sp>
      <p:sp>
        <p:nvSpPr>
          <p:cNvPr id="7" name="6 Marcador de número de diapositiva"/>
          <p:cNvSpPr>
            <a:spLocks noGrp="1"/>
          </p:cNvSpPr>
          <p:nvPr>
            <p:ph type="sldNum" sz="quarter" idx="12"/>
          </p:nvPr>
        </p:nvSpPr>
        <p:spPr/>
        <p:txBody>
          <a:bodyPr/>
          <a:lstStyle/>
          <a:p>
            <a:fld id="{55B2CB3B-AE3C-46C6-A8E1-733059086179}" type="slidenum">
              <a:rPr lang="es-ES" smtClean="0">
                <a:solidFill>
                  <a:prstClr val="white"/>
                </a:solidFill>
              </a:rPr>
              <a:pPr/>
              <a:t>‹Nº›</a:t>
            </a:fld>
            <a:endParaRPr lang="es-ES" dirty="0">
              <a:solidFill>
                <a:prstClr val="white"/>
              </a:solidFill>
            </a:endParaRPr>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8517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8" name="7 Marcador de pie de página"/>
          <p:cNvSpPr>
            <a:spLocks noGrp="1"/>
          </p:cNvSpPr>
          <p:nvPr>
            <p:ph type="ftr" sz="quarter" idx="11"/>
          </p:nvPr>
        </p:nvSpPr>
        <p:spPr/>
        <p:txBody>
          <a:bodyPr/>
          <a:lstStyle/>
          <a:p>
            <a:endParaRPr lang="es-ES" dirty="0">
              <a:solidFill>
                <a:prstClr val="white"/>
              </a:solidFill>
            </a:endParaRPr>
          </a:p>
        </p:txBody>
      </p:sp>
      <p:sp>
        <p:nvSpPr>
          <p:cNvPr id="9" name="8 Marcador de número de diapositiva"/>
          <p:cNvSpPr>
            <a:spLocks noGrp="1"/>
          </p:cNvSpPr>
          <p:nvPr>
            <p:ph type="sldNum" sz="quarter" idx="12"/>
          </p:nvPr>
        </p:nvSpPr>
        <p:spPr/>
        <p:txBody>
          <a:bodyPr/>
          <a:lstStyle/>
          <a:p>
            <a:fld id="{55B2CB3B-AE3C-46C6-A8E1-733059086179}" type="slidenum">
              <a:rPr lang="es-ES" smtClean="0">
                <a:solidFill>
                  <a:prstClr val="white"/>
                </a:solidFill>
              </a:rPr>
              <a:pPr/>
              <a:t>‹Nº›</a:t>
            </a:fld>
            <a:endParaRPr lang="es-ES" dirty="0">
              <a:solidFill>
                <a:prstClr val="white"/>
              </a:solidFill>
            </a:endParaRPr>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6894212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7" name="6 Marcador de número de diapositiva"/>
          <p:cNvSpPr>
            <a:spLocks noGrp="1"/>
          </p:cNvSpPr>
          <p:nvPr>
            <p:ph type="sldNum" sz="quarter" idx="11"/>
          </p:nvPr>
        </p:nvSpPr>
        <p:spPr/>
        <p:txBody>
          <a:bodyPr rtlCol="0"/>
          <a:lstStyle/>
          <a:p>
            <a:fld id="{55B2CB3B-AE3C-46C6-A8E1-733059086179}" type="slidenum">
              <a:rPr lang="es-ES" smtClean="0">
                <a:solidFill>
                  <a:prstClr val="white"/>
                </a:solidFill>
              </a:rPr>
              <a:pPr/>
              <a:t>‹Nº›</a:t>
            </a:fld>
            <a:endParaRPr lang="es-ES" dirty="0">
              <a:solidFill>
                <a:prstClr val="white"/>
              </a:solidFill>
            </a:endParaRPr>
          </a:p>
        </p:txBody>
      </p:sp>
      <p:sp>
        <p:nvSpPr>
          <p:cNvPr id="8" name="7 Marcador de pie de página"/>
          <p:cNvSpPr>
            <a:spLocks noGrp="1"/>
          </p:cNvSpPr>
          <p:nvPr>
            <p:ph type="ftr" sz="quarter" idx="12"/>
          </p:nvPr>
        </p:nvSpPr>
        <p:spPr/>
        <p:txBody>
          <a:bodyPr rtlCol="0"/>
          <a:lstStyle/>
          <a:p>
            <a:endParaRPr lang="es-ES" dirty="0">
              <a:solidFill>
                <a:prstClr val="white"/>
              </a:solidFill>
            </a:endParaRPr>
          </a:p>
        </p:txBody>
      </p:sp>
    </p:spTree>
    <p:extLst>
      <p:ext uri="{BB962C8B-B14F-4D97-AF65-F5344CB8AC3E}">
        <p14:creationId xmlns:p14="http://schemas.microsoft.com/office/powerpoint/2010/main" val="13983761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3" name="2 Marcador de pie de página"/>
          <p:cNvSpPr>
            <a:spLocks noGrp="1"/>
          </p:cNvSpPr>
          <p:nvPr>
            <p:ph type="ftr" sz="quarter" idx="11"/>
          </p:nvPr>
        </p:nvSpPr>
        <p:spPr/>
        <p:txBody>
          <a:bodyPr/>
          <a:lstStyle/>
          <a:p>
            <a:endParaRPr lang="es-ES" dirty="0">
              <a:solidFill>
                <a:prstClr val="white"/>
              </a:solidFill>
            </a:endParaRPr>
          </a:p>
        </p:txBody>
      </p:sp>
      <p:sp>
        <p:nvSpPr>
          <p:cNvPr id="4" name="3 Marcador de número de diapositiva"/>
          <p:cNvSpPr>
            <a:spLocks noGrp="1"/>
          </p:cNvSpPr>
          <p:nvPr>
            <p:ph type="sldNum" sz="quarter" idx="12"/>
          </p:nvPr>
        </p:nvSpPr>
        <p:spPr/>
        <p:txBody>
          <a:bodyPr/>
          <a:lstStyle/>
          <a:p>
            <a:fld id="{55B2CB3B-AE3C-46C6-A8E1-733059086179}" type="slidenum">
              <a:rPr lang="es-ES" smtClean="0">
                <a:solidFill>
                  <a:prstClr val="white"/>
                </a:solidFill>
              </a:rPr>
              <a:pPr/>
              <a:t>‹Nº›</a:t>
            </a:fld>
            <a:endParaRPr lang="es-ES" dirty="0">
              <a:solidFill>
                <a:prstClr val="white"/>
              </a:solidFill>
            </a:endParaRPr>
          </a:p>
        </p:txBody>
      </p:sp>
    </p:spTree>
    <p:extLst>
      <p:ext uri="{BB962C8B-B14F-4D97-AF65-F5344CB8AC3E}">
        <p14:creationId xmlns:p14="http://schemas.microsoft.com/office/powerpoint/2010/main" val="10909591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22" name="21 Marcador de número de diapositiva"/>
          <p:cNvSpPr>
            <a:spLocks noGrp="1"/>
          </p:cNvSpPr>
          <p:nvPr>
            <p:ph type="sldNum" sz="quarter" idx="15"/>
          </p:nvPr>
        </p:nvSpPr>
        <p:spPr/>
        <p:txBody>
          <a:bodyPr rtlCol="0"/>
          <a:lstStyle/>
          <a:p>
            <a:fld id="{55B2CB3B-AE3C-46C6-A8E1-733059086179}" type="slidenum">
              <a:rPr lang="es-ES" smtClean="0">
                <a:solidFill>
                  <a:prstClr val="white"/>
                </a:solidFill>
              </a:rPr>
              <a:pPr/>
              <a:t>‹Nº›</a:t>
            </a:fld>
            <a:endParaRPr lang="es-ES" dirty="0">
              <a:solidFill>
                <a:prstClr val="white"/>
              </a:solidFill>
            </a:endParaRPr>
          </a:p>
        </p:txBody>
      </p:sp>
      <p:sp>
        <p:nvSpPr>
          <p:cNvPr id="23" name="22 Marcador de pie de página"/>
          <p:cNvSpPr>
            <a:spLocks noGrp="1"/>
          </p:cNvSpPr>
          <p:nvPr>
            <p:ph type="ftr" sz="quarter" idx="16"/>
          </p:nvPr>
        </p:nvSpPr>
        <p:spPr/>
        <p:txBody>
          <a:bodyPr rtlCol="0"/>
          <a:lstStyle/>
          <a:p>
            <a:endParaRPr lang="es-ES" dirty="0">
              <a:solidFill>
                <a:prstClr val="white"/>
              </a:solidFill>
            </a:endParaRPr>
          </a:p>
        </p:txBody>
      </p:sp>
    </p:spTree>
    <p:extLst>
      <p:ext uri="{BB962C8B-B14F-4D97-AF65-F5344CB8AC3E}">
        <p14:creationId xmlns:p14="http://schemas.microsoft.com/office/powerpoint/2010/main" val="136324250"/>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18" name="17 Marcador de número de diapositiva"/>
          <p:cNvSpPr>
            <a:spLocks noGrp="1"/>
          </p:cNvSpPr>
          <p:nvPr>
            <p:ph type="sldNum" sz="quarter" idx="11"/>
          </p:nvPr>
        </p:nvSpPr>
        <p:spPr/>
        <p:txBody>
          <a:bodyPr rtlCol="0"/>
          <a:lstStyle/>
          <a:p>
            <a:fld id="{55B2CB3B-AE3C-46C6-A8E1-733059086179}" type="slidenum">
              <a:rPr lang="es-ES" smtClean="0">
                <a:solidFill>
                  <a:prstClr val="white"/>
                </a:solidFill>
              </a:rPr>
              <a:pPr/>
              <a:t>‹Nº›</a:t>
            </a:fld>
            <a:endParaRPr lang="es-ES" dirty="0">
              <a:solidFill>
                <a:prstClr val="white"/>
              </a:solidFill>
            </a:endParaRPr>
          </a:p>
        </p:txBody>
      </p:sp>
      <p:sp>
        <p:nvSpPr>
          <p:cNvPr id="21" name="20 Marcador de pie de página"/>
          <p:cNvSpPr>
            <a:spLocks noGrp="1"/>
          </p:cNvSpPr>
          <p:nvPr>
            <p:ph type="ftr" sz="quarter" idx="12"/>
          </p:nvPr>
        </p:nvSpPr>
        <p:spPr/>
        <p:txBody>
          <a:bodyPr rtlCol="0"/>
          <a:lstStyle/>
          <a:p>
            <a:endParaRPr lang="es-ES" dirty="0">
              <a:solidFill>
                <a:prstClr val="white"/>
              </a:solidFill>
            </a:endParaRPr>
          </a:p>
        </p:txBody>
      </p:sp>
    </p:spTree>
    <p:extLst>
      <p:ext uri="{BB962C8B-B14F-4D97-AF65-F5344CB8AC3E}">
        <p14:creationId xmlns:p14="http://schemas.microsoft.com/office/powerpoint/2010/main" val="17157731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5" name="4 Marcador de pie de página"/>
          <p:cNvSpPr>
            <a:spLocks noGrp="1"/>
          </p:cNvSpPr>
          <p:nvPr>
            <p:ph type="ftr" sz="quarter" idx="11"/>
          </p:nvPr>
        </p:nvSpPr>
        <p:spPr/>
        <p:txBody>
          <a:bodyPr/>
          <a:lstStyle/>
          <a:p>
            <a:endParaRPr lang="es-ES" dirty="0">
              <a:solidFill>
                <a:prstClr val="white"/>
              </a:solidFill>
            </a:endParaRPr>
          </a:p>
        </p:txBody>
      </p:sp>
      <p:sp>
        <p:nvSpPr>
          <p:cNvPr id="6" name="5 Marcador de número de diapositiva"/>
          <p:cNvSpPr>
            <a:spLocks noGrp="1"/>
          </p:cNvSpPr>
          <p:nvPr>
            <p:ph type="sldNum" sz="quarter" idx="12"/>
          </p:nvPr>
        </p:nvSpPr>
        <p:spPr/>
        <p:txBody>
          <a:bodyPr/>
          <a:lstStyle/>
          <a:p>
            <a:fld id="{55B2CB3B-AE3C-46C6-A8E1-733059086179}" type="slidenum">
              <a:rPr lang="es-ES" smtClean="0">
                <a:solidFill>
                  <a:prstClr val="white"/>
                </a:solidFill>
              </a:rPr>
              <a:pPr/>
              <a:t>‹Nº›</a:t>
            </a:fld>
            <a:endParaRPr lang="es-ES" dirty="0">
              <a:solidFill>
                <a:prstClr val="white"/>
              </a:solidFill>
            </a:endParaRPr>
          </a:p>
        </p:txBody>
      </p:sp>
    </p:spTree>
    <p:extLst>
      <p:ext uri="{BB962C8B-B14F-4D97-AF65-F5344CB8AC3E}">
        <p14:creationId xmlns:p14="http://schemas.microsoft.com/office/powerpoint/2010/main" val="21775016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B0CE6DD9-40FA-479A-84CB-55A6E9B8894A}" type="datetimeFigureOut">
              <a:rPr lang="es-ES" smtClean="0">
                <a:solidFill>
                  <a:prstClr val="white">
                    <a:alpha val="50000"/>
                  </a:prstClr>
                </a:solidFill>
              </a:rPr>
              <a:pPr/>
              <a:t>17/04/2022</a:t>
            </a:fld>
            <a:endParaRPr lang="es-ES" dirty="0">
              <a:solidFill>
                <a:prstClr val="white">
                  <a:alpha val="50000"/>
                </a:prstClr>
              </a:solidFill>
            </a:endParaRPr>
          </a:p>
        </p:txBody>
      </p:sp>
      <p:sp>
        <p:nvSpPr>
          <p:cNvPr id="5" name="4 Marcador de pie de página"/>
          <p:cNvSpPr>
            <a:spLocks noGrp="1"/>
          </p:cNvSpPr>
          <p:nvPr>
            <p:ph type="ftr" sz="quarter" idx="11"/>
          </p:nvPr>
        </p:nvSpPr>
        <p:spPr/>
        <p:txBody>
          <a:bodyPr/>
          <a:lstStyle/>
          <a:p>
            <a:endParaRPr lang="es-ES" dirty="0">
              <a:solidFill>
                <a:prstClr val="white"/>
              </a:solidFill>
            </a:endParaRPr>
          </a:p>
        </p:txBody>
      </p:sp>
      <p:sp>
        <p:nvSpPr>
          <p:cNvPr id="6" name="5 Marcador de número de diapositiva"/>
          <p:cNvSpPr>
            <a:spLocks noGrp="1"/>
          </p:cNvSpPr>
          <p:nvPr>
            <p:ph type="sldNum" sz="quarter" idx="12"/>
          </p:nvPr>
        </p:nvSpPr>
        <p:spPr/>
        <p:txBody>
          <a:bodyPr/>
          <a:lstStyle/>
          <a:p>
            <a:fld id="{55B2CB3B-AE3C-46C6-A8E1-733059086179}" type="slidenum">
              <a:rPr lang="es-ES" smtClean="0">
                <a:solidFill>
                  <a:prstClr val="white"/>
                </a:solidFill>
              </a:rPr>
              <a:pPr/>
              <a:t>‹Nº›</a:t>
            </a:fld>
            <a:endParaRPr lang="es-ES" dirty="0">
              <a:solidFill>
                <a:prstClr val="white"/>
              </a:solidFill>
            </a:endParaRPr>
          </a:p>
        </p:txBody>
      </p:sp>
    </p:spTree>
    <p:extLst>
      <p:ext uri="{BB962C8B-B14F-4D97-AF65-F5344CB8AC3E}">
        <p14:creationId xmlns:p14="http://schemas.microsoft.com/office/powerpoint/2010/main" val="22223950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s-ES"/>
              <a:t>Haga clic para modificar el estilo de título del patrón</a:t>
            </a:r>
            <a:endParaRPr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4" name="9 Marcador de fecha"/>
          <p:cNvSpPr>
            <a:spLocks noGrp="1"/>
          </p:cNvSpPr>
          <p:nvPr>
            <p:ph type="dt" sz="half" idx="10"/>
          </p:nvPr>
        </p:nvSpPr>
        <p:spPr/>
        <p:txBody>
          <a:bodyPr/>
          <a:lstStyle>
            <a:lvl1pPr>
              <a:defRPr/>
            </a:lvl1pPr>
          </a:lstStyle>
          <a:p>
            <a:pPr>
              <a:defRPr/>
            </a:pPr>
            <a:fld id="{0B46EEF1-CEB5-4308-9C2D-7AE29D09BD60}" type="datetimeFigureOut">
              <a:rPr lang="es-ES">
                <a:solidFill>
                  <a:srgbClr val="04617B">
                    <a:shade val="90000"/>
                  </a:srgbClr>
                </a:solidFill>
              </a:rPr>
              <a:pPr>
                <a:defRPr/>
              </a:pPr>
              <a:t>17/04/2022</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05628CC8-A0BB-4BE4-8AD3-61B5A3B55CAD}"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4434618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9 Marcador de fecha"/>
          <p:cNvSpPr>
            <a:spLocks noGrp="1"/>
          </p:cNvSpPr>
          <p:nvPr>
            <p:ph type="dt" sz="half" idx="10"/>
          </p:nvPr>
        </p:nvSpPr>
        <p:spPr/>
        <p:txBody>
          <a:bodyPr/>
          <a:lstStyle>
            <a:lvl1pPr>
              <a:defRPr/>
            </a:lvl1pPr>
          </a:lstStyle>
          <a:p>
            <a:pPr>
              <a:defRPr/>
            </a:pPr>
            <a:fld id="{3B5A5F87-3925-4537-9C5A-5DF90A2F7A51}" type="datetimeFigureOut">
              <a:rPr lang="es-ES">
                <a:solidFill>
                  <a:srgbClr val="04617B">
                    <a:shade val="90000"/>
                  </a:srgbClr>
                </a:solidFill>
              </a:rPr>
              <a:pPr>
                <a:defRPr/>
              </a:pPr>
              <a:t>17/04/2022</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C4D6D16D-9AA1-4BA0-99AF-3094F5BE1968}"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210029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4" name="9 Marcador de fecha"/>
          <p:cNvSpPr>
            <a:spLocks noGrp="1"/>
          </p:cNvSpPr>
          <p:nvPr>
            <p:ph type="dt" sz="half" idx="10"/>
          </p:nvPr>
        </p:nvSpPr>
        <p:spPr/>
        <p:txBody>
          <a:bodyPr/>
          <a:lstStyle>
            <a:lvl1pPr>
              <a:defRPr/>
            </a:lvl1pPr>
          </a:lstStyle>
          <a:p>
            <a:pPr>
              <a:defRPr/>
            </a:pPr>
            <a:fld id="{DDA3EBD8-D43A-46BD-B835-46B8BCA877D4}" type="datetimeFigureOut">
              <a:rPr lang="es-ES">
                <a:solidFill>
                  <a:srgbClr val="04617B">
                    <a:shade val="90000"/>
                  </a:srgbClr>
                </a:solidFill>
              </a:rPr>
              <a:pPr>
                <a:defRPr/>
              </a:pPr>
              <a:t>17/04/2022</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72994E24-F303-4922-9DEF-8360FE3E9663}"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15644592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9 Marcador de fecha"/>
          <p:cNvSpPr>
            <a:spLocks noGrp="1"/>
          </p:cNvSpPr>
          <p:nvPr>
            <p:ph type="dt" sz="half" idx="10"/>
          </p:nvPr>
        </p:nvSpPr>
        <p:spPr/>
        <p:txBody>
          <a:bodyPr/>
          <a:lstStyle>
            <a:lvl1pPr>
              <a:defRPr/>
            </a:lvl1pPr>
          </a:lstStyle>
          <a:p>
            <a:pPr>
              <a:defRPr/>
            </a:pPr>
            <a:fld id="{CEF71C14-D9BC-4BDD-8267-28E24236E806}" type="datetimeFigureOut">
              <a:rPr lang="es-ES">
                <a:solidFill>
                  <a:srgbClr val="04617B">
                    <a:shade val="90000"/>
                  </a:srgbClr>
                </a:solidFill>
              </a:rPr>
              <a:pPr>
                <a:defRPr/>
              </a:pPr>
              <a:t>17/04/2022</a:t>
            </a:fld>
            <a:endParaRPr lang="es-ES" dirty="0">
              <a:solidFill>
                <a:srgbClr val="04617B">
                  <a:shade val="90000"/>
                </a:srgbClr>
              </a:solidFill>
            </a:endParaRPr>
          </a:p>
        </p:txBody>
      </p:sp>
      <p:sp>
        <p:nvSpPr>
          <p:cNvPr id="6"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7" name="17 Marcador de número de diapositiva"/>
          <p:cNvSpPr>
            <a:spLocks noGrp="1"/>
          </p:cNvSpPr>
          <p:nvPr>
            <p:ph type="sldNum" sz="quarter" idx="12"/>
          </p:nvPr>
        </p:nvSpPr>
        <p:spPr/>
        <p:txBody>
          <a:bodyPr/>
          <a:lstStyle>
            <a:lvl1pPr>
              <a:defRPr/>
            </a:lvl1pPr>
          </a:lstStyle>
          <a:p>
            <a:pPr>
              <a:defRPr/>
            </a:pPr>
            <a:fld id="{62B82151-B4D9-4655-A414-0BAAA6B77B1B}"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27322622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9 Marcador de fecha"/>
          <p:cNvSpPr>
            <a:spLocks noGrp="1"/>
          </p:cNvSpPr>
          <p:nvPr>
            <p:ph type="dt" sz="half" idx="10"/>
          </p:nvPr>
        </p:nvSpPr>
        <p:spPr/>
        <p:txBody>
          <a:bodyPr/>
          <a:lstStyle>
            <a:lvl1pPr>
              <a:defRPr/>
            </a:lvl1pPr>
          </a:lstStyle>
          <a:p>
            <a:pPr>
              <a:defRPr/>
            </a:pPr>
            <a:fld id="{314E8E5F-AF15-428E-8301-2CD928BF2C80}" type="datetimeFigureOut">
              <a:rPr lang="es-ES">
                <a:solidFill>
                  <a:srgbClr val="04617B">
                    <a:shade val="90000"/>
                  </a:srgbClr>
                </a:solidFill>
              </a:rPr>
              <a:pPr>
                <a:defRPr/>
              </a:pPr>
              <a:t>17/04/2022</a:t>
            </a:fld>
            <a:endParaRPr lang="es-ES" dirty="0">
              <a:solidFill>
                <a:srgbClr val="04617B">
                  <a:shade val="90000"/>
                </a:srgbClr>
              </a:solidFill>
            </a:endParaRPr>
          </a:p>
        </p:txBody>
      </p:sp>
      <p:sp>
        <p:nvSpPr>
          <p:cNvPr id="8"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9" name="17 Marcador de número de diapositiva"/>
          <p:cNvSpPr>
            <a:spLocks noGrp="1"/>
          </p:cNvSpPr>
          <p:nvPr>
            <p:ph type="sldNum" sz="quarter" idx="12"/>
          </p:nvPr>
        </p:nvSpPr>
        <p:spPr/>
        <p:txBody>
          <a:bodyPr/>
          <a:lstStyle>
            <a:lvl1pPr>
              <a:defRPr/>
            </a:lvl1pPr>
          </a:lstStyle>
          <a:p>
            <a:pPr>
              <a:defRPr/>
            </a:pPr>
            <a:fld id="{3359B6DB-A2AF-4B62-B2B8-A6C3456A8BC3}"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21731199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s-ES"/>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fld id="{DDA228FC-C6C8-4CA4-83ED-EF78F0C7A653}" type="datetimeFigureOut">
              <a:rPr lang="es-ES">
                <a:solidFill>
                  <a:srgbClr val="04617B">
                    <a:shade val="90000"/>
                  </a:srgbClr>
                </a:solidFill>
              </a:rPr>
              <a:pPr>
                <a:defRPr/>
              </a:pPr>
              <a:t>17/04/2022</a:t>
            </a:fld>
            <a:endParaRPr lang="es-ES" dirty="0">
              <a:solidFill>
                <a:srgbClr val="04617B">
                  <a:shade val="90000"/>
                </a:srgbClr>
              </a:solidFill>
            </a:endParaRPr>
          </a:p>
        </p:txBody>
      </p:sp>
      <p:sp>
        <p:nvSpPr>
          <p:cNvPr id="4"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5" name="17 Marcador de número de diapositiva"/>
          <p:cNvSpPr>
            <a:spLocks noGrp="1"/>
          </p:cNvSpPr>
          <p:nvPr>
            <p:ph type="sldNum" sz="quarter" idx="12"/>
          </p:nvPr>
        </p:nvSpPr>
        <p:spPr/>
        <p:txBody>
          <a:bodyPr/>
          <a:lstStyle>
            <a:lvl1pPr>
              <a:defRPr/>
            </a:lvl1pPr>
          </a:lstStyle>
          <a:p>
            <a:pPr>
              <a:defRPr/>
            </a:pPr>
            <a:fld id="{54E63C44-77E3-4465-A33D-5DAD11A91CEA}"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2527266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7725C4FB-E6B6-41E8-89C9-8251F873BCAB}" type="datetimeFigureOut">
              <a:rPr lang="es-ES">
                <a:solidFill>
                  <a:srgbClr val="04617B">
                    <a:shade val="90000"/>
                  </a:srgbClr>
                </a:solidFill>
              </a:rPr>
              <a:pPr>
                <a:defRPr/>
              </a:pPr>
              <a:t>17/04/2022</a:t>
            </a:fld>
            <a:endParaRPr lang="es-ES" dirty="0">
              <a:solidFill>
                <a:srgbClr val="04617B">
                  <a:shade val="90000"/>
                </a:srgbClr>
              </a:solidFill>
            </a:endParaRPr>
          </a:p>
        </p:txBody>
      </p:sp>
      <p:sp>
        <p:nvSpPr>
          <p:cNvPr id="3"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4" name="17 Marcador de número de diapositiva"/>
          <p:cNvSpPr>
            <a:spLocks noGrp="1"/>
          </p:cNvSpPr>
          <p:nvPr>
            <p:ph type="sldNum" sz="quarter" idx="12"/>
          </p:nvPr>
        </p:nvSpPr>
        <p:spPr/>
        <p:txBody>
          <a:bodyPr/>
          <a:lstStyle>
            <a:lvl1pPr>
              <a:defRPr/>
            </a:lvl1pPr>
          </a:lstStyle>
          <a:p>
            <a:pPr>
              <a:defRPr/>
            </a:pPr>
            <a:fld id="{F06B1A77-4C41-44F3-A729-2D0CEEB0B3DA}"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1952795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s-ES"/>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9 Marcador de fecha"/>
          <p:cNvSpPr>
            <a:spLocks noGrp="1"/>
          </p:cNvSpPr>
          <p:nvPr>
            <p:ph type="dt" sz="half" idx="10"/>
          </p:nvPr>
        </p:nvSpPr>
        <p:spPr/>
        <p:txBody>
          <a:bodyPr/>
          <a:lstStyle>
            <a:lvl1pPr>
              <a:defRPr/>
            </a:lvl1pPr>
          </a:lstStyle>
          <a:p>
            <a:pPr>
              <a:defRPr/>
            </a:pPr>
            <a:fld id="{686BECF8-A1A2-4D55-B226-18444EEF14D7}" type="datetimeFigureOut">
              <a:rPr lang="es-ES">
                <a:solidFill>
                  <a:srgbClr val="04617B">
                    <a:shade val="90000"/>
                  </a:srgbClr>
                </a:solidFill>
              </a:rPr>
              <a:pPr>
                <a:defRPr/>
              </a:pPr>
              <a:t>17/04/2022</a:t>
            </a:fld>
            <a:endParaRPr lang="es-ES" dirty="0">
              <a:solidFill>
                <a:srgbClr val="04617B">
                  <a:shade val="90000"/>
                </a:srgbClr>
              </a:solidFill>
            </a:endParaRPr>
          </a:p>
        </p:txBody>
      </p:sp>
      <p:sp>
        <p:nvSpPr>
          <p:cNvPr id="6"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7" name="17 Marcador de número de diapositiva"/>
          <p:cNvSpPr>
            <a:spLocks noGrp="1"/>
          </p:cNvSpPr>
          <p:nvPr>
            <p:ph type="sldNum" sz="quarter" idx="12"/>
          </p:nvPr>
        </p:nvSpPr>
        <p:spPr/>
        <p:txBody>
          <a:bodyPr/>
          <a:lstStyle>
            <a:lvl1pPr>
              <a:defRPr/>
            </a:lvl1pPr>
          </a:lstStyle>
          <a:p>
            <a:pPr>
              <a:defRPr/>
            </a:pPr>
            <a:fld id="{9AA7410D-2C27-49A8-8217-89D35D4C5BD5}"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2955221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Recortar y redondear rectángulo de esquina sencilla"/>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6" name="5 Triángulo rectángulo"/>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7" name="6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solidFill>
                <a:prstClr val="black"/>
              </a:solidFill>
            </a:endParaRPr>
          </a:p>
        </p:txBody>
      </p:sp>
      <p:sp>
        <p:nvSpPr>
          <p:cNvPr id="8" name="7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solidFill>
                <a:prstClr val="black"/>
              </a:solidFill>
            </a:endParaRPr>
          </a:p>
        </p:txBody>
      </p:sp>
      <p:sp>
        <p:nvSpPr>
          <p:cNvPr id="2" name="1 Título"/>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9" name="4 Marcador de fecha"/>
          <p:cNvSpPr>
            <a:spLocks noGrp="1"/>
          </p:cNvSpPr>
          <p:nvPr>
            <p:ph type="dt" sz="half" idx="10"/>
          </p:nvPr>
        </p:nvSpPr>
        <p:spPr/>
        <p:txBody>
          <a:bodyPr/>
          <a:lstStyle>
            <a:lvl1pPr>
              <a:defRPr/>
            </a:lvl1pPr>
          </a:lstStyle>
          <a:p>
            <a:pPr>
              <a:defRPr/>
            </a:pPr>
            <a:fld id="{B4FE7C9A-4133-475A-9FF6-0929B3B46F6C}" type="datetimeFigureOut">
              <a:rPr lang="es-ES">
                <a:solidFill>
                  <a:srgbClr val="04617B">
                    <a:shade val="90000"/>
                  </a:srgbClr>
                </a:solidFill>
              </a:rPr>
              <a:pPr>
                <a:defRPr/>
              </a:pPr>
              <a:t>17/04/2022</a:t>
            </a:fld>
            <a:endParaRPr lang="es-ES" dirty="0">
              <a:solidFill>
                <a:srgbClr val="04617B">
                  <a:shade val="90000"/>
                </a:srgbClr>
              </a:solidFill>
            </a:endParaRPr>
          </a:p>
        </p:txBody>
      </p:sp>
      <p:sp>
        <p:nvSpPr>
          <p:cNvPr id="10" name="5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11" name="6 Marcador de número de diapositiva"/>
          <p:cNvSpPr>
            <a:spLocks noGrp="1"/>
          </p:cNvSpPr>
          <p:nvPr>
            <p:ph type="sldNum" sz="quarter" idx="12"/>
          </p:nvPr>
        </p:nvSpPr>
        <p:spPr>
          <a:xfrm>
            <a:off x="8077200" y="6356350"/>
            <a:ext cx="609600" cy="365125"/>
          </a:xfrm>
        </p:spPr>
        <p:txBody>
          <a:bodyPr/>
          <a:lstStyle>
            <a:lvl1pPr>
              <a:defRPr/>
            </a:lvl1pPr>
          </a:lstStyle>
          <a:p>
            <a:pPr>
              <a:defRPr/>
            </a:pPr>
            <a:fld id="{5D56D29E-6E22-46E5-92AB-EEA9D2FE3E06}"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20797165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9 Marcador de fecha"/>
          <p:cNvSpPr>
            <a:spLocks noGrp="1"/>
          </p:cNvSpPr>
          <p:nvPr>
            <p:ph type="dt" sz="half" idx="10"/>
          </p:nvPr>
        </p:nvSpPr>
        <p:spPr/>
        <p:txBody>
          <a:bodyPr/>
          <a:lstStyle>
            <a:lvl1pPr>
              <a:defRPr/>
            </a:lvl1pPr>
          </a:lstStyle>
          <a:p>
            <a:pPr>
              <a:defRPr/>
            </a:pPr>
            <a:fld id="{490DF0BE-697F-4219-B9DE-BC0AD91E4A66}" type="datetimeFigureOut">
              <a:rPr lang="es-ES">
                <a:solidFill>
                  <a:srgbClr val="04617B">
                    <a:shade val="90000"/>
                  </a:srgbClr>
                </a:solidFill>
              </a:rPr>
              <a:pPr>
                <a:defRPr/>
              </a:pPr>
              <a:t>17/04/2022</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80B55AF4-0F61-447A-B3FB-BA2A7A1EC74D}"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4529820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9 Marcador de fecha"/>
          <p:cNvSpPr>
            <a:spLocks noGrp="1"/>
          </p:cNvSpPr>
          <p:nvPr>
            <p:ph type="dt" sz="half" idx="10"/>
          </p:nvPr>
        </p:nvSpPr>
        <p:spPr/>
        <p:txBody>
          <a:bodyPr/>
          <a:lstStyle>
            <a:lvl1pPr>
              <a:defRPr/>
            </a:lvl1pPr>
          </a:lstStyle>
          <a:p>
            <a:pPr>
              <a:defRPr/>
            </a:pPr>
            <a:fld id="{91F9A0C5-98E6-49C8-A11F-5228458CCBDE}" type="datetimeFigureOut">
              <a:rPr lang="es-ES">
                <a:solidFill>
                  <a:srgbClr val="04617B">
                    <a:shade val="90000"/>
                  </a:srgbClr>
                </a:solidFill>
              </a:rPr>
              <a:pPr>
                <a:defRPr/>
              </a:pPr>
              <a:t>17/04/2022</a:t>
            </a:fld>
            <a:endParaRPr lang="es-ES" dirty="0">
              <a:solidFill>
                <a:srgbClr val="04617B">
                  <a:shade val="90000"/>
                </a:srgbClr>
              </a:solidFill>
            </a:endParaRPr>
          </a:p>
        </p:txBody>
      </p:sp>
      <p:sp>
        <p:nvSpPr>
          <p:cNvPr id="5" name="21 Marcador de pie de página"/>
          <p:cNvSpPr>
            <a:spLocks noGrp="1"/>
          </p:cNvSpPr>
          <p:nvPr>
            <p:ph type="ftr" sz="quarter" idx="11"/>
          </p:nvPr>
        </p:nvSpPr>
        <p:spPr/>
        <p:txBody>
          <a:bodyPr/>
          <a:lstStyle>
            <a:lvl1pPr>
              <a:defRPr/>
            </a:lvl1pPr>
          </a:lstStyle>
          <a:p>
            <a:pPr>
              <a:defRPr/>
            </a:pPr>
            <a:endParaRPr lang="es-ES" dirty="0">
              <a:solidFill>
                <a:srgbClr val="04617B">
                  <a:shade val="90000"/>
                </a:srgbClr>
              </a:solidFill>
            </a:endParaRPr>
          </a:p>
        </p:txBody>
      </p:sp>
      <p:sp>
        <p:nvSpPr>
          <p:cNvPr id="6" name="17 Marcador de número de diapositiva"/>
          <p:cNvSpPr>
            <a:spLocks noGrp="1"/>
          </p:cNvSpPr>
          <p:nvPr>
            <p:ph type="sldNum" sz="quarter" idx="12"/>
          </p:nvPr>
        </p:nvSpPr>
        <p:spPr/>
        <p:txBody>
          <a:bodyPr/>
          <a:lstStyle>
            <a:lvl1pPr>
              <a:defRPr/>
            </a:lvl1pPr>
          </a:lstStyle>
          <a:p>
            <a:pPr>
              <a:defRPr/>
            </a:pPr>
            <a:fld id="{AA3DBD51-347F-449E-B2CA-EB11BD3F96CF}" type="slidenum">
              <a:rPr lang="es-ES">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528681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E60A635-259C-49AD-8138-6E1652282D60}" type="slidenum">
              <a:rPr lang="es-ES" smtClean="0"/>
              <a:pPr/>
              <a:t>‹Nº›</a:t>
            </a:fld>
            <a:endParaRPr lang="es-ES" dirty="0"/>
          </a:p>
        </p:txBody>
      </p:sp>
    </p:spTree>
    <p:extLst>
      <p:ext uri="{BB962C8B-B14F-4D97-AF65-F5344CB8AC3E}">
        <p14:creationId xmlns:p14="http://schemas.microsoft.com/office/powerpoint/2010/main" val="41434990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E60A635-259C-49AD-8138-6E1652282D60}" type="slidenum">
              <a:rPr lang="es-ES" smtClean="0"/>
              <a:pPr/>
              <a:t>‹Nº›</a:t>
            </a:fld>
            <a:endParaRPr lang="es-ES" dirty="0"/>
          </a:p>
        </p:txBody>
      </p:sp>
    </p:spTree>
    <p:extLst>
      <p:ext uri="{BB962C8B-B14F-4D97-AF65-F5344CB8AC3E}">
        <p14:creationId xmlns:p14="http://schemas.microsoft.com/office/powerpoint/2010/main" val="59591148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E1E7516-199D-47D1-B4BE-246EBAC1105B}" type="datetimeFigureOut">
              <a:rPr lang="es-ES" smtClean="0">
                <a:solidFill>
                  <a:srgbClr val="575F6D"/>
                </a:solidFill>
              </a:rPr>
              <a:pPr/>
              <a:t>17/04/2022</a:t>
            </a:fld>
            <a:endParaRPr lang="es-E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E60A635-259C-49AD-8138-6E1652282D60}" type="slidenum">
              <a:rPr lang="es-ES" smtClean="0"/>
              <a:pPr/>
              <a:t>‹Nº›</a:t>
            </a:fld>
            <a:endParaRPr lang="es-ES" dirty="0"/>
          </a:p>
        </p:txBody>
      </p:sp>
    </p:spTree>
    <p:extLst>
      <p:ext uri="{BB962C8B-B14F-4D97-AF65-F5344CB8AC3E}">
        <p14:creationId xmlns:p14="http://schemas.microsoft.com/office/powerpoint/2010/main" val="135597106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solidFill>
                <a:prstClr val="black"/>
              </a:solidFill>
            </a:endParaRPr>
          </a:p>
        </p:txBody>
      </p:sp>
      <p:sp>
        <p:nvSpPr>
          <p:cNvPr id="8" name="7 Forma libre"/>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solidFill>
                <a:prstClr val="black"/>
              </a:solidFill>
            </a:endParaRPr>
          </a:p>
        </p:txBody>
      </p:sp>
      <p:sp>
        <p:nvSpPr>
          <p:cNvPr id="1028" name="8 Marcador de título"/>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ES"/>
              <a:t>Haga clic para modificar el estilo de título del patrón</a:t>
            </a:r>
            <a:endParaRPr lang="en-US"/>
          </a:p>
        </p:txBody>
      </p:sp>
      <p:sp>
        <p:nvSpPr>
          <p:cNvPr id="1029" name="29 Marcador de texto"/>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415CECA9-5119-426B-A854-2991F0585F9E}" type="datetimeFigureOut">
              <a:rPr lang="es-ES">
                <a:solidFill>
                  <a:srgbClr val="04617B">
                    <a:shade val="90000"/>
                  </a:srgbClr>
                </a:solidFill>
              </a:rPr>
              <a:pPr>
                <a:defRPr/>
              </a:pPr>
              <a:t>17/04/2022</a:t>
            </a:fld>
            <a:endParaRPr lang="es-ES" dirty="0">
              <a:solidFill>
                <a:srgbClr val="04617B">
                  <a:shade val="90000"/>
                </a:srgbClr>
              </a:solidFill>
            </a:endParaRPr>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es-ES" dirty="0">
              <a:solidFill>
                <a:srgbClr val="04617B">
                  <a:shade val="90000"/>
                </a:srgbClr>
              </a:solidFill>
            </a:endParaRPr>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defRPr>
            </a:lvl1pPr>
          </a:lstStyle>
          <a:p>
            <a:pPr>
              <a:defRPr/>
            </a:pPr>
            <a:fld id="{D9AE77F7-6467-4768-A2E3-44569FC12621}" type="slidenum">
              <a:rPr lang="es-ES">
                <a:solidFill>
                  <a:srgbClr val="04617B">
                    <a:shade val="90000"/>
                  </a:srgbClr>
                </a:solidFill>
              </a:rPr>
              <a:pPr>
                <a:defRPr/>
              </a:pPr>
              <a:t>‹Nº›</a:t>
            </a:fld>
            <a:endParaRPr lang="es-ES" dirty="0">
              <a:solidFill>
                <a:srgbClr val="04617B">
                  <a:shade val="90000"/>
                </a:srgbClr>
              </a:solidFill>
            </a:endParaRPr>
          </a:p>
        </p:txBody>
      </p:sp>
      <p:grpSp>
        <p:nvGrpSpPr>
          <p:cNvPr id="1033" name="1 Grupo"/>
          <p:cNvGrpSpPr>
            <a:grpSpLocks/>
          </p:cNvGrpSpPr>
          <p:nvPr/>
        </p:nvGrpSpPr>
        <p:grpSpPr bwMode="auto">
          <a:xfrm>
            <a:off x="-19050" y="203200"/>
            <a:ext cx="9180513" cy="647700"/>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solidFill>
                  <a:prstClr val="black"/>
                </a:solidFill>
              </a:endParaRPr>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solidFill>
                  <a:prstClr val="black"/>
                </a:solidFill>
              </a:endParaRPr>
            </a:p>
          </p:txBody>
        </p:sp>
      </p:grpSp>
    </p:spTree>
    <p:extLst>
      <p:ext uri="{BB962C8B-B14F-4D97-AF65-F5344CB8AC3E}">
        <p14:creationId xmlns:p14="http://schemas.microsoft.com/office/powerpoint/2010/main" val="400254904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upload.wikimedia.org/wikipedia/commons/d/d4/Thabor_Mosaiculture_Blason.JP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6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gif"/><Relationship Id="rId1" Type="http://schemas.openxmlformats.org/officeDocument/2006/relationships/slideLayout" Target="../slideLayouts/slideLayout7.xml"/><Relationship Id="rId5" Type="http://schemas.openxmlformats.org/officeDocument/2006/relationships/image" Target="../media/image60.jpeg"/><Relationship Id="rId4" Type="http://schemas.openxmlformats.org/officeDocument/2006/relationships/image" Target="../media/image59.jpeg"/></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5" Type="http://schemas.openxmlformats.org/officeDocument/2006/relationships/image" Target="../media/image64.jpeg"/><Relationship Id="rId4" Type="http://schemas.openxmlformats.org/officeDocument/2006/relationships/image" Target="../media/image63.jpeg"/></Relationships>
</file>

<file path=ppt/slides/_rels/slide7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11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8.xml"/><Relationship Id="rId1" Type="http://schemas.openxmlformats.org/officeDocument/2006/relationships/slideLayout" Target="../slideLayouts/slideLayout40.xml"/></Relationships>
</file>

<file path=ppt/slides/_rels/slide13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9.xml"/><Relationship Id="rId1" Type="http://schemas.openxmlformats.org/officeDocument/2006/relationships/slideLayout" Target="../slideLayouts/slideLayout40.xml"/></Relationships>
</file>

<file path=ppt/slides/_rels/slide13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0.xml"/><Relationship Id="rId1" Type="http://schemas.openxmlformats.org/officeDocument/2006/relationships/slideLayout" Target="../slideLayouts/slideLayout40.xml"/></Relationships>
</file>

<file path=ppt/slides/_rels/slide14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51.xml"/><Relationship Id="rId1" Type="http://schemas.openxmlformats.org/officeDocument/2006/relationships/slideLayout" Target="../slideLayouts/slideLayout40.xml"/></Relationships>
</file>

<file path=ppt/slides/_rels/slide14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2.xml"/><Relationship Id="rId1" Type="http://schemas.openxmlformats.org/officeDocument/2006/relationships/slideLayout" Target="../slideLayouts/slideLayout40.xml"/></Relationships>
</file>

<file path=ppt/slides/_rels/slide14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3.xml"/><Relationship Id="rId1" Type="http://schemas.openxmlformats.org/officeDocument/2006/relationships/slideLayout" Target="../slideLayouts/slideLayout40.xml"/></Relationships>
</file>

<file path=ppt/slides/_rels/slide14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4.xml"/><Relationship Id="rId1" Type="http://schemas.openxmlformats.org/officeDocument/2006/relationships/slideLayout" Target="../slideLayouts/slideLayout40.xml"/></Relationships>
</file>

<file path=ppt/slides/_rels/slide14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55.xml"/><Relationship Id="rId1" Type="http://schemas.openxmlformats.org/officeDocument/2006/relationships/slideLayout" Target="../slideLayouts/slideLayout40.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9.xml"/></Relationships>
</file>

<file path=ppt/slides/_rels/slide150.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9.xml"/></Relationships>
</file>

<file path=ppt/slides/_rels/slide15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15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7.xml"/><Relationship Id="rId1" Type="http://schemas.openxmlformats.org/officeDocument/2006/relationships/slideLayout" Target="../slideLayouts/slideLayout29.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_rels/slide15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15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59.xml"/><Relationship Id="rId1" Type="http://schemas.openxmlformats.org/officeDocument/2006/relationships/slideLayout" Target="../slideLayouts/slideLayout29.xml"/><Relationship Id="rId6" Type="http://schemas.openxmlformats.org/officeDocument/2006/relationships/image" Target="../media/image116.jpg"/><Relationship Id="rId5" Type="http://schemas.openxmlformats.org/officeDocument/2006/relationships/image" Target="../media/image115.png"/><Relationship Id="rId4" Type="http://schemas.openxmlformats.org/officeDocument/2006/relationships/image" Target="../media/image114.jpeg"/></Relationships>
</file>

<file path=ppt/slides/_rels/slide15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60.xml"/><Relationship Id="rId1" Type="http://schemas.openxmlformats.org/officeDocument/2006/relationships/slideLayout" Target="../slideLayouts/slideLayout29.xml"/><Relationship Id="rId5" Type="http://schemas.openxmlformats.org/officeDocument/2006/relationships/image" Target="../media/image119.jpg"/><Relationship Id="rId4" Type="http://schemas.openxmlformats.org/officeDocument/2006/relationships/image" Target="../media/image118.jp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166.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167.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63.xml"/><Relationship Id="rId1" Type="http://schemas.openxmlformats.org/officeDocument/2006/relationships/slideLayout" Target="../slideLayouts/slideLayout29.xml"/><Relationship Id="rId4" Type="http://schemas.openxmlformats.org/officeDocument/2006/relationships/image" Target="../media/image123.JPG"/></Relationships>
</file>

<file path=ppt/slides/_rels/slide168.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16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170.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171.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67.xml"/><Relationship Id="rId1" Type="http://schemas.openxmlformats.org/officeDocument/2006/relationships/slideLayout" Target="../slideLayouts/slideLayout29.xml"/><Relationship Id="rId4" Type="http://schemas.openxmlformats.org/officeDocument/2006/relationships/image" Target="../media/image128.jpg"/></Relationships>
</file>

<file path=ppt/slides/_rels/slide17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17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175.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176.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_rels/slide17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178.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179.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180.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181.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182.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183.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5.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186.xml.rels><?xml version="1.0" encoding="UTF-8" standalone="yes"?>
<Relationships xmlns="http://schemas.openxmlformats.org/package/2006/relationships"><Relationship Id="rId3" Type="http://schemas.openxmlformats.org/officeDocument/2006/relationships/image" Target="../media/image142.gif"/><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187.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188.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189.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190.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191.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192.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193.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88.xml"/><Relationship Id="rId1" Type="http://schemas.openxmlformats.org/officeDocument/2006/relationships/slideLayout" Target="../slideLayouts/slideLayout29.xml"/></Relationships>
</file>

<file path=ppt/slides/_rels/slide194.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89.xml"/><Relationship Id="rId1" Type="http://schemas.openxmlformats.org/officeDocument/2006/relationships/slideLayout" Target="../slideLayouts/slideLayout29.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172200" cy="1872208"/>
          </a:xfrm>
        </p:spPr>
        <p:txBody>
          <a:bodyPr/>
          <a:lstStyle/>
          <a:p>
            <a:r>
              <a:rPr lang="es-ES" dirty="0"/>
              <a:t>CURSO DE DISEÑO DE JARDINES.-II</a:t>
            </a:r>
          </a:p>
        </p:txBody>
      </p:sp>
      <p:sp>
        <p:nvSpPr>
          <p:cNvPr id="3" name="2 Subtítulo"/>
          <p:cNvSpPr>
            <a:spLocks noGrp="1"/>
          </p:cNvSpPr>
          <p:nvPr>
            <p:ph type="subTitle" idx="1"/>
          </p:nvPr>
        </p:nvSpPr>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202041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571184" cy="6025158"/>
          </a:xfrm>
        </p:spPr>
        <p:txBody>
          <a:bodyPr>
            <a:normAutofit/>
          </a:bodyPr>
          <a:lstStyle/>
          <a:p>
            <a:pPr marL="548640" indent="-411480" eaLnBrk="1" fontAlgn="auto" hangingPunct="1">
              <a:spcAft>
                <a:spcPts val="0"/>
              </a:spcAft>
              <a:buClr>
                <a:schemeClr val="tx1">
                  <a:shade val="95000"/>
                </a:schemeClr>
              </a:buClr>
              <a:buFont typeface="Wingdings 2"/>
              <a:buNone/>
              <a:defRPr/>
            </a:pPr>
            <a:r>
              <a:rPr lang="es-ES_tradnl" b="1" dirty="0"/>
              <a:t>     LOS PARTERRES</a:t>
            </a:r>
            <a:endParaRPr lang="es-ES"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Un buen parterre es la parte más estilizada del jardín. Los jardines intrincados fueron una característica del siglo XVII. </a:t>
            </a:r>
          </a:p>
          <a:p>
            <a:pPr marL="548640" indent="-411480" eaLnBrk="1" fontAlgn="auto" hangingPunct="1">
              <a:spcAft>
                <a:spcPts val="0"/>
              </a:spcAft>
              <a:buClr>
                <a:schemeClr val="tx1">
                  <a:shade val="95000"/>
                </a:schemeClr>
              </a:buClr>
              <a:buFont typeface="Wingdings 2"/>
              <a:buChar char=""/>
              <a:defRPr/>
            </a:pPr>
            <a:r>
              <a:rPr lang="es-ES_tradnl" dirty="0"/>
              <a:t>Los parterres, de influencia francesa, se ejecutaban con complejas geometrías.</a:t>
            </a:r>
          </a:p>
          <a:p>
            <a:pPr marL="548640" indent="-411480" eaLnBrk="1" fontAlgn="auto" hangingPunct="1">
              <a:spcAft>
                <a:spcPts val="0"/>
              </a:spcAft>
              <a:buClr>
                <a:schemeClr val="tx1">
                  <a:shade val="95000"/>
                </a:schemeClr>
              </a:buClr>
              <a:buFont typeface="Wingdings 2"/>
              <a:buChar char=""/>
              <a:defRPr/>
            </a:pPr>
            <a:r>
              <a:rPr lang="es-ES_tradnl" dirty="0"/>
              <a:t> Las grandes superficies se dividían mediante pequeños setos de toda clase de configuraciones.</a:t>
            </a:r>
          </a:p>
          <a:p>
            <a:pPr marL="548640" indent="-411480" eaLnBrk="1" fontAlgn="auto" hangingPunct="1">
              <a:spcAft>
                <a:spcPts val="0"/>
              </a:spcAft>
              <a:buClr>
                <a:schemeClr val="tx1">
                  <a:shade val="95000"/>
                </a:schemeClr>
              </a:buClr>
              <a:buFont typeface="Wingdings 2"/>
              <a:buChar char=""/>
              <a:defRPr/>
            </a:pPr>
            <a:r>
              <a:rPr lang="es-ES_tradnl" dirty="0"/>
              <a:t> Plantas perennes artísticamente recortadas plantadas en macetas o en el suelo.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Su atractivo principal residía en la precisión de sus líneas, en los contrastes de sus colores y su armonía con la arquitectura de la casa. </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3053163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457200" y="1071563"/>
            <a:ext cx="8229600" cy="5502275"/>
          </a:xfrm>
        </p:spPr>
        <p:txBody>
          <a:bodyPr/>
          <a:lstStyle/>
          <a:p>
            <a:r>
              <a:rPr lang="es-ES" dirty="0"/>
              <a:t>El parterre debe mantenerse separado del resto del jardín para poder apreciar mejor la pureza de sus líneas.</a:t>
            </a:r>
          </a:p>
          <a:p>
            <a:pPr eaLnBrk="1" hangingPunct="1"/>
            <a:r>
              <a:rPr lang="es-ES_tradnl" sz="2400" dirty="0"/>
              <a:t>La fachada simétrica de la casa es el mejor fondo para los parterres más sofisticados. </a:t>
            </a:r>
            <a:endParaRPr lang="es-ES" sz="2400" dirty="0"/>
          </a:p>
          <a:p>
            <a:pPr eaLnBrk="1" hangingPunct="1"/>
            <a:r>
              <a:rPr lang="es-ES_tradnl" sz="2400" dirty="0"/>
              <a:t>Han sido y son un bello invento práctico para disfrutar de una estructura atrevidamente decorativa y artística en jardinería. </a:t>
            </a:r>
            <a:endParaRPr lang="es-ES" sz="2400" dirty="0"/>
          </a:p>
          <a:p>
            <a:pPr eaLnBrk="1" hangingPunct="1"/>
            <a:r>
              <a:rPr lang="es-ES_tradnl" sz="2400" dirty="0"/>
              <a:t>Los jarrones, fuentes y esculturas como ejes centrales o delimitadores de los parterres. </a:t>
            </a:r>
            <a:endParaRPr lang="es-ES" sz="2400" dirty="0"/>
          </a:p>
          <a:p>
            <a:pPr eaLnBrk="1" hangingPunct="1"/>
            <a:r>
              <a:rPr lang="es-ES_tradnl" sz="2400" dirty="0"/>
              <a:t>Las hortalizas y las plantas aromáticas y medicinales se cultivaban dentro de parterres.</a:t>
            </a:r>
            <a:endParaRPr lang="es-ES" sz="2400" dirty="0"/>
          </a:p>
          <a:p>
            <a:pPr eaLnBrk="1" hangingPunct="1"/>
            <a:endParaRPr lang="es-ES" dirty="0"/>
          </a:p>
        </p:txBody>
      </p:sp>
    </p:spTree>
    <p:extLst>
      <p:ext uri="{BB962C8B-B14F-4D97-AF65-F5344CB8AC3E}">
        <p14:creationId xmlns:p14="http://schemas.microsoft.com/office/powerpoint/2010/main" val="2850072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3 Imagen" descr="Waddesdon Manor Garden.-p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179512" y="6453336"/>
            <a:ext cx="2592288" cy="369332"/>
          </a:xfrm>
          <a:prstGeom prst="rect">
            <a:avLst/>
          </a:prstGeom>
          <a:solidFill>
            <a:schemeClr val="bg1"/>
          </a:solidFill>
        </p:spPr>
        <p:txBody>
          <a:bodyPr wrap="square" rtlCol="0">
            <a:spAutoFit/>
          </a:bodyPr>
          <a:lstStyle/>
          <a:p>
            <a:r>
              <a:rPr lang="es-ES" dirty="0"/>
              <a:t>Waddesdon Gardens</a:t>
            </a:r>
          </a:p>
        </p:txBody>
      </p:sp>
    </p:spTree>
    <p:extLst>
      <p:ext uri="{BB962C8B-B14F-4D97-AF65-F5344CB8AC3E}">
        <p14:creationId xmlns:p14="http://schemas.microsoft.com/office/powerpoint/2010/main" val="1712481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3 Imagen" descr="Waddesdon Manor Garden.-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467544" y="6453336"/>
            <a:ext cx="2448272" cy="369332"/>
          </a:xfrm>
          <a:prstGeom prst="rect">
            <a:avLst/>
          </a:prstGeom>
          <a:solidFill>
            <a:schemeClr val="bg1"/>
          </a:solidFill>
        </p:spPr>
        <p:txBody>
          <a:bodyPr wrap="square" rtlCol="0">
            <a:spAutoFit/>
          </a:bodyPr>
          <a:lstStyle/>
          <a:p>
            <a:r>
              <a:rPr lang="es-ES" dirty="0"/>
              <a:t>Waddesdon Gardens</a:t>
            </a:r>
          </a:p>
        </p:txBody>
      </p:sp>
    </p:spTree>
    <p:extLst>
      <p:ext uri="{BB962C8B-B14F-4D97-AF65-F5344CB8AC3E}">
        <p14:creationId xmlns:p14="http://schemas.microsoft.com/office/powerpoint/2010/main" val="88325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3 Imagen" descr="Versailes.-0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323528" y="6525344"/>
            <a:ext cx="1296144" cy="369332"/>
          </a:xfrm>
          <a:prstGeom prst="rect">
            <a:avLst/>
          </a:prstGeom>
          <a:solidFill>
            <a:schemeClr val="bg1"/>
          </a:solidFill>
        </p:spPr>
        <p:txBody>
          <a:bodyPr wrap="square" rtlCol="0">
            <a:spAutoFit/>
          </a:bodyPr>
          <a:lstStyle/>
          <a:p>
            <a:r>
              <a:rPr lang="es-ES" dirty="0"/>
              <a:t>Versalles</a:t>
            </a:r>
          </a:p>
        </p:txBody>
      </p:sp>
    </p:spTree>
    <p:extLst>
      <p:ext uri="{BB962C8B-B14F-4D97-AF65-F5344CB8AC3E}">
        <p14:creationId xmlns:p14="http://schemas.microsoft.com/office/powerpoint/2010/main" val="1913773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3 Imagen" descr="Versailles.-0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395536" y="6453336"/>
            <a:ext cx="1296144" cy="369332"/>
          </a:xfrm>
          <a:prstGeom prst="rect">
            <a:avLst/>
          </a:prstGeom>
          <a:solidFill>
            <a:schemeClr val="bg1"/>
          </a:solidFill>
        </p:spPr>
        <p:txBody>
          <a:bodyPr wrap="square" rtlCol="0">
            <a:spAutoFit/>
          </a:bodyPr>
          <a:lstStyle/>
          <a:p>
            <a:r>
              <a:rPr lang="es-ES" dirty="0"/>
              <a:t>Versalles</a:t>
            </a:r>
          </a:p>
        </p:txBody>
      </p:sp>
    </p:spTree>
    <p:extLst>
      <p:ext uri="{BB962C8B-B14F-4D97-AF65-F5344CB8AC3E}">
        <p14:creationId xmlns:p14="http://schemas.microsoft.com/office/powerpoint/2010/main" val="258353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4665"/>
            <a:ext cx="7315200" cy="864095"/>
          </a:xfrm>
        </p:spPr>
        <p:txBody>
          <a:bodyPr/>
          <a:lstStyle/>
          <a:p>
            <a:r>
              <a:rPr lang="es-ES" sz="3600" b="1" dirty="0"/>
              <a:t>Macizo</a:t>
            </a:r>
            <a:r>
              <a:rPr lang="es-ES" dirty="0"/>
              <a:t>. </a:t>
            </a:r>
          </a:p>
        </p:txBody>
      </p:sp>
      <p:sp>
        <p:nvSpPr>
          <p:cNvPr id="3" name="2 Marcador de contenido"/>
          <p:cNvSpPr>
            <a:spLocks noGrp="1"/>
          </p:cNvSpPr>
          <p:nvPr>
            <p:ph sz="quarter" idx="1"/>
          </p:nvPr>
        </p:nvSpPr>
        <p:spPr>
          <a:xfrm>
            <a:off x="914400" y="1484784"/>
            <a:ext cx="7618040" cy="4535016"/>
          </a:xfrm>
        </p:spPr>
        <p:txBody>
          <a:bodyPr>
            <a:noAutofit/>
          </a:bodyPr>
          <a:lstStyle/>
          <a:p>
            <a:r>
              <a:rPr lang="es-ES" sz="2400" b="1" dirty="0"/>
              <a:t>Macizo</a:t>
            </a:r>
            <a:r>
              <a:rPr lang="es-ES" sz="2400" dirty="0"/>
              <a:t>.-. El macizo, también denominado arriate,  o parterre, es un espacio vegetal utilizado para romper la monotonía de una zona de césped o un área de estructura (un suelo de piedra, pizarra, cemento…). </a:t>
            </a:r>
          </a:p>
          <a:p>
            <a:r>
              <a:rPr lang="es-ES" sz="2400" dirty="0"/>
              <a:t>Un macizo suele incluir plantas de gran atractivo bien en sus formas, sus colores o sus texturas, e incluso una combinación de todas ellas. </a:t>
            </a:r>
          </a:p>
          <a:p>
            <a:r>
              <a:rPr lang="es-ES" dirty="0"/>
              <a:t>El macizo generalmente está basado en plantas destacadas y de mayor altura en el centro y plantas que descienden en altura de forma gradual hacia los bordes.</a:t>
            </a:r>
          </a:p>
          <a:p>
            <a:endParaRPr lang="es-ES" sz="2400" dirty="0"/>
          </a:p>
        </p:txBody>
      </p:sp>
    </p:spTree>
    <p:extLst>
      <p:ext uri="{BB962C8B-B14F-4D97-AF65-F5344CB8AC3E}">
        <p14:creationId xmlns:p14="http://schemas.microsoft.com/office/powerpoint/2010/main" val="3227226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a:t>MOSAICULTURA</a:t>
            </a:r>
          </a:p>
        </p:txBody>
      </p:sp>
      <p:sp>
        <p:nvSpPr>
          <p:cNvPr id="3" name="2 Marcador de contenido"/>
          <p:cNvSpPr>
            <a:spLocks noGrp="1"/>
          </p:cNvSpPr>
          <p:nvPr>
            <p:ph sz="quarter" idx="1"/>
          </p:nvPr>
        </p:nvSpPr>
        <p:spPr/>
        <p:txBody>
          <a:bodyPr>
            <a:normAutofit/>
          </a:bodyPr>
          <a:lstStyle/>
          <a:p>
            <a:r>
              <a:rPr lang="es-ES" dirty="0"/>
              <a:t>La “Mosaicultura es un arte en el que usan las plantas para realizar dibujos.” </a:t>
            </a:r>
          </a:p>
          <a:p>
            <a:r>
              <a:rPr lang="es-ES" dirty="0"/>
              <a:t>” “El origen de la mosaicultura se remonta a la cama bordado de los siglos XVI y XVII.” </a:t>
            </a:r>
          </a:p>
          <a:p>
            <a:r>
              <a:rPr lang="es-ES" dirty="0"/>
              <a:t>” “A finales de la década de 1860, el término "mosaicultura'' se utiliza por primera vez por un jardinero llamado J. Chrétien en el parque de la Tête d'Or en Lyon.</a:t>
            </a:r>
          </a:p>
          <a:p>
            <a:r>
              <a:rPr lang="es-ES" dirty="0"/>
              <a:t> Al principio, crearon formas geométricas simples, sino en toda la años, se ha vuelto más compleja y se dan cuenta ahora de las mariposas, floreros, etc</a:t>
            </a:r>
          </a:p>
        </p:txBody>
      </p:sp>
    </p:spTree>
    <p:extLst>
      <p:ext uri="{BB962C8B-B14F-4D97-AF65-F5344CB8AC3E}">
        <p14:creationId xmlns:p14="http://schemas.microsoft.com/office/powerpoint/2010/main" val="2957583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Hoy en día, varias ciudades de la práctica de este arte que es una herramienta de desarrollo de las flores y de expresión hortícola” </a:t>
            </a:r>
          </a:p>
          <a:p>
            <a:endParaRPr lang="es-ES" dirty="0"/>
          </a:p>
        </p:txBody>
      </p:sp>
    </p:spTree>
    <p:extLst>
      <p:ext uri="{BB962C8B-B14F-4D97-AF65-F5344CB8AC3E}">
        <p14:creationId xmlns:p14="http://schemas.microsoft.com/office/powerpoint/2010/main" val="319083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chier:Thabor Mosaiculture Blas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70538" y="6340678"/>
            <a:ext cx="3528392" cy="369332"/>
          </a:xfrm>
          <a:prstGeom prst="rect">
            <a:avLst/>
          </a:prstGeom>
          <a:solidFill>
            <a:schemeClr val="bg1"/>
          </a:solidFill>
        </p:spPr>
        <p:txBody>
          <a:bodyPr wrap="square" rtlCol="0">
            <a:spAutoFit/>
          </a:bodyPr>
          <a:lstStyle/>
          <a:p>
            <a:r>
              <a:rPr lang="es-ES" dirty="0"/>
              <a:t>Thabor Mosaiculture Blason</a:t>
            </a:r>
          </a:p>
        </p:txBody>
      </p:sp>
    </p:spTree>
    <p:extLst>
      <p:ext uri="{BB962C8B-B14F-4D97-AF65-F5344CB8AC3E}">
        <p14:creationId xmlns:p14="http://schemas.microsoft.com/office/powerpoint/2010/main" val="470991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www.phengels.fr/Funchal-jardin-botanique-7-mosaicult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816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givernews.com/images/photo06/mosaiculture-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779912" cy="2763813"/>
          </a:xfrm>
          <a:prstGeom prst="rect">
            <a:avLst/>
          </a:prstGeom>
          <a:noFill/>
          <a:extLst>
            <a:ext uri="{909E8E84-426E-40DD-AFC4-6F175D3DCCD1}">
              <a14:hiddenFill xmlns:a14="http://schemas.microsoft.com/office/drawing/2010/main">
                <a:solidFill>
                  <a:srgbClr val="FFFFFF"/>
                </a:solidFill>
              </a14:hiddenFill>
            </a:ext>
          </a:extLst>
        </p:spPr>
      </p:pic>
      <p:pic>
        <p:nvPicPr>
          <p:cNvPr id="139268" name="Picture 4" descr="http://en.challenge-coin.co.jp/blog/2009/11/17/20091116-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47" y="2763813"/>
            <a:ext cx="6096000" cy="4186262"/>
          </a:xfrm>
          <a:prstGeom prst="rect">
            <a:avLst/>
          </a:prstGeom>
          <a:noFill/>
          <a:extLst>
            <a:ext uri="{909E8E84-426E-40DD-AFC4-6F175D3DCCD1}">
              <a14:hiddenFill xmlns:a14="http://schemas.microsoft.com/office/drawing/2010/main">
                <a:solidFill>
                  <a:srgbClr val="FFFFFF"/>
                </a:solidFill>
              </a14:hiddenFill>
            </a:ext>
          </a:extLst>
        </p:spPr>
      </p:pic>
      <p:pic>
        <p:nvPicPr>
          <p:cNvPr id="139270" name="Picture 6" descr="http://www.architecture.uwaterloo.ca/faculty_projects/terri/images/mosaic/mosaic29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912" y="11669"/>
            <a:ext cx="53827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39271" name="Picture 7" descr="http://www.photoslamontagne.com/img/photos/elements_mosaicultu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0053" y="4856944"/>
            <a:ext cx="3132584" cy="1977156"/>
          </a:xfrm>
          <a:prstGeom prst="rect">
            <a:avLst/>
          </a:prstGeom>
          <a:noFill/>
          <a:extLst>
            <a:ext uri="{909E8E84-426E-40DD-AFC4-6F175D3DCCD1}">
              <a14:hiddenFill xmlns:a14="http://schemas.microsoft.com/office/drawing/2010/main">
                <a:solidFill>
                  <a:srgbClr val="FFFFFF"/>
                </a:solidFill>
              </a14:hiddenFill>
            </a:ext>
          </a:extLst>
        </p:spPr>
      </p:pic>
      <p:pic>
        <p:nvPicPr>
          <p:cNvPr id="139273" name="Picture 9" descr="http://mw2.google.com/mw-panoramio/photos/small/413514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0053" y="2869169"/>
            <a:ext cx="3113947" cy="1987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940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ww.architecture.uwaterloo.ca/faculty_projects/terri/images/mosaic/mosaic29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8024" cy="3573016"/>
          </a:xfrm>
          <a:prstGeom prst="rect">
            <a:avLst/>
          </a:prstGeom>
          <a:noFill/>
          <a:extLst>
            <a:ext uri="{909E8E84-426E-40DD-AFC4-6F175D3DCCD1}">
              <a14:hiddenFill xmlns:a14="http://schemas.microsoft.com/office/drawing/2010/main">
                <a:solidFill>
                  <a:srgbClr val="FFFFFF"/>
                </a:solidFill>
              </a14:hiddenFill>
            </a:ext>
          </a:extLst>
        </p:spPr>
      </p:pic>
      <p:pic>
        <p:nvPicPr>
          <p:cNvPr id="140291" name="Picture 3" descr="http://www.architecture.uwaterloo.ca/faculty_projects/terri/images/mosaic/mosaic29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7154" y="0"/>
            <a:ext cx="4366846" cy="3573016"/>
          </a:xfrm>
          <a:prstGeom prst="rect">
            <a:avLst/>
          </a:prstGeom>
          <a:noFill/>
          <a:extLst>
            <a:ext uri="{909E8E84-426E-40DD-AFC4-6F175D3DCCD1}">
              <a14:hiddenFill xmlns:a14="http://schemas.microsoft.com/office/drawing/2010/main">
                <a:solidFill>
                  <a:srgbClr val="FFFFFF"/>
                </a:solidFill>
              </a14:hiddenFill>
            </a:ext>
          </a:extLst>
        </p:spPr>
      </p:pic>
      <p:pic>
        <p:nvPicPr>
          <p:cNvPr id="140292" name="Picture 4" descr="http://www.architecture.uwaterloo.ca/faculty_projects/terri/images/mosaic/mosaic291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73016"/>
            <a:ext cx="4777154" cy="3284984"/>
          </a:xfrm>
          <a:prstGeom prst="rect">
            <a:avLst/>
          </a:prstGeom>
          <a:noFill/>
          <a:extLst>
            <a:ext uri="{909E8E84-426E-40DD-AFC4-6F175D3DCCD1}">
              <a14:hiddenFill xmlns:a14="http://schemas.microsoft.com/office/drawing/2010/main">
                <a:solidFill>
                  <a:srgbClr val="FFFFFF"/>
                </a:solidFill>
              </a14:hiddenFill>
            </a:ext>
          </a:extLst>
        </p:spPr>
      </p:pic>
      <p:pic>
        <p:nvPicPr>
          <p:cNvPr id="140293" name="Picture 5" descr="http://www.architecture.uwaterloo.ca/faculty_projects/terri/images/mosaic/mosaic291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4920" y="3573016"/>
            <a:ext cx="4349080" cy="3284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411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http://www.cabourg.net/IMG/jpg/MOSAICULTURE-B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374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648"/>
            <a:ext cx="7474024" cy="5759152"/>
          </a:xfrm>
        </p:spPr>
        <p:txBody>
          <a:bodyPr>
            <a:normAutofit/>
          </a:bodyPr>
          <a:lstStyle/>
          <a:p>
            <a:pPr marL="0" indent="0">
              <a:buNone/>
            </a:pPr>
            <a:endParaRPr lang="es-ES" sz="2600" dirty="0"/>
          </a:p>
          <a:p>
            <a:r>
              <a:rPr lang="es-ES" sz="2600" dirty="0"/>
              <a:t>Sin embargo, el diseño de un macizo es libre y abierto a la creatividad.</a:t>
            </a:r>
          </a:p>
          <a:p>
            <a:r>
              <a:rPr lang="es-ES" sz="2600" dirty="0"/>
              <a:t> Se pueden crear macizos de diseño floral, macizos de color (por ejemplo, en rojo y rosa), macizos de coníferas.. </a:t>
            </a:r>
          </a:p>
          <a:p>
            <a:r>
              <a:rPr lang="es-ES" sz="2600" dirty="0"/>
              <a:t>Si se desea dar un aspecto formal a un macizo, se puede delimitar mediante una bordura o seto bajo, por ejemplo de boj, además de contenerle dentro de líneas rectas.</a:t>
            </a:r>
          </a:p>
          <a:p>
            <a:r>
              <a:rPr lang="es-ES" sz="2600" dirty="0"/>
              <a:t> Por el contrario, un macizo de perímetro libre y bordes curvos, aportará informalidad al diseño.</a:t>
            </a:r>
          </a:p>
          <a:p>
            <a:endParaRPr lang="es-ES" sz="2600" dirty="0"/>
          </a:p>
        </p:txBody>
      </p:sp>
    </p:spTree>
    <p:extLst>
      <p:ext uri="{BB962C8B-B14F-4D97-AF65-F5344CB8AC3E}">
        <p14:creationId xmlns:p14="http://schemas.microsoft.com/office/powerpoint/2010/main" val="893169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2"/>
            <a:ext cx="7772400" cy="4823048"/>
          </a:xfrm>
        </p:spPr>
        <p:txBody>
          <a:bodyPr>
            <a:normAutofit fontScale="77500" lnSpcReduction="20000"/>
          </a:bodyPr>
          <a:lstStyle/>
          <a:p>
            <a:r>
              <a:rPr lang="es-ES" sz="3400" b="1" dirty="0"/>
              <a:t>Pradera. </a:t>
            </a:r>
            <a:r>
              <a:rPr lang="es-ES" sz="3400" dirty="0"/>
              <a:t>Se trata de una superficie que pretende imitar las praderas naturales habituales en las dehesas. </a:t>
            </a:r>
          </a:p>
          <a:p>
            <a:r>
              <a:rPr lang="es-ES" sz="3400" dirty="0"/>
              <a:t>Está compuesta básicamente de hierbas que se dejan crecer de forma silvestre entre las que se alternan con aspecto libre y espontáneo pequeñas flores de temporada.</a:t>
            </a:r>
          </a:p>
          <a:p>
            <a:r>
              <a:rPr lang="es-ES" sz="3400" dirty="0"/>
              <a:t>La pradera es una alternativa al césped con menos mantenimiento y menos necesidades de riego, sin embargo, la creación de una pradera suele resultar una tarea complicada, siempre que el jardín no se encuentre en regiones de montaña. </a:t>
            </a:r>
          </a:p>
        </p:txBody>
      </p:sp>
    </p:spTree>
    <p:extLst>
      <p:ext uri="{BB962C8B-B14F-4D97-AF65-F5344CB8AC3E}">
        <p14:creationId xmlns:p14="http://schemas.microsoft.com/office/powerpoint/2010/main" val="2553692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Últimamente se habla mucho de sequía y de cómo ésta afecta no sólo a nuestra rutina presente, sino que podría tener un efecto directo en el futuro de la Humanidad, cambiando las fisonomías naturales de cada lugar del globo.</a:t>
            </a:r>
          </a:p>
          <a:p>
            <a:r>
              <a:rPr lang="es-ES" dirty="0"/>
              <a:t>En nuestros jardines también debemos cuidar de no agotar los recursos que nos brinda la tierra, por ello es muy importante el ahorro de agua en el riego, escogiendo aquellas especies que necesiten poca cantidad. </a:t>
            </a:r>
          </a:p>
          <a:p>
            <a:r>
              <a:rPr lang="es-ES" dirty="0"/>
              <a:t>Uno de los elementos del jardín que más gasto de recursos hídricos conlleva es el césped, y una posible solución es sustituirlo por la pradera, que resulta mucho más natural y necesita menos mantenimiento.</a:t>
            </a:r>
          </a:p>
          <a:p>
            <a:endParaRPr lang="es-ES" dirty="0"/>
          </a:p>
        </p:txBody>
      </p:sp>
    </p:spTree>
    <p:extLst>
      <p:ext uri="{BB962C8B-B14F-4D97-AF65-F5344CB8AC3E}">
        <p14:creationId xmlns:p14="http://schemas.microsoft.com/office/powerpoint/2010/main" val="99320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2.fimagenes.com/i/5/a/9d/412_79225_5973019_9063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88024" cy="3275881"/>
          </a:xfrm>
          <a:prstGeom prst="rect">
            <a:avLst/>
          </a:prstGeom>
          <a:noFill/>
          <a:extLst>
            <a:ext uri="{909E8E84-426E-40DD-AFC4-6F175D3DCCD1}">
              <a14:hiddenFill xmlns:a14="http://schemas.microsoft.com/office/drawing/2010/main">
                <a:solidFill>
                  <a:srgbClr val="FFFFFF"/>
                </a:solidFill>
              </a14:hiddenFill>
            </a:ext>
          </a:extLst>
        </p:spPr>
      </p:pic>
      <p:pic>
        <p:nvPicPr>
          <p:cNvPr id="142340" name="Picture 4" descr="http://2.fimagenes.com/i/5/1/87/vi_25250_334277_94789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0"/>
            <a:ext cx="4355976" cy="3275881"/>
          </a:xfrm>
          <a:prstGeom prst="rect">
            <a:avLst/>
          </a:prstGeom>
          <a:noFill/>
          <a:extLst>
            <a:ext uri="{909E8E84-426E-40DD-AFC4-6F175D3DCCD1}">
              <a14:hiddenFill xmlns:a14="http://schemas.microsoft.com/office/drawing/2010/main">
                <a:solidFill>
                  <a:srgbClr val="FFFFFF"/>
                </a:solidFill>
              </a14:hiddenFill>
            </a:ext>
          </a:extLst>
        </p:spPr>
      </p:pic>
      <p:pic>
        <p:nvPicPr>
          <p:cNvPr id="142342" name="Picture 6" descr="http://us.123rf.com/400wm/400/400/Baloncici/Baloncici0709/Baloncici070900208/1770145-grande-verde-pradera-de-cesped-natural-de-fondo-de-escen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75882"/>
            <a:ext cx="4788024" cy="3582118"/>
          </a:xfrm>
          <a:prstGeom prst="rect">
            <a:avLst/>
          </a:prstGeom>
          <a:noFill/>
          <a:extLst>
            <a:ext uri="{909E8E84-426E-40DD-AFC4-6F175D3DCCD1}">
              <a14:hiddenFill xmlns:a14="http://schemas.microsoft.com/office/drawing/2010/main">
                <a:solidFill>
                  <a:srgbClr val="FFFFFF"/>
                </a:solidFill>
              </a14:hiddenFill>
            </a:ext>
          </a:extLst>
        </p:spPr>
      </p:pic>
      <p:pic>
        <p:nvPicPr>
          <p:cNvPr id="142344" name="Picture 8" descr="http://2.bp.blogspot.com/-VoNZ2IE4vJQ/Tj5edC-T6FI/AAAAAAAACO4/iOM1x4jw69I/s320/RyeGrass.jpg.w300h22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4" y="3275882"/>
            <a:ext cx="4355976" cy="3582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987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7772400" cy="4895056"/>
          </a:xfrm>
        </p:spPr>
        <p:txBody>
          <a:bodyPr>
            <a:normAutofit lnSpcReduction="10000"/>
          </a:bodyPr>
          <a:lstStyle/>
          <a:p>
            <a:r>
              <a:rPr lang="es-ES" sz="2400" b="1" dirty="0"/>
              <a:t>Rocalla.</a:t>
            </a:r>
            <a:r>
              <a:rPr lang="es-ES" sz="2400" dirty="0"/>
              <a:t> Es un espacio vegetal elevado, rocoso y de suelo arenoso o pedregoso en el que se pueden cultivar plantas que se desarrollan mejor en suelos secos y pobres en nutrientes, como algunas coníferas, plantas aromáticas, especies mediterráneas, cactus y otras plantas crasas..</a:t>
            </a:r>
          </a:p>
          <a:p>
            <a:r>
              <a:rPr lang="es-ES" sz="2400" b="1" dirty="0"/>
              <a:t>Zona de seto</a:t>
            </a:r>
            <a:r>
              <a:rPr lang="es-ES" sz="2400" dirty="0"/>
              <a:t>. Se trata de una pantalla vegetal creada para cubrir una valla, pared o muro, para separar espacios visualmente, para generar protección frente al viento, al sol, al frío o para proporcionar intimidad.</a:t>
            </a:r>
          </a:p>
          <a:p>
            <a:r>
              <a:rPr lang="es-ES" sz="2400" dirty="0"/>
              <a:t> Existen distintos tipos de setos vegetales, más o menos formales.</a:t>
            </a:r>
          </a:p>
          <a:p>
            <a:endParaRPr lang="es-ES" dirty="0"/>
          </a:p>
        </p:txBody>
      </p:sp>
    </p:spTree>
    <p:extLst>
      <p:ext uri="{BB962C8B-B14F-4D97-AF65-F5344CB8AC3E}">
        <p14:creationId xmlns:p14="http://schemas.microsoft.com/office/powerpoint/2010/main" val="614380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60649"/>
            <a:ext cx="7315200" cy="936103"/>
          </a:xfrm>
        </p:spPr>
        <p:txBody>
          <a:bodyPr>
            <a:normAutofit/>
          </a:bodyPr>
          <a:lstStyle/>
          <a:p>
            <a:r>
              <a:rPr lang="es-ES" sz="3600" b="1" dirty="0"/>
              <a:t>Selección de plantas</a:t>
            </a:r>
          </a:p>
        </p:txBody>
      </p:sp>
      <p:sp>
        <p:nvSpPr>
          <p:cNvPr id="3" name="2 Marcador de contenido"/>
          <p:cNvSpPr>
            <a:spLocks noGrp="1"/>
          </p:cNvSpPr>
          <p:nvPr>
            <p:ph sz="quarter" idx="1"/>
          </p:nvPr>
        </p:nvSpPr>
        <p:spPr>
          <a:xfrm>
            <a:off x="914400" y="1412776"/>
            <a:ext cx="7772400" cy="4896544"/>
          </a:xfrm>
        </p:spPr>
        <p:txBody>
          <a:bodyPr>
            <a:noAutofit/>
          </a:bodyPr>
          <a:lstStyle/>
          <a:p>
            <a:r>
              <a:rPr lang="es-ES" sz="2400" b="1" dirty="0"/>
              <a:t>Selección de plantas</a:t>
            </a:r>
            <a:r>
              <a:rPr lang="es-ES" sz="2400" dirty="0"/>
              <a:t>. Una vez decididos los espacios vegetales que incluiremos en el jardín, se inicia la selección de plantas para cada espacio. </a:t>
            </a:r>
          </a:p>
          <a:p>
            <a:r>
              <a:rPr lang="es-ES" sz="2400" dirty="0"/>
              <a:t>En primer lugar elegimos las </a:t>
            </a:r>
            <a:r>
              <a:rPr lang="es-ES" sz="2400" b="1" dirty="0"/>
              <a:t>plantas protagonistas</a:t>
            </a:r>
            <a:r>
              <a:rPr lang="es-ES" sz="2400" dirty="0"/>
              <a:t>, las que atraerán el principal protagonismo en el jardín. </a:t>
            </a:r>
          </a:p>
          <a:p>
            <a:r>
              <a:rPr lang="es-ES" sz="2400" dirty="0"/>
              <a:t>Los árboles serán generalmente plantas clave en los jardines pequeños. </a:t>
            </a:r>
          </a:p>
          <a:p>
            <a:r>
              <a:rPr lang="es-ES" sz="2400" dirty="0"/>
              <a:t>También pueden ser plantas clave los arbustos y otras plantas más pequeñas que se quieran destacar especialmente. </a:t>
            </a:r>
          </a:p>
        </p:txBody>
      </p:sp>
    </p:spTree>
    <p:extLst>
      <p:ext uri="{BB962C8B-B14F-4D97-AF65-F5344CB8AC3E}">
        <p14:creationId xmlns:p14="http://schemas.microsoft.com/office/powerpoint/2010/main" val="2117436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2"/>
            <a:ext cx="7772400" cy="4823048"/>
          </a:xfrm>
        </p:spPr>
        <p:txBody>
          <a:bodyPr>
            <a:normAutofit/>
          </a:bodyPr>
          <a:lstStyle/>
          <a:p>
            <a:r>
              <a:rPr lang="es-ES" sz="2400" dirty="0"/>
              <a:t>En segundo lugar elegimos plantas de soporte que ofrezcan una estructura permanente al diseño. </a:t>
            </a:r>
          </a:p>
          <a:p>
            <a:r>
              <a:rPr lang="es-ES" sz="2400" dirty="0"/>
              <a:t>Es el caso de setos, arbustos, pequeños árboles perennes, plantas trepadoras o áreas de césped.</a:t>
            </a:r>
          </a:p>
          <a:p>
            <a:r>
              <a:rPr lang="es-ES" sz="2400" dirty="0"/>
              <a:t>En tercer lugar elegimos las plantas de relleno, aquellas que deben cubrir los espacios vacíos o zonas de relleno.</a:t>
            </a:r>
          </a:p>
          <a:p>
            <a:r>
              <a:rPr lang="es-ES" sz="2400" dirty="0"/>
              <a:t> Las plantas rastreras o de porte bajo, serán las mejores para esta función. </a:t>
            </a:r>
          </a:p>
          <a:p>
            <a:r>
              <a:rPr lang="es-ES" sz="2400" dirty="0"/>
              <a:t>Se recomienda no incluir demasiadas plantas de relleno</a:t>
            </a:r>
            <a:r>
              <a:rPr lang="es-ES" sz="2800" dirty="0"/>
              <a:t>. </a:t>
            </a:r>
          </a:p>
          <a:p>
            <a:endParaRPr lang="es-ES" dirty="0"/>
          </a:p>
        </p:txBody>
      </p:sp>
    </p:spTree>
    <p:extLst>
      <p:ext uri="{BB962C8B-B14F-4D97-AF65-F5344CB8AC3E}">
        <p14:creationId xmlns:p14="http://schemas.microsoft.com/office/powerpoint/2010/main" val="2807914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340768"/>
            <a:ext cx="7474024" cy="4679032"/>
          </a:xfrm>
        </p:spPr>
        <p:txBody>
          <a:bodyPr/>
          <a:lstStyle/>
          <a:p>
            <a:r>
              <a:rPr lang="es-ES" sz="2400" dirty="0"/>
              <a:t>Por último, se seleccionarán las plantas decorativas. </a:t>
            </a:r>
          </a:p>
          <a:p>
            <a:r>
              <a:rPr lang="es-ES" sz="2400" dirty="0"/>
              <a:t>Estas plantas servirán de detalle atractivo dentro del conjunto aportando cambio y variedad al jardín en las distintas estaciones</a:t>
            </a:r>
          </a:p>
          <a:p>
            <a:r>
              <a:rPr lang="es-ES" sz="2400" dirty="0"/>
              <a:t>Como plantas decorativas se pueden incluir plantas vivaces, bulbosas, bianuales, anuales, herbáceas y pequeños arbustos, tanto de hoja perenne como caduca.</a:t>
            </a:r>
          </a:p>
          <a:p>
            <a:endParaRPr lang="es-ES" dirty="0"/>
          </a:p>
        </p:txBody>
      </p:sp>
    </p:spTree>
    <p:extLst>
      <p:ext uri="{BB962C8B-B14F-4D97-AF65-F5344CB8AC3E}">
        <p14:creationId xmlns:p14="http://schemas.microsoft.com/office/powerpoint/2010/main" val="2514865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332657"/>
            <a:ext cx="7315200" cy="1080119"/>
          </a:xfrm>
        </p:spPr>
        <p:txBody>
          <a:bodyPr>
            <a:normAutofit fontScale="90000"/>
          </a:bodyPr>
          <a:lstStyle/>
          <a:p>
            <a:r>
              <a:rPr lang="es-ES" sz="3200" b="1" dirty="0"/>
              <a:t>Diseño del jardín.-Anteproyecto y diseño definitivo.</a:t>
            </a:r>
          </a:p>
        </p:txBody>
      </p:sp>
      <p:sp>
        <p:nvSpPr>
          <p:cNvPr id="3" name="2 Marcador de contenido"/>
          <p:cNvSpPr>
            <a:spLocks noGrp="1"/>
          </p:cNvSpPr>
          <p:nvPr>
            <p:ph sz="quarter" idx="1"/>
          </p:nvPr>
        </p:nvSpPr>
        <p:spPr>
          <a:xfrm>
            <a:off x="914400" y="1628800"/>
            <a:ext cx="7618040" cy="4391000"/>
          </a:xfrm>
        </p:spPr>
        <p:txBody>
          <a:bodyPr>
            <a:normAutofit/>
          </a:bodyPr>
          <a:lstStyle/>
          <a:p>
            <a:r>
              <a:rPr lang="es-ES" sz="2400" dirty="0"/>
              <a:t>El Proyecto es el conjunto de planos, dibujos, esquemas y textos explicativos utilizados para plasmar (en papel, digitalmente, en maqueta o por otros medios de representación) el diseño de un jardín, antes de ser construido. </a:t>
            </a:r>
          </a:p>
          <a:p>
            <a:r>
              <a:rPr lang="es-ES" sz="2400" b="1" dirty="0"/>
              <a:t>Planteamiento del programa</a:t>
            </a:r>
            <a:r>
              <a:rPr lang="es-ES" sz="2400" dirty="0"/>
              <a:t>. Se refiere a la etapa inicial donde un Cliente busca un especialista para que diseñe un jardín que resuelva sus necesidades específicas de espacio y sus usos.</a:t>
            </a:r>
          </a:p>
        </p:txBody>
      </p:sp>
    </p:spTree>
    <p:extLst>
      <p:ext uri="{BB962C8B-B14F-4D97-AF65-F5344CB8AC3E}">
        <p14:creationId xmlns:p14="http://schemas.microsoft.com/office/powerpoint/2010/main" val="2865032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7474024" cy="4895056"/>
          </a:xfrm>
        </p:spPr>
        <p:txBody>
          <a:bodyPr>
            <a:normAutofit lnSpcReduction="10000"/>
          </a:bodyPr>
          <a:lstStyle/>
          <a:p>
            <a:r>
              <a:rPr lang="es-ES" sz="2400" dirty="0"/>
              <a:t>El cliente también le describe al diseñador los recursos de los cuales debe partir (terreno o construcción existentes, presupuesto asignado, tiempo de ejecución, etcétera).</a:t>
            </a:r>
          </a:p>
          <a:p>
            <a:r>
              <a:rPr lang="es-ES" sz="2400" b="1" dirty="0"/>
              <a:t>Interpretación del programa</a:t>
            </a:r>
            <a:r>
              <a:rPr lang="es-ES" sz="2400" dirty="0"/>
              <a:t>. El diseñador estudia las necesidades del cliente y de acuerdo a su interpretación y su capacidad profesional, establece los objetivos a investigar antes de hacer una propuesta.</a:t>
            </a:r>
          </a:p>
          <a:p>
            <a:r>
              <a:rPr lang="es-ES" sz="2400" dirty="0"/>
              <a:t> Las interpretaciones que el diseñados hace de las necesidades del cliente le servirán de guía en la siguiente etapa, pero están siempre sujetas a modificaciones posteriores según vaya avanzando el proceso de diseño.</a:t>
            </a:r>
          </a:p>
          <a:p>
            <a:endParaRPr lang="es-ES" dirty="0"/>
          </a:p>
        </p:txBody>
      </p:sp>
    </p:spTree>
    <p:extLst>
      <p:ext uri="{BB962C8B-B14F-4D97-AF65-F5344CB8AC3E}">
        <p14:creationId xmlns:p14="http://schemas.microsoft.com/office/powerpoint/2010/main" val="2445006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268760"/>
            <a:ext cx="7474024" cy="4751040"/>
          </a:xfrm>
        </p:spPr>
        <p:txBody>
          <a:bodyPr>
            <a:noAutofit/>
          </a:bodyPr>
          <a:lstStyle/>
          <a:p>
            <a:r>
              <a:rPr lang="es-ES" sz="2800" b="1" dirty="0"/>
              <a:t> </a:t>
            </a:r>
            <a:r>
              <a:rPr lang="es-ES" sz="2400" b="1" dirty="0"/>
              <a:t>Anteproyecto</a:t>
            </a:r>
            <a:r>
              <a:rPr lang="es-ES" sz="2400" dirty="0"/>
              <a:t>: Consta de un juego de planos, maqueta u otros medios de representación que explican por vez primera, de manera gráfica pero con carácter preliminar, cómo está diseñado el jardín.</a:t>
            </a:r>
          </a:p>
          <a:p>
            <a:r>
              <a:rPr lang="es-ES" sz="2400" dirty="0"/>
              <a:t>Generalmente, aunque el dibujo está a escala sólo se incluyen las cotas generales.</a:t>
            </a:r>
          </a:p>
          <a:p>
            <a:r>
              <a:rPr lang="es-ES" sz="2400" dirty="0"/>
              <a:t> Su propósito es puramente preliminar, para que el cliente decida si el diseño es de su agrado y cumple con sus requerimientos.</a:t>
            </a:r>
          </a:p>
          <a:p>
            <a:r>
              <a:rPr lang="es-ES" sz="2400" dirty="0"/>
              <a:t> En caso de que el Anteproyecto sea aprobado, entonces se realiza el proyecto definitivo.</a:t>
            </a:r>
          </a:p>
        </p:txBody>
      </p:sp>
    </p:spTree>
    <p:extLst>
      <p:ext uri="{BB962C8B-B14F-4D97-AF65-F5344CB8AC3E}">
        <p14:creationId xmlns:p14="http://schemas.microsoft.com/office/powerpoint/2010/main" val="3914495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4665"/>
            <a:ext cx="7315200" cy="1008111"/>
          </a:xfrm>
        </p:spPr>
        <p:txBody>
          <a:bodyPr>
            <a:noAutofit/>
          </a:bodyPr>
          <a:lstStyle/>
          <a:p>
            <a:r>
              <a:rPr lang="es-ES" sz="3200" b="1" dirty="0"/>
              <a:t>Construcción y plantación del jardín</a:t>
            </a:r>
          </a:p>
        </p:txBody>
      </p:sp>
      <p:sp>
        <p:nvSpPr>
          <p:cNvPr id="3" name="2 Marcador de contenido"/>
          <p:cNvSpPr>
            <a:spLocks noGrp="1"/>
          </p:cNvSpPr>
          <p:nvPr>
            <p:ph sz="quarter" idx="1"/>
          </p:nvPr>
        </p:nvSpPr>
        <p:spPr>
          <a:xfrm>
            <a:off x="914400" y="1556792"/>
            <a:ext cx="7618040" cy="4463008"/>
          </a:xfrm>
        </p:spPr>
        <p:txBody>
          <a:bodyPr>
            <a:normAutofit/>
          </a:bodyPr>
          <a:lstStyle/>
          <a:p>
            <a:r>
              <a:rPr lang="es-ES" sz="2400" dirty="0"/>
              <a:t>El proceso de instalación de un jardín dependerá del tipo de jardín, su diseño, complejidad y grado de acabado que hayamos previsto para él. </a:t>
            </a:r>
          </a:p>
          <a:p>
            <a:r>
              <a:rPr lang="es-ES" sz="2400" dirty="0"/>
              <a:t>Las etapas aquí recogidas pueden ser orientativas de un procedimiento estándar.</a:t>
            </a:r>
          </a:p>
          <a:p>
            <a:r>
              <a:rPr lang="es-ES" sz="2400" dirty="0"/>
              <a:t> Por supuesto no son necesarias todas, realizaremos sólo las que afecten a nuestro jardín, pero conviene seguir un proceso lógico similar a éste. </a:t>
            </a:r>
          </a:p>
        </p:txBody>
      </p:sp>
    </p:spTree>
    <p:extLst>
      <p:ext uri="{BB962C8B-B14F-4D97-AF65-F5344CB8AC3E}">
        <p14:creationId xmlns:p14="http://schemas.microsoft.com/office/powerpoint/2010/main" val="4150890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914400" y="332657"/>
            <a:ext cx="7315200" cy="1152127"/>
          </a:xfrm>
        </p:spPr>
        <p:txBody>
          <a:bodyPr>
            <a:normAutofit/>
          </a:bodyPr>
          <a:lstStyle/>
          <a:p>
            <a:r>
              <a:rPr lang="es-ES" sz="3200" b="1" dirty="0"/>
              <a:t>Replanteo del plano al terreno y    movimiento de tierras.</a:t>
            </a:r>
          </a:p>
        </p:txBody>
      </p:sp>
      <p:sp>
        <p:nvSpPr>
          <p:cNvPr id="5" name="4 Marcador de contenido"/>
          <p:cNvSpPr>
            <a:spLocks noGrp="1"/>
          </p:cNvSpPr>
          <p:nvPr>
            <p:ph sz="quarter" idx="1"/>
          </p:nvPr>
        </p:nvSpPr>
        <p:spPr>
          <a:xfrm>
            <a:off x="914400" y="1628800"/>
            <a:ext cx="7546032" cy="4824536"/>
          </a:xfrm>
        </p:spPr>
        <p:txBody>
          <a:bodyPr>
            <a:normAutofit/>
          </a:bodyPr>
          <a:lstStyle/>
          <a:p>
            <a:r>
              <a:rPr lang="es-ES" sz="2400" b="1" dirty="0"/>
              <a:t>a)</a:t>
            </a:r>
            <a:r>
              <a:rPr lang="es-ES" sz="2400" dirty="0"/>
              <a:t>Señalización sobre el terreno. Replanteos.</a:t>
            </a:r>
          </a:p>
          <a:p>
            <a:r>
              <a:rPr lang="es-ES" sz="2400" dirty="0"/>
              <a:t>Mediante cinta métrica, teodolitos, etc., se irán marcando sobre el terreno con estacas, yeso, etc., los diversos elementos del jardín tal y como vienen representados en el plano, previendo los movimientos de tierra que hubiera y la apertura de zanjas de drenaje, etc.</a:t>
            </a:r>
          </a:p>
          <a:p>
            <a:r>
              <a:rPr lang="es-ES" sz="2400" b="1" dirty="0"/>
              <a:t>b)</a:t>
            </a:r>
            <a:r>
              <a:rPr lang="es-ES" sz="2400" dirty="0"/>
              <a:t> Movimientos de tierra.</a:t>
            </a:r>
          </a:p>
          <a:p>
            <a:r>
              <a:rPr lang="es-ES" sz="2400" dirty="0"/>
              <a:t>Son los trabajos de la maquinaria pesada. Se le da al terreno la forma deseada, se abren zanjas para drenajes, se abren huecos para estanques, piscinas, etc.</a:t>
            </a:r>
          </a:p>
          <a:p>
            <a:endParaRPr lang="es-ES" dirty="0"/>
          </a:p>
          <a:p>
            <a:endParaRPr lang="es-ES" dirty="0"/>
          </a:p>
        </p:txBody>
      </p:sp>
    </p:spTree>
    <p:extLst>
      <p:ext uri="{BB962C8B-B14F-4D97-AF65-F5344CB8AC3E}">
        <p14:creationId xmlns:p14="http://schemas.microsoft.com/office/powerpoint/2010/main" val="42865153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268760"/>
            <a:ext cx="7618040" cy="4751040"/>
          </a:xfrm>
        </p:spPr>
        <p:txBody>
          <a:bodyPr/>
          <a:lstStyle/>
          <a:p>
            <a:r>
              <a:rPr lang="es-ES" sz="2800" b="1" dirty="0"/>
              <a:t>c) </a:t>
            </a:r>
            <a:r>
              <a:rPr lang="es-ES" sz="2400" dirty="0"/>
              <a:t>Obra civil.</a:t>
            </a:r>
          </a:p>
          <a:p>
            <a:r>
              <a:rPr lang="es-ES" sz="2400" dirty="0"/>
              <a:t>Se ejecutan todas las obras de albañilería: colocación de bordillos, pavimentos, arquetas, imbornales, pérgolas, escaleras, etc.</a:t>
            </a:r>
          </a:p>
          <a:p>
            <a:r>
              <a:rPr lang="es-ES" sz="2400" dirty="0"/>
              <a:t> Se aporta igualmente la tierra vegetal necesaria, turbas, etc. y en general todo aquello que viene en camiones.</a:t>
            </a:r>
          </a:p>
          <a:p>
            <a:r>
              <a:rPr lang="es-ES" sz="2400" dirty="0"/>
              <a:t> Podemos incluir aquí la plantación de grandes ejemplares trasplantados que exigen maquinaria pesada</a:t>
            </a:r>
            <a:r>
              <a:rPr lang="es-ES" sz="2800" dirty="0"/>
              <a:t>.</a:t>
            </a:r>
          </a:p>
          <a:p>
            <a:endParaRPr lang="es-ES" dirty="0"/>
          </a:p>
        </p:txBody>
      </p:sp>
    </p:spTree>
    <p:extLst>
      <p:ext uri="{BB962C8B-B14F-4D97-AF65-F5344CB8AC3E}">
        <p14:creationId xmlns:p14="http://schemas.microsoft.com/office/powerpoint/2010/main" val="33563827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99592" y="1268760"/>
            <a:ext cx="7560840" cy="5112568"/>
          </a:xfrm>
        </p:spPr>
        <p:txBody>
          <a:bodyPr/>
          <a:lstStyle/>
          <a:p>
            <a:r>
              <a:rPr lang="es-ES" sz="2800" b="1" dirty="0"/>
              <a:t>d) </a:t>
            </a:r>
            <a:r>
              <a:rPr lang="es-ES" sz="2400" dirty="0"/>
              <a:t>Instalación de electricidad y fontanería.</a:t>
            </a:r>
          </a:p>
          <a:p>
            <a:r>
              <a:rPr lang="es-ES" sz="2400" dirty="0"/>
              <a:t>Se abren las zanjas en terreno blando para la instalación de cables y tendido de tuberías para el riego, ya que aquellas necesarias en terreno duro se habrán hecho durante la ejecución de la obra civil.</a:t>
            </a:r>
          </a:p>
          <a:p>
            <a:r>
              <a:rPr lang="es-ES" sz="2800" b="1" dirty="0"/>
              <a:t>e) </a:t>
            </a:r>
            <a:r>
              <a:rPr lang="es-ES" sz="2400" dirty="0"/>
              <a:t>Preparación del terreno para la plantación.</a:t>
            </a:r>
          </a:p>
          <a:p>
            <a:r>
              <a:rPr lang="es-ES" sz="2400" dirty="0"/>
              <a:t>Se realizan todas las labores de roturado y rastrillado. </a:t>
            </a:r>
          </a:p>
          <a:p>
            <a:r>
              <a:rPr lang="es-ES" sz="2400" dirty="0"/>
              <a:t>Se abren hoyos para la plantación de árboles y arbustos.</a:t>
            </a:r>
          </a:p>
          <a:p>
            <a:endParaRPr lang="es-ES" dirty="0"/>
          </a:p>
        </p:txBody>
      </p:sp>
    </p:spTree>
    <p:extLst>
      <p:ext uri="{BB962C8B-B14F-4D97-AF65-F5344CB8AC3E}">
        <p14:creationId xmlns:p14="http://schemas.microsoft.com/office/powerpoint/2010/main" val="24499899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60649"/>
            <a:ext cx="7315200" cy="936103"/>
          </a:xfrm>
        </p:spPr>
        <p:txBody>
          <a:bodyPr>
            <a:normAutofit/>
          </a:bodyPr>
          <a:lstStyle/>
          <a:p>
            <a:r>
              <a:rPr lang="es-ES" dirty="0"/>
              <a:t>.</a:t>
            </a:r>
            <a:r>
              <a:rPr lang="es-ES" sz="3200" b="1" dirty="0"/>
              <a:t>Enmiendas y Fertilización</a:t>
            </a:r>
          </a:p>
        </p:txBody>
      </p:sp>
      <p:sp>
        <p:nvSpPr>
          <p:cNvPr id="3" name="2 Marcador de contenido"/>
          <p:cNvSpPr>
            <a:spLocks noGrp="1"/>
          </p:cNvSpPr>
          <p:nvPr>
            <p:ph sz="quarter" idx="1"/>
          </p:nvPr>
        </p:nvSpPr>
        <p:spPr>
          <a:xfrm>
            <a:off x="914400" y="1556793"/>
            <a:ext cx="7315200" cy="4752568"/>
          </a:xfrm>
        </p:spPr>
        <p:txBody>
          <a:bodyPr>
            <a:normAutofit lnSpcReduction="10000"/>
          </a:bodyPr>
          <a:lstStyle/>
          <a:p>
            <a:r>
              <a:rPr lang="es-ES" sz="2400" dirty="0"/>
              <a:t>La enmienda es el aporte de un producto fertilizante o de materiales destinados a mejorar la calidad de los suelos (en términos de estructura y composición, ajustando sus nutrientes, su pH (acidez o basicidad)).</a:t>
            </a:r>
          </a:p>
          <a:p>
            <a:r>
              <a:rPr lang="es-ES" sz="2400" b="1" dirty="0"/>
              <a:t>Enmiendas orgánicas</a:t>
            </a:r>
          </a:p>
          <a:p>
            <a:r>
              <a:rPr lang="es-ES" sz="2400" dirty="0"/>
              <a:t>Son las que se realizan con materiales orgánicos, como el mantillo, la tierra de brezo o de castaño, el estiercol, etc. Suelen realizarse para mejorar las características físicas del suelo aportando materia orgánica. </a:t>
            </a:r>
          </a:p>
          <a:p>
            <a:r>
              <a:rPr lang="es-ES" sz="2400" dirty="0"/>
              <a:t>Mejoran la compactación del suelo y aportan también nutrientes.</a:t>
            </a:r>
          </a:p>
          <a:p>
            <a:endParaRPr lang="es-ES" dirty="0"/>
          </a:p>
        </p:txBody>
      </p:sp>
    </p:spTree>
    <p:extLst>
      <p:ext uri="{BB962C8B-B14F-4D97-AF65-F5344CB8AC3E}">
        <p14:creationId xmlns:p14="http://schemas.microsoft.com/office/powerpoint/2010/main" val="10417502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332657"/>
            <a:ext cx="7315200" cy="936103"/>
          </a:xfrm>
        </p:spPr>
        <p:txBody>
          <a:bodyPr>
            <a:normAutofit/>
          </a:bodyPr>
          <a:lstStyle/>
          <a:p>
            <a:r>
              <a:rPr lang="es-ES" sz="3200" b="1" dirty="0"/>
              <a:t>Enmiendas del pH</a:t>
            </a:r>
          </a:p>
        </p:txBody>
      </p:sp>
      <p:sp>
        <p:nvSpPr>
          <p:cNvPr id="3" name="2 Marcador de contenido"/>
          <p:cNvSpPr>
            <a:spLocks noGrp="1"/>
          </p:cNvSpPr>
          <p:nvPr>
            <p:ph sz="quarter" idx="1"/>
          </p:nvPr>
        </p:nvSpPr>
        <p:spPr>
          <a:xfrm>
            <a:off x="914400" y="1484785"/>
            <a:ext cx="7315200" cy="4824576"/>
          </a:xfrm>
        </p:spPr>
        <p:txBody>
          <a:bodyPr>
            <a:normAutofit lnSpcReduction="10000"/>
          </a:bodyPr>
          <a:lstStyle/>
          <a:p>
            <a:r>
              <a:rPr lang="es-ES" sz="2400" dirty="0"/>
              <a:t>Pueden ser enmiendas básicas, que afectan a las propiedades físicas y químicas del suelo (por ejemplo, sobre el pH) estableciendo un medio más propicio para el desarrollo de un cultivo o pueden ser enmiendas orgánicas, que también actúan sobre la vida microbiana del suelo. Las enmiendas también a menudo contienen cantidades significativas de nutrientes y son a veces sinónimo de fertilizantes. </a:t>
            </a:r>
          </a:p>
          <a:p>
            <a:r>
              <a:rPr lang="es-ES" sz="2400" dirty="0"/>
              <a:t>Los suelos ácidos se neutralizan con tratamientos alcalinos. Se pueden utilizar varios productos.</a:t>
            </a:r>
          </a:p>
          <a:p>
            <a:r>
              <a:rPr lang="es-ES" sz="2400" dirty="0"/>
              <a:t> La cal es uno de los materiales más eficaces.</a:t>
            </a:r>
          </a:p>
          <a:p>
            <a:endParaRPr lang="es-ES" dirty="0"/>
          </a:p>
        </p:txBody>
      </p:sp>
    </p:spTree>
    <p:extLst>
      <p:ext uri="{BB962C8B-B14F-4D97-AF65-F5344CB8AC3E}">
        <p14:creationId xmlns:p14="http://schemas.microsoft.com/office/powerpoint/2010/main" val="27446572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268760"/>
            <a:ext cx="7546032" cy="4751040"/>
          </a:xfrm>
        </p:spPr>
        <p:txBody>
          <a:bodyPr/>
          <a:lstStyle/>
          <a:p>
            <a:r>
              <a:rPr lang="es-ES" sz="2400" dirty="0"/>
              <a:t>En suelos alcalinos, se puede utilizar fertilizantes acidificantes, como el sulfato de amonio, el nitrato de amonio o la urea. </a:t>
            </a:r>
          </a:p>
          <a:p>
            <a:r>
              <a:rPr lang="es-ES" sz="2400" dirty="0"/>
              <a:t>Entre las enmiendas: el yeso es útil para los suelos salinos y sódicos y también puede proporcionar azufre.</a:t>
            </a:r>
          </a:p>
          <a:p>
            <a:r>
              <a:rPr lang="es-ES" sz="2400" dirty="0"/>
              <a:t>Las necesidades de las enmiendas nos la tiene que reflejar si son necesarias, el análisis previo del terreno.</a:t>
            </a:r>
          </a:p>
          <a:p>
            <a:endParaRPr lang="es-ES" dirty="0"/>
          </a:p>
        </p:txBody>
      </p:sp>
    </p:spTree>
    <p:extLst>
      <p:ext uri="{BB962C8B-B14F-4D97-AF65-F5344CB8AC3E}">
        <p14:creationId xmlns:p14="http://schemas.microsoft.com/office/powerpoint/2010/main" val="4091485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74638"/>
            <a:ext cx="7931224" cy="1143000"/>
          </a:xfrm>
        </p:spPr>
        <p:txBody>
          <a:bodyPr>
            <a:noAutofit/>
          </a:bodyPr>
          <a:lstStyle/>
          <a:p>
            <a:r>
              <a:rPr lang="es-ES" sz="3200" b="1" dirty="0"/>
              <a:t>Comenzaremos por las infraestructuras </a:t>
            </a:r>
          </a:p>
        </p:txBody>
      </p:sp>
      <p:sp>
        <p:nvSpPr>
          <p:cNvPr id="3" name="2 Marcador de contenido"/>
          <p:cNvSpPr>
            <a:spLocks noGrp="1"/>
          </p:cNvSpPr>
          <p:nvPr>
            <p:ph sz="quarter" idx="1"/>
          </p:nvPr>
        </p:nvSpPr>
        <p:spPr>
          <a:xfrm>
            <a:off x="395536" y="1447800"/>
            <a:ext cx="8136904" cy="4572000"/>
          </a:xfrm>
        </p:spPr>
        <p:txBody>
          <a:bodyPr>
            <a:normAutofit/>
          </a:bodyPr>
          <a:lstStyle/>
          <a:p>
            <a:pPr marL="0" indent="0">
              <a:buNone/>
            </a:pPr>
            <a:endParaRPr lang="es-ES" dirty="0"/>
          </a:p>
          <a:p>
            <a:r>
              <a:rPr lang="es-ES" sz="2400" dirty="0"/>
              <a:t>Instalación de protecciones para la vegetación existente que se vaya a mantener. </a:t>
            </a:r>
          </a:p>
          <a:p>
            <a:r>
              <a:rPr lang="es-ES" sz="2400" dirty="0"/>
              <a:t>Limpieza y desbroce de todo lo que queramos eliminar del jardín (escombros, piedras grandes, materiales de desecho, ...... ) </a:t>
            </a:r>
          </a:p>
          <a:p>
            <a:r>
              <a:rPr lang="es-ES" sz="2400" dirty="0"/>
              <a:t>Enmiendas y correcciones del suelo, aportaciones de tierras y cambios de nivel. </a:t>
            </a:r>
          </a:p>
          <a:p>
            <a:r>
              <a:rPr lang="es-ES" sz="2400" dirty="0"/>
              <a:t>Cajeados de caminos y de rocallas. </a:t>
            </a:r>
          </a:p>
          <a:p>
            <a:r>
              <a:rPr lang="es-ES" sz="2400" dirty="0"/>
              <a:t>Labras en profundidad y desfondes</a:t>
            </a:r>
            <a:r>
              <a:rPr lang="es-ES" sz="3000" dirty="0"/>
              <a:t>. </a:t>
            </a:r>
          </a:p>
          <a:p>
            <a:endParaRPr lang="es-ES" dirty="0"/>
          </a:p>
        </p:txBody>
      </p:sp>
    </p:spTree>
    <p:extLst>
      <p:ext uri="{BB962C8B-B14F-4D97-AF65-F5344CB8AC3E}">
        <p14:creationId xmlns:p14="http://schemas.microsoft.com/office/powerpoint/2010/main" val="38182219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340768"/>
            <a:ext cx="7474024" cy="4679032"/>
          </a:xfrm>
        </p:spPr>
        <p:txBody>
          <a:bodyPr/>
          <a:lstStyle/>
          <a:p>
            <a:r>
              <a:rPr lang="es-ES" sz="2400" dirty="0"/>
              <a:t>Instalación de la red general o primaria de riego. </a:t>
            </a:r>
          </a:p>
          <a:p>
            <a:r>
              <a:rPr lang="es-ES" sz="2400" dirty="0"/>
              <a:t>Instalación de las redes de drenaje, saneamiento, eléctrica etc.,. </a:t>
            </a:r>
          </a:p>
          <a:p>
            <a:r>
              <a:rPr lang="es-ES" sz="2400" dirty="0"/>
              <a:t>Apertura de hoyos y zanjas de plantación. </a:t>
            </a:r>
          </a:p>
          <a:p>
            <a:r>
              <a:rPr lang="es-ES" sz="2400" dirty="0"/>
              <a:t>Como se puede ver, la mayoría del trabajo lo deben hacer máquinas pesadas.</a:t>
            </a:r>
          </a:p>
          <a:p>
            <a:r>
              <a:rPr lang="es-ES" sz="2400" dirty="0"/>
              <a:t> Supone movimiento de tierras y sólo las podremos hacer sin causar destrozos en el resto del jardín en estas primeras fase de su construcción. </a:t>
            </a:r>
          </a:p>
          <a:p>
            <a:endParaRPr lang="es-ES" dirty="0"/>
          </a:p>
          <a:p>
            <a:endParaRPr lang="es-ES" dirty="0"/>
          </a:p>
        </p:txBody>
      </p:sp>
    </p:spTree>
    <p:extLst>
      <p:ext uri="{BB962C8B-B14F-4D97-AF65-F5344CB8AC3E}">
        <p14:creationId xmlns:p14="http://schemas.microsoft.com/office/powerpoint/2010/main" val="22505794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60649"/>
            <a:ext cx="7315200" cy="1080119"/>
          </a:xfrm>
        </p:spPr>
        <p:txBody>
          <a:bodyPr>
            <a:noAutofit/>
          </a:bodyPr>
          <a:lstStyle/>
          <a:p>
            <a:r>
              <a:rPr lang="es-ES" sz="3200" b="1" dirty="0"/>
              <a:t>Continuaremos por la fase de construcciones</a:t>
            </a:r>
          </a:p>
        </p:txBody>
      </p:sp>
      <p:sp>
        <p:nvSpPr>
          <p:cNvPr id="3" name="2 Marcador de contenido"/>
          <p:cNvSpPr>
            <a:spLocks noGrp="1"/>
          </p:cNvSpPr>
          <p:nvPr>
            <p:ph sz="quarter" idx="1"/>
          </p:nvPr>
        </p:nvSpPr>
        <p:spPr>
          <a:xfrm>
            <a:off x="914400" y="1700808"/>
            <a:ext cx="7618040" cy="4318992"/>
          </a:xfrm>
        </p:spPr>
        <p:txBody>
          <a:bodyPr/>
          <a:lstStyle/>
          <a:p>
            <a:r>
              <a:rPr lang="es-ES" sz="2400" dirty="0"/>
              <a:t>Construcciones que se incluyan en el proyecto del jardín (fuentes, pérgolas, bancos, estanques, aterrazamientos, escaleras, miradores, kioscos,)</a:t>
            </a:r>
          </a:p>
          <a:p>
            <a:r>
              <a:rPr lang="es-ES" sz="2400" dirty="0"/>
              <a:t>Instalación de caminos, capas de drenaje, estabilización y rodadura. </a:t>
            </a:r>
          </a:p>
          <a:p>
            <a:r>
              <a:rPr lang="es-ES" sz="2400" dirty="0"/>
              <a:t>Labrado y despedregado, con especial atención a las  futuras zonas de pradera. </a:t>
            </a:r>
          </a:p>
          <a:p>
            <a:r>
              <a:rPr lang="es-ES" sz="2400" dirty="0"/>
              <a:t>Construcción de rocallas. </a:t>
            </a:r>
          </a:p>
          <a:p>
            <a:endParaRPr lang="es-ES" dirty="0"/>
          </a:p>
        </p:txBody>
      </p:sp>
    </p:spTree>
    <p:extLst>
      <p:ext uri="{BB962C8B-B14F-4D97-AF65-F5344CB8AC3E}">
        <p14:creationId xmlns:p14="http://schemas.microsoft.com/office/powerpoint/2010/main" val="2554045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8229600" cy="5573713"/>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3200" b="1" dirty="0"/>
              <a:t>LAS SUPERFICIES</a:t>
            </a:r>
            <a:endParaRPr lang="es-ES" sz="3200"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sz="2400" dirty="0"/>
              <a:t>La superficie del jardín cumple dos funciones: Una práctica y otra visual.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Sirven para caminar o sentarse.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Son las que definen el espacio visual. Los materiales deben seleccionarse.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Superficies blandas y superficies duras.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Las blandas son más adecuadas para el uso. Un uso continuado y constante nos obligará a superficies duras.  </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4434868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5 Imagen" descr="ADOQUIN.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425" y="74613"/>
            <a:ext cx="8947150" cy="670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3896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3 Imagen" descr="Brick paveme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637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3 Imagen" descr="Brick.-Kodak 0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42900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9" name="4 Imagen" descr="Pavem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0438" y="0"/>
            <a:ext cx="5643562"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0" name="5 Imagen" descr="Brcks.-Siena_z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714625"/>
            <a:ext cx="5202238"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8" name="Picture 2" descr="http://www.gardencenterejea.com/fotos/productos/detalle/662-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2238" y="3902074"/>
            <a:ext cx="3941762" cy="295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771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ortuguese_stone_pavement_27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312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85813"/>
            <a:ext cx="8229600" cy="5788025"/>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2400" dirty="0"/>
              <a:t>Climas secos y climas húmedos.</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Superficies duras caras de construcción baratas de mantenimiento, y a la inversa.</a:t>
            </a:r>
          </a:p>
          <a:p>
            <a:pPr marL="548640" indent="-411480" eaLnBrk="1" fontAlgn="auto" hangingPunct="1">
              <a:spcAft>
                <a:spcPts val="0"/>
              </a:spcAft>
              <a:buClr>
                <a:schemeClr val="tx1">
                  <a:shade val="95000"/>
                </a:schemeClr>
              </a:buClr>
              <a:buFont typeface="Wingdings 2"/>
              <a:buChar char=""/>
              <a:defRPr/>
            </a:pPr>
            <a:endParaRPr lang="es-ES_tradnl" sz="2400" dirty="0"/>
          </a:p>
          <a:p>
            <a:pPr marL="548640" indent="-411480" eaLnBrk="1" fontAlgn="auto" hangingPunct="1">
              <a:spcAft>
                <a:spcPts val="0"/>
              </a:spcAft>
              <a:buClr>
                <a:schemeClr val="tx1">
                  <a:shade val="95000"/>
                </a:schemeClr>
              </a:buClr>
              <a:buFont typeface="Wingdings 2"/>
              <a:buChar char=""/>
              <a:defRPr/>
            </a:pPr>
            <a:r>
              <a:rPr lang="es-ES_tradnl" sz="2400" b="1" dirty="0"/>
              <a:t>EL CESPED</a:t>
            </a:r>
            <a:endParaRPr lang="es-ES" sz="2400" dirty="0"/>
          </a:p>
          <a:p>
            <a:pPr marL="548640" indent="-411480" eaLnBrk="1" fontAlgn="auto" hangingPunct="1">
              <a:spcAft>
                <a:spcPts val="0"/>
              </a:spcAft>
              <a:buClr>
                <a:schemeClr val="tx1">
                  <a:shade val="95000"/>
                </a:schemeClr>
              </a:buClr>
              <a:buFont typeface="Wingdings 2"/>
              <a:buNone/>
              <a:defRPr/>
            </a:pPr>
            <a:r>
              <a:rPr lang="es-ES_tradnl" sz="2400" dirty="0"/>
              <a:t>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Proporciona un contraste tranquilo a las superficies duras. </a:t>
            </a:r>
          </a:p>
          <a:p>
            <a:pPr marL="548640" indent="-411480" eaLnBrk="1" fontAlgn="auto" hangingPunct="1">
              <a:spcAft>
                <a:spcPts val="0"/>
              </a:spcAft>
              <a:buClr>
                <a:schemeClr val="tx1">
                  <a:shade val="95000"/>
                </a:schemeClr>
              </a:buClr>
              <a:buFont typeface="Wingdings 2"/>
              <a:buChar char=""/>
              <a:defRPr/>
            </a:pPr>
            <a:r>
              <a:rPr lang="es-ES_tradnl" sz="2400" dirty="0"/>
              <a:t>Ejerce gran influencia sobre el aspecto general del jardín.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Céspedes pisables. Céspedes decorativos.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Consumo de agua, gastos de mantenimiento.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Mayor confort.</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14694646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3"/>
            <a:ext cx="8229600" cy="5737126"/>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2400" dirty="0"/>
              <a:t>Preparación del terreno.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 siembra.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 colocación de tepes.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Colocar senderos en zonas pisadas continuamente.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No complicar sus formas, pensando en las siegas regulares.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b="1" dirty="0"/>
              <a:t>GRAVILLAS Y CORTEZA</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Las gravillas se utilizan para crear superficies funcionales y atractivas. </a:t>
            </a:r>
          </a:p>
          <a:p>
            <a:pPr marL="548640" indent="-411480" eaLnBrk="1" fontAlgn="auto" hangingPunct="1">
              <a:spcAft>
                <a:spcPts val="0"/>
              </a:spcAft>
              <a:buClr>
                <a:schemeClr val="tx1">
                  <a:shade val="95000"/>
                </a:schemeClr>
              </a:buClr>
              <a:buFont typeface="Wingdings 2"/>
              <a:buChar char=""/>
              <a:defRPr/>
            </a:pPr>
            <a:r>
              <a:rPr lang="es-ES_tradnl" sz="2400" dirty="0"/>
              <a:t>Hay que conservarla limpia y en su lugar. </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39670977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3 Imagen" descr="Kilkenny-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435782" y="6340678"/>
            <a:ext cx="2336018" cy="369332"/>
          </a:xfrm>
          <a:prstGeom prst="rect">
            <a:avLst/>
          </a:prstGeom>
          <a:solidFill>
            <a:schemeClr val="bg1"/>
          </a:solidFill>
        </p:spPr>
        <p:txBody>
          <a:bodyPr wrap="square" rtlCol="0">
            <a:spAutoFit/>
          </a:bodyPr>
          <a:lstStyle/>
          <a:p>
            <a:r>
              <a:rPr lang="es-ES" dirty="0"/>
              <a:t>Killeny Gardens</a:t>
            </a:r>
          </a:p>
        </p:txBody>
      </p:sp>
    </p:spTree>
    <p:extLst>
      <p:ext uri="{BB962C8B-B14F-4D97-AF65-F5344CB8AC3E}">
        <p14:creationId xmlns:p14="http://schemas.microsoft.com/office/powerpoint/2010/main" val="1019612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ViewofBredonHoltforwe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395536" y="6453336"/>
            <a:ext cx="1728192" cy="369332"/>
          </a:xfrm>
          <a:prstGeom prst="rect">
            <a:avLst/>
          </a:prstGeom>
          <a:solidFill>
            <a:schemeClr val="bg1"/>
          </a:solidFill>
        </p:spPr>
        <p:txBody>
          <a:bodyPr wrap="square" rtlCol="0">
            <a:spAutoFit/>
          </a:bodyPr>
          <a:lstStyle/>
          <a:p>
            <a:r>
              <a:rPr lang="es-ES" dirty="0"/>
              <a:t>Bredon Holf</a:t>
            </a:r>
          </a:p>
        </p:txBody>
      </p:sp>
    </p:spTree>
    <p:extLst>
      <p:ext uri="{BB962C8B-B14F-4D97-AF65-F5344CB8AC3E}">
        <p14:creationId xmlns:p14="http://schemas.microsoft.com/office/powerpoint/2010/main" val="18147186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Dyrham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395536" y="6525344"/>
            <a:ext cx="1872208" cy="369332"/>
          </a:xfrm>
          <a:prstGeom prst="rect">
            <a:avLst/>
          </a:prstGeom>
          <a:solidFill>
            <a:schemeClr val="bg1"/>
          </a:solidFill>
        </p:spPr>
        <p:txBody>
          <a:bodyPr wrap="square" rtlCol="0">
            <a:spAutoFit/>
          </a:bodyPr>
          <a:lstStyle/>
          <a:p>
            <a:r>
              <a:rPr lang="es-ES" dirty="0"/>
              <a:t>Dyrham Park</a:t>
            </a:r>
          </a:p>
        </p:txBody>
      </p:sp>
    </p:spTree>
    <p:extLst>
      <p:ext uri="{BB962C8B-B14F-4D97-AF65-F5344CB8AC3E}">
        <p14:creationId xmlns:p14="http://schemas.microsoft.com/office/powerpoint/2010/main" val="3220040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Dyrham_Park_lower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flipH="1">
            <a:off x="179510" y="6381328"/>
            <a:ext cx="1800202" cy="369332"/>
          </a:xfrm>
          <a:prstGeom prst="rect">
            <a:avLst/>
          </a:prstGeom>
          <a:solidFill>
            <a:schemeClr val="bg1"/>
          </a:solidFill>
        </p:spPr>
        <p:txBody>
          <a:bodyPr wrap="square" rtlCol="0">
            <a:spAutoFit/>
          </a:bodyPr>
          <a:lstStyle/>
          <a:p>
            <a:r>
              <a:rPr lang="es-ES" dirty="0"/>
              <a:t>Dyrham Park</a:t>
            </a:r>
          </a:p>
        </p:txBody>
      </p:sp>
    </p:spTree>
    <p:extLst>
      <p:ext uri="{BB962C8B-B14F-4D97-AF65-F5344CB8AC3E}">
        <p14:creationId xmlns:p14="http://schemas.microsoft.com/office/powerpoint/2010/main" val="32631896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268413"/>
            <a:ext cx="8229600" cy="5305425"/>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2400" dirty="0"/>
              <a:t>Es recomendable colocar bordillos para que permanezcan en el lugar designado.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 corteza calibrada es otra alternativa.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Especialmente indicada para zonas boscosas en las que su color y textura combinen con los árboles.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Los japoneses logran efectos óptimos con las gravillas con la ayuda de rastrillos. </a:t>
            </a:r>
          </a:p>
          <a:p>
            <a:pPr marL="548640" indent="-411480" eaLnBrk="1" fontAlgn="auto" hangingPunct="1">
              <a:spcAft>
                <a:spcPts val="0"/>
              </a:spcAft>
              <a:buClr>
                <a:schemeClr val="tx1">
                  <a:shade val="95000"/>
                </a:schemeClr>
              </a:buClr>
              <a:buFont typeface="Wingdings 2"/>
              <a:buChar char=""/>
              <a:defRPr/>
            </a:pPr>
            <a:r>
              <a:rPr lang="es-ES_tradnl" sz="2400" dirty="0"/>
              <a:t>Los transforman en diseños decorativos. </a:t>
            </a:r>
          </a:p>
          <a:p>
            <a:pPr marL="548640" indent="-411480" eaLnBrk="1" fontAlgn="auto" hangingPunct="1">
              <a:spcAft>
                <a:spcPts val="0"/>
              </a:spcAft>
              <a:buClr>
                <a:schemeClr val="tx1">
                  <a:shade val="95000"/>
                </a:schemeClr>
              </a:buClr>
              <a:buFont typeface="Wingdings 2"/>
              <a:buChar char=""/>
              <a:defRPr/>
            </a:pPr>
            <a:r>
              <a:rPr lang="es-ES_tradnl" sz="2400" dirty="0"/>
              <a:t>Podemos transferir estas ideas a los jardines que diseñemos.</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 gravilla es un material versátil que se puede utilizar tanto en arreglos formales como informales</a:t>
            </a:r>
            <a:r>
              <a:rPr lang="es-ES_tradnl" dirty="0"/>
              <a:t>.</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4117391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57250"/>
            <a:ext cx="8229600" cy="5716588"/>
          </a:xfrm>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s-ES" sz="2400" dirty="0"/>
              <a:t>La corteza no es un elemento elegante para las superficies pisables, pero debido a su aspecto suave, resulta agradable a la vista.</a:t>
            </a:r>
          </a:p>
          <a:p>
            <a:pPr marL="548640" indent="-411480" eaLnBrk="1" fontAlgn="auto" hangingPunct="1">
              <a:spcAft>
                <a:spcPts val="0"/>
              </a:spcAft>
              <a:buClr>
                <a:schemeClr val="tx1">
                  <a:shade val="95000"/>
                </a:schemeClr>
              </a:buClr>
              <a:buFont typeface="Wingdings 2"/>
              <a:buChar char=""/>
              <a:defRPr/>
            </a:pPr>
            <a:r>
              <a:rPr lang="es-ES_tradnl" sz="2400" dirty="0"/>
              <a:t>Utilizar en zonas de arbustos, árboles y zonas de transición.</a:t>
            </a:r>
            <a:endParaRPr lang="es-ES" sz="2400" dirty="0"/>
          </a:p>
          <a:p>
            <a:pPr marL="548640" indent="-411480" eaLnBrk="1" fontAlgn="auto" hangingPunct="1">
              <a:spcAft>
                <a:spcPts val="0"/>
              </a:spcAft>
              <a:buClr>
                <a:schemeClr val="tx1">
                  <a:shade val="95000"/>
                </a:schemeClr>
              </a:buClr>
              <a:buFont typeface="Wingdings 2"/>
              <a:buNone/>
              <a:defRPr/>
            </a:pPr>
            <a:r>
              <a:rPr lang="es-ES_tradnl" sz="2400" dirty="0"/>
              <a:t>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b="1" dirty="0"/>
              <a:t>PLATAFORMAS DE MADERA</a:t>
            </a:r>
            <a:endParaRPr lang="es-ES" sz="2400" dirty="0"/>
          </a:p>
          <a:p>
            <a:pPr marL="548640" indent="-411480" eaLnBrk="1" fontAlgn="auto" hangingPunct="1">
              <a:spcAft>
                <a:spcPts val="0"/>
              </a:spcAft>
              <a:buClr>
                <a:schemeClr val="tx1">
                  <a:shade val="95000"/>
                </a:schemeClr>
              </a:buClr>
              <a:buFont typeface="Wingdings 2"/>
              <a:buNone/>
              <a:defRPr/>
            </a:pPr>
            <a:r>
              <a:rPr lang="es-ES_tradnl" sz="2400" dirty="0"/>
              <a:t>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Entre las superficies duras y blandas está la madera que armoniza perfectamente en cualquier jardín.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Las plataformas de madera se utilizan en muchas zonas de estar o de descanso.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 madera es un material versátil del que se pueden hacer una gran variedad de diseños. </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19894685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Baldosas de madera para exteri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1" y="0"/>
            <a:ext cx="6238875" cy="3545633"/>
          </a:xfrm>
          <a:prstGeom prst="rect">
            <a:avLst/>
          </a:prstGeom>
          <a:noFill/>
          <a:extLst>
            <a:ext uri="{909E8E84-426E-40DD-AFC4-6F175D3DCCD1}">
              <a14:hiddenFill xmlns:a14="http://schemas.microsoft.com/office/drawing/2010/main">
                <a:solidFill>
                  <a:srgbClr val="FFFFFF"/>
                </a:solidFill>
              </a14:hiddenFill>
            </a:ext>
          </a:extLst>
        </p:spPr>
      </p:pic>
      <p:pic>
        <p:nvPicPr>
          <p:cNvPr id="143364" name="Picture 4" descr="http://1.bp.blogspot.com/_zb0ip2fNzGI/S7B5iJ8iXQI/AAAAAAAAABs/zNHATTyW0P4/s1600/Fiberon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45632"/>
            <a:ext cx="6283636" cy="3312367"/>
          </a:xfrm>
          <a:prstGeom prst="rect">
            <a:avLst/>
          </a:prstGeom>
          <a:noFill/>
          <a:extLst>
            <a:ext uri="{909E8E84-426E-40DD-AFC4-6F175D3DCCD1}">
              <a14:hiddenFill xmlns:a14="http://schemas.microsoft.com/office/drawing/2010/main">
                <a:solidFill>
                  <a:srgbClr val="FFFFFF"/>
                </a:solidFill>
              </a14:hiddenFill>
            </a:ext>
          </a:extLst>
        </p:spPr>
      </p:pic>
      <p:pic>
        <p:nvPicPr>
          <p:cNvPr id="143366" name="Picture 6" descr="http://www.solostocks.com/img/suelo-para-exterior-tarima-en-madera-maciza-de-ipe-4483021z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3637" y="-99392"/>
            <a:ext cx="2860364" cy="7138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1027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412875"/>
            <a:ext cx="8229600" cy="5160963"/>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2400" dirty="0"/>
              <a:t>Una plataforma es relativamente ligera. Pueden decorarse con pérgolas.</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 Tanto a nivel del suelo como elevadas, nos ofrecen un buen aspecto.</a:t>
            </a:r>
          </a:p>
          <a:p>
            <a:pPr marL="548640" indent="-411480" eaLnBrk="1" fontAlgn="auto" hangingPunct="1">
              <a:spcAft>
                <a:spcPts val="0"/>
              </a:spcAft>
              <a:buClr>
                <a:schemeClr val="tx1">
                  <a:shade val="95000"/>
                </a:schemeClr>
              </a:buClr>
              <a:buFont typeface="Wingdings 2"/>
              <a:buChar char=""/>
              <a:defRPr/>
            </a:pPr>
            <a:r>
              <a:rPr lang="es-ES_tradnl" sz="2400" dirty="0"/>
              <a:t> Podemos elevarlas sobre el terreno cuando existan grandes desniveles.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Una plataforma es relativamente ligera. Pueden decorarse con pérgolas.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 plataforma debe ajustarse a unas vigas firmemente ancladas. </a:t>
            </a:r>
          </a:p>
          <a:p>
            <a:pPr marL="548640" indent="-411480" eaLnBrk="1" fontAlgn="auto" hangingPunct="1">
              <a:spcAft>
                <a:spcPts val="0"/>
              </a:spcAft>
              <a:buClr>
                <a:schemeClr val="tx1">
                  <a:shade val="95000"/>
                </a:schemeClr>
              </a:buClr>
              <a:buFont typeface="Wingdings 2"/>
              <a:buChar char=""/>
              <a:defRPr/>
            </a:pPr>
            <a:r>
              <a:rPr lang="es-ES_tradnl" sz="2400" dirty="0"/>
              <a:t>Las maderas deben ser de calidad y tratadas.  </a:t>
            </a:r>
            <a:endParaRPr lang="es-ES" sz="2400" dirty="0"/>
          </a:p>
          <a:p>
            <a:pPr marL="548640" indent="-411480" eaLnBrk="1" fontAlgn="auto" hangingPunct="1">
              <a:spcAft>
                <a:spcPts val="0"/>
              </a:spcAft>
              <a:buClr>
                <a:schemeClr val="tx1">
                  <a:shade val="95000"/>
                </a:schemeClr>
              </a:buClr>
              <a:buFont typeface="Wingdings 2"/>
              <a:buNone/>
              <a:defRPr/>
            </a:pP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20958445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quarter" idx="1"/>
          </p:nvPr>
        </p:nvSpPr>
        <p:spPr>
          <a:xfrm>
            <a:off x="457200" y="785813"/>
            <a:ext cx="8229600" cy="5788025"/>
          </a:xfrm>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s-ES_tradnl" dirty="0"/>
              <a:t>Son una excelente solución para crear jardines en azoteas, distribuyen el peso y evitan el deterioro del pavimento.</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El diseño y construcción debe realizarse con gran esmero y seguridad. Una buena estructura y materiales de mejor calidad. Rematar los cantos.</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 </a:t>
            </a:r>
            <a:r>
              <a:rPr lang="es-ES_tradnl" b="1" dirty="0"/>
              <a:t>PAVIMENTOS</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Las zonas de uso constante deben cubrirse con pavimentos duros y resistentes.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Según el carácter del jardín elegiremos el pavimento: piedra natural, adoquines, ladrillos, losetas de hormigón, pavimentos artificiales, etc... ¡Ojo con los colores llamativos!.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Evitar la monotonía con mezclas idóneas.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Pavimentos regulares e irregulares.</a:t>
            </a:r>
            <a:endParaRPr lang="es-ES" dirty="0"/>
          </a:p>
          <a:p>
            <a:pPr marL="548640" indent="-411480" eaLnBrk="1" fontAlgn="auto" hangingPunct="1">
              <a:spcAft>
                <a:spcPts val="0"/>
              </a:spcAft>
              <a:buClr>
                <a:schemeClr val="tx1">
                  <a:shade val="95000"/>
                </a:schemeClr>
              </a:buClr>
              <a:buFont typeface="Wingdings 2"/>
              <a:buChar char=""/>
              <a:defRPr/>
            </a:pP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31751539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3 Imagen" descr="_pavimento_impreso_adoquin_rampa_garaj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7" name="4 Imagen" descr="1_pavimento_impreso_concha_camin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714750"/>
            <a:ext cx="4572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8" name="6 Imagen" descr="Brick.-Solar_brick-04.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429000"/>
            <a:ext cx="4572000"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9" name="8 Imagen" descr="Pavimentos de granito.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00" y="0"/>
            <a:ext cx="4572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613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3 Imagen" descr="Brick.-openphotonet_before &amp; afte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41197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Piedra arenis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9492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14375"/>
            <a:ext cx="8229600" cy="5859463"/>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b="1" dirty="0"/>
              <a:t>LADRILLOS  Y  TEJAS</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Los ladrillos son ideales para pavimentar paseos y senderos en el jardín.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Se pueden crear múltiples diseños geométricos diferentes. Se pueden mezclar con adoquines o enchinados. Los pavimentos de ladrillo se adaptan bien a cualquier jardín, nunca desentonan.</a:t>
            </a:r>
            <a:endParaRPr lang="es-ES" dirty="0"/>
          </a:p>
          <a:p>
            <a:pPr marL="548640" indent="-411480" eaLnBrk="1" fontAlgn="auto" hangingPunct="1">
              <a:spcAft>
                <a:spcPts val="0"/>
              </a:spcAft>
              <a:buClr>
                <a:schemeClr val="tx1">
                  <a:shade val="95000"/>
                </a:schemeClr>
              </a:buClr>
              <a:buFont typeface="Wingdings 2"/>
              <a:buChar char=""/>
              <a:defRPr/>
            </a:pPr>
            <a:r>
              <a:rPr lang="es-ES_tradnl" b="1" dirty="0"/>
              <a:t>EL HORMIGON</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El hormigón es un material duro, resistente e inflexible. De forma similar al alquitrán y al asfalto en caminos pavimentados.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Puede hacerse atractivo si su superficie antes de secarse se lava y se retoca con un cepillo.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Hormigones texturados, hormigones porosos etc.... </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7357294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85813"/>
            <a:ext cx="8229600" cy="5788025"/>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b="1" dirty="0"/>
              <a:t>LA MEZCLA DE MATERIALES</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Es una forma atractiva de enfatizar diferentes aspectos del diseño. </a:t>
            </a:r>
          </a:p>
          <a:p>
            <a:pPr marL="548640" indent="-411480" eaLnBrk="1" fontAlgn="auto" hangingPunct="1">
              <a:spcAft>
                <a:spcPts val="0"/>
              </a:spcAft>
              <a:buClr>
                <a:schemeClr val="tx1">
                  <a:shade val="95000"/>
                </a:schemeClr>
              </a:buClr>
              <a:buFont typeface="Wingdings 2"/>
              <a:buChar char=""/>
              <a:defRPr/>
            </a:pPr>
            <a:r>
              <a:rPr lang="es-ES_tradnl" dirty="0"/>
              <a:t>Los materiales contrastantes dispuestos en diseños geométricos pueden actuar como directrices: las líneas paralelas de ladrillos colocados longitudinalmente conducen la vista a un determinado punto focal.</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Existen muchas combinaciones de materiales.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Los ladrillos y losetas de piedra se complementan.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No combinar materiales de diferente durabilidad.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Las superficies pavimentadas mejoran su apariencia con el envejecimiento, los líquenes y el musgo intervienen en este proceso.</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678901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8229600" cy="6097166"/>
          </a:xfrm>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s-ES_tradnl" dirty="0"/>
              <a:t>En pasos japoneses intente colocar las piedras a una distancia adecuada.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Se pueden crear mosaicos abstractos y figurativos empleando diferentes tipos de guijarros y piedras.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Cuidar que los pavimentos no sean incómodos de caminar.</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Los adoquines de granito son una forma versátil y decorativa. Mezclados con ladrillos, gravillas o pequeños guijarros. Pero cuidado, son incómodos de caminar sobre ellos. </a:t>
            </a:r>
            <a:endParaRPr lang="es-ES" dirty="0"/>
          </a:p>
          <a:p>
            <a:pPr marL="548640" indent="-411480" eaLnBrk="1" fontAlgn="auto" hangingPunct="1">
              <a:spcAft>
                <a:spcPts val="0"/>
              </a:spcAft>
              <a:buClr>
                <a:schemeClr val="tx1">
                  <a:shade val="95000"/>
                </a:schemeClr>
              </a:buClr>
              <a:buFont typeface="Wingdings 2"/>
              <a:buChar char=""/>
              <a:defRPr/>
            </a:pPr>
            <a:r>
              <a:rPr lang="es-ES_tradnl" b="1" dirty="0"/>
              <a:t>SENDEROS</a:t>
            </a:r>
          </a:p>
          <a:p>
            <a:pPr marL="548640" indent="-411480" eaLnBrk="1" fontAlgn="auto" hangingPunct="1">
              <a:spcAft>
                <a:spcPts val="0"/>
              </a:spcAft>
              <a:buClr>
                <a:schemeClr val="tx1">
                  <a:shade val="95000"/>
                </a:schemeClr>
              </a:buClr>
              <a:buFont typeface="Wingdings 2"/>
              <a:buChar char=""/>
              <a:defRPr/>
            </a:pPr>
            <a:r>
              <a:rPr lang="es-ES_tradnl" dirty="0"/>
              <a:t>Son un elemento importante del jardín que dirige tanto la vista como los pasos, proporcionan caminos para que la gente pueda pasear por el jardín. Son utilizados para ir de un lugar a otro. Muchos se incluyen como elementos decorativos. </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15161219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57250"/>
            <a:ext cx="8229600" cy="5716588"/>
          </a:xfrm>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s-ES_tradnl" b="1" dirty="0"/>
              <a:t>SENDEROS INFORMALES</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Los senderos informales ofrecen un aire de despreocupada tranquilidad.</a:t>
            </a:r>
          </a:p>
          <a:p>
            <a:pPr marL="548640" indent="-411480" eaLnBrk="1" fontAlgn="auto" hangingPunct="1">
              <a:spcAft>
                <a:spcPts val="0"/>
              </a:spcAft>
              <a:buClr>
                <a:schemeClr val="tx1">
                  <a:shade val="95000"/>
                </a:schemeClr>
              </a:buClr>
              <a:buFont typeface="Wingdings 2"/>
              <a:buChar char=""/>
              <a:defRPr/>
            </a:pPr>
            <a:r>
              <a:rPr lang="es-ES_tradnl" dirty="0"/>
              <a:t> Cuando atraviesan zonas boscosas deben ser lo más naturales e informales posible.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Gravillas, cortezas, marmolinas, material triturado, etc...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Senderos de madera y gravilla.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Senderos de losas naturales.  </a:t>
            </a:r>
            <a:endParaRPr lang="es-ES" dirty="0"/>
          </a:p>
          <a:p>
            <a:pPr marL="548640" indent="-411480" eaLnBrk="1" fontAlgn="auto" hangingPunct="1">
              <a:spcAft>
                <a:spcPts val="0"/>
              </a:spcAft>
              <a:buClr>
                <a:schemeClr val="tx1">
                  <a:shade val="95000"/>
                </a:schemeClr>
              </a:buClr>
              <a:buFont typeface="Wingdings 2"/>
              <a:buChar char=""/>
              <a:defRPr/>
            </a:pPr>
            <a:r>
              <a:rPr lang="es-ES_tradnl" b="1" dirty="0"/>
              <a:t>PELDAÑOS Y ESCALERAS</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En jardines con desniveles se necesitarán rampas y escaleras.</a:t>
            </a:r>
          </a:p>
          <a:p>
            <a:pPr marL="548640" indent="-411480" eaLnBrk="1" fontAlgn="auto" hangingPunct="1">
              <a:spcAft>
                <a:spcPts val="0"/>
              </a:spcAft>
              <a:buClr>
                <a:schemeClr val="tx1">
                  <a:shade val="95000"/>
                </a:schemeClr>
              </a:buClr>
              <a:buFont typeface="Wingdings 2"/>
              <a:buChar char=""/>
              <a:defRPr/>
            </a:pPr>
            <a:r>
              <a:rPr lang="es-ES_tradnl" dirty="0"/>
              <a:t> Si el desnivel es suave, puede ser suficiente una rampa, si es muy inclinado se precisará un tramo de escalera. </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14683947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85813"/>
            <a:ext cx="8229600" cy="5788025"/>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2400" dirty="0"/>
              <a:t>Los peldaños constituyen un elemento decorativo, sobre todo si armonizan con el estilo del jardín.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Las escaleras formales constituyen una característica estructural, mientras los informales suelen ser una forma decorativa de acceso.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Los materiales deben estar en consonancia con los senderos y otras estructuras del jardín.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b="1" dirty="0"/>
              <a:t>ESCALERAS FORMALES... Y ESCALERAS INFORMALES</a:t>
            </a:r>
            <a:r>
              <a:rPr lang="es-ES_tradnl" sz="2400" dirty="0"/>
              <a:t> .- </a:t>
            </a:r>
            <a:r>
              <a:rPr lang="es-ES_tradnl" sz="2400" b="1" dirty="0"/>
              <a:t>RIBETES</a:t>
            </a:r>
            <a:r>
              <a:rPr lang="es-ES_tradnl" sz="2400" dirty="0"/>
              <a:t>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Son el toque final, más de uso ornamental, en algunos casos necesarios para mantener los materiales.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Ribetes a base de troncos, ribetes decorativos, ribetes con guijarros, ribeteando los pavimentos. </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15015554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3 Imagen" descr="Pavement.-Ground covers between paving sto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099" name="4 Imagen" descr="Stair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4197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Stairs.-Generalif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36674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Stairs.-Generalif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2 Imagen" descr="Stairs generalife14.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1354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Stair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1754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Stair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70281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Stairs.-botgdnstep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7608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Stairs above Dakshinka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5478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Stairs.-Thailan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25493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85813"/>
            <a:ext cx="8229600" cy="5788025"/>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sz="2400" b="1" dirty="0"/>
              <a:t>LINDEROS</a:t>
            </a:r>
            <a:r>
              <a:rPr lang="es-ES_tradnl" sz="2400" dirty="0"/>
              <a:t>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Son barreras fijas para evitar el paso desde el exterior y generalmente conservan la intimidad del jardín.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Definen los límites y sirven de fondo para exhibir algunas plantas o elementos decorativos.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Ejercen una gran influencia sobre el aspecto general del jardín.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Pueden enmarcar vistas más allá del jardín con espacios abiertos.</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b="1" dirty="0"/>
              <a:t>SETOS</a:t>
            </a:r>
            <a:r>
              <a:rPr lang="es-ES_tradnl" sz="2400" dirty="0"/>
              <a:t>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Los setos son los más utilizados para delimitar las propiedades. Permiten el paso del viento. Son lentos, requieren un constante cuidado y podas regulares. </a:t>
            </a:r>
            <a:endParaRPr lang="es-ES" sz="2400" dirty="0"/>
          </a:p>
        </p:txBody>
      </p:sp>
    </p:spTree>
    <p:extLst>
      <p:ext uri="{BB962C8B-B14F-4D97-AF65-F5344CB8AC3E}">
        <p14:creationId xmlns:p14="http://schemas.microsoft.com/office/powerpoint/2010/main" val="4462206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2 Marcador de contenido"/>
          <p:cNvSpPr>
            <a:spLocks noGrp="1"/>
          </p:cNvSpPr>
          <p:nvPr>
            <p:ph sz="quarter" idx="1"/>
          </p:nvPr>
        </p:nvSpPr>
        <p:spPr>
          <a:xfrm>
            <a:off x="457200" y="857250"/>
            <a:ext cx="8229600" cy="5716588"/>
          </a:xfrm>
        </p:spPr>
        <p:txBody>
          <a:bodyPr/>
          <a:lstStyle/>
          <a:p>
            <a:pPr eaLnBrk="1" hangingPunct="1"/>
            <a:r>
              <a:rPr lang="es-ES_tradnl" sz="2400" dirty="0"/>
              <a:t>Tipos de setos:    Setos formales	</a:t>
            </a:r>
          </a:p>
          <a:p>
            <a:pPr eaLnBrk="1" hangingPunct="1"/>
            <a:r>
              <a:rPr lang="es-ES_tradnl" sz="2400" dirty="0"/>
              <a:t>                              árboles en pantalla</a:t>
            </a:r>
            <a:endParaRPr lang="es-ES" sz="2400" dirty="0"/>
          </a:p>
          <a:p>
            <a:pPr eaLnBrk="1" hangingPunct="1"/>
            <a:r>
              <a:rPr lang="es-ES_tradnl" sz="2400" dirty="0"/>
              <a:t>			</a:t>
            </a:r>
          </a:p>
          <a:p>
            <a:pPr eaLnBrk="1" hangingPunct="1"/>
            <a:r>
              <a:rPr lang="es-ES_tradnl" sz="2400" dirty="0"/>
              <a:t>                              Setos informales</a:t>
            </a:r>
            <a:endParaRPr lang="es-ES" sz="2400" dirty="0"/>
          </a:p>
          <a:p>
            <a:pPr eaLnBrk="1" hangingPunct="1"/>
            <a:r>
              <a:rPr lang="es-ES_tradnl" sz="2400" dirty="0"/>
              <a:t>		           Setos espinosos</a:t>
            </a:r>
            <a:endParaRPr lang="es-ES" sz="2400" dirty="0"/>
          </a:p>
          <a:p>
            <a:pPr eaLnBrk="1" hangingPunct="1"/>
            <a:r>
              <a:rPr lang="es-ES_tradnl" sz="2400" dirty="0"/>
              <a:t> </a:t>
            </a:r>
            <a:endParaRPr lang="es-ES" sz="2400" dirty="0"/>
          </a:p>
          <a:p>
            <a:pPr eaLnBrk="1" hangingPunct="1"/>
            <a:r>
              <a:rPr lang="es-ES_tradnl" sz="2400" dirty="0"/>
              <a:t>Forman barreras físicas y definen determinados espacios. </a:t>
            </a:r>
          </a:p>
          <a:p>
            <a:pPr eaLnBrk="1" hangingPunct="1"/>
            <a:r>
              <a:rPr lang="es-ES_tradnl" sz="2400" dirty="0"/>
              <a:t>Ocultan partes del jardín.</a:t>
            </a:r>
            <a:endParaRPr lang="es-ES" sz="2400" dirty="0"/>
          </a:p>
          <a:p>
            <a:pPr eaLnBrk="1" hangingPunct="1"/>
            <a:endParaRPr lang="es-ES" dirty="0"/>
          </a:p>
        </p:txBody>
      </p:sp>
    </p:spTree>
    <p:extLst>
      <p:ext uri="{BB962C8B-B14F-4D97-AF65-F5344CB8AC3E}">
        <p14:creationId xmlns:p14="http://schemas.microsoft.com/office/powerpoint/2010/main" val="23969897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57250"/>
            <a:ext cx="8229600" cy="5716588"/>
          </a:xfrm>
        </p:spPr>
        <p:txBody>
          <a:bodyPr>
            <a:normAutofit lnSpcReduction="10000"/>
          </a:bodyPr>
          <a:lstStyle/>
          <a:p>
            <a:pPr marL="548640" indent="-411480" eaLnBrk="1" fontAlgn="auto" hangingPunct="1">
              <a:spcAft>
                <a:spcPts val="0"/>
              </a:spcAft>
              <a:buClr>
                <a:schemeClr val="tx1">
                  <a:shade val="95000"/>
                </a:schemeClr>
              </a:buClr>
              <a:buFont typeface="Wingdings 2"/>
              <a:buNone/>
              <a:defRPr/>
            </a:pPr>
            <a:r>
              <a:rPr lang="es-ES_tradnl" b="1" dirty="0"/>
              <a:t>     LOS MUROS</a:t>
            </a:r>
            <a:endParaRPr lang="es-ES"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Los muros son un elemento comúnmente empleado para marcar una delimitación, ideales para obtener el máximo de privacidad.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Son la base ideal para las trepadoras.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Tienen un alto coste. En un jardín pequeño pueden producir claustrofobia. Pueden causar turbulencias.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Los ladrillos, la piedra, sobretodo piedras locales, los bloques de hormigón.</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Los muretes son sumamente decorativos en un jardín, sobre todo los rústicos de piedra.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El coronamiento de los muros puede ser otro elemento decorativo.</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40089177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3.bp.blogspot.com/-EH1RQZbxuew/T5IqziQrjKI/AAAAAAAAJVY/jNEnVGUlpQ8/s1600/piedras_en_jard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942"/>
            <a:ext cx="4644008" cy="3209925"/>
          </a:xfrm>
          <a:prstGeom prst="rect">
            <a:avLst/>
          </a:prstGeom>
          <a:noFill/>
          <a:extLst>
            <a:ext uri="{909E8E84-426E-40DD-AFC4-6F175D3DCCD1}">
              <a14:hiddenFill xmlns:a14="http://schemas.microsoft.com/office/drawing/2010/main">
                <a:solidFill>
                  <a:srgbClr val="FFFFFF"/>
                </a:solidFill>
              </a14:hiddenFill>
            </a:ext>
          </a:extLst>
        </p:spPr>
      </p:pic>
      <p:pic>
        <p:nvPicPr>
          <p:cNvPr id="144388" name="Picture 4" descr="http://floresyjardin.es/wp-content/uploads/2008/09/muros-de-pied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49943"/>
            <a:ext cx="4499992" cy="3209925"/>
          </a:xfrm>
          <a:prstGeom prst="rect">
            <a:avLst/>
          </a:prstGeom>
          <a:noFill/>
          <a:extLst>
            <a:ext uri="{909E8E84-426E-40DD-AFC4-6F175D3DCCD1}">
              <a14:hiddenFill xmlns:a14="http://schemas.microsoft.com/office/drawing/2010/main">
                <a:solidFill>
                  <a:srgbClr val="FFFFFF"/>
                </a:solidFill>
              </a14:hiddenFill>
            </a:ext>
          </a:extLst>
        </p:spPr>
      </p:pic>
      <p:pic>
        <p:nvPicPr>
          <p:cNvPr id="144390" name="Picture 6" descr="http://2.fimagenes.com/i/4/8/62/am_527818_4602447_50736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55" y="3259867"/>
            <a:ext cx="6096000" cy="3598133"/>
          </a:xfrm>
          <a:prstGeom prst="rect">
            <a:avLst/>
          </a:prstGeom>
          <a:noFill/>
          <a:extLst>
            <a:ext uri="{909E8E84-426E-40DD-AFC4-6F175D3DCCD1}">
              <a14:hiddenFill xmlns:a14="http://schemas.microsoft.com/office/drawing/2010/main">
                <a:solidFill>
                  <a:srgbClr val="FFFFFF"/>
                </a:solidFill>
              </a14:hiddenFill>
            </a:ext>
          </a:extLst>
        </p:spPr>
      </p:pic>
      <p:pic>
        <p:nvPicPr>
          <p:cNvPr id="144392" name="Picture 8" descr="http://www.hotfrog.es/Companies/paijismo-urbano/images-pr/0000254/jardines-verticales-18199_imag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3898" y="3291361"/>
            <a:ext cx="2940610" cy="3567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825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http://casaycampo.es/pub/imagenes/imagenes_GPTH01-00001053-001_c6f893d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15" y="50991"/>
            <a:ext cx="5715000" cy="4210050"/>
          </a:xfrm>
          <a:prstGeom prst="rect">
            <a:avLst/>
          </a:prstGeom>
          <a:noFill/>
          <a:extLst>
            <a:ext uri="{909E8E84-426E-40DD-AFC4-6F175D3DCCD1}">
              <a14:hiddenFill xmlns:a14="http://schemas.microsoft.com/office/drawing/2010/main">
                <a:solidFill>
                  <a:srgbClr val="FFFFFF"/>
                </a:solidFill>
              </a14:hiddenFill>
            </a:ext>
          </a:extLst>
        </p:spPr>
      </p:pic>
      <p:pic>
        <p:nvPicPr>
          <p:cNvPr id="145412" name="Picture 4" descr="http://mediac1.viva-images.com/vivastreet_ar/classified/b0/f/37902826/large/6.jpg?dt=63ee04cdfb1be76c9ebc06186270050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15" y="4261041"/>
            <a:ext cx="4286250" cy="2617302"/>
          </a:xfrm>
          <a:prstGeom prst="rect">
            <a:avLst/>
          </a:prstGeom>
          <a:noFill/>
          <a:extLst>
            <a:ext uri="{909E8E84-426E-40DD-AFC4-6F175D3DCCD1}">
              <a14:hiddenFill xmlns:a14="http://schemas.microsoft.com/office/drawing/2010/main">
                <a:solidFill>
                  <a:srgbClr val="FFFFFF"/>
                </a:solidFill>
              </a14:hiddenFill>
            </a:ext>
          </a:extLst>
        </p:spPr>
      </p:pic>
      <p:pic>
        <p:nvPicPr>
          <p:cNvPr id="145414" name="Picture 6" descr="http://www.guiadejardineria.com/wp-content/uploads/2012/08/Piedras-en-el-jard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1365" y="4261041"/>
            <a:ext cx="4715131" cy="2617302"/>
          </a:xfrm>
          <a:prstGeom prst="rect">
            <a:avLst/>
          </a:prstGeom>
          <a:noFill/>
          <a:extLst>
            <a:ext uri="{909E8E84-426E-40DD-AFC4-6F175D3DCCD1}">
              <a14:hiddenFill xmlns:a14="http://schemas.microsoft.com/office/drawing/2010/main">
                <a:solidFill>
                  <a:srgbClr val="FFFFFF"/>
                </a:solidFill>
              </a14:hiddenFill>
            </a:ext>
          </a:extLst>
        </p:spPr>
      </p:pic>
      <p:pic>
        <p:nvPicPr>
          <p:cNvPr id="145416" name="Picture 8" descr="http://p8.storage.canalblog.com/80/64/386877/2715698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3550" y="53788"/>
            <a:ext cx="3600450" cy="4207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7732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http://3.bp.blogspot.com/-uFqnR8fDLMI/UBGtkJ--o1I/AAAAAAAAFYk/f7nVXfn2u8U/s640/smart+parc+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69" y="85689"/>
            <a:ext cx="6096000" cy="4010026"/>
          </a:xfrm>
          <a:prstGeom prst="rect">
            <a:avLst/>
          </a:prstGeom>
          <a:noFill/>
          <a:extLst>
            <a:ext uri="{909E8E84-426E-40DD-AFC4-6F175D3DCCD1}">
              <a14:hiddenFill xmlns:a14="http://schemas.microsoft.com/office/drawing/2010/main">
                <a:solidFill>
                  <a:srgbClr val="FFFFFF"/>
                </a:solidFill>
              </a14:hiddenFill>
            </a:ext>
          </a:extLst>
        </p:spPr>
      </p:pic>
      <p:pic>
        <p:nvPicPr>
          <p:cNvPr id="147462" name="Picture 6" descr="Comment retenir la terre d'un jardin en terrain escarpé"/>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0" y="4005064"/>
            <a:ext cx="6191250" cy="2930674"/>
          </a:xfrm>
          <a:prstGeom prst="rect">
            <a:avLst/>
          </a:prstGeom>
          <a:noFill/>
          <a:extLst>
            <a:ext uri="{909E8E84-426E-40DD-AFC4-6F175D3DCCD1}">
              <a14:hiddenFill xmlns:a14="http://schemas.microsoft.com/office/drawing/2010/main">
                <a:solidFill>
                  <a:srgbClr val="FFFFFF"/>
                </a:solidFill>
              </a14:hiddenFill>
            </a:ext>
          </a:extLst>
        </p:spPr>
      </p:pic>
      <p:pic>
        <p:nvPicPr>
          <p:cNvPr id="147464" name="Picture 8" descr="http://lesbeauxjardins.com/amenagement/beton/murs/murse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95715"/>
            <a:ext cx="2952750" cy="2762285"/>
          </a:xfrm>
          <a:prstGeom prst="rect">
            <a:avLst/>
          </a:prstGeom>
          <a:noFill/>
          <a:extLst>
            <a:ext uri="{909E8E84-426E-40DD-AFC4-6F175D3DCCD1}">
              <a14:hiddenFill xmlns:a14="http://schemas.microsoft.com/office/drawing/2010/main">
                <a:solidFill>
                  <a:srgbClr val="FFFFFF"/>
                </a:solidFill>
              </a14:hiddenFill>
            </a:ext>
          </a:extLst>
        </p:spPr>
      </p:pic>
      <p:pic>
        <p:nvPicPr>
          <p:cNvPr id="147466" name="Picture 10" descr="http://jmph.blog.lemonde.fr/files/2008/02/jardin-cote-061104-5.1203778315.thumbnai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6069" y="0"/>
            <a:ext cx="3017931" cy="4005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8581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www.piedra-shop.com/user_files/imagenes/p1010015_1201201316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7140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14375"/>
            <a:ext cx="8229600" cy="5859463"/>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b="1" dirty="0"/>
              <a:t>LAS VERJAS</a:t>
            </a:r>
            <a:endParaRPr lang="es-ES"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sz="2400" dirty="0"/>
              <a:t>Son separaciones menos sólidas, pero no obstaculizan la vista.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Verjas con fines de aislamiento o protección.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Verjas macizas de madera más solidas.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Colocarla que los paneles no rocen el suelo para evitar la pudrición.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Verjas de hierro forjado al estilo antiguo.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Tener en cuenta, si se cubren con trepadoras, la resistencia al viento y que serán difíciles de pintar.</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22513611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57250"/>
            <a:ext cx="8229600" cy="5716588"/>
          </a:xfrm>
        </p:spPr>
        <p:txBody>
          <a:bodyPr>
            <a:normAutofit/>
          </a:bodyPr>
          <a:lstStyle/>
          <a:p>
            <a:pPr marL="548640" indent="-411480" eaLnBrk="1" fontAlgn="auto" hangingPunct="1">
              <a:spcAft>
                <a:spcPts val="0"/>
              </a:spcAft>
              <a:buClr>
                <a:schemeClr val="tx1">
                  <a:shade val="95000"/>
                </a:schemeClr>
              </a:buClr>
              <a:buFont typeface="Wingdings 2"/>
              <a:buNone/>
              <a:defRPr/>
            </a:pPr>
            <a:r>
              <a:rPr lang="es-ES_tradnl" b="1" dirty="0"/>
              <a:t>     PORTONES Y PORTALES</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sz="2400" dirty="0"/>
              <a:t>Cuidar el entorno y los detalles arquitectónicos de la casa.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Hierro forjado o madera.</a:t>
            </a:r>
            <a:endParaRPr lang="es-ES" sz="2400" dirty="0"/>
          </a:p>
          <a:p>
            <a:pPr marL="548640" indent="-411480" eaLnBrk="1" fontAlgn="auto" hangingPunct="1">
              <a:spcAft>
                <a:spcPts val="0"/>
              </a:spcAft>
              <a:buClr>
                <a:schemeClr val="tx1">
                  <a:shade val="95000"/>
                </a:schemeClr>
              </a:buClr>
              <a:buFont typeface="Wingdings 2"/>
              <a:buNone/>
              <a:defRPr/>
            </a:pPr>
            <a:r>
              <a:rPr lang="es-ES_tradnl" sz="2400" dirty="0"/>
              <a:t>    Abiertos con vistas al jardín u opacos.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Estructuras sólidas y rígidas.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Portones decorativos.  </a:t>
            </a:r>
            <a:endParaRPr lang="es-ES" sz="2400" dirty="0"/>
          </a:p>
          <a:p>
            <a:pPr marL="548640" indent="-411480" eaLnBrk="1" fontAlgn="auto" hangingPunct="1">
              <a:spcAft>
                <a:spcPts val="0"/>
              </a:spcAft>
              <a:buClr>
                <a:schemeClr val="tx1">
                  <a:shade val="95000"/>
                </a:schemeClr>
              </a:buClr>
              <a:buFont typeface="Wingdings 2"/>
              <a:buNone/>
              <a:defRPr/>
            </a:pPr>
            <a:r>
              <a:rPr lang="es-ES_tradnl" sz="2400" b="1" dirty="0"/>
              <a:t>     MUROS DE RETENCION</a:t>
            </a:r>
            <a:r>
              <a:rPr lang="es-ES_tradnl" sz="2400" dirty="0"/>
              <a:t>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Se emplean por dos motivos: Para contener el terreno y para realzar macizos de flores.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Para un jardín formal, el ladrillo, el sillar, la madera, traviesas de ferrocarril, adoquines, etc...  </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34527071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3 Imagen" descr="Fenc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6559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2 Imagen" descr="Vall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0837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Gate Royal_Botanic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9213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Garden gate2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52886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Gate.-barly-gate.jpg-o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63253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484313"/>
            <a:ext cx="8229600" cy="5089525"/>
          </a:xfrm>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s-ES_tradnl" b="1" dirty="0"/>
              <a:t>JARDINES DE ROCALLA</a:t>
            </a:r>
            <a:endParaRPr lang="es-ES"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sz="2400" dirty="0"/>
              <a:t>Dispuestas creando un ambiente natural.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Son más decorativas en taludes o pequeñas pendientes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Tierras exentas de malas hierbas.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Las piedras deben ser de por sí decorativas, su elección es muy importante.</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Evitar piedras blandas.</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Buena elección de las plantas de rocalla.</a:t>
            </a:r>
            <a:endParaRPr lang="es-ES" sz="2400"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28042291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4 Imagen" descr="peace-rock-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99354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Rock Garden.-botanics_rambl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35232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Rock Garden Edinburg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51904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628775"/>
            <a:ext cx="8229600" cy="4945063"/>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b="1" dirty="0"/>
              <a:t>ARCADAS</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sz="2400" dirty="0"/>
              <a:t>Las arcadas son una característica especialmente atractiva del jardín.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Pueden construirse con fines ornamentales o creando puntos de acceso. </a:t>
            </a:r>
          </a:p>
          <a:p>
            <a:pPr marL="548640" indent="-411480" eaLnBrk="1" fontAlgn="auto" hangingPunct="1">
              <a:spcAft>
                <a:spcPts val="0"/>
              </a:spcAft>
              <a:buClr>
                <a:schemeClr val="tx1">
                  <a:shade val="95000"/>
                </a:schemeClr>
              </a:buClr>
              <a:buFont typeface="Wingdings 2"/>
              <a:buChar char=""/>
              <a:defRPr/>
            </a:pPr>
            <a:r>
              <a:rPr lang="es-ES_tradnl" sz="2400" dirty="0"/>
              <a:t>Pueden ser revestidas de trepadoras.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Arcadas llenas de plantas. Arcadas vegetales.</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Se pueden construir de diferentes materiales: hierro, madera, ladrillo o sillares de piedra. </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10091668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484313"/>
            <a:ext cx="8229600" cy="5089525"/>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b="1" dirty="0"/>
              <a:t>PERGOLAS Y EMPARRADOS</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En países de clima caluroso, desempeñan un gran papel ofreciendo lugares de sombra.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Deben integrarse en la estructura del jardín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Para que proyecten sombra deben estar cubiertas de trepadoras.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Materiales: ladrillo, madera, hierro o cemento.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Muchas pérgolas sirven sólo de armazón, las trepadoras les dan protagonismo.</a:t>
            </a:r>
            <a:endParaRPr lang="es-ES"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13255551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2 Marcador de contenido"/>
          <p:cNvSpPr>
            <a:spLocks noGrp="1"/>
          </p:cNvSpPr>
          <p:nvPr>
            <p:ph sz="quarter" idx="1"/>
          </p:nvPr>
        </p:nvSpPr>
        <p:spPr>
          <a:xfrm>
            <a:off x="457200" y="1773238"/>
            <a:ext cx="8229600" cy="4800600"/>
          </a:xfrm>
        </p:spPr>
        <p:txBody>
          <a:bodyPr/>
          <a:lstStyle/>
          <a:p>
            <a:pPr eaLnBrk="1" hangingPunct="1"/>
            <a:r>
              <a:rPr lang="es-ES_tradnl" sz="2400" dirty="0"/>
              <a:t>Deben ser construidas para verse desde el interior y el exterior. </a:t>
            </a:r>
            <a:endParaRPr lang="es-ES" sz="2400" dirty="0"/>
          </a:p>
          <a:p>
            <a:pPr eaLnBrk="1" hangingPunct="1"/>
            <a:r>
              <a:rPr lang="es-ES_tradnl" sz="2400" dirty="0"/>
              <a:t>Los emparrados son detalles románticos y decorativos. Son un detalle adecuado para los lugares tranquilos y apartados del jardín.</a:t>
            </a:r>
            <a:endParaRPr lang="es-ES" sz="2400" dirty="0"/>
          </a:p>
          <a:p>
            <a:pPr eaLnBrk="1" hangingPunct="1"/>
            <a:endParaRPr lang="es-ES" dirty="0"/>
          </a:p>
        </p:txBody>
      </p:sp>
    </p:spTree>
    <p:extLst>
      <p:ext uri="{BB962C8B-B14F-4D97-AF65-F5344CB8AC3E}">
        <p14:creationId xmlns:p14="http://schemas.microsoft.com/office/powerpoint/2010/main" val="13137199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3 Imagen" descr="Butchart Ros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699" name="1 CuadroTexto"/>
          <p:cNvSpPr txBox="1">
            <a:spLocks noChangeArrowheads="1"/>
          </p:cNvSpPr>
          <p:nvPr/>
        </p:nvSpPr>
        <p:spPr bwMode="auto">
          <a:xfrm>
            <a:off x="7308850" y="6524625"/>
            <a:ext cx="183515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s-ES" dirty="0">
                <a:solidFill>
                  <a:prstClr val="white"/>
                </a:solidFill>
              </a:rPr>
              <a:t>Butchart</a:t>
            </a:r>
          </a:p>
        </p:txBody>
      </p:sp>
    </p:spTree>
    <p:extLst>
      <p:ext uri="{BB962C8B-B14F-4D97-AF65-F5344CB8AC3E}">
        <p14:creationId xmlns:p14="http://schemas.microsoft.com/office/powerpoint/2010/main" val="12156576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Portland Ros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6106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Bodnant Garden.-Ar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787778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Bodnant Garden.-x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74935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Jardins de Laribal.-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19141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Jardions de Laribal.-Teatre Grec.-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43634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8229600" cy="6313190"/>
          </a:xfrm>
        </p:spPr>
        <p:txBody>
          <a:bodyPr>
            <a:normAutofit lnSpcReduction="10000"/>
          </a:bodyPr>
          <a:lstStyle/>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b="1" dirty="0"/>
              <a:t>EL AGUA</a:t>
            </a:r>
            <a:endParaRPr lang="es-ES" dirty="0"/>
          </a:p>
          <a:p>
            <a:pPr marL="548640" indent="-411480" eaLnBrk="1" fontAlgn="auto" hangingPunct="1">
              <a:spcAft>
                <a:spcPts val="0"/>
              </a:spcAft>
              <a:buClr>
                <a:schemeClr val="tx1">
                  <a:shade val="95000"/>
                </a:schemeClr>
              </a:buClr>
              <a:buFont typeface="Wingdings 2"/>
              <a:buNone/>
              <a:defRPr/>
            </a:pP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El agua es un elemento primordial a integrar en todo jardín que sea factible.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El agua siempre añade sonido y textura al jardín, como detalle decorativo, cualquier fuente o estanque, siempre atrae la atención.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El agua en movimiento siempre produce un agradable sonido.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Los estanques son unos de los elementos más populares.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De forma regular y geométrica en los jardines formales.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Con contornos sinuosos en los jardines informales.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El hormigón, las telas asfálticas y los prefabricados. </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18142089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8229600" cy="6169174"/>
          </a:xfrm>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s-ES_tradnl" b="1" dirty="0"/>
              <a:t>CANALES, ARROYOS Y RIACHUELOS</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Disponer de un arroyo o riachuelo en el jardín es una suerte excepcional. Se puede construir reciclando el agua. No requieren una pendiente muy empinada.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Los riachuelos suelen incorporarse a los jardines de rocalla.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Forma de construirlos. </a:t>
            </a:r>
            <a:endParaRPr lang="es-ES" dirty="0"/>
          </a:p>
          <a:p>
            <a:pPr marL="548640" indent="-411480" eaLnBrk="1" fontAlgn="auto" hangingPunct="1">
              <a:spcAft>
                <a:spcPts val="0"/>
              </a:spcAft>
              <a:buClr>
                <a:schemeClr val="tx1">
                  <a:shade val="95000"/>
                </a:schemeClr>
              </a:buClr>
              <a:buFont typeface="Wingdings 2"/>
              <a:buChar char=""/>
              <a:defRPr/>
            </a:pPr>
            <a:r>
              <a:rPr lang="es-ES_tradnl" b="1" dirty="0"/>
              <a:t>FUENTES Y CASCADAS</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Escuchar el salpicar del agua de una fuente siempre resulta relajante.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La altura que quiere proyectarse el agua es importante. Aguas recicladas con bombas. Fuerza eléctrica.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El agua en movimiento siempre constituye un detalle alegre en el jardín.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Saltos de agua.</a:t>
            </a:r>
            <a:endParaRPr lang="es-ES" dirty="0"/>
          </a:p>
          <a:p>
            <a:pPr marL="548640" indent="-411480" eaLnBrk="1" fontAlgn="auto" hangingPunct="1">
              <a:spcAft>
                <a:spcPts val="0"/>
              </a:spcAft>
              <a:buClr>
                <a:schemeClr val="tx1">
                  <a:shade val="95000"/>
                </a:schemeClr>
              </a:buClr>
              <a:buFont typeface="Wingdings 2"/>
              <a:buChar char=""/>
              <a:defRPr/>
            </a:pP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17962169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3 Imagen" descr="_Bartolome_Mor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394275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Bodnant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9784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Bodnant_Gardens_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3816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Cascad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1370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Fontaines-au-parc-andre-citroen-a-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4150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14375"/>
            <a:ext cx="8229600" cy="5859463"/>
          </a:xfrm>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s-ES_tradnl" b="1" dirty="0"/>
              <a:t>ESCULTURAS</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La escultura es un término general que describe un objeto tridimensional cuya única función es la decoración.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Debe ser proporcionada con el espacio.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Puede ser simbólica, o contener algún mensaje.</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Deben ser seleccionadas con mucho cuidado.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No se debe sobrecargar el jardín.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Las esculturas originales y las reproducciones.</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Piedra natural o artificial.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Seleccionar el lugar ideal primero, después elija la escultura. Búsquele un fondo adecuado.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Coloque sobre pedestales en armonía con la escultura que soportan. </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41607190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3 Imagen" descr="Aranjuez_JardinIsla_FuenteHercu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89540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3 Imagen" descr="Alexander_Calde röpfe_und_Schwanz.-AAtes_et_Que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43201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Cristopher Lebrun_horse_union_for_we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94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2 Imagen" descr="js1024_Minneapolois_Sculptur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4" name="4 Imagen" descr="Palma_Mallorca_2008_35.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3929063"/>
            <a:ext cx="2928938" cy="292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5" name="6 Imagen" descr="A_Antoni_Gaudi.-001.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28938" y="3929063"/>
            <a:ext cx="1643062" cy="292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6" name="7 Imagen" descr="anthony_caro_millbank_steps.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4000500"/>
            <a:ext cx="4572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83861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28688"/>
            <a:ext cx="8229600" cy="5645150"/>
          </a:xfrm>
        </p:spPr>
        <p:txBody>
          <a:bodyPr>
            <a:normAutofit fontScale="92500"/>
          </a:bodyPr>
          <a:lstStyle/>
          <a:p>
            <a:pPr marL="548640" indent="-411480" eaLnBrk="1" fontAlgn="auto" hangingPunct="1">
              <a:spcAft>
                <a:spcPts val="0"/>
              </a:spcAft>
              <a:buClr>
                <a:schemeClr val="tx1">
                  <a:shade val="95000"/>
                </a:schemeClr>
              </a:buClr>
              <a:buFont typeface="Wingdings 2"/>
              <a:buChar char=""/>
              <a:defRPr/>
            </a:pPr>
            <a:r>
              <a:rPr lang="es-ES_tradnl" b="1" dirty="0"/>
              <a:t>OTROS DETALLES DECORATIVOS</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Aparte de los elementos escultóricos podemos utilizar como elementos decorativos: columnas, capiteles, obeliscos, pináculos, macetones, jarrones, etc... de piedra, terracota, bronce, hierro, cobre o plomo, imitaciones en piedra, piezas de cerámica, etc...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Los nichos son elementos ideales para colocar un elemento decorativo en un muro.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Las grutas como elementos decorativos estuvieron de moda en muchos jardines románticos.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Relojes de sol utilizados con fines decorativos.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Esferas anillares. </a:t>
            </a:r>
            <a:endParaRPr lang="es-ES" dirty="0"/>
          </a:p>
          <a:p>
            <a:pPr marL="548640" indent="-411480" eaLnBrk="1" fontAlgn="auto" hangingPunct="1">
              <a:spcAft>
                <a:spcPts val="0"/>
              </a:spcAft>
              <a:buClr>
                <a:schemeClr val="tx1">
                  <a:shade val="95000"/>
                </a:schemeClr>
              </a:buClr>
              <a:buFont typeface="Wingdings 2"/>
              <a:buChar char=""/>
              <a:defRPr/>
            </a:pPr>
            <a:r>
              <a:rPr lang="es-ES_tradnl" dirty="0"/>
              <a:t>Laberintos y arte topiario, enrejados para distorsionar perspectivas, "el trompe l'oeil" de los franceses.</a:t>
            </a:r>
            <a:endParaRPr lang="es-ES"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231639602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57250"/>
            <a:ext cx="8229600" cy="5716588"/>
          </a:xfrm>
        </p:spPr>
        <p:txBody>
          <a:bodyPr>
            <a:normAutofit/>
          </a:bodyPr>
          <a:lstStyle/>
          <a:p>
            <a:pPr marL="548640" indent="-411480" eaLnBrk="1" fontAlgn="auto" hangingPunct="1">
              <a:spcAft>
                <a:spcPts val="0"/>
              </a:spcAft>
              <a:buClr>
                <a:schemeClr val="tx1">
                  <a:shade val="95000"/>
                </a:schemeClr>
              </a:buClr>
              <a:buFont typeface="Wingdings 2"/>
              <a:buChar char=""/>
              <a:defRPr/>
            </a:pPr>
            <a:r>
              <a:rPr lang="es-ES_tradnl" b="1" dirty="0"/>
              <a:t>LA ILUMINACION</a:t>
            </a:r>
            <a:r>
              <a:rPr lang="es-ES_tradnl" dirty="0"/>
              <a:t> </a:t>
            </a:r>
            <a:endParaRPr lang="es-ES" dirty="0"/>
          </a:p>
          <a:p>
            <a:pPr marL="548640" indent="-411480" eaLnBrk="1" fontAlgn="auto" hangingPunct="1">
              <a:spcAft>
                <a:spcPts val="0"/>
              </a:spcAft>
              <a:buClr>
                <a:schemeClr val="tx1">
                  <a:shade val="95000"/>
                </a:schemeClr>
              </a:buClr>
              <a:buFont typeface="Wingdings 2"/>
              <a:buChar char=""/>
              <a:defRPr/>
            </a:pPr>
            <a:r>
              <a:rPr lang="es-ES_tradnl" sz="2400" dirty="0"/>
              <a:t>Si el jardín forma la parte integral de la casa, la iluminación se convierte en algo indispensable, sobre todo para aprovechar el jardín en las largas y cálidas noches veraniegas.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Importante bajo el punto de vista de seguridad.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Podemos incrementar las formas y el interés del jardín por la noche.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No intente iluminarlo todo. Luces y sombras. Luces suaves y pequeñas. </a:t>
            </a:r>
            <a:endParaRPr lang="es-ES" sz="2400" dirty="0"/>
          </a:p>
          <a:p>
            <a:pPr marL="548640" indent="-411480" eaLnBrk="1" fontAlgn="auto" hangingPunct="1">
              <a:spcAft>
                <a:spcPts val="0"/>
              </a:spcAft>
              <a:buClr>
                <a:schemeClr val="tx1">
                  <a:shade val="95000"/>
                </a:schemeClr>
              </a:buClr>
              <a:buFont typeface="Wingdings 2"/>
              <a:buChar char=""/>
              <a:defRPr/>
            </a:pPr>
            <a:r>
              <a:rPr lang="es-ES_tradnl" sz="2400" dirty="0"/>
              <a:t>Conexiones con cables protegidos y revestidos como mínimo a 60 cm. de profundidad. </a:t>
            </a:r>
            <a:endParaRPr lang="es-ES" sz="2400" dirty="0"/>
          </a:p>
          <a:p>
            <a:pPr marL="548640" indent="-411480" eaLnBrk="1" fontAlgn="auto" hangingPunct="1">
              <a:spcAft>
                <a:spcPts val="0"/>
              </a:spcAft>
              <a:buClr>
                <a:schemeClr val="tx1">
                  <a:shade val="95000"/>
                </a:schemeClr>
              </a:buClr>
              <a:buFont typeface="Wingdings 2"/>
              <a:buChar char=""/>
              <a:defRPr/>
            </a:pPr>
            <a:endParaRPr lang="es-ES" dirty="0"/>
          </a:p>
        </p:txBody>
      </p:sp>
    </p:spTree>
    <p:extLst>
      <p:ext uri="{BB962C8B-B14F-4D97-AF65-F5344CB8AC3E}">
        <p14:creationId xmlns:p14="http://schemas.microsoft.com/office/powerpoint/2010/main" val="34185902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2 Marcador de contenido"/>
          <p:cNvSpPr>
            <a:spLocks noGrp="1"/>
          </p:cNvSpPr>
          <p:nvPr>
            <p:ph sz="quarter" idx="1"/>
          </p:nvPr>
        </p:nvSpPr>
        <p:spPr>
          <a:xfrm>
            <a:off x="457200" y="928688"/>
            <a:ext cx="8229600" cy="5645150"/>
          </a:xfrm>
        </p:spPr>
        <p:txBody>
          <a:bodyPr/>
          <a:lstStyle/>
          <a:p>
            <a:pPr eaLnBrk="1" hangingPunct="1">
              <a:buFont typeface="Wingdings 2" pitchFamily="18" charset="2"/>
              <a:buNone/>
            </a:pPr>
            <a:endParaRPr lang="es-ES" dirty="0"/>
          </a:p>
          <a:p>
            <a:pPr eaLnBrk="1" hangingPunct="1"/>
            <a:r>
              <a:rPr lang="es-ES_tradnl" sz="2400" b="1" dirty="0"/>
              <a:t>MUEBLES PARA EL JARDIN</a:t>
            </a:r>
            <a:endParaRPr lang="es-ES" sz="2400" dirty="0"/>
          </a:p>
          <a:p>
            <a:pPr eaLnBrk="1" hangingPunct="1"/>
            <a:r>
              <a:rPr lang="es-ES_tradnl" sz="2400" dirty="0"/>
              <a:t>Mobiliario cómodo y decorativo  </a:t>
            </a:r>
            <a:endParaRPr lang="es-ES" sz="2400" dirty="0"/>
          </a:p>
          <a:p>
            <a:pPr eaLnBrk="1" hangingPunct="1"/>
            <a:r>
              <a:rPr lang="es-ES_tradnl" sz="2400" dirty="0"/>
              <a:t>Inalterable.</a:t>
            </a:r>
            <a:endParaRPr lang="es-ES" sz="2400" dirty="0"/>
          </a:p>
          <a:p>
            <a:pPr eaLnBrk="1" hangingPunct="1"/>
            <a:r>
              <a:rPr lang="es-ES_tradnl" sz="2400" dirty="0"/>
              <a:t>  </a:t>
            </a:r>
            <a:endParaRPr lang="es-ES" sz="2400" dirty="0"/>
          </a:p>
          <a:p>
            <a:pPr eaLnBrk="1" hangingPunct="1"/>
            <a:r>
              <a:rPr lang="es-ES_tradnl" sz="2400" b="1" dirty="0"/>
              <a:t>ESTRUCTURAS PARA EL JARDIN</a:t>
            </a:r>
            <a:endParaRPr lang="es-ES" sz="2400" dirty="0"/>
          </a:p>
          <a:p>
            <a:pPr eaLnBrk="1" hangingPunct="1"/>
            <a:r>
              <a:rPr lang="es-ES_tradnl" sz="2400" dirty="0"/>
              <a:t> </a:t>
            </a:r>
            <a:endParaRPr lang="es-ES" sz="2400" dirty="0"/>
          </a:p>
          <a:p>
            <a:pPr eaLnBrk="1" hangingPunct="1"/>
            <a:r>
              <a:rPr lang="es-ES_tradnl" sz="2400" dirty="0"/>
              <a:t>Cobertizos, invernaderos, cenadores, pabellones, palomares, etc...</a:t>
            </a:r>
            <a:endParaRPr lang="es-ES" sz="2400" dirty="0"/>
          </a:p>
        </p:txBody>
      </p:sp>
    </p:spTree>
    <p:extLst>
      <p:ext uri="{BB962C8B-B14F-4D97-AF65-F5344CB8AC3E}">
        <p14:creationId xmlns:p14="http://schemas.microsoft.com/office/powerpoint/2010/main" val="2461444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Chelsea.-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2 Imagen" descr="Chelsea.-Woolworths0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15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Chelsea 2009.-6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77571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Chelsea 2009.-1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36055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Chelsea 2009.-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721985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60649"/>
            <a:ext cx="7315200" cy="936103"/>
          </a:xfrm>
        </p:spPr>
        <p:txBody>
          <a:bodyPr>
            <a:normAutofit/>
          </a:bodyPr>
          <a:lstStyle/>
          <a:p>
            <a:r>
              <a:rPr lang="es-ES" sz="3600" b="1" dirty="0"/>
              <a:t>Selección de plantas</a:t>
            </a:r>
          </a:p>
        </p:txBody>
      </p:sp>
      <p:sp>
        <p:nvSpPr>
          <p:cNvPr id="3" name="2 Marcador de contenido"/>
          <p:cNvSpPr>
            <a:spLocks noGrp="1"/>
          </p:cNvSpPr>
          <p:nvPr>
            <p:ph sz="quarter" idx="1"/>
          </p:nvPr>
        </p:nvSpPr>
        <p:spPr>
          <a:xfrm>
            <a:off x="914400" y="1412776"/>
            <a:ext cx="7772400" cy="4896544"/>
          </a:xfrm>
        </p:spPr>
        <p:txBody>
          <a:bodyPr>
            <a:noAutofit/>
          </a:bodyPr>
          <a:lstStyle/>
          <a:p>
            <a:r>
              <a:rPr lang="es-ES" sz="2400" b="1" dirty="0"/>
              <a:t>Selección de plantas</a:t>
            </a:r>
            <a:r>
              <a:rPr lang="es-ES" sz="2400" dirty="0"/>
              <a:t>. Una vez decididos los espacios vegetales que incluiremos en el jardín, se inicia la selección de plantas para cada espacio. </a:t>
            </a:r>
          </a:p>
          <a:p>
            <a:r>
              <a:rPr lang="es-ES" sz="2400" dirty="0"/>
              <a:t>En primer lugar elegimos las </a:t>
            </a:r>
            <a:r>
              <a:rPr lang="es-ES" sz="2400" b="1" dirty="0"/>
              <a:t>plantas protagonistas</a:t>
            </a:r>
            <a:r>
              <a:rPr lang="es-ES" sz="2400" dirty="0"/>
              <a:t>, las que atraerán el principal protagonismo en el jardín. </a:t>
            </a:r>
          </a:p>
          <a:p>
            <a:r>
              <a:rPr lang="es-ES" sz="2400" dirty="0"/>
              <a:t>Los árboles serán generalmente plantas clave en los jardines pequeños. </a:t>
            </a:r>
          </a:p>
          <a:p>
            <a:r>
              <a:rPr lang="es-ES" sz="2400" dirty="0"/>
              <a:t>También pueden ser plantas clave los arbustos y otras plantas más pequeñas que se quieran destacar especialmente. </a:t>
            </a:r>
          </a:p>
        </p:txBody>
      </p:sp>
    </p:spTree>
    <p:extLst>
      <p:ext uri="{BB962C8B-B14F-4D97-AF65-F5344CB8AC3E}">
        <p14:creationId xmlns:p14="http://schemas.microsoft.com/office/powerpoint/2010/main" val="39161964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2"/>
            <a:ext cx="7772400" cy="4823048"/>
          </a:xfrm>
        </p:spPr>
        <p:txBody>
          <a:bodyPr>
            <a:normAutofit/>
          </a:bodyPr>
          <a:lstStyle/>
          <a:p>
            <a:r>
              <a:rPr lang="es-ES" sz="2400" dirty="0"/>
              <a:t>En segundo lugar elegimos plantas de soporte que ofrezcan una estructura permanente al diseño. </a:t>
            </a:r>
          </a:p>
          <a:p>
            <a:r>
              <a:rPr lang="es-ES" sz="2400" dirty="0"/>
              <a:t>Es el caso de setos, arbustos, pequeños árboles perennes, plantas trepadoras o áreas de césped.</a:t>
            </a:r>
          </a:p>
          <a:p>
            <a:r>
              <a:rPr lang="es-ES" sz="2400" dirty="0"/>
              <a:t>En tercer lugar elegimos las plantas de relleno, aquellas que deben cubrir los espacios vacíos o zonas de relleno.</a:t>
            </a:r>
          </a:p>
          <a:p>
            <a:r>
              <a:rPr lang="es-ES" sz="2400" dirty="0"/>
              <a:t> Las plantas rastreras o de porte bajo, serán las mejores para esta función. </a:t>
            </a:r>
          </a:p>
          <a:p>
            <a:r>
              <a:rPr lang="es-ES" sz="2400" dirty="0"/>
              <a:t>Se recomienda no incluir demasiadas plantas de relleno</a:t>
            </a:r>
            <a:r>
              <a:rPr lang="es-ES" sz="2800" dirty="0"/>
              <a:t>. </a:t>
            </a:r>
          </a:p>
          <a:p>
            <a:endParaRPr lang="es-ES" dirty="0"/>
          </a:p>
        </p:txBody>
      </p:sp>
    </p:spTree>
    <p:extLst>
      <p:ext uri="{BB962C8B-B14F-4D97-AF65-F5344CB8AC3E}">
        <p14:creationId xmlns:p14="http://schemas.microsoft.com/office/powerpoint/2010/main" val="16898939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340768"/>
            <a:ext cx="7474024" cy="4679032"/>
          </a:xfrm>
        </p:spPr>
        <p:txBody>
          <a:bodyPr/>
          <a:lstStyle/>
          <a:p>
            <a:r>
              <a:rPr lang="es-ES" sz="2400" dirty="0"/>
              <a:t>Por último, se seleccionarán las plantas decorativas. </a:t>
            </a:r>
          </a:p>
          <a:p>
            <a:r>
              <a:rPr lang="es-ES" sz="2400" dirty="0"/>
              <a:t>Estas plantas servirán de detalle atractivo dentro del conjunto aportando cambio y variedad al jardín en las distintas estaciones</a:t>
            </a:r>
          </a:p>
          <a:p>
            <a:r>
              <a:rPr lang="es-ES" sz="2400" dirty="0"/>
              <a:t>Como plantas decorativas se pueden incluir plantas vivaces, bulbosas, bianuales, anuales, herbáceas y pequeños arbustos, tanto de hoja perenne como caduca.</a:t>
            </a:r>
          </a:p>
          <a:p>
            <a:endParaRPr lang="es-ES" dirty="0"/>
          </a:p>
        </p:txBody>
      </p:sp>
    </p:spTree>
    <p:extLst>
      <p:ext uri="{BB962C8B-B14F-4D97-AF65-F5344CB8AC3E}">
        <p14:creationId xmlns:p14="http://schemas.microsoft.com/office/powerpoint/2010/main" val="37337978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332657"/>
            <a:ext cx="7315200" cy="1080119"/>
          </a:xfrm>
        </p:spPr>
        <p:txBody>
          <a:bodyPr>
            <a:normAutofit fontScale="90000"/>
          </a:bodyPr>
          <a:lstStyle/>
          <a:p>
            <a:r>
              <a:rPr lang="es-ES" sz="3200" b="1" dirty="0"/>
              <a:t>Diseño del jardín.-Anteproyecto y diseño definitivo.</a:t>
            </a:r>
          </a:p>
        </p:txBody>
      </p:sp>
      <p:sp>
        <p:nvSpPr>
          <p:cNvPr id="3" name="2 Marcador de contenido"/>
          <p:cNvSpPr>
            <a:spLocks noGrp="1"/>
          </p:cNvSpPr>
          <p:nvPr>
            <p:ph sz="quarter" idx="1"/>
          </p:nvPr>
        </p:nvSpPr>
        <p:spPr>
          <a:xfrm>
            <a:off x="914400" y="1628800"/>
            <a:ext cx="7618040" cy="4391000"/>
          </a:xfrm>
        </p:spPr>
        <p:txBody>
          <a:bodyPr>
            <a:normAutofit/>
          </a:bodyPr>
          <a:lstStyle/>
          <a:p>
            <a:r>
              <a:rPr lang="es-ES" sz="2400" dirty="0"/>
              <a:t>El Proyecto es el conjunto de planos, dibujos, esquemas y textos explicativos utilizados para plasmar (en papel, digitalmente, en maqueta o por otros medios de representación) el diseño de un jardín, antes de ser construido. </a:t>
            </a:r>
          </a:p>
          <a:p>
            <a:r>
              <a:rPr lang="es-ES" sz="2400" b="1" dirty="0"/>
              <a:t>Planteamiento del programa</a:t>
            </a:r>
            <a:r>
              <a:rPr lang="es-ES" sz="2400" dirty="0"/>
              <a:t>. Se refiere a la etapa inicial donde un Cliente busca un especialista para que diseñe un jardín que resuelva sus necesidades específicas de espacio y sus usos.</a:t>
            </a:r>
          </a:p>
        </p:txBody>
      </p:sp>
    </p:spTree>
    <p:extLst>
      <p:ext uri="{BB962C8B-B14F-4D97-AF65-F5344CB8AC3E}">
        <p14:creationId xmlns:p14="http://schemas.microsoft.com/office/powerpoint/2010/main" val="254718100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7474024" cy="4895056"/>
          </a:xfrm>
        </p:spPr>
        <p:txBody>
          <a:bodyPr>
            <a:normAutofit lnSpcReduction="10000"/>
          </a:bodyPr>
          <a:lstStyle/>
          <a:p>
            <a:r>
              <a:rPr lang="es-ES" sz="2400" dirty="0"/>
              <a:t>El cliente también le describe al diseñador los recursos de los cuales debe partir (terreno o construcción existentes, presupuesto asignado, tiempo de ejecución, etcétera).</a:t>
            </a:r>
          </a:p>
          <a:p>
            <a:r>
              <a:rPr lang="es-ES" sz="2400" b="1" dirty="0"/>
              <a:t>Interpretación del programa</a:t>
            </a:r>
            <a:r>
              <a:rPr lang="es-ES" sz="2400" dirty="0"/>
              <a:t>. El diseñador estudia las necesidades del cliente y de acuerdo a su interpretación y su capacidad profesional, establece los objetivos a investigar antes de hacer una propuesta.</a:t>
            </a:r>
          </a:p>
          <a:p>
            <a:r>
              <a:rPr lang="es-ES" sz="2400" dirty="0"/>
              <a:t> Las interpretaciones que el diseñados hace de las necesidades del cliente le servirán de guía en la siguiente etapa, pero están siempre sujetas a modificaciones posteriores según vaya avanzando el proceso de diseño.</a:t>
            </a:r>
          </a:p>
          <a:p>
            <a:endParaRPr lang="es-ES" dirty="0"/>
          </a:p>
        </p:txBody>
      </p:sp>
    </p:spTree>
    <p:extLst>
      <p:ext uri="{BB962C8B-B14F-4D97-AF65-F5344CB8AC3E}">
        <p14:creationId xmlns:p14="http://schemas.microsoft.com/office/powerpoint/2010/main" val="8081447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268760"/>
            <a:ext cx="7474024" cy="4751040"/>
          </a:xfrm>
        </p:spPr>
        <p:txBody>
          <a:bodyPr>
            <a:noAutofit/>
          </a:bodyPr>
          <a:lstStyle/>
          <a:p>
            <a:r>
              <a:rPr lang="es-ES" sz="2800" b="1" dirty="0"/>
              <a:t> </a:t>
            </a:r>
            <a:r>
              <a:rPr lang="es-ES" sz="2400" b="1" dirty="0"/>
              <a:t>Anteproyecto</a:t>
            </a:r>
            <a:r>
              <a:rPr lang="es-ES" sz="2400" dirty="0"/>
              <a:t>: Consta de un juego de planos, maqueta u otros medios de representación que explican por vez primera, de manera gráfica pero con carácter preliminar, cómo está diseñado el jardín.</a:t>
            </a:r>
          </a:p>
          <a:p>
            <a:r>
              <a:rPr lang="es-ES" sz="2400" dirty="0"/>
              <a:t>Generalmente, aunque el dibujo está a escala sólo se incluyen las cotas generales.</a:t>
            </a:r>
          </a:p>
          <a:p>
            <a:r>
              <a:rPr lang="es-ES" sz="2400" dirty="0"/>
              <a:t> Su propósito es puramente preliminar, para que el cliente decida si el diseño es de su agrado y cumple con sus requerimientos.</a:t>
            </a:r>
          </a:p>
          <a:p>
            <a:r>
              <a:rPr lang="es-ES" sz="2400" dirty="0"/>
              <a:t> En caso de que el Anteproyecto sea aprobado, entonces se realiza el proyecto definitivo.</a:t>
            </a:r>
          </a:p>
        </p:txBody>
      </p:sp>
    </p:spTree>
    <p:extLst>
      <p:ext uri="{BB962C8B-B14F-4D97-AF65-F5344CB8AC3E}">
        <p14:creationId xmlns:p14="http://schemas.microsoft.com/office/powerpoint/2010/main" val="37343607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4665"/>
            <a:ext cx="7315200" cy="1008111"/>
          </a:xfrm>
        </p:spPr>
        <p:txBody>
          <a:bodyPr>
            <a:noAutofit/>
          </a:bodyPr>
          <a:lstStyle/>
          <a:p>
            <a:r>
              <a:rPr lang="es-ES" sz="3200" b="1" dirty="0"/>
              <a:t>Construcción y plantación del jardín</a:t>
            </a:r>
          </a:p>
        </p:txBody>
      </p:sp>
      <p:sp>
        <p:nvSpPr>
          <p:cNvPr id="3" name="2 Marcador de contenido"/>
          <p:cNvSpPr>
            <a:spLocks noGrp="1"/>
          </p:cNvSpPr>
          <p:nvPr>
            <p:ph sz="quarter" idx="1"/>
          </p:nvPr>
        </p:nvSpPr>
        <p:spPr>
          <a:xfrm>
            <a:off x="914400" y="1556792"/>
            <a:ext cx="7618040" cy="4463008"/>
          </a:xfrm>
        </p:spPr>
        <p:txBody>
          <a:bodyPr>
            <a:normAutofit/>
          </a:bodyPr>
          <a:lstStyle/>
          <a:p>
            <a:r>
              <a:rPr lang="es-ES" sz="2400" dirty="0"/>
              <a:t>El proceso de instalación de un jardín dependerá del tipo de jardín, su diseño, complejidad y grado de acabado que hayamos previsto para él. </a:t>
            </a:r>
          </a:p>
          <a:p>
            <a:r>
              <a:rPr lang="es-ES" sz="2400" dirty="0"/>
              <a:t>Las etapas aquí recogidas pueden ser orientativas de un procedimiento estándar.</a:t>
            </a:r>
          </a:p>
          <a:p>
            <a:r>
              <a:rPr lang="es-ES" sz="2400" dirty="0"/>
              <a:t> Por supuesto no son necesarias todas, realizaremos sólo las que afecten a nuestro jardín, pero conviene seguir un proceso lógico similar a éste. </a:t>
            </a:r>
          </a:p>
        </p:txBody>
      </p:sp>
    </p:spTree>
    <p:extLst>
      <p:ext uri="{BB962C8B-B14F-4D97-AF65-F5344CB8AC3E}">
        <p14:creationId xmlns:p14="http://schemas.microsoft.com/office/powerpoint/2010/main" val="9038828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914400" y="332657"/>
            <a:ext cx="7315200" cy="1152127"/>
          </a:xfrm>
        </p:spPr>
        <p:txBody>
          <a:bodyPr>
            <a:normAutofit/>
          </a:bodyPr>
          <a:lstStyle/>
          <a:p>
            <a:r>
              <a:rPr lang="es-ES" sz="3200" b="1" dirty="0"/>
              <a:t>Replanteo del plano al terreno y    movimiento de tierras.</a:t>
            </a:r>
          </a:p>
        </p:txBody>
      </p:sp>
      <p:sp>
        <p:nvSpPr>
          <p:cNvPr id="5" name="4 Marcador de contenido"/>
          <p:cNvSpPr>
            <a:spLocks noGrp="1"/>
          </p:cNvSpPr>
          <p:nvPr>
            <p:ph sz="quarter" idx="1"/>
          </p:nvPr>
        </p:nvSpPr>
        <p:spPr>
          <a:xfrm>
            <a:off x="914400" y="1628800"/>
            <a:ext cx="7546032" cy="4824536"/>
          </a:xfrm>
        </p:spPr>
        <p:txBody>
          <a:bodyPr>
            <a:normAutofit/>
          </a:bodyPr>
          <a:lstStyle/>
          <a:p>
            <a:r>
              <a:rPr lang="es-ES" sz="2400" b="1" dirty="0"/>
              <a:t>a)</a:t>
            </a:r>
            <a:r>
              <a:rPr lang="es-ES" sz="2400" dirty="0"/>
              <a:t>Señalización sobre el terreno. Replanteos.</a:t>
            </a:r>
          </a:p>
          <a:p>
            <a:r>
              <a:rPr lang="es-ES" sz="2400" dirty="0"/>
              <a:t>Mediante cinta métrica, teodolitos, etc., se irán marcando sobre el terreno con estacas, yeso, etc., los diversos elementos del jardín tal y como vienen representados en el plano, previendo los movimientos de tierra que hubiera y la apertura de zanjas de drenaje, etc.</a:t>
            </a:r>
          </a:p>
          <a:p>
            <a:r>
              <a:rPr lang="es-ES" sz="2400" b="1" dirty="0"/>
              <a:t>b)</a:t>
            </a:r>
            <a:r>
              <a:rPr lang="es-ES" sz="2400" dirty="0"/>
              <a:t> Movimientos de tierra.</a:t>
            </a:r>
          </a:p>
          <a:p>
            <a:r>
              <a:rPr lang="es-ES" sz="2400" dirty="0"/>
              <a:t>Son los trabajos de la maquinaria pesada. Se le da al terreno la forma deseada, se abren zanjas para drenajes, se abren huecos para estanques, piscinas, etc.</a:t>
            </a:r>
          </a:p>
          <a:p>
            <a:endParaRPr lang="es-ES" dirty="0"/>
          </a:p>
          <a:p>
            <a:endParaRPr lang="es-ES" dirty="0"/>
          </a:p>
        </p:txBody>
      </p:sp>
    </p:spTree>
    <p:extLst>
      <p:ext uri="{BB962C8B-B14F-4D97-AF65-F5344CB8AC3E}">
        <p14:creationId xmlns:p14="http://schemas.microsoft.com/office/powerpoint/2010/main" val="200340355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268760"/>
            <a:ext cx="7618040" cy="4751040"/>
          </a:xfrm>
        </p:spPr>
        <p:txBody>
          <a:bodyPr/>
          <a:lstStyle/>
          <a:p>
            <a:r>
              <a:rPr lang="es-ES" sz="2800" b="1" dirty="0"/>
              <a:t>c) </a:t>
            </a:r>
            <a:r>
              <a:rPr lang="es-ES" sz="2400" dirty="0"/>
              <a:t>Obra civil.</a:t>
            </a:r>
          </a:p>
          <a:p>
            <a:r>
              <a:rPr lang="es-ES" sz="2400" dirty="0"/>
              <a:t>Se ejecutan todas las obras de albañilería: colocación de bordillos, pavimentos, arquetas, imbornales, pérgolas, escaleras, etc.</a:t>
            </a:r>
          </a:p>
          <a:p>
            <a:r>
              <a:rPr lang="es-ES" sz="2400" dirty="0"/>
              <a:t> Se aporta igualmente la tierra vegetal necesaria, turbas, etc. y en general todo aquello que viene en camiones.</a:t>
            </a:r>
          </a:p>
          <a:p>
            <a:r>
              <a:rPr lang="es-ES" sz="2400" dirty="0"/>
              <a:t> Podemos incluir aquí la plantación de grandes ejemplares trasplantados que exigen maquinaria pesada</a:t>
            </a:r>
            <a:r>
              <a:rPr lang="es-ES" sz="2800" dirty="0"/>
              <a:t>.</a:t>
            </a:r>
          </a:p>
          <a:p>
            <a:endParaRPr lang="es-ES" dirty="0"/>
          </a:p>
        </p:txBody>
      </p:sp>
    </p:spTree>
    <p:extLst>
      <p:ext uri="{BB962C8B-B14F-4D97-AF65-F5344CB8AC3E}">
        <p14:creationId xmlns:p14="http://schemas.microsoft.com/office/powerpoint/2010/main" val="98891596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99592" y="1268760"/>
            <a:ext cx="7560840" cy="5112568"/>
          </a:xfrm>
        </p:spPr>
        <p:txBody>
          <a:bodyPr/>
          <a:lstStyle/>
          <a:p>
            <a:r>
              <a:rPr lang="es-ES" sz="2800" b="1" dirty="0"/>
              <a:t>d) </a:t>
            </a:r>
            <a:r>
              <a:rPr lang="es-ES" sz="2400" dirty="0"/>
              <a:t>Instalación de electricidad y fontanería.</a:t>
            </a:r>
          </a:p>
          <a:p>
            <a:r>
              <a:rPr lang="es-ES" sz="2400" dirty="0"/>
              <a:t>Se abren las zanjas en terreno blando para la instalación de cables y tendido de tuberías para el riego, ya que aquellas necesarias en terreno duro se habrán hecho durante la ejecución de la obra civil.</a:t>
            </a:r>
          </a:p>
          <a:p>
            <a:r>
              <a:rPr lang="es-ES" sz="2800" b="1" dirty="0"/>
              <a:t>e) </a:t>
            </a:r>
            <a:r>
              <a:rPr lang="es-ES" sz="2400" dirty="0"/>
              <a:t>Preparación del terreno para la plantación.</a:t>
            </a:r>
          </a:p>
          <a:p>
            <a:r>
              <a:rPr lang="es-ES" sz="2400" dirty="0"/>
              <a:t>Se realizan todas las labores de roturado y rastrillado. </a:t>
            </a:r>
          </a:p>
          <a:p>
            <a:r>
              <a:rPr lang="es-ES" sz="2400" dirty="0"/>
              <a:t>Se abren hoyos para la plantación de árboles y arbustos.</a:t>
            </a:r>
          </a:p>
          <a:p>
            <a:endParaRPr lang="es-ES" dirty="0"/>
          </a:p>
        </p:txBody>
      </p:sp>
    </p:spTree>
    <p:extLst>
      <p:ext uri="{BB962C8B-B14F-4D97-AF65-F5344CB8AC3E}">
        <p14:creationId xmlns:p14="http://schemas.microsoft.com/office/powerpoint/2010/main" val="21719129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60649"/>
            <a:ext cx="7315200" cy="936103"/>
          </a:xfrm>
        </p:spPr>
        <p:txBody>
          <a:bodyPr>
            <a:normAutofit/>
          </a:bodyPr>
          <a:lstStyle/>
          <a:p>
            <a:r>
              <a:rPr lang="es-ES" dirty="0"/>
              <a:t>.</a:t>
            </a:r>
            <a:r>
              <a:rPr lang="es-ES" sz="3600" b="1" dirty="0"/>
              <a:t>Enmiendas y Fertilización</a:t>
            </a:r>
          </a:p>
        </p:txBody>
      </p:sp>
      <p:sp>
        <p:nvSpPr>
          <p:cNvPr id="3" name="2 Marcador de contenido"/>
          <p:cNvSpPr>
            <a:spLocks noGrp="1"/>
          </p:cNvSpPr>
          <p:nvPr>
            <p:ph sz="quarter" idx="1"/>
          </p:nvPr>
        </p:nvSpPr>
        <p:spPr>
          <a:xfrm>
            <a:off x="914400" y="1556793"/>
            <a:ext cx="7315200" cy="4752568"/>
          </a:xfrm>
        </p:spPr>
        <p:txBody>
          <a:bodyPr>
            <a:normAutofit lnSpcReduction="10000"/>
          </a:bodyPr>
          <a:lstStyle/>
          <a:p>
            <a:r>
              <a:rPr lang="es-ES" sz="2400" dirty="0"/>
              <a:t>La enmienda es el aporte de un producto fertilizante o de materiales destinados a mejorar la calidad de los suelos (en términos de estructura y composición, ajustando sus nutrientes, su pH (acidez o basicidad)).</a:t>
            </a:r>
          </a:p>
          <a:p>
            <a:r>
              <a:rPr lang="es-ES" sz="2400" b="1" dirty="0"/>
              <a:t>Enmiendas orgánicas</a:t>
            </a:r>
          </a:p>
          <a:p>
            <a:r>
              <a:rPr lang="es-ES" sz="2400" dirty="0"/>
              <a:t>Son las que se realizan con materiales orgánicos, como el mantillo, la tierra de brezo o de castaño, el estiercol, etc. Suelen realizarse para mejorar las características físicas del suelo aportando materia orgánica. </a:t>
            </a:r>
          </a:p>
          <a:p>
            <a:r>
              <a:rPr lang="es-ES" sz="2400" dirty="0"/>
              <a:t>Mejoran la compactación del suelo y aportan también nutrientes.</a:t>
            </a:r>
          </a:p>
          <a:p>
            <a:endParaRPr lang="es-ES" dirty="0"/>
          </a:p>
        </p:txBody>
      </p:sp>
    </p:spTree>
    <p:extLst>
      <p:ext uri="{BB962C8B-B14F-4D97-AF65-F5344CB8AC3E}">
        <p14:creationId xmlns:p14="http://schemas.microsoft.com/office/powerpoint/2010/main" val="28274873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332657"/>
            <a:ext cx="7315200" cy="936103"/>
          </a:xfrm>
        </p:spPr>
        <p:txBody>
          <a:bodyPr>
            <a:normAutofit/>
          </a:bodyPr>
          <a:lstStyle/>
          <a:p>
            <a:r>
              <a:rPr lang="es-ES" sz="3600" b="1" dirty="0"/>
              <a:t>Enmiendas del pH</a:t>
            </a:r>
          </a:p>
        </p:txBody>
      </p:sp>
      <p:sp>
        <p:nvSpPr>
          <p:cNvPr id="3" name="2 Marcador de contenido"/>
          <p:cNvSpPr>
            <a:spLocks noGrp="1"/>
          </p:cNvSpPr>
          <p:nvPr>
            <p:ph sz="quarter" idx="1"/>
          </p:nvPr>
        </p:nvSpPr>
        <p:spPr>
          <a:xfrm>
            <a:off x="914400" y="1484785"/>
            <a:ext cx="7315200" cy="4824576"/>
          </a:xfrm>
        </p:spPr>
        <p:txBody>
          <a:bodyPr>
            <a:normAutofit lnSpcReduction="10000"/>
          </a:bodyPr>
          <a:lstStyle/>
          <a:p>
            <a:r>
              <a:rPr lang="es-ES" sz="2400" dirty="0"/>
              <a:t>Pueden ser enmiendas básicas, que afectan a las propiedades físicas y químicas del suelo (por ejemplo, sobre el pH) estableciendo un medio más propicio para el desarrollo de un cultivo o pueden ser enmiendas orgánicas, que también actúan sobre la vida microbiana del suelo. Las enmiendas también a menudo contienen cantidades significativas de nutrientes y son a veces sinónimo de fertilizantes. </a:t>
            </a:r>
          </a:p>
          <a:p>
            <a:r>
              <a:rPr lang="es-ES" sz="2400" dirty="0"/>
              <a:t>Los suelos ácidos se neutralizan con tratamientos alcalinos. Se pueden utilizar varios productos.</a:t>
            </a:r>
          </a:p>
          <a:p>
            <a:r>
              <a:rPr lang="es-ES" sz="2400" dirty="0"/>
              <a:t> La cal es uno de los materiales más eficaces.</a:t>
            </a:r>
          </a:p>
          <a:p>
            <a:endParaRPr lang="es-ES" dirty="0"/>
          </a:p>
        </p:txBody>
      </p:sp>
    </p:spTree>
    <p:extLst>
      <p:ext uri="{BB962C8B-B14F-4D97-AF65-F5344CB8AC3E}">
        <p14:creationId xmlns:p14="http://schemas.microsoft.com/office/powerpoint/2010/main" val="118123095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268760"/>
            <a:ext cx="7546032" cy="4751040"/>
          </a:xfrm>
        </p:spPr>
        <p:txBody>
          <a:bodyPr/>
          <a:lstStyle/>
          <a:p>
            <a:r>
              <a:rPr lang="es-ES" sz="2400" dirty="0"/>
              <a:t>En suelos alcalinos, se puede utilizar fertilizantes acidificantes, como el sulfato de amonio, el nitrato de amonio o la urea. </a:t>
            </a:r>
          </a:p>
          <a:p>
            <a:r>
              <a:rPr lang="es-ES" sz="2400" dirty="0"/>
              <a:t>Entre las enmiendas: el yeso es útil para los suelos salinos y sódicos y también puede proporcionar azufre.</a:t>
            </a:r>
          </a:p>
          <a:p>
            <a:r>
              <a:rPr lang="es-ES" sz="2400" dirty="0"/>
              <a:t>Las necesidades de las enmiendas nos la tiene que reflejar si son necesarias, el análisis previo del terreno.</a:t>
            </a:r>
          </a:p>
          <a:p>
            <a:endParaRPr lang="es-ES" dirty="0"/>
          </a:p>
        </p:txBody>
      </p:sp>
    </p:spTree>
    <p:extLst>
      <p:ext uri="{BB962C8B-B14F-4D97-AF65-F5344CB8AC3E}">
        <p14:creationId xmlns:p14="http://schemas.microsoft.com/office/powerpoint/2010/main" val="388816395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4665"/>
            <a:ext cx="7315200" cy="1152127"/>
          </a:xfrm>
        </p:spPr>
        <p:txBody>
          <a:bodyPr>
            <a:noAutofit/>
          </a:bodyPr>
          <a:lstStyle/>
          <a:p>
            <a:r>
              <a:rPr lang="es-ES" sz="3200" b="1" dirty="0"/>
              <a:t>Terminaremos con la fase de plantación</a:t>
            </a:r>
          </a:p>
        </p:txBody>
      </p:sp>
      <p:sp>
        <p:nvSpPr>
          <p:cNvPr id="3" name="2 Marcador de contenido"/>
          <p:cNvSpPr>
            <a:spLocks noGrp="1"/>
          </p:cNvSpPr>
          <p:nvPr>
            <p:ph sz="quarter" idx="1"/>
          </p:nvPr>
        </p:nvSpPr>
        <p:spPr>
          <a:xfrm>
            <a:off x="914400" y="1700809"/>
            <a:ext cx="7315200" cy="4608552"/>
          </a:xfrm>
        </p:spPr>
        <p:txBody>
          <a:bodyPr/>
          <a:lstStyle/>
          <a:p>
            <a:pPr marL="0" indent="0">
              <a:buNone/>
            </a:pPr>
            <a:r>
              <a:rPr lang="es-ES" dirty="0"/>
              <a:t>. </a:t>
            </a:r>
          </a:p>
          <a:p>
            <a:r>
              <a:rPr lang="es-ES" sz="2400" dirty="0"/>
              <a:t>Plantación de árboles y arbustos. </a:t>
            </a:r>
          </a:p>
          <a:p>
            <a:r>
              <a:rPr lang="es-ES" sz="2400" dirty="0"/>
              <a:t>Instalación de las redes secundarias o de aplicación de riego. </a:t>
            </a:r>
          </a:p>
          <a:p>
            <a:r>
              <a:rPr lang="es-ES" sz="2400" dirty="0"/>
              <a:t>Instalación (siembra o plantación ) de praderas. </a:t>
            </a:r>
          </a:p>
          <a:p>
            <a:r>
              <a:rPr lang="es-ES" sz="2400" dirty="0"/>
              <a:t>Plantación de macizos, setos y borduras. </a:t>
            </a:r>
          </a:p>
          <a:p>
            <a:r>
              <a:rPr lang="es-ES" sz="2400" dirty="0"/>
              <a:t>Plantación de plantas de flor anuales y vivaces. </a:t>
            </a:r>
          </a:p>
          <a:p>
            <a:endParaRPr lang="es-ES" sz="2800" dirty="0"/>
          </a:p>
        </p:txBody>
      </p:sp>
    </p:spTree>
    <p:extLst>
      <p:ext uri="{BB962C8B-B14F-4D97-AF65-F5344CB8AC3E}">
        <p14:creationId xmlns:p14="http://schemas.microsoft.com/office/powerpoint/2010/main" val="34954534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1138138"/>
          </a:xfrm>
        </p:spPr>
        <p:txBody>
          <a:bodyPr>
            <a:normAutofit fontScale="90000"/>
          </a:bodyPr>
          <a:lstStyle/>
          <a:p>
            <a:r>
              <a:rPr lang="es-ES" sz="3600" b="1" dirty="0"/>
              <a:t>Apertura de hoyos y zanjas para plantación..</a:t>
            </a:r>
          </a:p>
        </p:txBody>
      </p:sp>
      <p:sp>
        <p:nvSpPr>
          <p:cNvPr id="3" name="2 Marcador de contenido"/>
          <p:cNvSpPr>
            <a:spLocks noGrp="1"/>
          </p:cNvSpPr>
          <p:nvPr>
            <p:ph sz="quarter" idx="1"/>
          </p:nvPr>
        </p:nvSpPr>
        <p:spPr>
          <a:xfrm>
            <a:off x="914400" y="1772816"/>
            <a:ext cx="7618040" cy="4246984"/>
          </a:xfrm>
        </p:spPr>
        <p:txBody>
          <a:bodyPr>
            <a:normAutofit/>
          </a:bodyPr>
          <a:lstStyle/>
          <a:p>
            <a:r>
              <a:rPr lang="es-ES" sz="2400" dirty="0"/>
              <a:t>La apertura de los hoyos de plantación puede hacerse por medios manuales (pico y pala) o por medios mecánicos (retroexcavadora, trasplantadora, compresor, perforadora, etc.). </a:t>
            </a:r>
          </a:p>
          <a:p>
            <a:r>
              <a:rPr lang="es-ES" sz="2400" dirty="0"/>
              <a:t>El empleo de uno u otro sistema depende de las circunstancias, pues aunque los medios mecánicos son más efectivos y su rendimiento es mucho mayor, en ocasiones, por la inaccesibilidad de éstos, los hoyos deben realizarse a mano.</a:t>
            </a:r>
          </a:p>
          <a:p>
            <a:pPr marL="0" indent="0">
              <a:buNone/>
            </a:pPr>
            <a:r>
              <a:rPr lang="es-ES" dirty="0"/>
              <a:t>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75900462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772400" cy="5615136"/>
          </a:xfrm>
          <a:solidFill>
            <a:schemeClr val="bg1"/>
          </a:solidFill>
        </p:spPr>
        <p:txBody>
          <a:bodyPr>
            <a:normAutofit fontScale="77500" lnSpcReduction="20000"/>
          </a:bodyPr>
          <a:lstStyle/>
          <a:p>
            <a:pPr marL="0" indent="0">
              <a:buNone/>
            </a:pPr>
            <a:r>
              <a:rPr lang="es-ES" sz="3900" b="1" dirty="0"/>
              <a:t>Dimensiones de los hoyos y de las zanjas</a:t>
            </a:r>
          </a:p>
          <a:p>
            <a:pPr marL="0" indent="0">
              <a:buNone/>
            </a:pPr>
            <a:endParaRPr lang="es-ES" dirty="0"/>
          </a:p>
          <a:p>
            <a:r>
              <a:rPr lang="es-ES" sz="2800" dirty="0"/>
              <a:t>Palmeras y árboles muy grandes</a:t>
            </a:r>
          </a:p>
          <a:p>
            <a:pPr marL="0" indent="0">
              <a:buNone/>
            </a:pPr>
            <a:r>
              <a:rPr lang="es-ES" sz="2800" dirty="0"/>
              <a:t>     150 x 150 x 150</a:t>
            </a:r>
          </a:p>
          <a:p>
            <a:r>
              <a:rPr lang="es-ES" sz="2800" dirty="0"/>
              <a:t>Árboles grandes</a:t>
            </a:r>
          </a:p>
          <a:p>
            <a:pPr marL="0" indent="0">
              <a:buNone/>
            </a:pPr>
            <a:r>
              <a:rPr lang="es-ES" sz="2800" dirty="0"/>
              <a:t>    100 x 100 x 100</a:t>
            </a:r>
          </a:p>
          <a:p>
            <a:r>
              <a:rPr lang="es-ES" sz="2800" dirty="0"/>
              <a:t> Árboles jóvenes y arbustos grandes</a:t>
            </a:r>
          </a:p>
          <a:p>
            <a:pPr marL="0" indent="0">
              <a:buNone/>
            </a:pPr>
            <a:r>
              <a:rPr lang="es-ES" sz="2800" dirty="0"/>
              <a:t>    60 x 60 x 60</a:t>
            </a:r>
          </a:p>
          <a:p>
            <a:r>
              <a:rPr lang="es-ES" sz="2800" dirty="0"/>
              <a:t> Arbustos pequeños y plantas similares</a:t>
            </a:r>
          </a:p>
          <a:p>
            <a:pPr marL="0" indent="0">
              <a:buNone/>
            </a:pPr>
            <a:r>
              <a:rPr lang="es-ES" sz="2800" dirty="0"/>
              <a:t>    40 x 40 x 40</a:t>
            </a:r>
          </a:p>
          <a:p>
            <a:r>
              <a:rPr lang="es-ES" sz="2800" dirty="0"/>
              <a:t> Zanja para setos</a:t>
            </a:r>
          </a:p>
          <a:p>
            <a:pPr marL="0" indent="0">
              <a:buNone/>
            </a:pPr>
            <a:r>
              <a:rPr lang="es-ES" sz="2800" dirty="0"/>
              <a:t>     40 x 50</a:t>
            </a:r>
          </a:p>
          <a:p>
            <a:r>
              <a:rPr lang="es-ES" sz="2800" dirty="0"/>
              <a:t>Plantas vivaces y/o anuales</a:t>
            </a:r>
          </a:p>
          <a:p>
            <a:pPr marL="0" indent="0">
              <a:buNone/>
            </a:pPr>
            <a:r>
              <a:rPr lang="es-ES" sz="2800" dirty="0"/>
              <a:t>      20x20</a:t>
            </a:r>
          </a:p>
          <a:p>
            <a:endParaRPr lang="es-ES" dirty="0"/>
          </a:p>
        </p:txBody>
      </p:sp>
    </p:spTree>
    <p:extLst>
      <p:ext uri="{BB962C8B-B14F-4D97-AF65-F5344CB8AC3E}">
        <p14:creationId xmlns:p14="http://schemas.microsoft.com/office/powerpoint/2010/main" val="9137633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60649"/>
            <a:ext cx="7315200" cy="1008111"/>
          </a:xfrm>
        </p:spPr>
        <p:txBody>
          <a:bodyPr>
            <a:normAutofit/>
          </a:bodyPr>
          <a:lstStyle/>
          <a:p>
            <a:r>
              <a:rPr lang="es-ES" sz="3200" b="1" dirty="0"/>
              <a:t>Elección de plantas para setos</a:t>
            </a:r>
          </a:p>
        </p:txBody>
      </p:sp>
      <p:sp>
        <p:nvSpPr>
          <p:cNvPr id="3" name="2 Marcador de contenido"/>
          <p:cNvSpPr>
            <a:spLocks noGrp="1"/>
          </p:cNvSpPr>
          <p:nvPr>
            <p:ph sz="quarter" idx="1"/>
          </p:nvPr>
        </p:nvSpPr>
        <p:spPr>
          <a:xfrm>
            <a:off x="914400" y="1556793"/>
            <a:ext cx="7315200" cy="4752568"/>
          </a:xfrm>
        </p:spPr>
        <p:txBody>
          <a:bodyPr>
            <a:normAutofit/>
          </a:bodyPr>
          <a:lstStyle/>
          <a:p>
            <a:r>
              <a:rPr lang="es-ES" sz="2400" dirty="0"/>
              <a:t>Introducción</a:t>
            </a:r>
          </a:p>
          <a:p>
            <a:r>
              <a:rPr lang="es-ES" sz="2400" dirty="0"/>
              <a:t>• ¿a que llamamos seto?</a:t>
            </a:r>
          </a:p>
          <a:p>
            <a:r>
              <a:rPr lang="es-ES" sz="2400" dirty="0"/>
              <a:t> </a:t>
            </a:r>
            <a:r>
              <a:rPr lang="es-ES" sz="2400" dirty="0">
                <a:latin typeface="Arial" pitchFamily="34" charset="0"/>
                <a:cs typeface="Arial" pitchFamily="34" charset="0"/>
              </a:rPr>
              <a:t>Condiciones generales de una especie vegetal para ser buen seto vegetación apretada capaz de crecer siempre con intensidad y producir ramificaciones llenas de hojas en la parte inferior del tallo que se comporte bien al corte de la tijera. es decir, que se repongan rápido después de cada corte:</a:t>
            </a:r>
          </a:p>
          <a:p>
            <a:r>
              <a:rPr lang="es-ES" sz="2400" b="1" dirty="0">
                <a:latin typeface="Arial" pitchFamily="34" charset="0"/>
                <a:cs typeface="Arial" pitchFamily="34" charset="0"/>
              </a:rPr>
              <a:t>boj</a:t>
            </a:r>
            <a:r>
              <a:rPr lang="es-ES" sz="2400" b="1" dirty="0"/>
              <a:t>, aligustre, evonimo, durillo,cupressus, tejo, tuyas, romero etc…</a:t>
            </a:r>
          </a:p>
        </p:txBody>
      </p:sp>
    </p:spTree>
    <p:extLst>
      <p:ext uri="{BB962C8B-B14F-4D97-AF65-F5344CB8AC3E}">
        <p14:creationId xmlns:p14="http://schemas.microsoft.com/office/powerpoint/2010/main" val="255357837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Los setos rodean, separan u ocultan partes del jardín, a la vez que constituyen formaciones más atractivas que los muros.</a:t>
            </a:r>
          </a:p>
          <a:p>
            <a:r>
              <a:rPr lang="es-ES" dirty="0"/>
              <a:t>El seto desempeña la misma función que el muro y se considera una alternativa más económica, a pesar de tener un crecimiento lento y necesitar un mantenimiento continuado.</a:t>
            </a:r>
          </a:p>
          <a:p>
            <a:r>
              <a:rPr lang="es-ES" dirty="0"/>
              <a:t>Por ello, para ahorrar costes elegiremos una variedad sencilla y fácil de cuidar.</a:t>
            </a:r>
          </a:p>
          <a:p>
            <a:r>
              <a:rPr lang="es-ES" dirty="0"/>
              <a:t>Muchos de los setos utilizados son para ocultarnos, para proteger nuestra intimidad, para separar zonas ...., y pueden cambiar con las diferentes estaciones del año. Unos lucirán flores o pequeños frutos de variados colores además de hojas.</a:t>
            </a:r>
          </a:p>
        </p:txBody>
      </p:sp>
    </p:spTree>
    <p:extLst>
      <p:ext uri="{BB962C8B-B14F-4D97-AF65-F5344CB8AC3E}">
        <p14:creationId xmlns:p14="http://schemas.microsoft.com/office/powerpoint/2010/main" val="107994722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Que elijamos un seto u otro dependerá de la función que vaya a desempeñar, del estilo del jardín, del espacio y una cuestión muy importante a tener en cuenta del tiempo que dispongamos para cuidarlo.</a:t>
            </a:r>
          </a:p>
          <a:p>
            <a:r>
              <a:rPr lang="es-ES" dirty="0"/>
              <a:t>Si el seto lo utiliza como un medio ornamental debe propiciar un ambiente adecuado para que cualquier tipo de planta y flor pueda brillar con luz propia y no se difumine por el entorno.</a:t>
            </a:r>
          </a:p>
          <a:p>
            <a:r>
              <a:rPr lang="es-ES" dirty="0"/>
              <a:t>Para conseguir un seto radiante, es decir que tenga un brillo natural, que crezca tupido y con vigor debemos tener en cuenta una serie de importantísimas recomendaciones:</a:t>
            </a:r>
          </a:p>
        </p:txBody>
      </p:sp>
    </p:spTree>
    <p:extLst>
      <p:ext uri="{BB962C8B-B14F-4D97-AF65-F5344CB8AC3E}">
        <p14:creationId xmlns:p14="http://schemas.microsoft.com/office/powerpoint/2010/main" val="405477400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Colocar las plantas para la formación del seto con una separación entre cuarenta y noventa centímetros para plantas de hoja ancha y a una separación aproximada de unos setenta cm. para coníferas.</a:t>
            </a:r>
          </a:p>
          <a:p>
            <a:r>
              <a:rPr lang="es-ES" dirty="0"/>
              <a:t>Para ahorrar tiempo elegir plantas que sólo necesiten recortarse una vez al año. </a:t>
            </a:r>
          </a:p>
          <a:p>
            <a:r>
              <a:rPr lang="es-ES" dirty="0"/>
              <a:t>Los setos informales requieren menos cuidado y son más fáciles de recortar.</a:t>
            </a:r>
          </a:p>
          <a:p>
            <a:r>
              <a:rPr lang="es-ES" dirty="0"/>
              <a:t>* Controlar la altura del seto.</a:t>
            </a:r>
          </a:p>
          <a:p>
            <a:r>
              <a:rPr lang="es-ES" dirty="0"/>
              <a:t>* Controlar las posibles enfermedades de los setos aplicando el método preventivo más idóneo.</a:t>
            </a:r>
          </a:p>
          <a:p>
            <a:r>
              <a:rPr lang="es-ES" dirty="0"/>
              <a:t>* Importante, riegos periódicos en primavera</a:t>
            </a:r>
          </a:p>
          <a:p>
            <a:endParaRPr lang="es-ES" dirty="0"/>
          </a:p>
        </p:txBody>
      </p:sp>
    </p:spTree>
    <p:extLst>
      <p:ext uri="{BB962C8B-B14F-4D97-AF65-F5344CB8AC3E}">
        <p14:creationId xmlns:p14="http://schemas.microsoft.com/office/powerpoint/2010/main" val="233208125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¿Cómo podar un seto?</a:t>
            </a:r>
          </a:p>
          <a:p>
            <a:r>
              <a:rPr lang="es-ES" dirty="0"/>
              <a:t>Debemos tener unas herramientas adecuadas. Así se considera fundamental tener una tijera cortasetos para un seto normal o un cortasetos a motor cuando se trate de un seto de grandes dimensiones.</a:t>
            </a:r>
          </a:p>
          <a:p>
            <a:r>
              <a:rPr lang="es-ES" dirty="0"/>
              <a:t>Recomendamos extender una cuerda de un extremo a otro del seto para conseguir unos trazados rectos.</a:t>
            </a:r>
          </a:p>
          <a:p>
            <a:r>
              <a:rPr lang="es-ES" dirty="0"/>
              <a:t>Empezaremos por podar las caras verticales y al final recortaremos el seto por la parte superior siguiendo la trayectoria de la cuerda o tirantez.</a:t>
            </a:r>
          </a:p>
        </p:txBody>
      </p:sp>
    </p:spTree>
    <p:extLst>
      <p:ext uri="{BB962C8B-B14F-4D97-AF65-F5344CB8AC3E}">
        <p14:creationId xmlns:p14="http://schemas.microsoft.com/office/powerpoint/2010/main" val="262736252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474024" cy="5111080"/>
          </a:xfrm>
        </p:spPr>
        <p:txBody>
          <a:bodyPr>
            <a:normAutofit/>
          </a:bodyPr>
          <a:lstStyle/>
          <a:p>
            <a:r>
              <a:rPr lang="es-ES" sz="2400" dirty="0"/>
              <a:t>Elección de la especie y tipos de setos</a:t>
            </a:r>
          </a:p>
          <a:p>
            <a:r>
              <a:rPr lang="es-ES" sz="2400" dirty="0"/>
              <a:t>• Elección de la especie</a:t>
            </a:r>
          </a:p>
          <a:p>
            <a:pPr marL="514350" indent="-514350">
              <a:buFont typeface="+mj-lt"/>
              <a:buAutoNum type="arabicPeriod"/>
            </a:pPr>
            <a:r>
              <a:rPr lang="es-ES" sz="2400" dirty="0"/>
              <a:t>Clima</a:t>
            </a:r>
          </a:p>
          <a:p>
            <a:pPr marL="514350" indent="-514350">
              <a:buFont typeface="+mj-lt"/>
              <a:buAutoNum type="arabicPeriod"/>
            </a:pPr>
            <a:r>
              <a:rPr lang="es-ES" sz="2400" dirty="0"/>
              <a:t>Terreno</a:t>
            </a:r>
          </a:p>
          <a:p>
            <a:pPr marL="514350" indent="-514350">
              <a:buFont typeface="+mj-lt"/>
              <a:buAutoNum type="arabicPeriod"/>
            </a:pPr>
            <a:r>
              <a:rPr lang="es-ES" sz="2400" dirty="0"/>
              <a:t>Altura que queramos conseguir</a:t>
            </a:r>
          </a:p>
          <a:p>
            <a:r>
              <a:rPr lang="es-ES" sz="2400" dirty="0"/>
              <a:t> </a:t>
            </a:r>
            <a:r>
              <a:rPr lang="es-ES" sz="2400" b="1" dirty="0"/>
              <a:t>Tipos de setos según la altura</a:t>
            </a:r>
          </a:p>
          <a:p>
            <a:r>
              <a:rPr lang="es-ES" sz="2400" dirty="0"/>
              <a:t> setos altos: &gt; 2 metros de altura</a:t>
            </a:r>
          </a:p>
          <a:p>
            <a:r>
              <a:rPr lang="es-ES" sz="2400" dirty="0"/>
              <a:t> Cierre de perímetros, barreras ópticas, barreras acústicas etc…</a:t>
            </a:r>
          </a:p>
          <a:p>
            <a:pPr marL="0" indent="0">
              <a:buNone/>
            </a:pPr>
            <a:r>
              <a:rPr lang="es-ES" sz="2400" dirty="0"/>
              <a:t>    </a:t>
            </a:r>
            <a:r>
              <a:rPr lang="es-ES" sz="2400" b="1" dirty="0"/>
              <a:t>cipreses, leylandii, tuyas, tejos, cipreses, eugenias etc…</a:t>
            </a:r>
          </a:p>
        </p:txBody>
      </p:sp>
    </p:spTree>
    <p:extLst>
      <p:ext uri="{BB962C8B-B14F-4D97-AF65-F5344CB8AC3E}">
        <p14:creationId xmlns:p14="http://schemas.microsoft.com/office/powerpoint/2010/main" val="91413111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340768"/>
            <a:ext cx="7618040" cy="4679032"/>
          </a:xfrm>
        </p:spPr>
        <p:txBody>
          <a:bodyPr/>
          <a:lstStyle/>
          <a:p>
            <a:r>
              <a:rPr lang="es-ES" sz="2400" dirty="0"/>
              <a:t>Setos medios: ++- 0,5 0,5-1.5 metros de altura</a:t>
            </a:r>
          </a:p>
          <a:p>
            <a:r>
              <a:rPr lang="es-ES" sz="2400" dirty="0"/>
              <a:t>motivo decorativo, señalar caminos y para alargar fondos de macizos de flor (arriates)</a:t>
            </a:r>
          </a:p>
          <a:p>
            <a:r>
              <a:rPr lang="es-ES" sz="2400" b="1" dirty="0"/>
              <a:t> aligustre, evonimo, durillo,arrayan etc… </a:t>
            </a:r>
            <a:r>
              <a:rPr lang="es-ES" sz="2400" dirty="0"/>
              <a:t>.</a:t>
            </a:r>
          </a:p>
          <a:p>
            <a:r>
              <a:rPr lang="es-ES" sz="2400" dirty="0"/>
              <a:t>Setos bajos: &lt; 0,3 metros de altura</a:t>
            </a:r>
          </a:p>
          <a:p>
            <a:r>
              <a:rPr lang="es-ES" sz="2400" dirty="0"/>
              <a:t>• delimitar macizos de flor (parterres), borduras</a:t>
            </a:r>
          </a:p>
          <a:p>
            <a:r>
              <a:rPr lang="es-ES" sz="2400" b="1" dirty="0"/>
              <a:t>romero, evonimo enano, lonicera nitida, boj enanos, lavanda etc….</a:t>
            </a:r>
          </a:p>
          <a:p>
            <a:endParaRPr lang="es-ES" dirty="0"/>
          </a:p>
        </p:txBody>
      </p:sp>
    </p:spTree>
    <p:extLst>
      <p:ext uri="{BB962C8B-B14F-4D97-AF65-F5344CB8AC3E}">
        <p14:creationId xmlns:p14="http://schemas.microsoft.com/office/powerpoint/2010/main" val="216212585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Formal Garden at Hampton Cou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2 CuadroTexto"/>
          <p:cNvSpPr txBox="1">
            <a:spLocks noChangeArrowheads="1"/>
          </p:cNvSpPr>
          <p:nvPr/>
        </p:nvSpPr>
        <p:spPr bwMode="auto">
          <a:xfrm>
            <a:off x="6804025" y="6381750"/>
            <a:ext cx="1871663" cy="368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dirty="0">
                <a:solidFill>
                  <a:prstClr val="black"/>
                </a:solidFill>
              </a:rPr>
              <a:t>Hampton Court</a:t>
            </a:r>
          </a:p>
        </p:txBody>
      </p:sp>
    </p:spTree>
    <p:extLst>
      <p:ext uri="{BB962C8B-B14F-4D97-AF65-F5344CB8AC3E}">
        <p14:creationId xmlns:p14="http://schemas.microsoft.com/office/powerpoint/2010/main" val="231192060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Formal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2 CuadroTexto"/>
          <p:cNvSpPr txBox="1">
            <a:spLocks noChangeArrowheads="1"/>
          </p:cNvSpPr>
          <p:nvPr/>
        </p:nvSpPr>
        <p:spPr bwMode="auto">
          <a:xfrm>
            <a:off x="7380288" y="6381750"/>
            <a:ext cx="1512887" cy="368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dirty="0">
                <a:solidFill>
                  <a:prstClr val="black"/>
                </a:solidFill>
              </a:rPr>
              <a:t>Jardin formal</a:t>
            </a:r>
          </a:p>
        </p:txBody>
      </p:sp>
    </p:spTree>
    <p:extLst>
      <p:ext uri="{BB962C8B-B14F-4D97-AF65-F5344CB8AC3E}">
        <p14:creationId xmlns:p14="http://schemas.microsoft.com/office/powerpoint/2010/main" val="396769234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Formal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2 CuadroTexto"/>
          <p:cNvSpPr txBox="1">
            <a:spLocks noChangeArrowheads="1"/>
          </p:cNvSpPr>
          <p:nvPr/>
        </p:nvSpPr>
        <p:spPr bwMode="auto">
          <a:xfrm>
            <a:off x="7308850" y="6308725"/>
            <a:ext cx="1584325" cy="3698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dirty="0">
                <a:solidFill>
                  <a:prstClr val="black"/>
                </a:solidFill>
              </a:rPr>
              <a:t>Jardin formal</a:t>
            </a:r>
          </a:p>
        </p:txBody>
      </p:sp>
    </p:spTree>
    <p:extLst>
      <p:ext uri="{BB962C8B-B14F-4D97-AF65-F5344CB8AC3E}">
        <p14:creationId xmlns:p14="http://schemas.microsoft.com/office/powerpoint/2010/main" val="256119158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Form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2 CuadroTexto"/>
          <p:cNvSpPr txBox="1">
            <a:spLocks noChangeArrowheads="1"/>
          </p:cNvSpPr>
          <p:nvPr/>
        </p:nvSpPr>
        <p:spPr bwMode="auto">
          <a:xfrm>
            <a:off x="7164388" y="6308725"/>
            <a:ext cx="1728787" cy="3698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dirty="0">
                <a:solidFill>
                  <a:prstClr val="black"/>
                </a:solidFill>
              </a:rPr>
              <a:t>Jardin formal</a:t>
            </a:r>
          </a:p>
        </p:txBody>
      </p:sp>
    </p:spTree>
    <p:extLst>
      <p:ext uri="{BB962C8B-B14F-4D97-AF65-F5344CB8AC3E}">
        <p14:creationId xmlns:p14="http://schemas.microsoft.com/office/powerpoint/2010/main" val="332546151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Forma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2 CuadroTexto"/>
          <p:cNvSpPr txBox="1">
            <a:spLocks noChangeArrowheads="1"/>
          </p:cNvSpPr>
          <p:nvPr/>
        </p:nvSpPr>
        <p:spPr bwMode="auto">
          <a:xfrm>
            <a:off x="7164388" y="6308725"/>
            <a:ext cx="1655762" cy="3698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dirty="0">
                <a:solidFill>
                  <a:prstClr val="black"/>
                </a:solidFill>
              </a:rPr>
              <a:t>Jardin formal</a:t>
            </a:r>
          </a:p>
        </p:txBody>
      </p:sp>
    </p:spTree>
    <p:extLst>
      <p:ext uri="{BB962C8B-B14F-4D97-AF65-F5344CB8AC3E}">
        <p14:creationId xmlns:p14="http://schemas.microsoft.com/office/powerpoint/2010/main" val="183702064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formal-he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2 CuadroTexto"/>
          <p:cNvSpPr txBox="1">
            <a:spLocks noChangeArrowheads="1"/>
          </p:cNvSpPr>
          <p:nvPr/>
        </p:nvSpPr>
        <p:spPr bwMode="auto">
          <a:xfrm>
            <a:off x="6875463" y="6165850"/>
            <a:ext cx="1944687" cy="368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dirty="0">
                <a:solidFill>
                  <a:prstClr val="black"/>
                </a:solidFill>
              </a:rPr>
              <a:t>Jardin formal</a:t>
            </a:r>
          </a:p>
        </p:txBody>
      </p:sp>
    </p:spTree>
    <p:extLst>
      <p:ext uri="{BB962C8B-B14F-4D97-AF65-F5344CB8AC3E}">
        <p14:creationId xmlns:p14="http://schemas.microsoft.com/office/powerpoint/2010/main" val="367325859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Formal-Hedg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2 CuadroTexto"/>
          <p:cNvSpPr txBox="1">
            <a:spLocks noChangeArrowheads="1"/>
          </p:cNvSpPr>
          <p:nvPr/>
        </p:nvSpPr>
        <p:spPr bwMode="auto">
          <a:xfrm>
            <a:off x="6156325" y="6453188"/>
            <a:ext cx="2736850" cy="3698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dirty="0">
                <a:solidFill>
                  <a:prstClr val="black"/>
                </a:solidFill>
              </a:rPr>
              <a:t>Jardin formal.-Mirabelle</a:t>
            </a:r>
          </a:p>
        </p:txBody>
      </p:sp>
    </p:spTree>
    <p:extLst>
      <p:ext uri="{BB962C8B-B14F-4D97-AF65-F5344CB8AC3E}">
        <p14:creationId xmlns:p14="http://schemas.microsoft.com/office/powerpoint/2010/main" val="38246056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Formal-hedges-facing-sou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3663"/>
            <a:ext cx="9144000"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2 CuadroTexto"/>
          <p:cNvSpPr txBox="1">
            <a:spLocks noChangeArrowheads="1"/>
          </p:cNvSpPr>
          <p:nvPr/>
        </p:nvSpPr>
        <p:spPr bwMode="auto">
          <a:xfrm>
            <a:off x="6588125" y="6165850"/>
            <a:ext cx="2232025" cy="368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dirty="0">
                <a:solidFill>
                  <a:prstClr val="black"/>
                </a:solidFill>
              </a:rPr>
              <a:t>Jardines formales</a:t>
            </a:r>
          </a:p>
        </p:txBody>
      </p:sp>
    </p:spTree>
    <p:extLst>
      <p:ext uri="{BB962C8B-B14F-4D97-AF65-F5344CB8AC3E}">
        <p14:creationId xmlns:p14="http://schemas.microsoft.com/office/powerpoint/2010/main" val="249779280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332657"/>
            <a:ext cx="7315200" cy="864095"/>
          </a:xfrm>
        </p:spPr>
        <p:txBody>
          <a:bodyPr>
            <a:normAutofit fontScale="90000"/>
          </a:bodyPr>
          <a:lstStyle/>
          <a:p>
            <a:r>
              <a:rPr lang="es-ES" sz="3600" b="1" dirty="0"/>
              <a:t>Elección de plantas para setos.</a:t>
            </a:r>
          </a:p>
        </p:txBody>
      </p:sp>
      <p:sp>
        <p:nvSpPr>
          <p:cNvPr id="3" name="2 Marcador de contenido"/>
          <p:cNvSpPr>
            <a:spLocks noGrp="1"/>
          </p:cNvSpPr>
          <p:nvPr>
            <p:ph sz="quarter" idx="1"/>
          </p:nvPr>
        </p:nvSpPr>
        <p:spPr>
          <a:xfrm>
            <a:off x="914400" y="1484784"/>
            <a:ext cx="7772400" cy="4824536"/>
          </a:xfrm>
        </p:spPr>
        <p:txBody>
          <a:bodyPr>
            <a:normAutofit lnSpcReduction="10000"/>
          </a:bodyPr>
          <a:lstStyle/>
          <a:p>
            <a:r>
              <a:rPr lang="es-ES" sz="2400" dirty="0"/>
              <a:t>Una pequeña lista de especies aptas para setos perennifolios: </a:t>
            </a:r>
          </a:p>
          <a:p>
            <a:r>
              <a:rPr lang="es-ES" sz="2400" dirty="0"/>
              <a:t>­ Abelia.- (Abelia)</a:t>
            </a:r>
          </a:p>
          <a:p>
            <a:r>
              <a:rPr lang="es-ES" sz="2400" dirty="0"/>
              <a:t> Acebuche.-Olea europaea var.sylvestris</a:t>
            </a:r>
          </a:p>
          <a:p>
            <a:r>
              <a:rPr lang="es-ES" sz="2400" dirty="0"/>
              <a:t>­ Adelfa.- (Nerium oleander)</a:t>
            </a:r>
          </a:p>
          <a:p>
            <a:r>
              <a:rPr lang="es-ES" sz="2400" dirty="0"/>
              <a:t>­ Aligustre .-(Ligustrum japonica)</a:t>
            </a:r>
          </a:p>
          <a:p>
            <a:r>
              <a:rPr lang="es-ES" sz="2400" dirty="0"/>
              <a:t> Arrayan.-Mirthus communis</a:t>
            </a:r>
          </a:p>
          <a:p>
            <a:r>
              <a:rPr lang="es-ES" sz="2400" dirty="0"/>
              <a:t>­ Boj.- (Buxus)</a:t>
            </a:r>
          </a:p>
          <a:p>
            <a:r>
              <a:rPr lang="es-ES" sz="2400" dirty="0"/>
              <a:t>­ Durillo.- (Viburnum tinus)</a:t>
            </a:r>
          </a:p>
          <a:p>
            <a:r>
              <a:rPr lang="es-ES" sz="2400" dirty="0"/>
              <a:t>­ Escalonia.- (Escallonia)</a:t>
            </a:r>
          </a:p>
          <a:p>
            <a:r>
              <a:rPr lang="es-ES" sz="2400" dirty="0"/>
              <a:t>­ Evónimo.- (Euonymus)</a:t>
            </a:r>
          </a:p>
          <a:p>
            <a:r>
              <a:rPr lang="es-ES" sz="2400" dirty="0"/>
              <a:t>­ Fotinia.- (Photinia)</a:t>
            </a:r>
          </a:p>
          <a:p>
            <a:endParaRPr lang="es-ES" dirty="0"/>
          </a:p>
        </p:txBody>
      </p:sp>
    </p:spTree>
    <p:extLst>
      <p:ext uri="{BB962C8B-B14F-4D97-AF65-F5344CB8AC3E}">
        <p14:creationId xmlns:p14="http://schemas.microsoft.com/office/powerpoint/2010/main" val="383016729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772400" cy="5183088"/>
          </a:xfrm>
        </p:spPr>
        <p:txBody>
          <a:bodyPr/>
          <a:lstStyle/>
          <a:p>
            <a:r>
              <a:rPr lang="es-ES" sz="2400" dirty="0"/>
              <a:t>­ Laurel.- (Laurus nobilis)</a:t>
            </a:r>
          </a:p>
          <a:p>
            <a:r>
              <a:rPr lang="es-ES" sz="2400" dirty="0"/>
              <a:t>­ Laurel real.- (Prunus laurocerasus)</a:t>
            </a:r>
          </a:p>
          <a:p>
            <a:r>
              <a:rPr lang="es-ES" sz="2400" dirty="0"/>
              <a:t> Lentisco.-Pistacia lentiscus </a:t>
            </a:r>
          </a:p>
          <a:p>
            <a:r>
              <a:rPr lang="es-ES" sz="2400" dirty="0"/>
              <a:t>­ Lonicera.- (Lonicera nitida)</a:t>
            </a:r>
          </a:p>
          <a:p>
            <a:r>
              <a:rPr lang="es-ES" sz="2400" dirty="0"/>
              <a:t>­ Pitosporo.- (Pittosporum vars.)</a:t>
            </a:r>
          </a:p>
          <a:p>
            <a:r>
              <a:rPr lang="es-ES" sz="2400" dirty="0"/>
              <a:t>­ Romero.- (Rosmarinus officinalis)</a:t>
            </a:r>
          </a:p>
          <a:p>
            <a:r>
              <a:rPr lang="es-ES" sz="2400" dirty="0"/>
              <a:t>­ Tejo.- (Taxus baccata)</a:t>
            </a:r>
          </a:p>
          <a:p>
            <a:r>
              <a:rPr lang="es-ES" sz="2400" dirty="0"/>
              <a:t>­ Olivillo.- (Teucrium fruticans)</a:t>
            </a:r>
          </a:p>
          <a:p>
            <a:r>
              <a:rPr lang="es-ES" sz="2400" dirty="0"/>
              <a:t>­ Tuya.- (Thuja)</a:t>
            </a:r>
          </a:p>
          <a:p>
            <a:r>
              <a:rPr lang="es-ES" sz="2400" dirty="0"/>
              <a:t>Y otras muchas,algunas viven bien en microclimas especiales.</a:t>
            </a:r>
          </a:p>
          <a:p>
            <a:endParaRPr lang="es-ES" dirty="0"/>
          </a:p>
        </p:txBody>
      </p:sp>
    </p:spTree>
    <p:extLst>
      <p:ext uri="{BB962C8B-B14F-4D97-AF65-F5344CB8AC3E}">
        <p14:creationId xmlns:p14="http://schemas.microsoft.com/office/powerpoint/2010/main" val="392707875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1210146"/>
          </a:xfrm>
        </p:spPr>
        <p:txBody>
          <a:bodyPr>
            <a:normAutofit fontScale="90000"/>
          </a:bodyPr>
          <a:lstStyle/>
          <a:p>
            <a:r>
              <a:rPr lang="es-ES" sz="3200" b="1" dirty="0"/>
              <a:t>Elección de la especie y tipos de setos</a:t>
            </a:r>
            <a:br>
              <a:rPr lang="es-ES" dirty="0"/>
            </a:br>
            <a:endParaRPr lang="es-ES" dirty="0"/>
          </a:p>
        </p:txBody>
      </p:sp>
      <p:sp>
        <p:nvSpPr>
          <p:cNvPr id="3" name="2 Marcador de contenido"/>
          <p:cNvSpPr>
            <a:spLocks noGrp="1"/>
          </p:cNvSpPr>
          <p:nvPr>
            <p:ph sz="quarter" idx="1"/>
          </p:nvPr>
        </p:nvSpPr>
        <p:spPr>
          <a:xfrm>
            <a:off x="914400" y="1268760"/>
            <a:ext cx="7315200" cy="5040601"/>
          </a:xfrm>
        </p:spPr>
        <p:txBody>
          <a:bodyPr>
            <a:noAutofit/>
          </a:bodyPr>
          <a:lstStyle/>
          <a:p>
            <a:r>
              <a:rPr lang="es-ES" sz="2400" dirty="0"/>
              <a:t>Tipos de setos según la forma de dejarlos crecer</a:t>
            </a:r>
          </a:p>
          <a:p>
            <a:r>
              <a:rPr lang="es-ES" sz="2400" b="1" dirty="0"/>
              <a:t>setos formales </a:t>
            </a:r>
            <a:r>
              <a:rPr lang="es-ES" sz="2400" dirty="0"/>
              <a:t>son los mas frecuentes una  hilera continua de arboles o arbustos en la que ha desaparecido la individualidad de cada planta es necesario recortarlos a menudo para mantener su forma geométrica .</a:t>
            </a:r>
          </a:p>
          <a:p>
            <a:r>
              <a:rPr lang="es-ES" sz="2400" b="1" dirty="0"/>
              <a:t>setos informales</a:t>
            </a:r>
            <a:r>
              <a:rPr lang="es-ES" sz="2400" dirty="0"/>
              <a:t>.- hilera de arboles o arbustos en la que se conserva la forma natural de las plantas  se dejan crecer mas libres y llegan a florecer  necesitan poca poda: </a:t>
            </a:r>
          </a:p>
          <a:p>
            <a:r>
              <a:rPr lang="es-ES" sz="2400" dirty="0"/>
              <a:t>1 recorte al año como máximo</a:t>
            </a:r>
          </a:p>
          <a:p>
            <a:r>
              <a:rPr lang="es-ES" sz="2400" b="1" dirty="0"/>
              <a:t>• adelfas, rosales, pitosporum, abelias.lantanas.-hibiscus etc….</a:t>
            </a:r>
          </a:p>
        </p:txBody>
      </p:sp>
    </p:spTree>
    <p:extLst>
      <p:ext uri="{BB962C8B-B14F-4D97-AF65-F5344CB8AC3E}">
        <p14:creationId xmlns:p14="http://schemas.microsoft.com/office/powerpoint/2010/main" val="255957281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1354162"/>
          </a:xfrm>
        </p:spPr>
        <p:txBody>
          <a:bodyPr>
            <a:normAutofit/>
          </a:bodyPr>
          <a:lstStyle/>
          <a:p>
            <a:r>
              <a:rPr lang="es-ES" sz="3200" b="1" dirty="0"/>
              <a:t>PLANTACION DEL SETO</a:t>
            </a:r>
            <a:br>
              <a:rPr lang="es-ES" dirty="0"/>
            </a:br>
            <a:endParaRPr lang="es-ES" dirty="0"/>
          </a:p>
        </p:txBody>
      </p:sp>
      <p:sp>
        <p:nvSpPr>
          <p:cNvPr id="3" name="2 Marcador de contenido"/>
          <p:cNvSpPr>
            <a:spLocks noGrp="1"/>
          </p:cNvSpPr>
          <p:nvPr>
            <p:ph sz="quarter" idx="1"/>
          </p:nvPr>
        </p:nvSpPr>
        <p:spPr>
          <a:xfrm>
            <a:off x="914400" y="1268761"/>
            <a:ext cx="7315200" cy="5040600"/>
          </a:xfrm>
        </p:spPr>
        <p:txBody>
          <a:bodyPr>
            <a:normAutofit lnSpcReduction="10000"/>
          </a:bodyPr>
          <a:lstStyle/>
          <a:p>
            <a:r>
              <a:rPr lang="es-ES" sz="2400" dirty="0"/>
              <a:t>• </a:t>
            </a:r>
            <a:r>
              <a:rPr lang="es-ES" sz="2400" b="1" dirty="0"/>
              <a:t>seto informal o masa vegetativa</a:t>
            </a:r>
          </a:p>
          <a:p>
            <a:r>
              <a:rPr lang="es-ES" sz="2400" dirty="0"/>
              <a:t>   hoyos</a:t>
            </a:r>
          </a:p>
          <a:p>
            <a:r>
              <a:rPr lang="es-ES" sz="2400" dirty="0"/>
              <a:t>• </a:t>
            </a:r>
            <a:r>
              <a:rPr lang="es-ES" sz="2400" b="1" dirty="0"/>
              <a:t>seto formal</a:t>
            </a:r>
          </a:p>
          <a:p>
            <a:r>
              <a:rPr lang="es-ES" sz="2400" dirty="0"/>
              <a:t>   zanja:</a:t>
            </a:r>
          </a:p>
          <a:p>
            <a:r>
              <a:rPr lang="es-ES" sz="2400" dirty="0"/>
              <a:t>• Marcar con cuerda y estacas  al menos doble de anchura y profundidad que los cepellones ventajas ante malas hierbas</a:t>
            </a:r>
          </a:p>
          <a:p>
            <a:r>
              <a:rPr lang="es-ES" sz="2400" dirty="0"/>
              <a:t>• Plantar a la misma profundidad y recortar todas las plantas a la misma  altura para que el seto sea uniforme.</a:t>
            </a:r>
          </a:p>
          <a:p>
            <a:r>
              <a:rPr lang="es-ES" sz="2400" dirty="0"/>
              <a:t>• Riego de plantación .-riego por goteo</a:t>
            </a:r>
          </a:p>
          <a:p>
            <a:r>
              <a:rPr lang="es-ES" sz="2400" dirty="0"/>
              <a:t>  Separación entre plantas la que permita fácilmente   el entrecruce de la vegetación</a:t>
            </a:r>
            <a:r>
              <a:rPr lang="es-ES" dirty="0"/>
              <a:t>.</a:t>
            </a:r>
          </a:p>
        </p:txBody>
      </p:sp>
    </p:spTree>
    <p:extLst>
      <p:ext uri="{BB962C8B-B14F-4D97-AF65-F5344CB8AC3E}">
        <p14:creationId xmlns:p14="http://schemas.microsoft.com/office/powerpoint/2010/main" val="61436213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arbolesornamentales.es/seto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934521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www.arbolesornamentales.es/seto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636"/>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70256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jpeg;base64,/9j/4AAQSkZJRgABAQAAAQABAAD/2wCEAAkGBhMSERUUExQVFRUWFx8YGRcYGB4eHRwYHhgcGhgbGhgXGyYeHhkjGh8gHy8gJCcpLCwsGh4xNTAqNyYrLCoBCQoKDgwOGg8PGiwkHyQsLCwsLywsLCksNCwsLCwsLCwsLCwsKiwsLCwsLCwsLCwsLCwsLCwpLCwsLCwsLCwsLP/AABEIALEBHQMBIgACEQEDEQH/xAAbAAACAwEBAQAAAAAAAAAAAAAEBQIDBgEAB//EAD4QAAIBAgQEBAQEBQMDBAMAAAECEQMhAAQSMQUiQVETMmFxBoGR8EKhscEUI1LR4WJy8RUzkgeCwtIkorL/xAAZAQACAwEAAAAAAAAAAAAAAAABAgADBAX/xAAuEQACAgIBAgQFBAIDAAAAAAAAAQIRAyExEkEEIjJRE2FxgfCRobHhBfFSwdH/2gAMAwEAAhEDEQA/ANPlQYKsPNIADBiLRBIm1pBPQDDClC3Nrkx6zM/f54D1sN9p2J774GbMAG0wZmd/rGOd1q7Mw9bNJ3g3/W374i9YkCDI1RFzEiRf3np0wnGYLdBfafnP98F5CnPMQeaQfyg+439jhZZJJWhoq2K+JKwq2cAWiIkWm0joenr740nDzUT/ALhLKyCRaVkxeCRsbxIMEz0INfhn8vSdwNxe47ehub4PylRdKjSASuiSJt1BnuL/AD9cFeOxxSl2ft2LPgtuu4NVQUKZAOoMAkeiyBMzMH6fLCWooZgTBVV1tFiw6x0JIBMSN++HOYdSkPqKhrhfUSoJPS+3t7YAOXqLTDaSY5DG8BiACJmJlTAnvGK45etX83/Ov2ot6K0GUadOBqhHW+huQm5YKJjlsTItbqJBDz/FQKdQCHUsTZhcE+JcbhhJXqJB6YvymY/nKHdYqCQQZAg2E7T+uOcepolOop2cB1IuJWzD/wAYP9t8WITq0LMtmuVr8pI1nsRUVlc+0EEdvbGi4fmWp0xfUtlKiDpOx+UyZ6je8Yx9NNrkHSeoPMJImxsYVdwPlglc6aRZFMAwAbGGNm0mANJgwYtscQTqoP4hVKuyARYmxBF2BWQeweB2keuFyosrpMk1CoJ2IgANf8JVgfY9MFcQqGYP46UD8ipJiCyiDN7gYH46VepUYCArKo7Hk0kTEbDv066hB7B5RVSAIp9NTajMXHLpG/8ATeP9R33w2z2bWhVc0gBJAKad4Myo6X+R9DGM/mK4gQ4OlNXL2kjT3B1Agemk401fhaUqYgcxanzWu/iLIM7Ge8bxiKwrYAlcvqXUqEKxAUMxFioTS2lV0yQCdt52OH2SpFmkBQoAUETJCSpOrcr+s/VE1AKFZryzE2gmAJUzfTqUiMa/K51Epgl17SWEmLT+/wA8bcHmdsploPygUDU0k7yf7dP84rq8TUSF27j9u+FT8RXcukEkbk/RRMi+JLxSiDzMIFoAP5gA7n3xr8vuJ1MZpmCGnUCOo7fMdf8AOJO+qeYC8HcwenaMKX41R1ESxsIAUi23WP74BzPxCqVFADCRMlRpCidQMMbzF74WU4RVthVs0S0KSrzXB5uY2uZiNoHQRtHbCts8ggLogiRaNQuQBvDGxkbw9h0A4lxxToAP8tlOoadhA02OxBjtYm1sJMwtMoCs8kgbCwkAdxufb6Yx5PFRj6dodb5DKrEsVFNBHKOTSQi6pOo+wH/vEizYX54MGgaSYuVVoJi4OqTJ6bC4jpMs5U/lCYIIBA5epkkGGjt6iQThZRQs0KYnfrtDQOouAdQMiPcYz9amnY3fQyynD1YodYvJgD8SnrIIgjmvuOl8X5nhyNEKojeLWANgFsO0W3O2+BsplTTqqrMNJJI0mxmVg6gpDEjYxfrbBjm/lE6iACok3AJHof8A44x5epNUCfVYnfhLyDuHLCP9WkuLX3MgX6GYwPl8pqJUhtQFlB6wRzLM7foLXw2qcRIZQkkkkxG0rI0/ijr3t2xzhhCCpK+tmXoRYHtfr9TN7ISmltETYqTL38s2mGBMCCZv+tsGcJWmaiJUVuYqhAUTzMFN79+wNtrXY5ar4lYIpAZhAIHYE3JMRMfQ7YSZhYAGkwrqSpPrcfQRPp9LMUm9tEWyxiXQhiASbkmLwIn9frgPMpf1iT/meoJIPscXZjL6arJtzEfQkWPa36YI+J6QFRiohSoYx3akjsfmxOLJbRKoY0/hwjIitJJC6yJsBEERsYMMSbHSdpxHKpmaWqlSAYoxDDTMf0mexFxjXJl54a69BTqrbpBeIt0gbdsL/hziKrUrGsxBqCnUFosykASNwAAPqeuHcBqQvciT2uCOvyGBmcRv6g/LqOs/e+CKWWLQ5IgGTe/msN/9MfPA/EsuRG4CzqtEkMb+5UAiPT0xzlli5dKF+G1DqB8vVEeb037zPtNvzwz4ZVkFRc+Y/Ixb76YU0lEEnfptsD0wOOMeA4YR6IGjUs3gj099wemLJSdNR5EjJXs1pzqsUJINr+8fWf74tGkbC3Qexg/oL4yVLjaO8KSRVmpT5BtEsltnWIgn+x0UxTGozDHa9jNvbYRvMbbY43io/DpK1fb67/nR08Dc27/UNo0QSzAjmgwdphREekfUjtivhrFgQeVUqGL9BqJPfzEjvyz1tClWNjtyjt6CLH5bDERn1pXLQoJGmLl5m3p5j88V+H8X0x6Kbp6+3C/U0ZcO+oVfFGWajW1jXoOzbDV1jTv7ERvhfm+IJWoRzAyQ3UEtsZMgMQACATtgzjTMVV2E3hbwSsE3Ub/PuMIKVcQVKaYABEsL7jVfYHvtjuwzKas4+S1KuzKcvVIuwAncWEzadvQH/nBuVqeK5piG1IQNR5biBJnymQL9x8gFyhRgEUhHRrMY0uCYMm9isezETBwdwtCKraw6lNYBNtSqy3CwSLQdrS0E3A0WmrQqDzm2Z6aNDLSkI66uYNOkwRJm0Eb+uGGayysSralW7adUWXKQpJHUsVMetxuMANR1PTm4ZFsCDpiWgP5SANQB7ADBtBQz6pLQiqAR/UAoNukIdv1wrnTLEzLVd49xfckdb77fL643vE1Do6rcama/luVI9/Of/E4z+fo/zV0hRLTMdpgEARhzmBNN4LAvCnTvykjtN5PTFfxUwRZTxCi/hUwVGpVMx/U24v1ueY3mDigDmJINySJHrbf1sPX8jc/UUnVqIWZA2vNhB+fXEdZYAhd5Ikbi25n17d8SPiHHlAlbKJEyZMDv6dsQCj0FpxbTy6sQJ5iTI9SYJMWAnqcEHhIGzKsAgk9BeZgfpjXj8Sq2Koti0QXYT1jV6f8AI9MT/iCyhLzBEqLmQLie7dj09MXU+HUFZx/Ekuh5wtN9KkHm5zyxHT0MejHK/D8UXqFxpZdWtkXVoA1TEGAOwg2v0ArmutlihujNvlHqSVE7AgemwA23PvhpQ4ERS1V2akAZggT6GGgAD1jp13ofjL5clKOZSDpVgaRU05gyNYhmIJ3MBRMjCrM8fpa9KKzV9WlzzQz3UQUqO7cwkTDWbbUIVR9htIYVeCoKZPjqTBswcFiBBsRI+d/ywy4T8HCA1QrUBIhEIgBgLszAiNJ2AO++EvCkzlSqpNJ9KgwrghSSCYq+IQrbhouZgna3eLZipT/l5mqVR9Z8KkywzG51RTAC/wCki8jruY8bCvdobtwqm8aPGdQAAEBG2rc1bs3MYEC0RscU5qmaVRVVEqmIIVWLAlVCh2p2BNzY2A6DA3w9wV2oS7LTFRQdep/FNPWCDo1eFBkXIm6lhOGSZY6DTomVBIeqWmJljzRHiapsOWSJAnFeTXzHptXQM3iBVNKkicwG0Ko5Y16yTO83MBTHTFtepVpsE00/Ecanq6eWAfKqiDaxMGb3mQcC5zipAYu1NeUg3MTEAvJtIg7TPtOK0z6iyjVpUC28EwDoMkTvE/MwcVSySq0VynXp2Mf4KkKtOoG0lSIW2mPU2JtzQNrzaIV5fhiVAxer4UNAkWuxjmLCdwOk98Sp16TLUSusMCBDea8kRed7attjaDhUlAIHCaxqUMWK6h4ZFzpYg8rcu/4l36GDlWy/BGEo9U3TOZ0Dx2FMcpqcsrpMSYGmJiSdhaD0nBHEaQbQT5tNO0gi1NV2Hf8AOMKuH8dU1nII0IxkVaiEizhGGo6rETaYiJExjT8R4vQq5OKdMABSCwUgo0wYA3nrvZusGdDsE8UU1Tvgb8P41Sp5JKTVUDVLEapKo7MSxAk+SSB3I74GyHD8s9Gm1ek1Y6BpENKrfTsRYrAH+zA/AnmkWDuppjSFMgBWPKQJJYkrAkxbTGA6HEayCKNGpVIAUlUYjTGpDFouzD10j0JdTsScemVLY+yAJpKx3Kxvv7x7YFz1IRKEet9yI9Df37dLY5xPOhKQhpLiQZ3kf5xn1zXiL5tRPlgxO8noLG1+gM44HhvDuU3kbpWaMs4xgoUWU0cTqkA9DG3e09InbAOa4QtRlINgfKVsewBN5mOk9t8GoupuZREfhsJG9j3PYCMLa9e+kReOt5keW+5B2/vjqKKvRXgxYem5LYfwvh+XlVAEjyy11nSCVmSDA7zffGuIAFoEQABt3EfU4ynBaBLFghcLZiDEBpOr2tEaTMe2NNn8wFB1aYPy62uBaZA+U44v+Si55Ixia8ObHGLnVInTZbqOgkj/AHb39TNsDZx1BWUmCxUztKkfiIuQxteze2AMzxbU0zEbDVA33IHbp7nfC4Zjm5zpH4ATESGBHN8/+MP4b/HpeaT+39iS8Z1KooM4hS8WpLMZpzbo2kGQDsFPX3tOIpk0ZWYqUfrsZAIJYAXO3p+mAXrqq6izajb/AGW1GF02Ebg9bWmMViu2ok6gsfhv/qkmZmD636QMdaMFFUuxn6Yyb3v5li0qdOAx5ksTHlJYDVDAiNjfcx0OGYp00CywAPIt55dU2MkxO4mb3NhC6rmgtS9XzCAQN+WAGnYSN9iPbFtcqTqEINhMTNxsZ6jv3Ji+GG+FFuMUq/P/AELzdJanlEkXm82At2J3G25wTw8rDc2oyLxEW2vc2ixE797B5IUy+oiWYyrFd9p6Cwawj+ucFKlMX/psTa/uRc79++KsjdUU5FjhafJ6nKCSJEzy72kkSfURvib1SEBbk5diRqv0/MXtivM5vQIABJNhEKBvJ2gfvOF2YqA1A2pel1a2kiTYidMAjvHywih1cgx41KOwjPZqBBbTqEiR1J5SWO0/fqsomoGJ1LMCNRMGSRItECfnJwM+dctJLMCbBdjeAOcHnAG4uPlg/SjonKbnSdJJIt+Ig7QR07RERi+lE1LLKCdJV3/v82OeC1WFanTLAyII1CIiWItMRaB+4wfxzPhBmSVLqg8IKo0orMAROzHTqVTpbqBAMgBZjIOtCpK+FTLJTLMpmNaNJ088QB2n+oRdA+f1UqmTohjSdw6s4KzbUSysVCqNHiWiwK7mTbjjq2ZXktb5Njw7i60KKPVenDTUKiJlkDAKgmWCxzE7GbzZNxr4hq1jV8JanKFRk06lUsxCCDYMTAsLm3QYVfByZlhUq1ShpMAgZwd1IPmF1SmqDoBcDc4G4dna9JGFHWWFQVGXRIDKYUuANcCQNJPmg2g4t+T4EbtDzhnwhUV6JrEFpP8AIKH8OxLhwAsw2kC9gZuMJaFQfxxaiooIJWnzVINTc2IljBjSoOmYiNg/iP4irCrWOxpuWI5gWDnwhTaG5RomYPWBtjJZz4hZgaUsoWpyU4DQGJLA1GBZoYKQGMX9MRRvQj3qjbcfSnSzFMVaj1XrUoZIAZahKhT4hMLMm24FMAdsWcB4YXqMCGehBXxDAKnTyaAzwKkAEsZHm5Y1EBZT4Yr1UoVGrO/iMXbUCESqZYqKhlwypM6QOYgAkgjDOlQbW9dPCVOZI1mSC3IygooUDYyDOt9vwySoat2wvN8K1V/CdxVoUwonnAYlSdNrGBEqrAwo8xJAacQyqVkU/wAQyUUFpTSDpTTqCgIdIBF9UAkAQRivJisNX8PXy9IeGEJgsE5z1LaPGNkFoMAmbAL/AIq4bmVSmEpo/PNTL01ao41UyGPisSFkDyAXIDAmCcCPnVosi0lxoGq8fydSpTNNaz1EfWjJrXU0Q2qHEISSIMWJvBgkcLenUqFAGpVwFYsGSGlBCMrDUVKyDpiNBPQgYX4Z4jWFYJRpO7cxZKaam0yIXqQk9REHrhzneDZt6lJ2QNmXD0ygUGRq1LqlSUXw3EnzaetywDg15ewq3ytGrzFKhBbMtlxLeFyqTJ06rNcqZB5m66rDoiqZxVr1NNSEI1JE7WanOobgR3kr64XcaoVDmERlbfUSrXXUqhzLDli7BQBAUX8oHstwyUrzBViVpMtivOGDMFGjmEiw31QBtgUkts0YJbfltF2cp0qlJRIBVp0oss86Dcz0KnvaYIJGKk4hFDWhDBX2AB3j/TcyCYINydui/LcHR1qF/FREJNJgSJHiqoBgR4gRmMDcpA9TqeTFCn/JaYWwsdRYA3VgIgqUiT1ttJa+YmSalcYr9yaZ+smpw5LkgEbEjSzEmxkKBpACgCQBGGGT+I65GpWdCQJ8IC+5EltUgTAvvqwhqZkohqJsR4ckbNYSNgb3InlLJ3x3hXFBToqupQbyD0aZIvBtiOLoMoyyusfbi6TNTxBy2Xg6ZHkO0yXmQTAEjYG59rrsnVJqsumEUcp77zY7AWHyHcANK3w+vMVYy3ePkPa23qe+BV4S9NmYQQTMdjpg9rRFx64z4+nai+TP8VTiq7FJklhMiCfUbQY6ifzxUKYMHoG1332kGTuSJ5p3PTF9ThtXxAfDIXrMQZB2mQYP19cCVVhgWO8wJ6TeZPvcfPpD1TLuYN93+o++HczFY6Qs6WDTEkBQU3YMJIb8JEKe9q87mHLMQJVjEDSb3m/YDeL2PoML/havpzG12RgSfQjSWJmAzwsd2XqbW5zMCk2lySzTMmNlkyBG5Xvabb4wzhXiHrsv+yqaaxKvdgAzT1Q6Oy/hIRWuzfiJljAkAbL02NhzMBiFCwYIWJkadN5vIAncgzJxBMuxdploY2BkCxGkTB1DrI6+wx2vQCltM63EK0dCVDWAiDEwMbo12Gwp1onTrrUAIGlEBZjcGLnl0HVy2vJPLcScFVKCMhuq2YhUvCghQByiJAKj8NukQqDhylW8EsylIYgeXmvAKGSJYdsP8sV11JWwvYy+oFrbjvabmZJJMlpKiOdS+QPQFpvzcsMoNpi6/Kffv0KzFYsFp31NtA8sA2gETYzMxc9YxU4VCy7tylTDWO3sbk7xG+KqNUeIStO5ErKzpM+Ylp0qFDECPw26DC8lzn1Njj+NZAWIEmTYEwgGpdzYydupnbFVHiYCg6lktGkH8QOxPSR+H/M+y+bvoaGXSTIkAyJ7bx67HFRzFQaoo2LSGEMNR2BEkhgOg2/MpTvgzzUnKnRXX4gCTYESLE72OxN73GqOgwFl85IdlZmAjmA2a8jUTFlgnpI+WPVMwpdNcQ+7MZAlmWHJvBafYEG22OZtnUupCrZiZaxMCJ1eY6jvG/QQMWJaNUUsdRi/r+UEUcx4qvT1nWQCWlRzFoAXTueU9NoN9j7gGVqUGp1vPYK9OSNShgQQAs6htF9RnYHThVlaa1qsnUKi7aTCkBtCqCsSZJMkCRa2NtkuH0K9CnTZwiUCXrtMMXOgwjqQwXSdIIsZNiRYqHKM6UmvucoV/wCNd6VSoaTEkkkhfMy6U0zzCQkGfbzDCnPfAr1aNNqFTVUYh9EBTNR28JmaSQFVSYvBEDe0PivOBaxpJRAYwqKugBViaayAT5ASwXeZkTAnRrVzTXLrTkO4p03qaoWk4P4yI0+IGIAvoVgAQAWuQjp8hnDaqcPpOn/deonioVB0hlViBBYsVUzawHUSJxbTqUEHiIjVnqjTW1MEUsQCNVMWMKpqaf8AU0mRCo6FSq2ZoivSd2ZlqHc6AFPhhrAweViSBC+Jy3BW3P8AxF4pq2DOzMKroBKU2gAKCJiFM9bzcmMB2HqpDPKZjKJSemmYKeLT0u9RAQygE1GI80s1TTO56RY4Bp8H/jkpiqmXWlQprqCJpqqrSSOR9OshDzcwFyALzmMhTasvjpSYiipnSLLTAWIHWSWE7AXvsdJwrNvRSj4qh6Du5YLBFTwkFNDzGTTFQiTAHmmZgxWhYy2rNHxM5eplKWWFNlRn/l06VywDaoJvBe7TDG94M4jR+E0o3ZEXVU1JTR+cnTcU6jjlCk3aZUKIIkYnR+JaWVLVc3SCstOkV0U5IqMrFhIGlCFAWZAsb9MLeC8UrVFrZnMBKWkBrxq01NGnlifCgAFpliB1k4jbUb5LJNMbZ/idGi3geC9oqFCGKEAhSQV86rFgRfT7YpFUZ/MIteDSCtFJCwi6aAxWGVmkm5iyiL4zec4glcHMvVHhqICEBdahWdQtxN2HIZuCDINn3BDSpZelnUZW/lst7ELbTRhSQHU2BCm6EE3kJG70BO38j2QK0EzGQymWrmuXZ72AVo0VKlV3smm0XYlTYGQKMrkHGWq1MwwStSZzUUVJOkogZWKkAa1QMovbRAMjDQZ5TlGzmYrvSqcyhaZ06W8QgLsS8tAJMqIkRBOPnuY4x/G+Jl5di9E6ZuDmKbCsDqH9elkBKydY9IuklLbGe9DPOZikaa1C5QlFVadYnmXyWQEnoJkEESZtarN1VHkXxJphrLpI1EqdKhiCoIH/AJRBvhX8NcOqJSDMmpk1PRWQSyuVp1FBvogoCGiIFUGASQZW4uEQMxUMECFYLAiI23+fU3m8YpcEtIuwPI10w7fjK89UU01RhTO0EkWOnYLtaT3n54p4hmlYaU0rqYDkaGki8RLk+lzAjtgKtnqSFaTBCOTxGMuFWVZynWT13vqAG0T8CS2bRSSlc01SDK60q+G2kSeRlggTe+4OHUQTljfpW/qTrVEYgOV8IXC6jf8ApaDAuoA72i8YW5hlY8oBi5ZpvPsP2xLh2ediwSkfIVUA2Pl1EnvoBv8A3xXVoHW9MozeGb6eUKTuJmTt16zhkhXkUPLFL68/yfXQAe354ioGPRjzJ6n7+WOIcY5mLqR3HeL9Pz9MZTP/AA7VqN5lUXkTJ9N7R++NWyYpKEff+MWQzOPBbHNOCpCPh/Dno1Fc8wAiFi/XrOxvf06jB3Gk1EVNRJTZQCd7bEbzf9bHBYt9/wDGIVKAI3Ij1+/piOSnJTfKL4eL8rhJcmW4fWP8xH5YnSACCTqJJJuIIIt3I2nBmboMVOi7SL25R2nqLEg9JEb4aV8qp3FibgWDG0Ewd7fOTbAmdpauUTHsDboL3jb0tjZGSfA+KS7cGdp5FhmEdodSxMgSSIIkbGR2mAfaS7pVA6klTDWGox0m5LkEiALSQSTa5wZRoaVsJIHQXuIJj98D0KLczEhxsBBFxG4263G8TuSZaUrI3fBWwWQbaVOrlvNoEbQYaJO0dBiGTRVJudJgHmA3JInluZ6yZj/TeLk6SR1lpZYsJAsx7Nv/AKSd4xRksvpDsASDcs0ReZXqSFC7gm8zF4K4L4ySr8+odmczobTrAV9QOvZVAJK6VGoGLSep72xMAOgJ1AarmY1ROmAlgSBtFp+odap4T/ziHOk6aXO8MzkcxLKSAg6MIABvGCiyODCsNakalHMRIH4pIHUTte2FkqFlfV5WU1KJDEyACIZdQa17kmY5T0vE74F4i5hUdiZcsyksYNtpiJURb/7HBqcPGhxMGmdWp4BIFyNXXfZbbAYWoIqM4qxCwaf9JbVM3H4bH3icPH3NGOMZwrv+fctzWXZSEUGTMlRyg6WaPMTrNiIxD4FzaUMwKtTSQtJtMNP84kFCbaS0al1GYMm8CKcpRqVRyMV1VfNquoldIBk6SSAeo69safgeRpq6U7lUJ1EgRIpRRDTa0O8Gwhe04ZS6XRnjLzVdpcEaGS1Vq1SuKJqVKbmmzHSiBW0k04Jlyq2PQIbkHSV2b4nna6UYDKlJtNGU8zFNOoTCnSh0SCzSw5l82Dfi+oiZlMuiiroAQNMH+YsgNCy5hjYcsOOs4jR4tUevk6T1VTw1HM9KAhSkHfltqI0eGSSImw3mxWI3boE+GeLVFzlZql21IlevUYRTLu61SsQNuQMLAITcSDbwjgAqrmPCpsHIAXxHqAGkoILMqwekSJuxAjpdxLiGVy4qhKZAzWXQ6SBCkNqhAwuoBgb32JvA3GuNZhcujCoNNSm1MrA1ECoQqkAEwGLGfxRpODaDaI5vi/hZVsrRpio9RdZamSY3CioABBVlA3ggmwO43DA2ZB8OpTCU6aR4jhTpDSwLLsisQYAElwREtA3Dvht2VVrU6i1S91LSRScKqqygllCE6oKiA4P4oGoqfCCZQsqU2KvqpmpVYACXRqYDSCdQTmYggFgvcYlaB0ivJfD4YJrrFKLgqocSFTSVLFm5I1gCQfxKTBwf/wBZotTo5PMU6jaub+JIYLVUyFZQsO4ICjSdwojZTg08YojIJlixp1EgEosA1EOto1sNSE2MyDr6bjy56lxAsKtMacuAinSV1tpI1Mo0MaYvADAT6ETOuKuxrSPl2eras21KgxVCdENEGD1S6nvBnfDnI0KoZqeYFPwgoKltVPUWEjmmApkidJUwQLtfSNwcVnOXKJSy9NlLLSmX5GOhXdAQha8i48XeVOBPiCtUquaSFHWnFRayr/MJKBCnIggEMxmJLc0bAj4kWtMHUkuRdl+DL4qE1ywpco8QWbmIYXLbqADIUk33Jwzy2TSkWPiqYCsCV0S4K6dInyjSR3HKZN8CZhCaul6hXRsy6dSjVPkUFYJ3MTvtMCHFKaeIkDW2kquphZgbEdIm8QDBEWAxV1dXcswt31cDGlmlLhqYQlHYhbqJY8/MBEEgwI/E0bnC3jHD1qqxiNNlnoQaZuB5gAGExEN3GB8vmBq1HSlRKdlleUkkaRuS7G5UTEkSYxLM54htALvACkAwskwRf8xN564ZWmWQjGSpy44/2ZziaGmopwsh5AFyZnRsZiDIB/fDrgXxAyanSFVQari51Eny9pLNHoJ745SAzLq6pqrKvKDqgmmFWnpNNSTpUEwYFpJEE4Py/DUSpSDQHNU1HZOUBbkKDMhS0FosQFGwxa2q2Zp6Ybl6bFaikBlUh6VRjpqEwxViEkTIUsbAlB3BbGZyuQ3Lo0wIkG4gXs3mje/+dpT8D+HqeGQmYTWU1W8WlMlQCYZkiV6wLSCcZavTrTdtIgaYUXBG8Mfba3thYFsXFepn1T5ff0xcBboMB1DHQx6Ympv9/LHD2cknU+/ucVVFkff98WN2tiGIRlRUff8AjEkA7Y6Kn195xwKe/wCWDwAgUXsfr/fEUCnpN+vXFzLiog2PfETfYKk48HG2GkAQLmSJ+hnf1OFT5P8AmSQwgD8R6WFjaInv8sOFY/Zx0reSAY2kA/rjTHO1pl8c/wDzRnqwOhiRaRbrMx3HT5C2F9CowpkGLsQhDAzJknRqst4FpIvO+H+e4bqMg77iAR07/f6YDqUChLw0mwm0Hqbidu3Qe+NMZprRuh0SpxYNmMzNizCWBIXSCAFBmSbA8oK7mDG16qFdaY0OVAqHkFzOkiAdJMHSQNPt3xTWYEuCxAYdIN/ORa4EiDaASTPTCao7M4Kq1R5WFM30i8iZ6ASCIj629Fla0zS5jiIOnTdDcgcu0gTcACe8bD2wJWytKr/MqG8M97CGY2nyFYBI5jH6Tpq7U2YnSza2C2gaTAU6SQQLgXFptsML8zSSo0KGCqbENJ8OOVZAkT2t+KDeBIpLg0OnUI/b7g6ZQ5lta+JCEHVuCeQtZoUMogHvC9sbfgOYmu9QkFcuj1TqM82kgAACJllgmfJtMEZijlhSGkctjJ0ibCn2fqJ3g3vsZN4NJp1vENNGXSYMaizQAJmCSFDdSAn0Le79ilQS2nv87mtyNI8SzRrOy0WoKvkAJJ8TxEaSt4IK6Ztc2m6EcRqU8xWGYrKtRVDQACDUUVVgMVgBixiViJkEi1Z4RWoPTrlmp06zqylQs6dRKAggqH0wwHSYkmRjvCs1la9Q06kjUWqV2eooNSrq8OmFZpYEK+qAbkel32+QfLuOahyrZPKGtTNSqKCQyk2DsGCBnsRKlJBLKNXl1ThNwV6RzOXAHIj/AM4spOkqxWmsIl3JIWZIkgAAEamHwvTo5V3VyhpFFZEZedQhfW7rAhvDqB4Fyi+XmUl3xHjuTyNNVpLSUvpcMKZMqTyuzEBWeZuWkA2mbmrY9Xtl2TrDKVdTKAagU1LKopu4Y7zsXC0wIEEre4wg+POL5maYrUDToM5ElVZio0gALqjUQdQFjcgX25w74azVTPqcw2qmWNVzJKkoxNJNekAsGY2mylhAIjHP/UP4kFPPUxVo06lNFIGp5l3BCkiCKZQzNpg72GkpIL4B/jb4SoZejUrip/MLMhB5QfE1OE0GQTBu2qI1GBpsp4Z8V0VppT5nfSUIALlrgIPEC8wJkiSREjtgLg/xkuSWoVCOdRFMySFICpU5fNDoojpIvPTnD+H1KlOtxFVpqNbVObzMNahmCqpVQGJkyI5o2BwMkFNbRTJKXBqq/EWsdBIjdWBBAG/tN7A7YQfEFGrXcKjBVZAX1RJIJKrAIMgkmCB5zJOBko5isprBlCK5ULfmqBEOkysFTqPWbHe2La3BsyArUaiPI1MxVSYO5BG4i0mDE3tbLDH8N+xXGLK04cKKsVli0dQCPwxploJa5hm29DgerxNRaGBXfTtq9wevfe2HdfhBAU1yq6V1ErOm6j8N5HOImbBgesI83Rps8CoWtsZkf0zoMSSYBAiw23xdHfJ0MfiEodLrXyO5IatOkKjmyoxvc3gRYQPX8MDfEuI5Op40M0uQKp5gAREC4MAluWSOk+53FOKVGUOaML0b8cC55glhtaTuMA0MyjamNMvqNgTe06epOgMpBBsQbjmGGXuKm5S7L9jjcQWjVp6EOlTZyR/LUsSmk32aWJmDqYxzWWUatQF611Q3gWGmDAEEQRAsd79scFA61qOx8J9gBC7ch5TpE+v0xdlaVJSFWGMxdrX5SW/DpgjcX+ZhuB4Yk7mnX3LCgqU1JNbV5QB1I6rFgJn5zg1KNSkqh2JtAEjlEkxqMTcm2wxTS4noIISVQxCkADzWMTEmem3TBNDP1KrMatJV2KqZEKf92898LvsZc8Kl6rN0+ObYsqj2xwD0OOKzmNEjU7D8sQf2xerW6yMQFwZxAtA0Qdo+/THWB9sdqA98QkRvgCnQ3qccJv1M79cc1D2x3UI2Hy/xgkPSPXElYb4hiQIwpDkjpMYjGJnbafliuY9MNbQAPN8MkcoBE7T9g4BPB2Q6ggn+o97zM9YkfS98PVf3OO6x1/PF8PENaZsx+KlH1KzGZzJNpkkQgDHURPmAvy7AnuAB22xEULNTDtpMuoMkLy8w7AsxmxsV2uca7O5IVQV1CDuNuszb64S1vh4i6sNQ2HQG140+g2jGqOaLXJplnjk3dCXLnwQviBAgqkW5gQd5SNRJ0Wk3keuGObUk1SAoDMCoBlpsJa8BZE77T3xUeGlTNQEounULHoQLb7iO1jNsVKIqmFspMoFWCG2bUDYLIv2OLXvZa4W3Jvn6fwOsvnjXqplsxVZKAfxEVem/h0lcjlCiLsYF+0hHxrhoRyKVSI1+FrUgiGioWDSQVWAOvKZAx2nmHdiYZeaNRiNSnyySQO7WN2UGJEL+IBy7VWKyQyyTJDGVuNgA0n0ja5xaZ7rTNF8I8ebxHrZiDUPmELcKrovILIkiksRct6iXXw1xWo1OtlzljVqGmSSQok8yFKhYjlDARe2qIWC2MnwDgFQU69ViHRagR3LEl5KOdPUuCI6XInqMM+CcaehUquoUhgTzEqGWmy6gpAJ1IWm0WapN9mXOh02g2l/6mIuUq+KCM5emDpBBaOV9UEBSFUEWWVBiDIB44chRGWYO7kmm7AMCxXwWpEsCYDeIgBjykwDAWF3xtnKFSshSojNVbxHlAoQwQpJBBMk3JFypJO4GDNODCtMibd42MYdKwt9jT5bO5aomammxao+mmF0ixkISAYnXBJAvgmjVbLmnlc5SrpSDToVmVmV7lWVSUcMZXdW3Egi2VFKpTcOqkFCHBMbgyImxuPyONz8dcQapTpOMx4uqnpBVbM4ILQVEBrgNpgDltc4lVwC9WB8H4MlUVTqCpR/nsgbmZQKgFKRMsukrMWBH9Uh78O8czuZeo6rT8IMVZiCul2LMSjajLSdIJaYVIAgYz3w1llrZYBAqurQ7EBjBY8w5QRpEDTqMwIi+ChxenkXqeBWqKq1JCsELPy6SXXTBMEgXtYwDBwkmncRLrRX8RZqvTzdRFqatNmAAgVCBKybkByeadh1xzJZweGj1aOmpcknaQbnTuJUpHWQ3QrAv/XErVl08y6yAHvUYEamDAkypfXzTI1e2LOInTA8M09SWLqRKgb7T1gEjv0vhXGtUacEVF9eqX5wGLQqVpppCMxQw8gQ7hQbrJUFhJGwYNe4xHiS00ooqUxfUW0tPKDBJMC8ggggbbdq+D50EoXDEoNgJXRrvogyIJgqo2m/co8Sp0aNVohnZmS0ySIQW26WMR72K0U55dUrS/QSLxAn+SisVAlZuwkTptuLyOvS+LMjWmnUGXWBTUM0G8a0QejHUw/boMX/DefD68uUVXqksrwYkCdJgEgWsw2n54d58EUWV1RZU61TsWgab3kwZOx9sO9OqBDK8XHImFRqcrpKuG3qjmt6GwuWMKbGeYwSX2QyVOugqVxRzAYArKmEa61IMyZ0qb+mxnCbi2TqutN8wwbUSi99WmmSCfxXgz3LHF2Qy+ZFNYKBLhQCSRfmDAQQZ7+vSCVetojfUrV37m+q/f3GKvr9cW5gj0+vr74ogY4jOc+SxV9/nj0EHt9/TEQ17TiYtifQiPH1vinwh6YvbbA9VoEgk4DsjPeCO0/frjkAG3744a9se1DbAFONVj3x4zvibZcHr+2I01i0ziEJJ9MWb+v0/tgfrfFqL64lkPVEjp+WIwT+mLGY9/rOKGqwbm2JshYCfs46T9xiHig9ccKgmcG6ADZnKh4lbjY7f4Pz74W5ng7yGUK56hhEmIBI25RBHqow9UN2/P/OOMxmCL+2LYZ5R4NGPPPH/AGZqvlalLKoCoUouhI2D6msoOxYspJWPKNoOFPxHSs6UBpU6ZQklgQFE3tLNq25eQxHXZ5yiHWD6EQYuCG/Ufme+MLxLI5oghcu2sMCKigXENqiB+JjPzv0x0cGZZOS9ZVPZrvhGjq4aEV38StWLBA6hZEAALYaDEkREqdoGOZn4lGYyfg+GpqLVLiFA1U9Lu5EgBKkdwNRBj0C4B8ONUyFR67tR8GyoDzExsDqgFuURexO0iBcxm2qFjTpmnUlVLAwFVU8JYqqeZidzJEA3vi+92XOVLYvy1BVqFqqNURBpGuDZtRWObSGE7AFSVg9cNspwtPDq1glEU6FNdSXGt6hcqZUEtpLCwidKgdwpqcLFXI+KapL62ogSsACaqKsHWeWRzTGuxEQSOF8UpUatBM1Umk6U3ZlmFiWUuqyNQDFdQuF6CcMLQ/4Twv8Ai1RKb00oU6HhVK1QAgySTUUFlBZnkdgVBmYOEXFuBGhXqrSamAjeGahnQTA1f1QynTyyYPTDn4hzNLwaaZZm8VoSqJin4hUkJonlYydiANXcyE3Evi0Pw6nRUMPCLmogsFLswpmevm8ojc+mBQCHEslToZXLqmgNXTVqiNWtgugXkhdIkmBLNvjI53/uMajF31kPcknu2o/TfG9+HOHU3VK+afwlBZ8rGgIUWzqikElgzCJA2kSQcJ+J1spWqs6K4Z2ChWYWgLzVCpIubQDeBsSSGtp8EetmPpVzTq+JTBIRgw1DpIjVHrbG74Dw5/DWpnDACfytbA6lYBQXuf5UNHQEM3W+CTkqYpVvCCUab6SSSW0rK6DJhiRp1zy8xFuuJZvOhXlX1aUg2nUGCo0argqOYK39HzNcp9WkMmmdqVE8NlVaYFAsoKoFLKVXnOkAyVsbRK7CxxneIUmdFhpkaxeSSFGsQOoPTtcCMNqi89KplyTUhmKhSwJVYYWXrdCD5hUEdjJKCGmpKqgZEblFl1LpLLPWwtIkxiJpbFvdgWTprl6KV0JDE83boGQ2n1lek9Z0x4xxJPBmkXJqNqZnuxRZiTtIsCBaQSLXxKvl2ZVQLzUzcjytsTv0jYiZt6nFGQ4tSEpVpyvhhVYbo+kKGj0aZHUGIkjDLewyhJbaKOKcQqM5FcFNLcoAMalNz62Iueh9cC5+sQFMyDsS5jZTAHSxEjpMdMO/ifmYPUqmXOuywCxkNBtF1MxJBnuAAaSKaFPxVRRqYoWMEg6ZtbqN/X2kpqiPy6Pq1QxgdSTgupGKWpz0xwDA0R8U+mJgnEVQff32xco+/XEIkCtlyTMmffHDTPf5Yu1e2OMoHT88SgFCUwCbi98eZPbFjOJkfrjhqT0tgkPadtsQrp1nEnbFZpT92wt0KTVNQsR9/PFdwYOK/IemLHZiO/8AfEsLLCbd8R0nr+mPJ88Wq0dMQCBdIB2I+/bFi1Qek/LFlVrWjFKVZGw+/TACTOZAMXnEjpNzP1xXvv8ATHQegjEBZ4oOk46UHzx0be/64paRebffTBJZDP0gRsTH4bb/ADMSYAnfeNzhPx4CtUpinlHpqoLOTJVmAbSPDQwbw02vb1Dxa89v84vViO0e3pjRizygqouhmpUY/jdZaFJ6dLmHiJVSqxgo5LaqYUqJNpPLtUYGYVimYeJl1VueqKjEFVbS1OF0qhYXbVIAEebYkGPotfLU6nnSm0bSJi3Sb7dsDZX4doK61ERQ6EMpgGCGDA8wMnVBn3742R8XGto0RyxlyZvLcO/iqfiUx4Ao0Q8MDLvSXnKwIlxpJFzY/wBU4AyXC8q1ApUpOlWqzaa5BYKgIOoqrqBymwvzRPTGmzPCDTy4oQai6y3KLxybgtBupJMjzGOxz9XJnlD60pAqSBIDMzammFBK7LP9yMXLMpcDqXsc49mmqMtGqwVEGkOCpUIBphIUELt1/F/qusp8aoJSFLwg7VAg8RPOmlyWAG5ZoAidiTeQDPjLVGrMKQIvc7EkFZ8Nv/26FpJPbEeG5CtTrJWCMHUkozFZLXIJVhJKk7wenXFyerYUpcs4y1KGkMNAcBouCq+J4joRuWDQCp30Kel+1eH1RlTXX+YtSnBCxyAMp6GdMqR6ACcN+IH+KQatKmSBpkQITlGrmYgpNyZB3tZbmZp01phiyKUIQnUttTOAL6R1MWMj+lcL1KxnFII+HKookVFc1CA6MIiAzkW5pYMD4k9Co/pwxGacWhZBjmMhlHK0FFAEyegMAHfCrK5YU1KqCpBVtRN5BnuQJgW+WJcU4kaZ06WU2SZ8hFmZo6gyQOuFe2Jtvyg3HG0oqGo4clgwNxpizCw6HSe/bEcpm6WVNRakVg0oYFjpYlHVjBU+Qi+xYMDbF3AXDIzn+ZUaZLdwOWT0FhgKjXirSVE8Qo8eG1pAuVaRYG8274sXsPKc5bnf1Y54iy1cvQqE87urA7js432Wb+18ZXiVdn0CBCLpUdIgfn3OHlbKHkp6gEiFLSWgE7mLm5329oGPJ8OLWUeHylRDHWBqJvID/t+2AmkCGKVdS4s+os3pH9sUO5wRVT7nAxaccBs5zJLi0CP1xQD6H6f4xMVDaxwbIqLGU+2Km9vqMWH1n/P3+uKqi+/3OIyMjq6EDFUA7/qT93xc1M+v38sVOp7/AFGAKyQy/sBiC0464mCdpnElpnv9MAJS1GfltfHkUxfpbEi0Hc9sUO7AzNsQBYTB+X3+mJrWB3E+4xGk5Iv9/dseNLqOu338sCwl1iLziBpReDbEkpx3xZ6ziEKFST+331xPT9fXEnpnf7OOKnp99cCyHmYD2744/wB2/wA4tKjbfFQHviWQFamBtMfTE6WrrEfe8YINEEXxypleoI+/XDWCiGgTtf5YmT727nEAIO3y++uOGl9x1/v/AIxE2Eu1r1PT/i+IPl1O3Xr9+uIrRHf72xZTS++D1EAqvDAbix3sbT3wqznDGBlxAvcS0tvYbjYXJtjRGg1+3t9/ZxAggmRb9p9sXwzSjyXwzSjzszL5UiBcDtBm3yEi+wi/SwmleG6VeGZmFzzCxZgAQsbA2N7SJ8xxpK/BKbbWJM9D17Efv+mAP+gsrSpBGrr0G87b+l/yxqjni+5sWXHPuJEybhZRNTPMMQG6DY6gNJ2tMgmBO6n4iyjEMyvy6lamoMysG9+g+l/TD2tSYsyqXgi8IwAO8yQCCegEHtcYSVOGOTpktJ2ib2FyABPWP9InGqMlZdJNPyv9AbI50ikipTNy9wTJZY1W6kArPp9MGeMaR8URrhgFYyCDpEhgJLA3M3Pe4GFoptT1ahqJYNI2t0AFoMxEDpGC81ndbKyiaawGuJkOGPX5T6sMWMVu4dLCskni0/8A8ghRTYAuN2XmAI9zAkC97A7nVctRqmUpqo3BqDVKnaNXMNib9GU22wEczTqVCoMmQoZjA8PStlm06hO24G+L3zFAHzhTAkahvF5v8vlit22LhhKXHB9CqVZH9vv7jA5364KqR++By5xw2clkNBHXFmg+/wDxe/3bEQes/ljuqbfT6YiITa479sUzv9/f+cWpTEdccNOB99cEOyK1b9fv/nFhYGxv8/7DA4pDrM9sWKR/f9f1xCWTRgN/v8scNU9PpiC0eu//ABGJBRfpHTC8BKz6nHAbe/64m5ETJt84xWI6Cfu2AKQcQRe3bF3v9/M4gzSOoxBXAP5/friELJHT9P8AGJ+KOuKiwFse1D9/v764ASwJ6nHGpDoTjyP6bfe+OtU9PywGQl4dpmf7Yr1N2xEtuZx0VB3++mBvsQkXYY6KvfEdc/4x4VAexwysBIEb9drf4xwP9/nviJIxwrP399f0wSEmB6fT++JL0j9P1wOKmnf6/tiSVZ22Pr/zg0QvSs3y/fFoa1/p88UK/pv33+/8YmrHr9/49cQKOVUEDp0+/TETIwUCIuIxCoJmx77b/cYg3SCVaOoQ28bj5W9b4W1uFEghXgRfTY3kn3/L8sOmoEe2K9A6H7+WLY5ZQ4DCc4PRis1lU1zqYeHA5h1A0k6hAAIAmLWn1AlUUytud9JJMMNR8y79NhvsqjG+qqOoB+/1wBmeA03WNr9RPy7gWGNsPFR7mqPiE9S0fMa4YHUoKn0Gkdoj26Y82XqsdRU3gDSOwA2B+fzxtsz8MVNckhkMywiYjoN5+o+mA81QhuWdW7eGC3S2r+XY727fQa1mT9Jd1KXp2fQhs3t++Kan3+WOY9jhdjmnU3xY+5+X747j2CvSRcExsfvoMDV8ex7BXCI+5wbDHvwn76jHcewF3FLenzxClt99jj2PYMuRwc/i9z+mKqP3/wCQx7HsIxCx/MfvtgPMeY49j2A+Bi+p/b/+jiNLr749j2D2J7F42x2ns3+79sex7A7gZxfKflj1XZvnjmPYAexVR83/ALh+2Jn8Xsf1x7HsO+BUWLsfvrjvb/cuOY9hkAFq9P8Acf1OJv1+++PY9gB7lieUfP8AUYtqfucex7ByEiT6n2/vgvoPn+mPY9hfYthyVp9/ngPKbn3OOY9iPgk+ESff77Yn0+/XHcexBPc5lP2/cYWn/vP/ALV/V8ex7GjD3NPhvUf/2Q=="/>
          <p:cNvSpPr>
            <a:spLocks noChangeAspect="1" noChangeArrowheads="1"/>
          </p:cNvSpPr>
          <p:nvPr/>
        </p:nvSpPr>
        <p:spPr bwMode="auto">
          <a:xfrm>
            <a:off x="63500" y="-820738"/>
            <a:ext cx="2714625" cy="16859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dirty="0">
              <a:solidFill>
                <a:prstClr val="black"/>
              </a:solidFill>
            </a:endParaRPr>
          </a:p>
        </p:txBody>
      </p:sp>
      <p:pic>
        <p:nvPicPr>
          <p:cNvPr id="31748" name="Picture 4" descr="http://www.guiaverde.com/blog/wp-content/uploads/2012/1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52085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omposición con Berber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19424"/>
            <a:ext cx="4857750" cy="3838576"/>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Seto de Berberis thunberg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57750" cy="3727451"/>
          </a:xfrm>
          <a:prstGeom prst="rect">
            <a:avLst/>
          </a:prstGeom>
          <a:noFill/>
          <a:extLst>
            <a:ext uri="{909E8E84-426E-40DD-AFC4-6F175D3DCCD1}">
              <a14:hiddenFill xmlns:a14="http://schemas.microsoft.com/office/drawing/2010/main">
                <a:solidFill>
                  <a:srgbClr val="FFFFFF"/>
                </a:solidFill>
              </a14:hiddenFill>
            </a:ext>
          </a:extLst>
        </p:spPr>
      </p:pic>
      <p:pic>
        <p:nvPicPr>
          <p:cNvPr id="32774" name="Picture 6" descr="Berberis thunbergii Bagatel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0"/>
            <a:ext cx="4526850" cy="3727451"/>
          </a:xfrm>
          <a:prstGeom prst="rect">
            <a:avLst/>
          </a:prstGeom>
          <a:noFill/>
          <a:extLst>
            <a:ext uri="{909E8E84-426E-40DD-AFC4-6F175D3DCCD1}">
              <a14:hiddenFill xmlns:a14="http://schemas.microsoft.com/office/drawing/2010/main">
                <a:solidFill>
                  <a:srgbClr val="FFFFFF"/>
                </a:solidFill>
              </a14:hiddenFill>
            </a:ext>
          </a:extLst>
        </p:spPr>
      </p:pic>
      <p:pic>
        <p:nvPicPr>
          <p:cNvPr id="32776" name="Picture 8" descr="Berberis Concor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3573016"/>
            <a:ext cx="4526850" cy="3284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20520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936655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95936" cy="2636911"/>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4208" y="0"/>
            <a:ext cx="2699792" cy="256490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564904"/>
            <a:ext cx="9144000" cy="4474594"/>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95936" y="1"/>
            <a:ext cx="2448272" cy="2564904"/>
          </a:xfrm>
          <a:prstGeom prst="rect">
            <a:avLst/>
          </a:prstGeom>
        </p:spPr>
      </p:pic>
    </p:spTree>
    <p:extLst>
      <p:ext uri="{BB962C8B-B14F-4D97-AF65-F5344CB8AC3E}">
        <p14:creationId xmlns:p14="http://schemas.microsoft.com/office/powerpoint/2010/main" val="190385905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8999"/>
            <a:ext cx="9144000" cy="34714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644008" cy="339343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0"/>
            <a:ext cx="4487416" cy="3376953"/>
          </a:xfrm>
          <a:prstGeom prst="rect">
            <a:avLst/>
          </a:prstGeom>
        </p:spPr>
      </p:pic>
    </p:spTree>
    <p:extLst>
      <p:ext uri="{BB962C8B-B14F-4D97-AF65-F5344CB8AC3E}">
        <p14:creationId xmlns:p14="http://schemas.microsoft.com/office/powerpoint/2010/main" val="229321682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268760"/>
            <a:ext cx="7546032" cy="4751040"/>
          </a:xfrm>
        </p:spPr>
        <p:txBody>
          <a:bodyPr>
            <a:normAutofit lnSpcReduction="10000"/>
          </a:bodyPr>
          <a:lstStyle/>
          <a:p>
            <a:r>
              <a:rPr lang="es-ES" dirty="0"/>
              <a:t> </a:t>
            </a:r>
            <a:r>
              <a:rPr lang="es-ES" sz="2400" dirty="0"/>
              <a:t>Distancia de plantación según la altura del seto arboles de poco desarrollo para setos bajos de15-20 cm.</a:t>
            </a:r>
          </a:p>
          <a:p>
            <a:r>
              <a:rPr lang="es-ES" sz="2400" dirty="0"/>
              <a:t>Arboles de desarrollo intermedio para setos medios o medio-altos 25--50 cm.</a:t>
            </a:r>
          </a:p>
          <a:p>
            <a:r>
              <a:rPr lang="es-ES" sz="2400" dirty="0"/>
              <a:t>Arboles y arbustos de gran desarrollo para setos altos 0,50,.-100 centímetros.</a:t>
            </a:r>
          </a:p>
          <a:p>
            <a:r>
              <a:rPr lang="es-ES" sz="2400" dirty="0"/>
              <a:t>• Distancia de plantación según el tipo de suelo.</a:t>
            </a:r>
          </a:p>
          <a:p>
            <a:r>
              <a:rPr lang="es-ES" sz="2400" dirty="0"/>
              <a:t>  </a:t>
            </a:r>
            <a:r>
              <a:rPr lang="es-ES" sz="2400" b="1" dirty="0"/>
              <a:t>Terrenos poco fértiles</a:t>
            </a:r>
            <a:r>
              <a:rPr lang="es-ES" sz="2400" dirty="0"/>
              <a:t>, con malas atenciones o clima poco favorable la frotación y crecimiento es irregular distancia de plantación inferior.</a:t>
            </a:r>
          </a:p>
          <a:p>
            <a:r>
              <a:rPr lang="es-ES" sz="2400" dirty="0"/>
              <a:t>  </a:t>
            </a:r>
          </a:p>
        </p:txBody>
      </p:sp>
    </p:spTree>
    <p:extLst>
      <p:ext uri="{BB962C8B-B14F-4D97-AF65-F5344CB8AC3E}">
        <p14:creationId xmlns:p14="http://schemas.microsoft.com/office/powerpoint/2010/main" val="168276785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412777"/>
            <a:ext cx="7315200" cy="4896584"/>
          </a:xfrm>
        </p:spPr>
        <p:txBody>
          <a:bodyPr/>
          <a:lstStyle/>
          <a:p>
            <a:r>
              <a:rPr lang="es-ES" sz="2400" dirty="0"/>
              <a:t>Terrenos fértiles, con buenas atenciones y clima favorable frotación y crecimiento normal distancia de plantación superior.</a:t>
            </a:r>
          </a:p>
          <a:p>
            <a:endParaRPr lang="es-ES" dirty="0"/>
          </a:p>
          <a:p>
            <a:endParaRPr lang="es-ES" dirty="0"/>
          </a:p>
        </p:txBody>
      </p:sp>
    </p:spTree>
    <p:extLst>
      <p:ext uri="{BB962C8B-B14F-4D97-AF65-F5344CB8AC3E}">
        <p14:creationId xmlns:p14="http://schemas.microsoft.com/office/powerpoint/2010/main" val="219189180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692696"/>
            <a:ext cx="7772400" cy="504056"/>
          </a:xfrm>
        </p:spPr>
        <p:txBody>
          <a:bodyPr>
            <a:normAutofit fontScale="90000"/>
          </a:bodyPr>
          <a:lstStyle/>
          <a:p>
            <a:br>
              <a:rPr lang="es-ES" dirty="0"/>
            </a:br>
            <a:r>
              <a:rPr lang="es-ES" sz="3600" b="1" dirty="0"/>
              <a:t>Recorte de setos</a:t>
            </a:r>
          </a:p>
        </p:txBody>
      </p:sp>
      <p:sp>
        <p:nvSpPr>
          <p:cNvPr id="3" name="2 Marcador de contenido"/>
          <p:cNvSpPr>
            <a:spLocks noGrp="1"/>
          </p:cNvSpPr>
          <p:nvPr>
            <p:ph sz="quarter" idx="1"/>
          </p:nvPr>
        </p:nvSpPr>
        <p:spPr>
          <a:xfrm>
            <a:off x="914400" y="1556792"/>
            <a:ext cx="7618040" cy="4463008"/>
          </a:xfrm>
        </p:spPr>
        <p:txBody>
          <a:bodyPr>
            <a:normAutofit/>
          </a:bodyPr>
          <a:lstStyle/>
          <a:p>
            <a:r>
              <a:rPr lang="es-ES" sz="2400" dirty="0"/>
              <a:t>Crecimiento fácil y vigoroso en la parte alta del seto, peor crecimiento en la parte baja los vegetales tienden a crecer mas vigorosamente en la parte alta al envejecer.</a:t>
            </a:r>
          </a:p>
          <a:p>
            <a:r>
              <a:rPr lang="es-ES" sz="2400" dirty="0"/>
              <a:t>La parte baja esta sometida a condiciones mucho mas desfavorables: polvo, falta de luz, transito de animales  al realizar el recorte hay que formar un prisma trapezoidal al poco tiempo de hacer el corte, se iguala el seto por el mas rápido crecimiento de la parte alta.</a:t>
            </a:r>
          </a:p>
        </p:txBody>
      </p:sp>
    </p:spTree>
    <p:extLst>
      <p:ext uri="{BB962C8B-B14F-4D97-AF65-F5344CB8AC3E}">
        <p14:creationId xmlns:p14="http://schemas.microsoft.com/office/powerpoint/2010/main" val="329744143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1124744"/>
            <a:ext cx="7776864" cy="4932040"/>
          </a:xfrm>
        </p:spPr>
        <p:txBody>
          <a:bodyPr>
            <a:noAutofit/>
          </a:bodyPr>
          <a:lstStyle/>
          <a:p>
            <a:r>
              <a:rPr lang="es-ES" sz="2400" dirty="0"/>
              <a:t>Poda de mantenimiento de los setos formales recortar cuando el crecimiento del seto lo pide en primavera será mas necesario (mucha mano de obra) mantenimiento para ahorrar mano de obra y mantener el seto perfilado.</a:t>
            </a:r>
          </a:p>
          <a:p>
            <a:r>
              <a:rPr lang="es-ES" sz="2400" b="1" dirty="0"/>
              <a:t> Clima continental</a:t>
            </a:r>
            <a:r>
              <a:rPr lang="es-ES" sz="2400" dirty="0"/>
              <a:t>: 2 recortes al a año</a:t>
            </a:r>
          </a:p>
          <a:p>
            <a:r>
              <a:rPr lang="es-ES" sz="2400" dirty="0"/>
              <a:t>1º en pleno crecimiento de primavera (abril abril-mayo).  parón fuerte.</a:t>
            </a:r>
          </a:p>
          <a:p>
            <a:r>
              <a:rPr lang="es-ES" sz="2400" dirty="0"/>
              <a:t>2º al final de verano. en septiembre para controlar el rebrote de otoño.</a:t>
            </a:r>
          </a:p>
        </p:txBody>
      </p:sp>
    </p:spTree>
    <p:extLst>
      <p:ext uri="{BB962C8B-B14F-4D97-AF65-F5344CB8AC3E}">
        <p14:creationId xmlns:p14="http://schemas.microsoft.com/office/powerpoint/2010/main" val="332412296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268760"/>
            <a:ext cx="7546032" cy="4751040"/>
          </a:xfrm>
        </p:spPr>
        <p:txBody>
          <a:bodyPr/>
          <a:lstStyle/>
          <a:p>
            <a:r>
              <a:rPr lang="es-ES" sz="2400" b="1" dirty="0"/>
              <a:t>Clima mediterráneo</a:t>
            </a:r>
            <a:r>
              <a:rPr lang="es-ES" sz="2400" dirty="0"/>
              <a:t>:  4-5 recortes</a:t>
            </a:r>
          </a:p>
          <a:p>
            <a:r>
              <a:rPr lang="es-ES" sz="2400" dirty="0"/>
              <a:t>1º final febrero febrero-principios de marzo</a:t>
            </a:r>
          </a:p>
          <a:p>
            <a:r>
              <a:rPr lang="es-ES" sz="2400" dirty="0"/>
              <a:t>2º mediados de mayo</a:t>
            </a:r>
          </a:p>
          <a:p>
            <a:r>
              <a:rPr lang="es-ES" sz="2400" dirty="0"/>
              <a:t>3º julio julio-agosto</a:t>
            </a:r>
          </a:p>
          <a:p>
            <a:r>
              <a:rPr lang="es-ES" sz="2400" dirty="0"/>
              <a:t>4º a finales de octubre</a:t>
            </a:r>
          </a:p>
          <a:p>
            <a:r>
              <a:rPr lang="es-ES" sz="2400" dirty="0"/>
              <a:t>En invierno hay poco crecimiento y no es necesario recortar</a:t>
            </a:r>
            <a:r>
              <a:rPr lang="es-ES" dirty="0"/>
              <a:t>.</a:t>
            </a:r>
          </a:p>
          <a:p>
            <a:endParaRPr lang="es-ES" dirty="0"/>
          </a:p>
        </p:txBody>
      </p:sp>
    </p:spTree>
    <p:extLst>
      <p:ext uri="{BB962C8B-B14F-4D97-AF65-F5344CB8AC3E}">
        <p14:creationId xmlns:p14="http://schemas.microsoft.com/office/powerpoint/2010/main" val="14448128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188641"/>
            <a:ext cx="7041976" cy="1080119"/>
          </a:xfrm>
        </p:spPr>
        <p:txBody>
          <a:bodyPr>
            <a:normAutofit/>
          </a:bodyPr>
          <a:lstStyle/>
          <a:p>
            <a:br>
              <a:rPr lang="es-ES" dirty="0"/>
            </a:br>
            <a:r>
              <a:rPr lang="es-ES" b="1" dirty="0"/>
              <a:t>Poda de formación de los setos</a:t>
            </a:r>
          </a:p>
        </p:txBody>
      </p:sp>
      <p:sp>
        <p:nvSpPr>
          <p:cNvPr id="3" name="2 Marcador de contenido"/>
          <p:cNvSpPr>
            <a:spLocks noGrp="1"/>
          </p:cNvSpPr>
          <p:nvPr>
            <p:ph sz="quarter" idx="1"/>
          </p:nvPr>
        </p:nvSpPr>
        <p:spPr>
          <a:xfrm>
            <a:off x="914400" y="1484785"/>
            <a:ext cx="7315200" cy="4824576"/>
          </a:xfrm>
        </p:spPr>
        <p:txBody>
          <a:bodyPr>
            <a:normAutofit fontScale="92500" lnSpcReduction="20000"/>
          </a:bodyPr>
          <a:lstStyle/>
          <a:p>
            <a:pPr marL="0" indent="0">
              <a:buNone/>
            </a:pPr>
            <a:endParaRPr lang="es-ES" dirty="0"/>
          </a:p>
          <a:p>
            <a:r>
              <a:rPr lang="es-ES" sz="2600" dirty="0"/>
              <a:t>Formales estimular el desarrollo de yemas axilares follaje tupido especies caducifolias densas en la base forsitia, grosellero etc…. </a:t>
            </a:r>
          </a:p>
          <a:p>
            <a:r>
              <a:rPr lang="es-ES" sz="2600" dirty="0"/>
              <a:t>Cortar los 2 primeros a años el tallo principal y los los brotes laterales fuertes un tercio ejemplares de crecimiento apretado y no muy alto aligustre, boj, escalonia .</a:t>
            </a:r>
          </a:p>
          <a:p>
            <a:r>
              <a:rPr lang="es-ES" sz="2600" dirty="0"/>
              <a:t>Recortar plantas hasta 15-30 cm. del suelo nada mas plantarlos</a:t>
            </a:r>
          </a:p>
          <a:p>
            <a:r>
              <a:rPr lang="es-ES" sz="2600" dirty="0"/>
              <a:t>El 2 º año solo los brotes principales por la  mitad plantas perennes leylandii, acebo, tejo podar laterales indeseables</a:t>
            </a:r>
          </a:p>
          <a:p>
            <a:r>
              <a:rPr lang="es-ES" sz="2600" dirty="0"/>
              <a:t>El 2 º año la rama guía por la mitad.</a:t>
            </a:r>
          </a:p>
        </p:txBody>
      </p:sp>
    </p:spTree>
    <p:extLst>
      <p:ext uri="{BB962C8B-B14F-4D97-AF65-F5344CB8AC3E}">
        <p14:creationId xmlns:p14="http://schemas.microsoft.com/office/powerpoint/2010/main" val="51255442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548680"/>
            <a:ext cx="7643192" cy="1152128"/>
          </a:xfrm>
        </p:spPr>
        <p:txBody>
          <a:bodyPr>
            <a:normAutofit/>
          </a:bodyPr>
          <a:lstStyle/>
          <a:p>
            <a:r>
              <a:rPr lang="es-ES" sz="3200" b="1" dirty="0"/>
              <a:t>Poda ornamental o topiaria</a:t>
            </a:r>
            <a:br>
              <a:rPr lang="es-ES" sz="3200" dirty="0"/>
            </a:br>
            <a:endParaRPr lang="es-ES" sz="3200" dirty="0"/>
          </a:p>
        </p:txBody>
      </p:sp>
      <p:sp>
        <p:nvSpPr>
          <p:cNvPr id="3" name="2 Marcador de contenido"/>
          <p:cNvSpPr>
            <a:spLocks noGrp="1"/>
          </p:cNvSpPr>
          <p:nvPr>
            <p:ph sz="quarter" idx="1"/>
          </p:nvPr>
        </p:nvSpPr>
        <p:spPr>
          <a:xfrm>
            <a:off x="914400" y="1340768"/>
            <a:ext cx="7772400" cy="4679032"/>
          </a:xfrm>
        </p:spPr>
        <p:txBody>
          <a:bodyPr>
            <a:noAutofit/>
          </a:bodyPr>
          <a:lstStyle/>
          <a:p>
            <a:r>
              <a:rPr lang="es-ES" sz="2400" dirty="0"/>
              <a:t>Crear y mantener un arbusto o árbol con una forma determinada recortar regularmente las brotaciones que pasen del perfil preestablecido.</a:t>
            </a:r>
          </a:p>
          <a:p>
            <a:r>
              <a:rPr lang="es-ES" sz="2400" dirty="0"/>
              <a:t>Jardines geométricos formales y jardines japoneses</a:t>
            </a:r>
          </a:p>
          <a:p>
            <a:r>
              <a:rPr lang="es-ES" sz="2400" dirty="0"/>
              <a:t>Elementos llamativos como puntos focales aislados dan mas trabajo que otras plantas conos, esferas, obeliscos, formas de fantasía.</a:t>
            </a:r>
          </a:p>
          <a:p>
            <a:r>
              <a:rPr lang="es-ES" sz="2400" dirty="0"/>
              <a:t>Armazones de madera, hierro o alambre.</a:t>
            </a:r>
          </a:p>
          <a:p>
            <a:r>
              <a:rPr lang="es-ES" sz="2400" dirty="0"/>
              <a:t>En formas rectas: cortar con la ayuda de cordeles tensados o marco de listones de madera.</a:t>
            </a:r>
          </a:p>
        </p:txBody>
      </p:sp>
    </p:spTree>
    <p:extLst>
      <p:ext uri="{BB962C8B-B14F-4D97-AF65-F5344CB8AC3E}">
        <p14:creationId xmlns:p14="http://schemas.microsoft.com/office/powerpoint/2010/main" val="299498457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3"/>
            <a:ext cx="7315200" cy="5112608"/>
          </a:xfrm>
        </p:spPr>
        <p:txBody>
          <a:bodyPr/>
          <a:lstStyle/>
          <a:p>
            <a:r>
              <a:rPr lang="es-ES" sz="2400" dirty="0"/>
              <a:t>Frecuencia de corte</a:t>
            </a:r>
          </a:p>
          <a:p>
            <a:r>
              <a:rPr lang="es-ES" sz="2400" dirty="0"/>
              <a:t>Según velocidad de crecimiento, clima, etc…</a:t>
            </a:r>
          </a:p>
          <a:p>
            <a:r>
              <a:rPr lang="es-ES" sz="2400" dirty="0"/>
              <a:t>• boj , arrayan y tejo 􀃆1--3  recortes al año</a:t>
            </a:r>
          </a:p>
          <a:p>
            <a:endParaRPr lang="es-ES" dirty="0"/>
          </a:p>
        </p:txBody>
      </p:sp>
    </p:spTree>
    <p:extLst>
      <p:ext uri="{BB962C8B-B14F-4D97-AF65-F5344CB8AC3E}">
        <p14:creationId xmlns:p14="http://schemas.microsoft.com/office/powerpoint/2010/main" val="266333986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1498178"/>
          </a:xfrm>
        </p:spPr>
        <p:txBody>
          <a:bodyPr>
            <a:normAutofit/>
          </a:bodyPr>
          <a:lstStyle/>
          <a:p>
            <a:r>
              <a:rPr lang="es-ES" sz="3200" b="1" dirty="0"/>
              <a:t>ÁRBOLES</a:t>
            </a:r>
            <a:br>
              <a:rPr lang="es-ES" dirty="0"/>
            </a:br>
            <a:endParaRPr lang="es-ES" dirty="0"/>
          </a:p>
        </p:txBody>
      </p:sp>
      <p:sp>
        <p:nvSpPr>
          <p:cNvPr id="3" name="2 Marcador de contenido"/>
          <p:cNvSpPr>
            <a:spLocks noGrp="1"/>
          </p:cNvSpPr>
          <p:nvPr>
            <p:ph sz="quarter" idx="1"/>
          </p:nvPr>
        </p:nvSpPr>
        <p:spPr>
          <a:xfrm>
            <a:off x="914400" y="1412776"/>
            <a:ext cx="7772400" cy="4607024"/>
          </a:xfrm>
        </p:spPr>
        <p:txBody>
          <a:bodyPr>
            <a:normAutofit lnSpcReduction="10000"/>
          </a:bodyPr>
          <a:lstStyle/>
          <a:p>
            <a:r>
              <a:rPr lang="es-ES" sz="2400" dirty="0"/>
              <a:t>1.-.Aligustre.-(Ligustrum japonicum): bola, cono...</a:t>
            </a:r>
          </a:p>
          <a:p>
            <a:r>
              <a:rPr lang="es-ES" sz="2400" dirty="0"/>
              <a:t>2..-Ciprés.-(Cupressus sempervirens): cono, obelisco...</a:t>
            </a:r>
          </a:p>
          <a:p>
            <a:r>
              <a:rPr lang="es-ES" sz="2400" dirty="0"/>
              <a:t>3..-Ficus benjamina.-(Ficus benjamina): bola</a:t>
            </a:r>
          </a:p>
          <a:p>
            <a:r>
              <a:rPr lang="es-ES" sz="2400" dirty="0"/>
              <a:t>4..-Ficus nitida.-(Ficus microcarpa=Ficus nitida): bola, sombrilla...</a:t>
            </a:r>
          </a:p>
          <a:p>
            <a:r>
              <a:rPr lang="es-ES" sz="2400" dirty="0"/>
              <a:t>5..-Laurel.-(Laurus nobilis): bola, obelisco...</a:t>
            </a:r>
          </a:p>
          <a:p>
            <a:r>
              <a:rPr lang="es-ES" sz="2400" dirty="0"/>
              <a:t>6..-Leylandi.-(x Cupressocyparis leylandii): cono, anillos, espiral...</a:t>
            </a:r>
          </a:p>
          <a:p>
            <a:r>
              <a:rPr lang="es-ES" sz="2400" dirty="0"/>
              <a:t>7..-Pitosporo.-(Pittosporum tobira): bola, sombrilla...</a:t>
            </a:r>
          </a:p>
          <a:p>
            <a:r>
              <a:rPr lang="es-ES" sz="2400" dirty="0"/>
              <a:t>8..-Tejo.-(Taxus baccata): cono, obelisco, cubos...</a:t>
            </a:r>
          </a:p>
        </p:txBody>
      </p:sp>
    </p:spTree>
    <p:extLst>
      <p:ext uri="{BB962C8B-B14F-4D97-AF65-F5344CB8AC3E}">
        <p14:creationId xmlns:p14="http://schemas.microsoft.com/office/powerpoint/2010/main" val="10455462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323528" y="6525344"/>
            <a:ext cx="2520280" cy="369332"/>
          </a:xfrm>
          <a:prstGeom prst="rect">
            <a:avLst/>
          </a:prstGeom>
          <a:solidFill>
            <a:schemeClr val="bg1"/>
          </a:solidFill>
        </p:spPr>
        <p:txBody>
          <a:bodyPr wrap="square" rtlCol="0">
            <a:spAutoFit/>
          </a:bodyPr>
          <a:lstStyle/>
          <a:p>
            <a:r>
              <a:rPr lang="es-ES" dirty="0"/>
              <a:t>Acacia cultriformis</a:t>
            </a:r>
          </a:p>
        </p:txBody>
      </p:sp>
    </p:spTree>
    <p:extLst>
      <p:ext uri="{BB962C8B-B14F-4D97-AF65-F5344CB8AC3E}">
        <p14:creationId xmlns:p14="http://schemas.microsoft.com/office/powerpoint/2010/main" val="189355636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3" name="2 CuadroTexto"/>
          <p:cNvSpPr txBox="1"/>
          <p:nvPr/>
        </p:nvSpPr>
        <p:spPr>
          <a:xfrm>
            <a:off x="251520" y="6597352"/>
            <a:ext cx="2520280" cy="369332"/>
          </a:xfrm>
          <a:prstGeom prst="rect">
            <a:avLst/>
          </a:prstGeom>
          <a:solidFill>
            <a:schemeClr val="bg1"/>
          </a:solidFill>
        </p:spPr>
        <p:txBody>
          <a:bodyPr wrap="square" rtlCol="0">
            <a:spAutoFit/>
          </a:bodyPr>
          <a:lstStyle/>
          <a:p>
            <a:r>
              <a:rPr lang="es-ES" dirty="0"/>
              <a:t>Acacia mearsnii</a:t>
            </a:r>
          </a:p>
        </p:txBody>
      </p:sp>
    </p:spTree>
    <p:extLst>
      <p:ext uri="{BB962C8B-B14F-4D97-AF65-F5344CB8AC3E}">
        <p14:creationId xmlns:p14="http://schemas.microsoft.com/office/powerpoint/2010/main" val="109508651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13" y="-3031"/>
            <a:ext cx="475681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12576"/>
            <a:ext cx="4716016" cy="6858000"/>
          </a:xfrm>
          <a:prstGeom prst="rect">
            <a:avLst/>
          </a:prstGeom>
        </p:spPr>
      </p:pic>
      <p:sp>
        <p:nvSpPr>
          <p:cNvPr id="4" name="3 CuadroTexto"/>
          <p:cNvSpPr txBox="1"/>
          <p:nvPr/>
        </p:nvSpPr>
        <p:spPr>
          <a:xfrm>
            <a:off x="323528" y="6453336"/>
            <a:ext cx="3312368" cy="369332"/>
          </a:xfrm>
          <a:prstGeom prst="rect">
            <a:avLst/>
          </a:prstGeom>
          <a:solidFill>
            <a:schemeClr val="bg1"/>
          </a:solidFill>
        </p:spPr>
        <p:txBody>
          <a:bodyPr wrap="square" rtlCol="0">
            <a:spAutoFit/>
          </a:bodyPr>
          <a:lstStyle/>
          <a:p>
            <a:r>
              <a:rPr lang="es-ES" dirty="0"/>
              <a:t>Populus alba.-Alamo blanco</a:t>
            </a:r>
          </a:p>
        </p:txBody>
      </p:sp>
    </p:spTree>
    <p:extLst>
      <p:ext uri="{BB962C8B-B14F-4D97-AF65-F5344CB8AC3E}">
        <p14:creationId xmlns:p14="http://schemas.microsoft.com/office/powerpoint/2010/main" val="10979404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251520" y="6381328"/>
            <a:ext cx="2304256" cy="369332"/>
          </a:xfrm>
          <a:prstGeom prst="rect">
            <a:avLst/>
          </a:prstGeom>
          <a:solidFill>
            <a:schemeClr val="bg1"/>
          </a:solidFill>
        </p:spPr>
        <p:txBody>
          <a:bodyPr wrap="square" rtlCol="0">
            <a:spAutoFit/>
          </a:bodyPr>
          <a:lstStyle/>
          <a:p>
            <a:r>
              <a:rPr lang="es-ES" dirty="0"/>
              <a:t>Araucaria bidwilii</a:t>
            </a:r>
          </a:p>
        </p:txBody>
      </p:sp>
    </p:spTree>
    <p:extLst>
      <p:ext uri="{BB962C8B-B14F-4D97-AF65-F5344CB8AC3E}">
        <p14:creationId xmlns:p14="http://schemas.microsoft.com/office/powerpoint/2010/main" val="84676128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95536" y="6381328"/>
            <a:ext cx="2592288" cy="369332"/>
          </a:xfrm>
          <a:prstGeom prst="rect">
            <a:avLst/>
          </a:prstGeom>
          <a:solidFill>
            <a:schemeClr val="bg1"/>
          </a:solidFill>
        </p:spPr>
        <p:txBody>
          <a:bodyPr wrap="square" rtlCol="0">
            <a:spAutoFit/>
          </a:bodyPr>
          <a:lstStyle/>
          <a:p>
            <a:r>
              <a:rPr lang="es-ES" dirty="0"/>
              <a:t>Bahuinia variegata</a:t>
            </a:r>
          </a:p>
        </p:txBody>
      </p:sp>
    </p:spTree>
    <p:extLst>
      <p:ext uri="{BB962C8B-B14F-4D97-AF65-F5344CB8AC3E}">
        <p14:creationId xmlns:p14="http://schemas.microsoft.com/office/powerpoint/2010/main" val="45661590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193758" y="6412686"/>
            <a:ext cx="2808312" cy="369332"/>
          </a:xfrm>
          <a:prstGeom prst="rect">
            <a:avLst/>
          </a:prstGeom>
          <a:solidFill>
            <a:schemeClr val="bg1"/>
          </a:solidFill>
        </p:spPr>
        <p:txBody>
          <a:bodyPr wrap="square" rtlCol="0">
            <a:spAutoFit/>
          </a:bodyPr>
          <a:lstStyle/>
          <a:p>
            <a:r>
              <a:rPr lang="es-ES" dirty="0"/>
              <a:t>Brachichiton acerifolia</a:t>
            </a:r>
          </a:p>
        </p:txBody>
      </p:sp>
    </p:spTree>
    <p:extLst>
      <p:ext uri="{BB962C8B-B14F-4D97-AF65-F5344CB8AC3E}">
        <p14:creationId xmlns:p14="http://schemas.microsoft.com/office/powerpoint/2010/main" val="34734190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39" y="-35151"/>
            <a:ext cx="469347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5" y="-47727"/>
            <a:ext cx="4771215" cy="6858000"/>
          </a:xfrm>
          <a:prstGeom prst="rect">
            <a:avLst/>
          </a:prstGeom>
        </p:spPr>
      </p:pic>
      <p:sp>
        <p:nvSpPr>
          <p:cNvPr id="4" name="3 CuadroTexto"/>
          <p:cNvSpPr txBox="1"/>
          <p:nvPr/>
        </p:nvSpPr>
        <p:spPr>
          <a:xfrm>
            <a:off x="303170" y="6340678"/>
            <a:ext cx="2540638" cy="369332"/>
          </a:xfrm>
          <a:prstGeom prst="rect">
            <a:avLst/>
          </a:prstGeom>
          <a:solidFill>
            <a:schemeClr val="bg1"/>
          </a:solidFill>
        </p:spPr>
        <p:txBody>
          <a:bodyPr wrap="square" rtlCol="0">
            <a:spAutoFit/>
          </a:bodyPr>
          <a:lstStyle/>
          <a:p>
            <a:r>
              <a:rPr lang="es-ES" dirty="0"/>
              <a:t>Calodendron capense</a:t>
            </a:r>
          </a:p>
        </p:txBody>
      </p:sp>
    </p:spTree>
    <p:extLst>
      <p:ext uri="{BB962C8B-B14F-4D97-AF65-F5344CB8AC3E}">
        <p14:creationId xmlns:p14="http://schemas.microsoft.com/office/powerpoint/2010/main" val="309157360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
        <p:nvSpPr>
          <p:cNvPr id="2" name="1 CuadroTexto"/>
          <p:cNvSpPr txBox="1"/>
          <p:nvPr/>
        </p:nvSpPr>
        <p:spPr>
          <a:xfrm>
            <a:off x="323528" y="6669360"/>
            <a:ext cx="2232248" cy="369332"/>
          </a:xfrm>
          <a:prstGeom prst="rect">
            <a:avLst/>
          </a:prstGeom>
          <a:solidFill>
            <a:schemeClr val="bg1"/>
          </a:solidFill>
        </p:spPr>
        <p:txBody>
          <a:bodyPr wrap="square" rtlCol="0">
            <a:spAutoFit/>
          </a:bodyPr>
          <a:lstStyle/>
          <a:p>
            <a:r>
              <a:rPr lang="es-ES" dirty="0"/>
              <a:t>Chorisia speciosa</a:t>
            </a:r>
          </a:p>
        </p:txBody>
      </p:sp>
    </p:spTree>
    <p:extLst>
      <p:ext uri="{BB962C8B-B14F-4D97-AF65-F5344CB8AC3E}">
        <p14:creationId xmlns:p14="http://schemas.microsoft.com/office/powerpoint/2010/main" val="332727176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23527" y="6457728"/>
            <a:ext cx="2232249" cy="369332"/>
          </a:xfrm>
          <a:prstGeom prst="rect">
            <a:avLst/>
          </a:prstGeom>
          <a:solidFill>
            <a:schemeClr val="bg1"/>
          </a:solidFill>
        </p:spPr>
        <p:txBody>
          <a:bodyPr wrap="square" rtlCol="0">
            <a:spAutoFit/>
          </a:bodyPr>
          <a:lstStyle/>
          <a:p>
            <a:r>
              <a:rPr lang="es-ES" dirty="0"/>
              <a:t>Ceratonia siliqua</a:t>
            </a:r>
          </a:p>
        </p:txBody>
      </p:sp>
    </p:spTree>
    <p:extLst>
      <p:ext uri="{BB962C8B-B14F-4D97-AF65-F5344CB8AC3E}">
        <p14:creationId xmlns:p14="http://schemas.microsoft.com/office/powerpoint/2010/main" val="103821283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0" y="6525344"/>
            <a:ext cx="2267744" cy="369332"/>
          </a:xfrm>
          <a:prstGeom prst="rect">
            <a:avLst/>
          </a:prstGeom>
          <a:noFill/>
        </p:spPr>
        <p:txBody>
          <a:bodyPr wrap="square" rtlCol="0">
            <a:spAutoFit/>
          </a:bodyPr>
          <a:lstStyle/>
          <a:p>
            <a:r>
              <a:rPr lang="es-ES" dirty="0"/>
              <a:t>Cercis siliquastrum</a:t>
            </a:r>
          </a:p>
        </p:txBody>
      </p:sp>
    </p:spTree>
    <p:extLst>
      <p:ext uri="{BB962C8B-B14F-4D97-AF65-F5344CB8AC3E}">
        <p14:creationId xmlns:p14="http://schemas.microsoft.com/office/powerpoint/2010/main" val="398483036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1846315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180311" y="6488668"/>
            <a:ext cx="2807513" cy="369332"/>
          </a:xfrm>
          <a:prstGeom prst="rect">
            <a:avLst/>
          </a:prstGeom>
          <a:solidFill>
            <a:schemeClr val="bg1"/>
          </a:solidFill>
        </p:spPr>
        <p:txBody>
          <a:bodyPr wrap="square" rtlCol="0">
            <a:spAutoFit/>
          </a:bodyPr>
          <a:lstStyle/>
          <a:p>
            <a:r>
              <a:rPr lang="es-ES" dirty="0"/>
              <a:t>Erythrina crista galli</a:t>
            </a:r>
          </a:p>
        </p:txBody>
      </p:sp>
    </p:spTree>
    <p:extLst>
      <p:ext uri="{BB962C8B-B14F-4D97-AF65-F5344CB8AC3E}">
        <p14:creationId xmlns:p14="http://schemas.microsoft.com/office/powerpoint/2010/main" val="211591969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67544" y="6309320"/>
            <a:ext cx="2160240" cy="369332"/>
          </a:xfrm>
          <a:prstGeom prst="rect">
            <a:avLst/>
          </a:prstGeom>
          <a:solidFill>
            <a:schemeClr val="bg1"/>
          </a:solidFill>
        </p:spPr>
        <p:txBody>
          <a:bodyPr wrap="square" rtlCol="0">
            <a:spAutoFit/>
          </a:bodyPr>
          <a:lstStyle/>
          <a:p>
            <a:r>
              <a:rPr lang="es-ES" dirty="0"/>
              <a:t>Ficus macrophylla</a:t>
            </a:r>
          </a:p>
        </p:txBody>
      </p:sp>
    </p:spTree>
    <p:extLst>
      <p:ext uri="{BB962C8B-B14F-4D97-AF65-F5344CB8AC3E}">
        <p14:creationId xmlns:p14="http://schemas.microsoft.com/office/powerpoint/2010/main" val="201429055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251520" y="6389368"/>
            <a:ext cx="2808312" cy="369332"/>
          </a:xfrm>
          <a:prstGeom prst="rect">
            <a:avLst/>
          </a:prstGeom>
          <a:solidFill>
            <a:schemeClr val="bg1"/>
          </a:solidFill>
        </p:spPr>
        <p:txBody>
          <a:bodyPr wrap="square" rtlCol="0">
            <a:spAutoFit/>
          </a:bodyPr>
          <a:lstStyle/>
          <a:p>
            <a:r>
              <a:rPr lang="es-ES" dirty="0"/>
              <a:t>Eucaliptus sideroxylon</a:t>
            </a:r>
          </a:p>
        </p:txBody>
      </p:sp>
    </p:spTree>
    <p:extLst>
      <p:ext uri="{BB962C8B-B14F-4D97-AF65-F5344CB8AC3E}">
        <p14:creationId xmlns:p14="http://schemas.microsoft.com/office/powerpoint/2010/main" val="235478293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
        <p:nvSpPr>
          <p:cNvPr id="3" name="2 CuadroTexto"/>
          <p:cNvSpPr txBox="1"/>
          <p:nvPr/>
        </p:nvSpPr>
        <p:spPr>
          <a:xfrm>
            <a:off x="447186" y="6340297"/>
            <a:ext cx="1964574" cy="369332"/>
          </a:xfrm>
          <a:prstGeom prst="rect">
            <a:avLst/>
          </a:prstGeom>
          <a:solidFill>
            <a:schemeClr val="bg1"/>
          </a:solidFill>
        </p:spPr>
        <p:txBody>
          <a:bodyPr wrap="square" rtlCol="0">
            <a:spAutoFit/>
          </a:bodyPr>
          <a:lstStyle/>
          <a:p>
            <a:r>
              <a:rPr lang="es-ES" dirty="0"/>
              <a:t>Ficus rubiginosa</a:t>
            </a:r>
          </a:p>
        </p:txBody>
      </p:sp>
    </p:spTree>
    <p:extLst>
      <p:ext uri="{BB962C8B-B14F-4D97-AF65-F5344CB8AC3E}">
        <p14:creationId xmlns:p14="http://schemas.microsoft.com/office/powerpoint/2010/main" val="342782888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
        <p:nvSpPr>
          <p:cNvPr id="2" name="1 CuadroTexto"/>
          <p:cNvSpPr txBox="1"/>
          <p:nvPr/>
        </p:nvSpPr>
        <p:spPr>
          <a:xfrm>
            <a:off x="251520" y="6525344"/>
            <a:ext cx="2376264" cy="369332"/>
          </a:xfrm>
          <a:prstGeom prst="rect">
            <a:avLst/>
          </a:prstGeom>
          <a:solidFill>
            <a:schemeClr val="bg1"/>
          </a:solidFill>
        </p:spPr>
        <p:txBody>
          <a:bodyPr wrap="square" rtlCol="0">
            <a:spAutoFit/>
          </a:bodyPr>
          <a:lstStyle/>
          <a:p>
            <a:r>
              <a:rPr lang="es-ES" dirty="0"/>
              <a:t>Magnolia grandiflora</a:t>
            </a:r>
          </a:p>
        </p:txBody>
      </p:sp>
    </p:spTree>
    <p:extLst>
      <p:ext uri="{BB962C8B-B14F-4D97-AF65-F5344CB8AC3E}">
        <p14:creationId xmlns:p14="http://schemas.microsoft.com/office/powerpoint/2010/main" val="382768662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67544" y="6309320"/>
            <a:ext cx="3168352" cy="369332"/>
          </a:xfrm>
          <a:prstGeom prst="rect">
            <a:avLst/>
          </a:prstGeom>
          <a:solidFill>
            <a:schemeClr val="bg1"/>
          </a:solidFill>
        </p:spPr>
        <p:txBody>
          <a:bodyPr wrap="square" rtlCol="0">
            <a:spAutoFit/>
          </a:bodyPr>
          <a:lstStyle/>
          <a:p>
            <a:r>
              <a:rPr lang="es-ES" dirty="0"/>
              <a:t>Koelreuteria paniculata</a:t>
            </a:r>
          </a:p>
        </p:txBody>
      </p:sp>
    </p:spTree>
    <p:extLst>
      <p:ext uri="{BB962C8B-B14F-4D97-AF65-F5344CB8AC3E}">
        <p14:creationId xmlns:p14="http://schemas.microsoft.com/office/powerpoint/2010/main" val="400809369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0" y="6381328"/>
            <a:ext cx="2490773" cy="369332"/>
          </a:xfrm>
          <a:prstGeom prst="rect">
            <a:avLst/>
          </a:prstGeom>
          <a:solidFill>
            <a:schemeClr val="bg1"/>
          </a:solidFill>
        </p:spPr>
        <p:txBody>
          <a:bodyPr wrap="square" rtlCol="0">
            <a:spAutoFit/>
          </a:bodyPr>
          <a:lstStyle/>
          <a:p>
            <a:r>
              <a:rPr lang="es-ES" dirty="0"/>
              <a:t>Lagerstroemia indica</a:t>
            </a:r>
          </a:p>
        </p:txBody>
      </p:sp>
    </p:spTree>
    <p:extLst>
      <p:ext uri="{BB962C8B-B14F-4D97-AF65-F5344CB8AC3E}">
        <p14:creationId xmlns:p14="http://schemas.microsoft.com/office/powerpoint/2010/main" val="249154206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539552" y="6453336"/>
            <a:ext cx="3168352" cy="369332"/>
          </a:xfrm>
          <a:prstGeom prst="rect">
            <a:avLst/>
          </a:prstGeom>
          <a:solidFill>
            <a:schemeClr val="bg1"/>
          </a:solidFill>
        </p:spPr>
        <p:txBody>
          <a:bodyPr wrap="square" rtlCol="0">
            <a:spAutoFit/>
          </a:bodyPr>
          <a:lstStyle/>
          <a:p>
            <a:r>
              <a:rPr lang="es-ES" dirty="0"/>
              <a:t>Jacaranda mimosaefolia</a:t>
            </a:r>
          </a:p>
        </p:txBody>
      </p:sp>
    </p:spTree>
    <p:extLst>
      <p:ext uri="{BB962C8B-B14F-4D97-AF65-F5344CB8AC3E}">
        <p14:creationId xmlns:p14="http://schemas.microsoft.com/office/powerpoint/2010/main" val="352983035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778098"/>
          </a:xfrm>
        </p:spPr>
        <p:txBody>
          <a:bodyPr>
            <a:normAutofit/>
          </a:bodyPr>
          <a:lstStyle/>
          <a:p>
            <a:r>
              <a:rPr lang="es-ES" sz="3200" b="1" dirty="0"/>
              <a:t>ARBUSTOS</a:t>
            </a:r>
          </a:p>
        </p:txBody>
      </p:sp>
      <p:sp>
        <p:nvSpPr>
          <p:cNvPr id="3" name="2 Marcador de contenido"/>
          <p:cNvSpPr>
            <a:spLocks noGrp="1"/>
          </p:cNvSpPr>
          <p:nvPr>
            <p:ph sz="quarter" idx="1"/>
          </p:nvPr>
        </p:nvSpPr>
        <p:spPr>
          <a:xfrm>
            <a:off x="914400" y="1412777"/>
            <a:ext cx="7315200" cy="4896584"/>
          </a:xfrm>
        </p:spPr>
        <p:txBody>
          <a:bodyPr>
            <a:normAutofit/>
          </a:bodyPr>
          <a:lstStyle/>
          <a:p>
            <a:r>
              <a:rPr lang="es-ES" sz="2400" dirty="0"/>
              <a:t>1.-.Acebo.-(Ilex aquifolium).-Norte de España</a:t>
            </a:r>
          </a:p>
          <a:p>
            <a:r>
              <a:rPr lang="es-ES" sz="2400" dirty="0"/>
              <a:t>2..-Aligustre.-(Ligustrum ovalifolium)</a:t>
            </a:r>
          </a:p>
          <a:p>
            <a:r>
              <a:rPr lang="es-ES" sz="2400" dirty="0"/>
              <a:t>3..-Aligustre spc..-(Ligustrum ionandrum)</a:t>
            </a:r>
          </a:p>
          <a:p>
            <a:r>
              <a:rPr lang="es-ES" sz="2400" dirty="0"/>
              <a:t>4..-Boj.-(Buxus sempervirens)</a:t>
            </a:r>
          </a:p>
          <a:p>
            <a:r>
              <a:rPr lang="es-ES" sz="2400" dirty="0"/>
              <a:t>5..-Evónimo.-(Euonymus japonicus)</a:t>
            </a:r>
          </a:p>
          <a:p>
            <a:r>
              <a:rPr lang="es-ES" sz="2400" dirty="0"/>
              <a:t>6..-Hiedra.-(Hedera helix)</a:t>
            </a:r>
          </a:p>
          <a:p>
            <a:r>
              <a:rPr lang="es-ES" sz="2400" dirty="0"/>
              <a:t>7..-Laurel.-(Laurus nobilis)</a:t>
            </a:r>
          </a:p>
          <a:p>
            <a:r>
              <a:rPr lang="es-ES" sz="2400" dirty="0"/>
              <a:t>8..-Lonicera.-(Lonicera nitida)</a:t>
            </a:r>
          </a:p>
          <a:p>
            <a:r>
              <a:rPr lang="es-ES" sz="2400" dirty="0"/>
              <a:t>9.- Boj africano.-Myrsine africana</a:t>
            </a:r>
          </a:p>
          <a:p>
            <a:pPr marL="342900" indent="-342900"/>
            <a:r>
              <a:rPr lang="es-ES" sz="2400" dirty="0"/>
              <a:t>10..-Mirto.-(Myrtus communis)</a:t>
            </a:r>
          </a:p>
          <a:p>
            <a:pPr marL="342900" indent="-342900"/>
            <a:r>
              <a:rPr lang="es-ES" sz="2400" dirty="0"/>
              <a:t>11..-Pitosporo.-(Pittosporum tobira)</a:t>
            </a:r>
          </a:p>
        </p:txBody>
      </p:sp>
    </p:spTree>
    <p:extLst>
      <p:ext uri="{BB962C8B-B14F-4D97-AF65-F5344CB8AC3E}">
        <p14:creationId xmlns:p14="http://schemas.microsoft.com/office/powerpoint/2010/main" val="340226481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539552" y="6453336"/>
            <a:ext cx="2232248" cy="369332"/>
          </a:xfrm>
          <a:prstGeom prst="rect">
            <a:avLst/>
          </a:prstGeom>
          <a:solidFill>
            <a:schemeClr val="bg1"/>
          </a:solidFill>
        </p:spPr>
        <p:txBody>
          <a:bodyPr wrap="square" rtlCol="0">
            <a:spAutoFit/>
          </a:bodyPr>
          <a:lstStyle/>
          <a:p>
            <a:r>
              <a:rPr lang="es-ES" dirty="0"/>
              <a:t>Abelia grandiflora</a:t>
            </a:r>
          </a:p>
        </p:txBody>
      </p:sp>
    </p:spTree>
    <p:extLst>
      <p:ext uri="{BB962C8B-B14F-4D97-AF65-F5344CB8AC3E}">
        <p14:creationId xmlns:p14="http://schemas.microsoft.com/office/powerpoint/2010/main" val="398630754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39552" y="6237312"/>
            <a:ext cx="2664296" cy="369332"/>
          </a:xfrm>
          <a:prstGeom prst="rect">
            <a:avLst/>
          </a:prstGeom>
          <a:solidFill>
            <a:schemeClr val="bg1"/>
          </a:solidFill>
        </p:spPr>
        <p:txBody>
          <a:bodyPr wrap="square" rtlCol="0">
            <a:spAutoFit/>
          </a:bodyPr>
          <a:lstStyle/>
          <a:p>
            <a:r>
              <a:rPr lang="es-ES" dirty="0"/>
              <a:t>Acalypha wilkesiana</a:t>
            </a:r>
          </a:p>
        </p:txBody>
      </p:sp>
    </p:spTree>
    <p:extLst>
      <p:ext uri="{BB962C8B-B14F-4D97-AF65-F5344CB8AC3E}">
        <p14:creationId xmlns:p14="http://schemas.microsoft.com/office/powerpoint/2010/main" val="227200154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
        <p:nvSpPr>
          <p:cNvPr id="3" name="2 CuadroTexto"/>
          <p:cNvSpPr txBox="1"/>
          <p:nvPr/>
        </p:nvSpPr>
        <p:spPr>
          <a:xfrm>
            <a:off x="611560" y="6237312"/>
            <a:ext cx="2016224" cy="369332"/>
          </a:xfrm>
          <a:prstGeom prst="rect">
            <a:avLst/>
          </a:prstGeom>
          <a:solidFill>
            <a:schemeClr val="bg1"/>
          </a:solidFill>
        </p:spPr>
        <p:txBody>
          <a:bodyPr wrap="square" rtlCol="0">
            <a:spAutoFit/>
          </a:bodyPr>
          <a:lstStyle/>
          <a:p>
            <a:r>
              <a:rPr lang="es-ES" dirty="0"/>
              <a:t>Senecio petasites</a:t>
            </a:r>
          </a:p>
        </p:txBody>
      </p:sp>
    </p:spTree>
    <p:extLst>
      <p:ext uri="{BB962C8B-B14F-4D97-AF65-F5344CB8AC3E}">
        <p14:creationId xmlns:p14="http://schemas.microsoft.com/office/powerpoint/2010/main" val="209337416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611560" y="6381328"/>
            <a:ext cx="3672408" cy="369332"/>
          </a:xfrm>
          <a:prstGeom prst="rect">
            <a:avLst/>
          </a:prstGeom>
          <a:solidFill>
            <a:schemeClr val="bg1"/>
          </a:solidFill>
        </p:spPr>
        <p:txBody>
          <a:bodyPr wrap="square" rtlCol="0">
            <a:spAutoFit/>
          </a:bodyPr>
          <a:lstStyle/>
          <a:p>
            <a:r>
              <a:rPr lang="es-ES" dirty="0"/>
              <a:t>Bouganvillea glabra var,Cyphery</a:t>
            </a:r>
          </a:p>
        </p:txBody>
      </p:sp>
    </p:spTree>
    <p:extLst>
      <p:ext uri="{BB962C8B-B14F-4D97-AF65-F5344CB8AC3E}">
        <p14:creationId xmlns:p14="http://schemas.microsoft.com/office/powerpoint/2010/main" val="194535042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3" name="2 CuadroTexto"/>
          <p:cNvSpPr txBox="1"/>
          <p:nvPr/>
        </p:nvSpPr>
        <p:spPr>
          <a:xfrm>
            <a:off x="467544" y="6453336"/>
            <a:ext cx="2376264" cy="369332"/>
          </a:xfrm>
          <a:prstGeom prst="rect">
            <a:avLst/>
          </a:prstGeom>
          <a:solidFill>
            <a:schemeClr val="bg1"/>
          </a:solidFill>
        </p:spPr>
        <p:txBody>
          <a:bodyPr wrap="square" rtlCol="0">
            <a:spAutoFit/>
          </a:bodyPr>
          <a:lstStyle/>
          <a:p>
            <a:r>
              <a:rPr lang="es-ES" dirty="0"/>
              <a:t>Brugmansia aurea</a:t>
            </a:r>
          </a:p>
        </p:txBody>
      </p:sp>
    </p:spTree>
    <p:extLst>
      <p:ext uri="{BB962C8B-B14F-4D97-AF65-F5344CB8AC3E}">
        <p14:creationId xmlns:p14="http://schemas.microsoft.com/office/powerpoint/2010/main" val="88341390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8482" cy="7190656"/>
          </a:xfrm>
          <a:prstGeom prst="rect">
            <a:avLst/>
          </a:prstGeom>
        </p:spPr>
      </p:pic>
      <p:sp>
        <p:nvSpPr>
          <p:cNvPr id="3" name="2 CuadroTexto"/>
          <p:cNvSpPr txBox="1"/>
          <p:nvPr/>
        </p:nvSpPr>
        <p:spPr>
          <a:xfrm>
            <a:off x="251520" y="6673334"/>
            <a:ext cx="3024336" cy="369332"/>
          </a:xfrm>
          <a:prstGeom prst="rect">
            <a:avLst/>
          </a:prstGeom>
          <a:solidFill>
            <a:schemeClr val="bg1"/>
          </a:solidFill>
        </p:spPr>
        <p:txBody>
          <a:bodyPr wrap="square" rtlCol="0">
            <a:spAutoFit/>
          </a:bodyPr>
          <a:lstStyle/>
          <a:p>
            <a:r>
              <a:rPr lang="es-ES" dirty="0"/>
              <a:t>Coprosma bahueri</a:t>
            </a:r>
          </a:p>
        </p:txBody>
      </p:sp>
    </p:spTree>
    <p:extLst>
      <p:ext uri="{BB962C8B-B14F-4D97-AF65-F5344CB8AC3E}">
        <p14:creationId xmlns:p14="http://schemas.microsoft.com/office/powerpoint/2010/main" val="319061156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39552" y="6381328"/>
            <a:ext cx="2592288" cy="369332"/>
          </a:xfrm>
          <a:prstGeom prst="rect">
            <a:avLst/>
          </a:prstGeom>
          <a:solidFill>
            <a:schemeClr val="bg1"/>
          </a:solidFill>
        </p:spPr>
        <p:txBody>
          <a:bodyPr wrap="square" rtlCol="0">
            <a:spAutoFit/>
          </a:bodyPr>
          <a:lstStyle/>
          <a:p>
            <a:r>
              <a:rPr lang="es-ES" dirty="0"/>
              <a:t>Forsithia suspensa </a:t>
            </a:r>
          </a:p>
        </p:txBody>
      </p:sp>
    </p:spTree>
    <p:extLst>
      <p:ext uri="{BB962C8B-B14F-4D97-AF65-F5344CB8AC3E}">
        <p14:creationId xmlns:p14="http://schemas.microsoft.com/office/powerpoint/2010/main" val="91933843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0" y="6435044"/>
            <a:ext cx="3240360" cy="369332"/>
          </a:xfrm>
          <a:prstGeom prst="rect">
            <a:avLst/>
          </a:prstGeom>
          <a:solidFill>
            <a:schemeClr val="bg1"/>
          </a:solidFill>
        </p:spPr>
        <p:txBody>
          <a:bodyPr wrap="square" rtlCol="0">
            <a:spAutoFit/>
          </a:bodyPr>
          <a:lstStyle/>
          <a:p>
            <a:r>
              <a:rPr lang="es-ES" dirty="0"/>
              <a:t>Photinia fraseri Red Robin</a:t>
            </a:r>
          </a:p>
        </p:txBody>
      </p:sp>
    </p:spTree>
    <p:extLst>
      <p:ext uri="{BB962C8B-B14F-4D97-AF65-F5344CB8AC3E}">
        <p14:creationId xmlns:p14="http://schemas.microsoft.com/office/powerpoint/2010/main" val="50090084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39552" y="6381328"/>
            <a:ext cx="2468630" cy="369332"/>
          </a:xfrm>
          <a:prstGeom prst="rect">
            <a:avLst/>
          </a:prstGeom>
          <a:solidFill>
            <a:schemeClr val="bg1"/>
          </a:solidFill>
        </p:spPr>
        <p:txBody>
          <a:bodyPr wrap="square" rtlCol="0">
            <a:spAutoFit/>
          </a:bodyPr>
          <a:lstStyle/>
          <a:p>
            <a:r>
              <a:rPr lang="es-ES" dirty="0"/>
              <a:t>Mirthus communis</a:t>
            </a:r>
          </a:p>
        </p:txBody>
      </p:sp>
    </p:spTree>
    <p:extLst>
      <p:ext uri="{BB962C8B-B14F-4D97-AF65-F5344CB8AC3E}">
        <p14:creationId xmlns:p14="http://schemas.microsoft.com/office/powerpoint/2010/main" val="285543608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354821" y="6349970"/>
            <a:ext cx="4001155" cy="369332"/>
          </a:xfrm>
          <a:prstGeom prst="rect">
            <a:avLst/>
          </a:prstGeom>
          <a:solidFill>
            <a:schemeClr val="bg1"/>
          </a:solidFill>
        </p:spPr>
        <p:txBody>
          <a:bodyPr wrap="square" rtlCol="0">
            <a:spAutoFit/>
          </a:bodyPr>
          <a:lstStyle/>
          <a:p>
            <a:r>
              <a:rPr lang="es-ES" dirty="0"/>
              <a:t>Megaskepasma eryothrochlamys.-</a:t>
            </a:r>
          </a:p>
        </p:txBody>
      </p:sp>
    </p:spTree>
    <p:extLst>
      <p:ext uri="{BB962C8B-B14F-4D97-AF65-F5344CB8AC3E}">
        <p14:creationId xmlns:p14="http://schemas.microsoft.com/office/powerpoint/2010/main" val="83956229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60649"/>
            <a:ext cx="7315200" cy="1080119"/>
          </a:xfrm>
        </p:spPr>
        <p:txBody>
          <a:bodyPr>
            <a:normAutofit/>
          </a:bodyPr>
          <a:lstStyle/>
          <a:p>
            <a:r>
              <a:rPr lang="es-ES" sz="3200" b="1" dirty="0"/>
              <a:t>Agrupaciones de arbustos</a:t>
            </a:r>
          </a:p>
        </p:txBody>
      </p:sp>
      <p:sp>
        <p:nvSpPr>
          <p:cNvPr id="3" name="2 Marcador de contenido"/>
          <p:cNvSpPr>
            <a:spLocks noGrp="1"/>
          </p:cNvSpPr>
          <p:nvPr>
            <p:ph sz="quarter" idx="1"/>
          </p:nvPr>
        </p:nvSpPr>
        <p:spPr>
          <a:xfrm>
            <a:off x="914400" y="1628801"/>
            <a:ext cx="7315200" cy="4680560"/>
          </a:xfrm>
        </p:spPr>
        <p:txBody>
          <a:bodyPr>
            <a:normAutofit fontScale="92500"/>
          </a:bodyPr>
          <a:lstStyle/>
          <a:p>
            <a:r>
              <a:rPr lang="es-ES" sz="2400" dirty="0"/>
              <a:t>Los árboles y arbustos son los integrantes más importantes y notables de las especies verdes urbanas y consecuentemente, son fundamentales para el logro de un ambiente adecuado a las necesidades de una buena calidad de vida para los habitantes de las ciudades.</a:t>
            </a:r>
          </a:p>
          <a:p>
            <a:r>
              <a:rPr lang="es-ES" sz="2400" dirty="0"/>
              <a:t> Los arbustos ornamentales son insustituibles en un jardín, pues gracias a ellos se hacen más evidentes los cambios estacionales, al presentar distinto aspecto entre el reposo invernal y la estación estival; del mismo modo, las tonalidades de las hojas son completamente diferentes en la primavera y el otoño.</a:t>
            </a:r>
          </a:p>
          <a:p>
            <a:endParaRPr lang="es-ES" dirty="0"/>
          </a:p>
          <a:p>
            <a:endParaRPr lang="es-ES" dirty="0"/>
          </a:p>
        </p:txBody>
      </p:sp>
    </p:spTree>
    <p:extLst>
      <p:ext uri="{BB962C8B-B14F-4D97-AF65-F5344CB8AC3E}">
        <p14:creationId xmlns:p14="http://schemas.microsoft.com/office/powerpoint/2010/main" val="409677963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quarter" idx="1"/>
          </p:nvPr>
        </p:nvSpPr>
        <p:spPr>
          <a:xfrm>
            <a:off x="914400" y="1124744"/>
            <a:ext cx="7772400" cy="4895056"/>
          </a:xfrm>
        </p:spPr>
        <p:txBody>
          <a:bodyPr>
            <a:normAutofit/>
          </a:bodyPr>
          <a:lstStyle/>
          <a:p>
            <a:r>
              <a:rPr lang="es-ES" sz="2400" dirty="0"/>
              <a:t> Es importante destacar como los arbustos favorecen el reparto geométrico y volumétrico del espacio del jardín, de los llenos airosos a los que revalorizan los vacíos formados en las áreas de césped, pues dan la nota vegetal a una altura intermedia entre los árboles y las plantas de flor herbáceas, combinando, así mismo, los valores decorativos de las alturas, determinados por las copas de los árboles, con los tapices verdes del césped salpicados por el colorido de las flores.</a:t>
            </a:r>
          </a:p>
          <a:p>
            <a:endParaRPr lang="es-ES" dirty="0"/>
          </a:p>
        </p:txBody>
      </p:sp>
    </p:spTree>
    <p:extLst>
      <p:ext uri="{BB962C8B-B14F-4D97-AF65-F5344CB8AC3E}">
        <p14:creationId xmlns:p14="http://schemas.microsoft.com/office/powerpoint/2010/main" val="196953992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340768"/>
            <a:ext cx="7618040" cy="4679032"/>
          </a:xfrm>
        </p:spPr>
        <p:txBody>
          <a:bodyPr>
            <a:normAutofit lnSpcReduction="10000"/>
          </a:bodyPr>
          <a:lstStyle/>
          <a:p>
            <a:r>
              <a:rPr lang="es-ES" sz="2400" dirty="0"/>
              <a:t> La gran mayoría de los arbustos cultivados en los jardines son adaptables y sencillos de cuidar, aunque para lograr los mejores resultados, hay que plantar las especies idóneas en las posiciones correctas y garantizarles un mantenimiento adecuado.</a:t>
            </a:r>
          </a:p>
          <a:p>
            <a:r>
              <a:rPr lang="es-ES" sz="2400" dirty="0"/>
              <a:t> Los arbustos son muy útiles para los macizos que se apoyan contra una valla o un edificio, en especial los de floración tardía, pues dan un fondo atractivo y colorido fuera de temporada.</a:t>
            </a:r>
          </a:p>
          <a:p>
            <a:r>
              <a:rPr lang="es-ES" sz="2400" dirty="0"/>
              <a:t> Se puede asimismo colocar arbustos de floración prolongada en los extremos de los macizos o en posición central.</a:t>
            </a:r>
          </a:p>
          <a:p>
            <a:endParaRPr lang="es-ES" dirty="0"/>
          </a:p>
        </p:txBody>
      </p:sp>
    </p:spTree>
    <p:extLst>
      <p:ext uri="{BB962C8B-B14F-4D97-AF65-F5344CB8AC3E}">
        <p14:creationId xmlns:p14="http://schemas.microsoft.com/office/powerpoint/2010/main" val="93617341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60649"/>
            <a:ext cx="7315200" cy="1008111"/>
          </a:xfrm>
        </p:spPr>
        <p:txBody>
          <a:bodyPr/>
          <a:lstStyle/>
          <a:p>
            <a:r>
              <a:rPr lang="es-ES" sz="3200" b="1" dirty="0"/>
              <a:t>Agrupaciones de vivaces </a:t>
            </a:r>
            <a:r>
              <a:rPr lang="es-ES" dirty="0"/>
              <a:t>..</a:t>
            </a:r>
          </a:p>
        </p:txBody>
      </p:sp>
      <p:sp>
        <p:nvSpPr>
          <p:cNvPr id="3" name="2 Marcador de contenido"/>
          <p:cNvSpPr>
            <a:spLocks noGrp="1"/>
          </p:cNvSpPr>
          <p:nvPr>
            <p:ph sz="quarter" idx="1"/>
          </p:nvPr>
        </p:nvSpPr>
        <p:spPr>
          <a:xfrm>
            <a:off x="914400" y="1484785"/>
            <a:ext cx="7315200" cy="4824576"/>
          </a:xfrm>
        </p:spPr>
        <p:txBody>
          <a:bodyPr>
            <a:normAutofit lnSpcReduction="10000"/>
          </a:bodyPr>
          <a:lstStyle/>
          <a:p>
            <a:r>
              <a:rPr lang="es-ES" sz="2400" dirty="0"/>
              <a:t>Una planta perenne (del latín per, "por", annus, "año") es una planta que vive durante más de dos años. Se les dice también vivaz o vivaces.</a:t>
            </a:r>
          </a:p>
          <a:p>
            <a:r>
              <a:rPr lang="es-ES" sz="2400" dirty="0"/>
              <a:t>El adjetivo perenne se usa también ─lo que puede dar lugar a alguna confusión─ para referirse al follaje de una planta vivaz si éste no se renueva cada año de una vez, sino que se conserva verde en todas las estaciones. </a:t>
            </a:r>
          </a:p>
          <a:p>
            <a:r>
              <a:rPr lang="es-ES" sz="2400" dirty="0"/>
              <a:t>Se dice entonces que la planta es «de hoja persistente» o que la planta es perennifolia. Cuando de una hoja se dice que es perenne es también para indicar que dura más de dos años, no que la planta es perennifolia.</a:t>
            </a:r>
          </a:p>
        </p:txBody>
      </p:sp>
    </p:spTree>
    <p:extLst>
      <p:ext uri="{BB962C8B-B14F-4D97-AF65-F5344CB8AC3E}">
        <p14:creationId xmlns:p14="http://schemas.microsoft.com/office/powerpoint/2010/main" val="168681687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2"/>
            <a:ext cx="7474024" cy="4823048"/>
          </a:xfrm>
        </p:spPr>
        <p:txBody>
          <a:bodyPr>
            <a:normAutofit fontScale="92500" lnSpcReduction="20000"/>
          </a:bodyPr>
          <a:lstStyle/>
          <a:p>
            <a:r>
              <a:rPr lang="es-ES" sz="2600" dirty="0"/>
              <a:t>Este término se aplica generalmente a las plantas herbáceas o a los arbustos pequeños más que a los arbustos o a los árboles grandes, pero utilizado con rigurosidad también se aplica a la especie más grande y de más larga duración que florece y produce semillas más de una vez en su vida. </a:t>
            </a:r>
          </a:p>
          <a:p>
            <a:r>
              <a:rPr lang="es-ES" sz="2600" dirty="0"/>
              <a:t>Las plantas perennes herbáceas son aquellas que no forman tejido leñoso permanente. </a:t>
            </a:r>
          </a:p>
          <a:p>
            <a:r>
              <a:rPr lang="es-ES" sz="2600" dirty="0"/>
              <a:t>En climas cálidos pueden crecer continuamente.</a:t>
            </a:r>
          </a:p>
          <a:p>
            <a:r>
              <a:rPr lang="es-ES" sz="2600" dirty="0"/>
              <a:t> En climas estacionales, su patrón de desarrollo se adapta a la estación de crecimiento.</a:t>
            </a:r>
          </a:p>
          <a:p>
            <a:r>
              <a:rPr lang="es-ES" sz="2600" dirty="0"/>
              <a:t> En regiones de clima más fresco crecen y florecen generalmente durante la estación cálida del año y el follaje muere cada invierno. </a:t>
            </a:r>
          </a:p>
          <a:p>
            <a:endParaRPr lang="es-ES" dirty="0"/>
          </a:p>
        </p:txBody>
      </p:sp>
    </p:spTree>
    <p:extLst>
      <p:ext uri="{BB962C8B-B14F-4D97-AF65-F5344CB8AC3E}">
        <p14:creationId xmlns:p14="http://schemas.microsoft.com/office/powerpoint/2010/main" val="323065958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484784"/>
            <a:ext cx="7546032" cy="4535016"/>
          </a:xfrm>
        </p:spPr>
        <p:txBody>
          <a:bodyPr/>
          <a:lstStyle/>
          <a:p>
            <a:r>
              <a:rPr lang="es-ES" sz="2400" dirty="0"/>
              <a:t>El nuevo crecimiento se produce a partir de su tejido fino o rizoma existente más que de su semilla, como sucede con las anuales y las bienales. </a:t>
            </a:r>
          </a:p>
          <a:p>
            <a:r>
              <a:rPr lang="es-ES" sz="2400" dirty="0"/>
              <a:t>En algunos casos, estas plantas perennes pueden conservar su follaje todo el año, incluso en climas estacionales.</a:t>
            </a:r>
          </a:p>
          <a:p>
            <a:endParaRPr lang="es-ES" dirty="0"/>
          </a:p>
        </p:txBody>
      </p:sp>
    </p:spTree>
    <p:extLst>
      <p:ext uri="{BB962C8B-B14F-4D97-AF65-F5344CB8AC3E}">
        <p14:creationId xmlns:p14="http://schemas.microsoft.com/office/powerpoint/2010/main" val="13847745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76673"/>
            <a:ext cx="7315200" cy="1080119"/>
          </a:xfrm>
        </p:spPr>
        <p:txBody>
          <a:bodyPr>
            <a:normAutofit/>
          </a:bodyPr>
          <a:lstStyle/>
          <a:p>
            <a:r>
              <a:rPr lang="es-ES" sz="3200" b="1" dirty="0"/>
              <a:t>Selección de arboles de hoja caduca para nuestro clima</a:t>
            </a:r>
            <a:r>
              <a:rPr lang="es-ES" dirty="0"/>
              <a:t>.</a:t>
            </a:r>
          </a:p>
        </p:txBody>
      </p:sp>
      <p:sp>
        <p:nvSpPr>
          <p:cNvPr id="3" name="2 Marcador de contenido"/>
          <p:cNvSpPr>
            <a:spLocks noGrp="1"/>
          </p:cNvSpPr>
          <p:nvPr>
            <p:ph sz="quarter" idx="1"/>
          </p:nvPr>
        </p:nvSpPr>
        <p:spPr>
          <a:xfrm>
            <a:off x="914400" y="1772816"/>
            <a:ext cx="7618040" cy="4246984"/>
          </a:xfrm>
        </p:spPr>
        <p:txBody>
          <a:bodyPr>
            <a:normAutofit fontScale="85000" lnSpcReduction="10000"/>
          </a:bodyPr>
          <a:lstStyle/>
          <a:p>
            <a:r>
              <a:rPr lang="es-ES" sz="2600" dirty="0"/>
              <a:t> Así como el arquitecto difícilmente podrá diseñar sus obras si no conoce la infinidad de materiales de naturaleza pétrea, metálica, plástica o cristalina disponibles hoy en día, el diseñador de jardines tampoco podrá diseñar las suyas si no conoce los vegetales, sus portes, sus dimensiones cuando adultos, sus formas, los colores, tonalidades y texturas de sus hojas, sus floraciones, no solo en cuanto al color de las mismas, sino también en cuanto a su disposición sobre la planta, época en que se producen y duración de las mismas, las diversas características en cuanto a capacidad de rebrotar, resistencia y rusticidad, la belleza y toxicidad de sus frutos y un largo etcétera. </a:t>
            </a:r>
          </a:p>
          <a:p>
            <a:endParaRPr lang="es-ES" dirty="0"/>
          </a:p>
        </p:txBody>
      </p:sp>
    </p:spTree>
    <p:extLst>
      <p:ext uri="{BB962C8B-B14F-4D97-AF65-F5344CB8AC3E}">
        <p14:creationId xmlns:p14="http://schemas.microsoft.com/office/powerpoint/2010/main" val="1974664213"/>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620688"/>
            <a:ext cx="7776864" cy="5399112"/>
          </a:xfrm>
        </p:spPr>
        <p:txBody>
          <a:bodyPr>
            <a:noAutofit/>
          </a:bodyPr>
          <a:lstStyle/>
          <a:p>
            <a:r>
              <a:rPr lang="es-ES" sz="2400" dirty="0"/>
              <a:t>No queremos decir en ningún momento que el técnico que proyecta tenga que supeditar su diseño a las plantas a emplear, pero bien es verdad que, en cierto modo, las circunstancias locales pueden limitar ese diseño, y es por eso por lo que hemos antepuesto los criterios que hemos denominado medioambientales a los puramente paisajísticos, sin que por ello pensemos que éstos tienen menor importancia. </a:t>
            </a:r>
          </a:p>
          <a:p>
            <a:r>
              <a:rPr lang="es-ES" sz="2400" dirty="0"/>
              <a:t>Pero además de estos criterios medioambientales y paisajísticos que iremos detallando a continuación, en ocasiones hay que tener en cuenta otros que también pueden limitarnos, como son la disponibilidad en el mercado de ciertas especies y/o calibres.</a:t>
            </a:r>
          </a:p>
        </p:txBody>
      </p:sp>
    </p:spTree>
    <p:extLst>
      <p:ext uri="{BB962C8B-B14F-4D97-AF65-F5344CB8AC3E}">
        <p14:creationId xmlns:p14="http://schemas.microsoft.com/office/powerpoint/2010/main" val="2998201822"/>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268761"/>
            <a:ext cx="7315200" cy="5040600"/>
          </a:xfrm>
        </p:spPr>
        <p:txBody>
          <a:bodyPr/>
          <a:lstStyle/>
          <a:p>
            <a:r>
              <a:rPr lang="es-ES" sz="2400" dirty="0"/>
              <a:t>La existencia de espinas relativamente peligrosas, la producción de frutos tóxicos, la emisión de polen alergógeno o simplemente la proximidad a la obra de los posibles proveedores, factor éste que incide claramente en los costes.</a:t>
            </a:r>
          </a:p>
          <a:p>
            <a:endParaRPr lang="es-ES" dirty="0"/>
          </a:p>
        </p:txBody>
      </p:sp>
    </p:spTree>
    <p:extLst>
      <p:ext uri="{BB962C8B-B14F-4D97-AF65-F5344CB8AC3E}">
        <p14:creationId xmlns:p14="http://schemas.microsoft.com/office/powerpoint/2010/main" val="38165118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7772400" cy="5328592"/>
          </a:xfrm>
        </p:spPr>
        <p:txBody>
          <a:bodyPr>
            <a:normAutofit fontScale="55000" lnSpcReduction="20000"/>
          </a:bodyPr>
          <a:lstStyle/>
          <a:p>
            <a:r>
              <a:rPr lang="es-ES" sz="4100" b="1" dirty="0"/>
              <a:t>CRITERIOS BÁSICOS PARA SELECCIONAR LAS PLANTAS </a:t>
            </a:r>
          </a:p>
          <a:p>
            <a:endParaRPr lang="es-ES" sz="4100" b="1" dirty="0"/>
          </a:p>
          <a:p>
            <a:r>
              <a:rPr lang="es-ES" sz="3800" b="1" dirty="0"/>
              <a:t>Criterios medioambientales.</a:t>
            </a:r>
          </a:p>
          <a:p>
            <a:pPr marL="0" indent="0">
              <a:buNone/>
            </a:pPr>
            <a:r>
              <a:rPr lang="es-ES" sz="3800" dirty="0"/>
              <a:t>    Adaptación al clima </a:t>
            </a:r>
          </a:p>
          <a:p>
            <a:pPr marL="0" indent="0">
              <a:buNone/>
            </a:pPr>
            <a:r>
              <a:rPr lang="es-ES" sz="3800" dirty="0"/>
              <a:t>    Requerimientos edafológicos e hídricos </a:t>
            </a:r>
          </a:p>
          <a:p>
            <a:pPr marL="0" indent="0">
              <a:buNone/>
            </a:pPr>
            <a:r>
              <a:rPr lang="es-ES" sz="3800" dirty="0"/>
              <a:t>    Resistencia a plagas y enfermedades y a la polución </a:t>
            </a:r>
          </a:p>
          <a:p>
            <a:pPr marL="0" indent="0">
              <a:buNone/>
            </a:pPr>
            <a:r>
              <a:rPr lang="es-ES" sz="3800" dirty="0"/>
              <a:t>    Necesidades de sol o sombra </a:t>
            </a:r>
          </a:p>
          <a:p>
            <a:r>
              <a:rPr lang="es-ES" sz="3800" b="1" dirty="0"/>
              <a:t>Criterios paisajísticos </a:t>
            </a:r>
          </a:p>
          <a:p>
            <a:pPr marL="0" indent="0">
              <a:buNone/>
            </a:pPr>
            <a:r>
              <a:rPr lang="es-ES" sz="3800" dirty="0"/>
              <a:t>    Porte y forma </a:t>
            </a:r>
          </a:p>
          <a:p>
            <a:pPr marL="0" indent="0">
              <a:buNone/>
            </a:pPr>
            <a:r>
              <a:rPr lang="es-ES" sz="3800" dirty="0"/>
              <a:t>    Tasa de crecimiento y desarrollo </a:t>
            </a:r>
          </a:p>
          <a:p>
            <a:pPr marL="0" indent="0">
              <a:buNone/>
            </a:pPr>
            <a:r>
              <a:rPr lang="es-ES" sz="3800" dirty="0"/>
              <a:t>    Textura </a:t>
            </a:r>
          </a:p>
          <a:p>
            <a:pPr marL="0" indent="0">
              <a:buNone/>
            </a:pPr>
            <a:r>
              <a:rPr lang="es-ES" sz="3800" dirty="0"/>
              <a:t>    Color y estacionalidad </a:t>
            </a:r>
          </a:p>
          <a:p>
            <a:endParaRPr lang="es-ES" dirty="0"/>
          </a:p>
          <a:p>
            <a:pPr marL="0" indent="0">
              <a:buNone/>
            </a:pPr>
            <a:r>
              <a:rPr lang="es-ES" dirty="0"/>
              <a:t> </a:t>
            </a:r>
          </a:p>
        </p:txBody>
      </p:sp>
    </p:spTree>
    <p:extLst>
      <p:ext uri="{BB962C8B-B14F-4D97-AF65-F5344CB8AC3E}">
        <p14:creationId xmlns:p14="http://schemas.microsoft.com/office/powerpoint/2010/main" val="166138456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4665"/>
            <a:ext cx="7315200" cy="864095"/>
          </a:xfrm>
        </p:spPr>
        <p:txBody>
          <a:bodyPr>
            <a:normAutofit/>
          </a:bodyPr>
          <a:lstStyle/>
          <a:p>
            <a:r>
              <a:rPr lang="es-ES" sz="3200" b="1" dirty="0"/>
              <a:t>Arboles caducifolios</a:t>
            </a:r>
          </a:p>
        </p:txBody>
      </p:sp>
      <p:sp>
        <p:nvSpPr>
          <p:cNvPr id="3" name="2 Marcador de contenido"/>
          <p:cNvSpPr>
            <a:spLocks noGrp="1"/>
          </p:cNvSpPr>
          <p:nvPr>
            <p:ph sz="quarter" idx="1"/>
          </p:nvPr>
        </p:nvSpPr>
        <p:spPr>
          <a:xfrm>
            <a:off x="683568" y="1484784"/>
            <a:ext cx="8003232" cy="4752528"/>
          </a:xfrm>
        </p:spPr>
        <p:txBody>
          <a:bodyPr>
            <a:noAutofit/>
          </a:bodyPr>
          <a:lstStyle/>
          <a:p>
            <a:r>
              <a:rPr lang="es-ES" sz="2400" dirty="0"/>
              <a:t>Todas las hojas de estas especies se caen generalmente cuando llega el otoño de cada año, coincidiendo con la llegada del tiempo frío y la menor duración de la luz del día.</a:t>
            </a:r>
          </a:p>
          <a:p>
            <a:r>
              <a:rPr lang="es-ES" sz="2400" dirty="0"/>
              <a:t> Luego se recuperan en primavera.</a:t>
            </a:r>
          </a:p>
          <a:p>
            <a:r>
              <a:rPr lang="es-ES" sz="2400" dirty="0"/>
              <a:t> Los árboles caducifolios cuentan con hojas anchas y se preparan para la caída de las hojas varia semanas antes.</a:t>
            </a:r>
          </a:p>
          <a:p>
            <a:r>
              <a:rPr lang="es-ES" sz="2400" dirty="0"/>
              <a:t>Desde mediados del verano, los árboles de este tipo empiezan a taponar los conductos que comunican a la hoja con el resto de la planta.</a:t>
            </a:r>
          </a:p>
          <a:p>
            <a:r>
              <a:rPr lang="es-ES" sz="2400" dirty="0"/>
              <a:t> Más tarde, el viento y la lluvia contribuyen a la caída.</a:t>
            </a:r>
          </a:p>
        </p:txBody>
      </p:sp>
    </p:spTree>
    <p:extLst>
      <p:ext uri="{BB962C8B-B14F-4D97-AF65-F5344CB8AC3E}">
        <p14:creationId xmlns:p14="http://schemas.microsoft.com/office/powerpoint/2010/main" val="333750422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4665"/>
            <a:ext cx="7315200" cy="936103"/>
          </a:xfrm>
        </p:spPr>
        <p:txBody>
          <a:bodyPr>
            <a:noAutofit/>
          </a:bodyPr>
          <a:lstStyle/>
          <a:p>
            <a:r>
              <a:rPr lang="es-ES" sz="3200" b="1" dirty="0"/>
              <a:t>Selección de arboles de hoja perenne para nuestro clima</a:t>
            </a:r>
            <a:r>
              <a:rPr lang="es-ES" sz="3200" dirty="0"/>
              <a:t>.</a:t>
            </a:r>
          </a:p>
        </p:txBody>
      </p:sp>
      <p:sp>
        <p:nvSpPr>
          <p:cNvPr id="3" name="2 Marcador de contenido"/>
          <p:cNvSpPr>
            <a:spLocks noGrp="1"/>
          </p:cNvSpPr>
          <p:nvPr>
            <p:ph sz="quarter" idx="1"/>
          </p:nvPr>
        </p:nvSpPr>
        <p:spPr>
          <a:xfrm>
            <a:off x="914400" y="1340768"/>
            <a:ext cx="7772400" cy="5040560"/>
          </a:xfrm>
        </p:spPr>
        <p:txBody>
          <a:bodyPr>
            <a:noAutofit/>
          </a:bodyPr>
          <a:lstStyle/>
          <a:p>
            <a:r>
              <a:rPr lang="es-ES" sz="2400" dirty="0"/>
              <a:t>Los ejemplares de este tipo renuevan sus hojas poco a poco, a lo largo de varios años, dentro de un proceso continuo en el que las hojas nuevas crecen antes de que las viejas caigan.</a:t>
            </a:r>
          </a:p>
          <a:p>
            <a:r>
              <a:rPr lang="es-ES" sz="2400" dirty="0"/>
              <a:t> Cada día pierden un pequeño porcentaje del número total. </a:t>
            </a:r>
          </a:p>
          <a:p>
            <a:r>
              <a:rPr lang="es-ES" sz="2400" dirty="0"/>
              <a:t>Dentro de las regiones tropicales, casi todas las especies indígenas se incluyen dentro de las perennifolias.</a:t>
            </a:r>
          </a:p>
          <a:p>
            <a:r>
              <a:rPr lang="es-ES" sz="2400" dirty="0"/>
              <a:t> En el caso de las zonas templadas, la mayoría de los árboles de este tipo pertenecen a la subclase de las coníferas(como por ejemplo los pinos, los abetos del Canadá y los alerces.</a:t>
            </a:r>
          </a:p>
        </p:txBody>
      </p:sp>
    </p:spTree>
    <p:extLst>
      <p:ext uri="{BB962C8B-B14F-4D97-AF65-F5344CB8AC3E}">
        <p14:creationId xmlns:p14="http://schemas.microsoft.com/office/powerpoint/2010/main" val="400330297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04665"/>
            <a:ext cx="7315200" cy="864095"/>
          </a:xfrm>
        </p:spPr>
        <p:txBody>
          <a:bodyPr>
            <a:normAutofit/>
          </a:bodyPr>
          <a:lstStyle/>
          <a:p>
            <a:r>
              <a:rPr lang="es-ES" sz="3200" b="1" dirty="0"/>
              <a:t>Trasplante de árboles</a:t>
            </a:r>
          </a:p>
        </p:txBody>
      </p:sp>
      <p:sp>
        <p:nvSpPr>
          <p:cNvPr id="3" name="2 Marcador de contenido"/>
          <p:cNvSpPr>
            <a:spLocks noGrp="1"/>
          </p:cNvSpPr>
          <p:nvPr>
            <p:ph sz="quarter" idx="1"/>
          </p:nvPr>
        </p:nvSpPr>
        <p:spPr>
          <a:xfrm>
            <a:off x="914400" y="1412776"/>
            <a:ext cx="7772400" cy="5184576"/>
          </a:xfrm>
        </p:spPr>
        <p:txBody>
          <a:bodyPr>
            <a:normAutofit fontScale="85000" lnSpcReduction="10000"/>
          </a:bodyPr>
          <a:lstStyle/>
          <a:p>
            <a:pPr marL="0" indent="0">
              <a:buNone/>
            </a:pPr>
            <a:r>
              <a:rPr lang="es-ES" dirty="0"/>
              <a:t>.</a:t>
            </a:r>
          </a:p>
          <a:p>
            <a:r>
              <a:rPr lang="es-ES" sz="2800" dirty="0"/>
              <a:t>Aquellos árboles que se deban trasplantar a otra ubicación serán sacados con el máximo cuidado, realizando el mayor cepellón posible alrededor de la raíz y realizando una poda moderada de la copa del árbol para compensar la pérdida de masa radicular. </a:t>
            </a:r>
          </a:p>
          <a:p>
            <a:r>
              <a:rPr lang="es-ES" sz="2800" dirty="0"/>
              <a:t>Los tallos de poda de ramas gruesas se realizarán según el "corte correcto" y siempre estarán hechos por profesionales de la jardinería especializados. </a:t>
            </a:r>
          </a:p>
          <a:p>
            <a:r>
              <a:rPr lang="es-ES" sz="2800" dirty="0"/>
              <a:t>Su manipulación será lo más cuidadosa posible sin provocar daños a la corteza, ramas, raíces, etc., y se plantarán en contenedor o directamente en la tierra procurando garantizar su supervivencia a través de cuidados especiales en clima, riego y abono.</a:t>
            </a:r>
          </a:p>
        </p:txBody>
      </p:sp>
    </p:spTree>
    <p:extLst>
      <p:ext uri="{BB962C8B-B14F-4D97-AF65-F5344CB8AC3E}">
        <p14:creationId xmlns:p14="http://schemas.microsoft.com/office/powerpoint/2010/main" val="382295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332657"/>
            <a:ext cx="7315200" cy="1080119"/>
          </a:xfrm>
        </p:spPr>
        <p:txBody>
          <a:bodyPr>
            <a:noAutofit/>
          </a:bodyPr>
          <a:lstStyle/>
          <a:p>
            <a:r>
              <a:rPr lang="es-ES" sz="3600" b="1" dirty="0"/>
              <a:t>Materiales relacionados en la operación de plantación.</a:t>
            </a:r>
          </a:p>
        </p:txBody>
      </p:sp>
      <p:sp>
        <p:nvSpPr>
          <p:cNvPr id="3" name="2 Marcador de contenido"/>
          <p:cNvSpPr>
            <a:spLocks noGrp="1"/>
          </p:cNvSpPr>
          <p:nvPr>
            <p:ph sz="quarter" idx="1"/>
          </p:nvPr>
        </p:nvSpPr>
        <p:spPr>
          <a:xfrm>
            <a:off x="914400" y="1772816"/>
            <a:ext cx="7772400" cy="4246984"/>
          </a:xfrm>
        </p:spPr>
        <p:txBody>
          <a:bodyPr>
            <a:noAutofit/>
          </a:bodyPr>
          <a:lstStyle/>
          <a:p>
            <a:r>
              <a:rPr lang="es-ES" sz="2400" b="1" dirty="0"/>
              <a:t>Árbol</a:t>
            </a:r>
            <a:r>
              <a:rPr lang="es-ES" sz="2400" dirty="0"/>
              <a:t>: Vegetal leñoso que puede crecer a una altura considerable y que tiene un tronco diferenciado del resto de las ramas. Puede estar vestido de ramas desde la base o formar una copa diferenciada y un tronco desnudo.</a:t>
            </a:r>
          </a:p>
          <a:p>
            <a:r>
              <a:rPr lang="es-ES" sz="2400" b="1" dirty="0"/>
              <a:t>Arbusto</a:t>
            </a:r>
            <a:r>
              <a:rPr lang="es-ES" sz="2400" dirty="0"/>
              <a:t>: Vegetal leñoso que, como norma general, se ramifica desde la base y no acostumbra a superar los cinco metros de altura.</a:t>
            </a:r>
          </a:p>
          <a:p>
            <a:r>
              <a:rPr lang="es-ES" sz="2400" b="1" dirty="0"/>
              <a:t>Planta vivaz</a:t>
            </a:r>
            <a:r>
              <a:rPr lang="es-ES" sz="2400" dirty="0"/>
              <a:t>: Planta de corta altura, no leñosa, que en todo o en parte vive unos cuantos años y rebrota cada temporada.</a:t>
            </a:r>
          </a:p>
        </p:txBody>
      </p:sp>
    </p:spTree>
    <p:extLst>
      <p:ext uri="{BB962C8B-B14F-4D97-AF65-F5344CB8AC3E}">
        <p14:creationId xmlns:p14="http://schemas.microsoft.com/office/powerpoint/2010/main" val="219809066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6"/>
            <a:ext cx="7772400" cy="4967064"/>
          </a:xfrm>
        </p:spPr>
        <p:txBody>
          <a:bodyPr>
            <a:normAutofit fontScale="85000" lnSpcReduction="10000"/>
          </a:bodyPr>
          <a:lstStyle/>
          <a:p>
            <a:r>
              <a:rPr lang="es-ES" sz="2600" b="1" dirty="0"/>
              <a:t>Planta anual</a:t>
            </a:r>
            <a:r>
              <a:rPr lang="es-ES" sz="2600" dirty="0"/>
              <a:t>: Planta que en un año completa su ciclo vegetativo.</a:t>
            </a:r>
          </a:p>
          <a:p>
            <a:r>
              <a:rPr lang="es-ES" sz="2600" b="1" dirty="0"/>
              <a:t>Planta bianual</a:t>
            </a:r>
            <a:r>
              <a:rPr lang="es-ES" sz="2600" dirty="0"/>
              <a:t>: es la planta que vive durante dos períodos vegetativos. En general, son plantas que germinan y producen hojas el primer año y florecen y fructifican el segundo.</a:t>
            </a:r>
          </a:p>
          <a:p>
            <a:r>
              <a:rPr lang="es-ES" sz="2600" b="1" dirty="0"/>
              <a:t>Tapizantes: </a:t>
            </a:r>
            <a:r>
              <a:rPr lang="es-ES" sz="2600" dirty="0"/>
              <a:t>Son plantas que plantadas a una cierta densidad, cubren el suelo completamente con sus tallos y hojas.</a:t>
            </a:r>
          </a:p>
          <a:p>
            <a:r>
              <a:rPr lang="es-ES" sz="2600" b="1" dirty="0"/>
              <a:t>Trepadoras: </a:t>
            </a:r>
            <a:r>
              <a:rPr lang="es-ES" sz="2600" dirty="0"/>
              <a:t>Son aquellas plantas que se desarrollan apoyadas en tutores, muros, pérgolas, etc.</a:t>
            </a:r>
          </a:p>
          <a:p>
            <a:r>
              <a:rPr lang="es-ES" sz="2600" b="1" dirty="0"/>
              <a:t>Esqueje: </a:t>
            </a:r>
            <a:r>
              <a:rPr lang="es-ES" sz="2600" dirty="0"/>
              <a:t>Fragmento de cualquier parte de un vegetal que plantado en condiciones adecuadas es capaz de originar una planta completa, de características       iguales a la planta madre de origen.</a:t>
            </a:r>
          </a:p>
          <a:p>
            <a:endParaRPr lang="es-ES" dirty="0"/>
          </a:p>
        </p:txBody>
      </p:sp>
    </p:spTree>
    <p:extLst>
      <p:ext uri="{BB962C8B-B14F-4D97-AF65-F5344CB8AC3E}">
        <p14:creationId xmlns:p14="http://schemas.microsoft.com/office/powerpoint/2010/main" val="363069261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6"/>
            <a:ext cx="7772400" cy="4967064"/>
          </a:xfrm>
        </p:spPr>
        <p:txBody>
          <a:bodyPr>
            <a:noAutofit/>
          </a:bodyPr>
          <a:lstStyle/>
          <a:p>
            <a:r>
              <a:rPr lang="es-ES" sz="2400" b="1" dirty="0"/>
              <a:t>Tepe: </a:t>
            </a:r>
            <a:r>
              <a:rPr lang="es-ES" sz="2400" dirty="0"/>
              <a:t>Porción de tierra cubierta de césped, muy fijada por las raíces, que se corta en forma generalmente rectangular para la implantación de césped.</a:t>
            </a:r>
          </a:p>
          <a:p>
            <a:r>
              <a:rPr lang="es-ES" sz="2400" b="1" dirty="0"/>
              <a:t>Cepellón: </a:t>
            </a:r>
            <a:r>
              <a:rPr lang="es-ES" sz="2400" dirty="0"/>
              <a:t>es el conjunto de sistema de raíces y tierra que resulta enganchada al mismo en arrancar con cuidado las plantas, cortando las raíces y la tierra con un corte limpio y procurando que no se disperse.</a:t>
            </a:r>
          </a:p>
          <a:p>
            <a:r>
              <a:rPr lang="es-ES" sz="2400" b="1" dirty="0"/>
              <a:t>Contenedor: </a:t>
            </a:r>
            <a:r>
              <a:rPr lang="es-ES" sz="2400" dirty="0"/>
              <a:t>Se entiende por planta en contenedor la planta que ha estado criada o desarrollada al menos dos años antes de su entrega, en recipientes de gran tamaño, dentro de los cuales se transportará hasta el lugar de su plantación. En cualquier caso, ha de tener las dimensiones indicadas .</a:t>
            </a:r>
          </a:p>
        </p:txBody>
      </p:sp>
    </p:spTree>
    <p:extLst>
      <p:ext uri="{BB962C8B-B14F-4D97-AF65-F5344CB8AC3E}">
        <p14:creationId xmlns:p14="http://schemas.microsoft.com/office/powerpoint/2010/main" val="226061377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2"/>
            <a:ext cx="7772400" cy="4823048"/>
          </a:xfrm>
        </p:spPr>
        <p:txBody>
          <a:bodyPr>
            <a:normAutofit/>
          </a:bodyPr>
          <a:lstStyle/>
          <a:p>
            <a:r>
              <a:rPr lang="es-ES" sz="2400" b="1" dirty="0"/>
              <a:t>Semilla</a:t>
            </a:r>
            <a:r>
              <a:rPr lang="es-ES" sz="2400" dirty="0"/>
              <a:t>: Las semillas serán de las especies indicadas en el proyecto, reuniendo las siguientes condiciones:</a:t>
            </a:r>
          </a:p>
          <a:p>
            <a:r>
              <a:rPr lang="es-ES" sz="2400" dirty="0"/>
              <a:t>- Pureza igual o superior al 90%</a:t>
            </a:r>
          </a:p>
          <a:p>
            <a:r>
              <a:rPr lang="es-ES" sz="2400" dirty="0"/>
              <a:t>- Potencia germinativa superior al 95%</a:t>
            </a:r>
          </a:p>
          <a:p>
            <a:r>
              <a:rPr lang="es-ES" sz="2400" dirty="0"/>
              <a:t>- Ausencia de todo tipo de plagas o enfermedades en el momento del suministro o con síntomas de haberlas sufrido.</a:t>
            </a:r>
          </a:p>
        </p:txBody>
      </p:sp>
    </p:spTree>
    <p:extLst>
      <p:ext uri="{BB962C8B-B14F-4D97-AF65-F5344CB8AC3E}">
        <p14:creationId xmlns:p14="http://schemas.microsoft.com/office/powerpoint/2010/main" val="73283899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548680"/>
            <a:ext cx="8136904" cy="5471120"/>
          </a:xfrm>
        </p:spPr>
        <p:txBody>
          <a:bodyPr>
            <a:noAutofit/>
          </a:bodyPr>
          <a:lstStyle/>
          <a:p>
            <a:r>
              <a:rPr lang="es-ES" sz="2400" b="1" dirty="0"/>
              <a:t>Abonos orgánicos</a:t>
            </a:r>
            <a:r>
              <a:rPr lang="es-ES" sz="2400" dirty="0"/>
              <a:t>: Se definen como abonos orgánicos, las sustancias orgánicas, la descomposición de las cuales, causada por microorganismos, resulte una aportación de humus y una mejora de las condiciones físicas y químicas del suelo.</a:t>
            </a:r>
          </a:p>
          <a:p>
            <a:r>
              <a:rPr lang="es-ES" sz="2400" dirty="0"/>
              <a:t>Todos los abonos orgánicos estarán exentos de elementos extraños y, singularmente, de semillas de malas hierbas.</a:t>
            </a:r>
          </a:p>
          <a:p>
            <a:r>
              <a:rPr lang="es-ES" sz="2400" dirty="0"/>
              <a:t>No se podrán utilizar estiércol no o poco maduro.</a:t>
            </a:r>
          </a:p>
          <a:p>
            <a:r>
              <a:rPr lang="es-ES" sz="2400" b="1" dirty="0"/>
              <a:t>Estiércol: </a:t>
            </a:r>
            <a:r>
              <a:rPr lang="es-ES" sz="2400" dirty="0"/>
              <a:t>Procedente de la mezcla de deyecciones, y que han madurado. El contenido en nitrógeno será</a:t>
            </a:r>
          </a:p>
          <a:p>
            <a:r>
              <a:rPr lang="es-ES" sz="2400" dirty="0"/>
              <a:t>superior al 2,5 % y tendrá una densidad aproximada de 0,7</a:t>
            </a:r>
          </a:p>
        </p:txBody>
      </p:sp>
    </p:spTree>
    <p:extLst>
      <p:ext uri="{BB962C8B-B14F-4D97-AF65-F5344CB8AC3E}">
        <p14:creationId xmlns:p14="http://schemas.microsoft.com/office/powerpoint/2010/main" val="337828519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772400" cy="5471120"/>
          </a:xfrm>
        </p:spPr>
        <p:txBody>
          <a:bodyPr>
            <a:normAutofit fontScale="92500" lnSpcReduction="10000"/>
          </a:bodyPr>
          <a:lstStyle/>
          <a:p>
            <a:r>
              <a:rPr lang="es-ES" sz="2600" b="1" dirty="0"/>
              <a:t>Compost: </a:t>
            </a:r>
            <a:r>
              <a:rPr lang="es-ES" sz="2600" dirty="0"/>
              <a:t>Procedente de la fermentación de restos vegetales durante un tiempo no inferior a un año o del tratamiento de los residuos urbanos. Su contenido en materia orgánica será superior al 40 % y en materia orgánica oxidable el 20 %.</a:t>
            </a:r>
          </a:p>
          <a:p>
            <a:r>
              <a:rPr lang="es-ES" sz="2600" b="1" dirty="0"/>
              <a:t>Abonos minerales</a:t>
            </a:r>
            <a:r>
              <a:rPr lang="es-ES" sz="2600" dirty="0"/>
              <a:t>: Se definen como abonos minerales los productos que proporcionan al suelo uno o más elementos fertilizantes. Se deben ajustar a la legislación vigente.</a:t>
            </a:r>
          </a:p>
          <a:p>
            <a:r>
              <a:rPr lang="es-ES" sz="2600" dirty="0"/>
              <a:t>Los abonos químicos tienen por objetivo cubrir las necesidades de las plantas durante el primer año, las</a:t>
            </a:r>
          </a:p>
          <a:p>
            <a:r>
              <a:rPr lang="es-ES" sz="2600" dirty="0"/>
              <a:t>cantidades aportadas deberán ajustarse a estas con el fin de poder considerar segura la implantación de las especies plantadas.</a:t>
            </a:r>
          </a:p>
          <a:p>
            <a:endParaRPr lang="es-ES" dirty="0"/>
          </a:p>
        </p:txBody>
      </p:sp>
    </p:spTree>
    <p:extLst>
      <p:ext uri="{BB962C8B-B14F-4D97-AF65-F5344CB8AC3E}">
        <p14:creationId xmlns:p14="http://schemas.microsoft.com/office/powerpoint/2010/main" val="296542554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4704"/>
            <a:ext cx="7772400" cy="5255096"/>
          </a:xfrm>
        </p:spPr>
        <p:txBody>
          <a:bodyPr>
            <a:normAutofit/>
          </a:bodyPr>
          <a:lstStyle/>
          <a:p>
            <a:r>
              <a:rPr lang="es-ES" sz="2400" dirty="0"/>
              <a:t>Estos abonos deben cumplir las exigencias del Ministerio de Agricultura, Pesca y Alimentación –MAPA- o el organismo competente en cuanto al contenido de elementos fertilizantes, al grado y al tipo de solubilidad de todos los componentes.</a:t>
            </a:r>
          </a:p>
          <a:p>
            <a:r>
              <a:rPr lang="es-ES" sz="2400" dirty="0"/>
              <a:t>Serán de marca reconocida oficialmente.</a:t>
            </a:r>
          </a:p>
          <a:p>
            <a:r>
              <a:rPr lang="es-ES" sz="2400" dirty="0"/>
              <a:t>Se presentarán debidamente envasados.</a:t>
            </a:r>
          </a:p>
          <a:p>
            <a:r>
              <a:rPr lang="es-ES" sz="2400" dirty="0"/>
              <a:t>No estarán aterronados, sobretodo por lo que se refiere a los abonos higroscópicos.</a:t>
            </a:r>
          </a:p>
          <a:p>
            <a:r>
              <a:rPr lang="es-ES" sz="2400" dirty="0"/>
              <a:t>En las etiquetas constará el nombre del abono, la riqueza en unidades fertilizantes, el peso neto del abono y la forma en la cual se encuentran las unidades fertilizantes.</a:t>
            </a:r>
          </a:p>
        </p:txBody>
      </p:sp>
    </p:spTree>
    <p:extLst>
      <p:ext uri="{BB962C8B-B14F-4D97-AF65-F5344CB8AC3E}">
        <p14:creationId xmlns:p14="http://schemas.microsoft.com/office/powerpoint/2010/main" val="191581170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7772400" cy="5327104"/>
          </a:xfrm>
        </p:spPr>
        <p:txBody>
          <a:bodyPr>
            <a:normAutofit/>
          </a:bodyPr>
          <a:lstStyle/>
          <a:p>
            <a:r>
              <a:rPr lang="es-ES" sz="2400" b="1" dirty="0"/>
              <a:t>Turbas: </a:t>
            </a:r>
            <a:r>
              <a:rPr lang="es-ES" sz="2400" dirty="0"/>
              <a:t>No contendrán cantidades apreciables de zinc, leña o otros materiales extraños.</a:t>
            </a:r>
          </a:p>
          <a:p>
            <a:r>
              <a:rPr lang="es-ES" sz="2400" dirty="0"/>
              <a:t>No podrán tener un pH &gt; 5. El porcentaje en materia orgánica será superior al 85% y al menos una capacidad de absorción de agua del 220% de su peso en seco.</a:t>
            </a:r>
          </a:p>
          <a:p>
            <a:r>
              <a:rPr lang="es-ES" sz="2400" dirty="0"/>
              <a:t>Tendrán una conductividad eléctrica baja.</a:t>
            </a:r>
          </a:p>
          <a:p>
            <a:r>
              <a:rPr lang="es-ES" sz="2400" dirty="0"/>
              <a:t>Se recomienda la utilización de turbas rubias, procedentes del norte de Europa o de Canadá.</a:t>
            </a:r>
          </a:p>
          <a:p>
            <a:r>
              <a:rPr lang="es-ES" sz="2400" b="1" dirty="0"/>
              <a:t>Agua de riego</a:t>
            </a:r>
            <a:r>
              <a:rPr lang="es-ES" sz="2400" dirty="0"/>
              <a:t>: El agua de riego será procedente de la red de agua que pueda proveer de agua para riego.</a:t>
            </a:r>
          </a:p>
        </p:txBody>
      </p:sp>
    </p:spTree>
    <p:extLst>
      <p:ext uri="{BB962C8B-B14F-4D97-AF65-F5344CB8AC3E}">
        <p14:creationId xmlns:p14="http://schemas.microsoft.com/office/powerpoint/2010/main" val="34177610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772400" cy="5471120"/>
          </a:xfrm>
        </p:spPr>
        <p:txBody>
          <a:bodyPr>
            <a:noAutofit/>
          </a:bodyPr>
          <a:lstStyle/>
          <a:p>
            <a:r>
              <a:rPr lang="es-ES" sz="2400" b="1" dirty="0"/>
              <a:t>Hidroreguladores</a:t>
            </a:r>
            <a:r>
              <a:rPr lang="es-ES" sz="2400" dirty="0"/>
              <a:t>: Son sustancias que pueden absorber y retener agua que puede quedar libre por evaporación o absorción del sistema radicular de las plantas. Constituye, por tanto, una mención estructural reguladora del agua al suelo, con productos artificiales, generalmente copolímeros derivados de poliacrilamidas.</a:t>
            </a:r>
          </a:p>
          <a:p>
            <a:r>
              <a:rPr lang="es-ES" sz="2400" dirty="0"/>
              <a:t>Características:</a:t>
            </a:r>
          </a:p>
          <a:p>
            <a:r>
              <a:rPr lang="es-ES" sz="2400" dirty="0"/>
              <a:t>- Humedad máxima: 7% en peso.</a:t>
            </a:r>
          </a:p>
          <a:p>
            <a:r>
              <a:rPr lang="es-ES" sz="2400" dirty="0"/>
              <a:t>- Olor: inodoro.</a:t>
            </a:r>
          </a:p>
          <a:p>
            <a:r>
              <a:rPr lang="es-ES" sz="2400" dirty="0"/>
              <a:t>- Solubilidad: soluble en agua, insoluble en aceites orgánicos.</a:t>
            </a:r>
          </a:p>
        </p:txBody>
      </p:sp>
    </p:spTree>
    <p:extLst>
      <p:ext uri="{BB962C8B-B14F-4D97-AF65-F5344CB8AC3E}">
        <p14:creationId xmlns:p14="http://schemas.microsoft.com/office/powerpoint/2010/main" val="3220334475"/>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648"/>
            <a:ext cx="7772400" cy="6336704"/>
          </a:xfrm>
        </p:spPr>
        <p:txBody>
          <a:bodyPr>
            <a:noAutofit/>
          </a:bodyPr>
          <a:lstStyle/>
          <a:p>
            <a:r>
              <a:rPr lang="es-ES" sz="2400" b="1" dirty="0"/>
              <a:t>Peso específico: 0,5kg/l.</a:t>
            </a:r>
          </a:p>
          <a:p>
            <a:r>
              <a:rPr lang="es-ES" sz="2400" b="1" dirty="0"/>
              <a:t>- No tóxico.</a:t>
            </a:r>
          </a:p>
          <a:p>
            <a:r>
              <a:rPr lang="es-ES" sz="2400" b="1" dirty="0"/>
              <a:t>- Capacidad de absorción &gt; 400 veces su peso en agua destilada.</a:t>
            </a:r>
          </a:p>
          <a:p>
            <a:r>
              <a:rPr lang="es-ES" sz="2400" b="1" dirty="0"/>
              <a:t>y tierras vegetales</a:t>
            </a:r>
            <a:r>
              <a:rPr lang="es-ES" sz="2400" dirty="0"/>
              <a:t>: Esta tierra vegetal debe reunir las siguientes condiciones:</a:t>
            </a:r>
          </a:p>
          <a:p>
            <a:r>
              <a:rPr lang="es-ES" sz="2400" dirty="0"/>
              <a:t>• Composición granulométrica de la tierra:</a:t>
            </a:r>
          </a:p>
          <a:p>
            <a:r>
              <a:rPr lang="es-ES" sz="2400" dirty="0"/>
              <a:t>- Textura — Franco-arenosa</a:t>
            </a:r>
          </a:p>
          <a:p>
            <a:r>
              <a:rPr lang="es-ES" sz="2400" dirty="0"/>
              <a:t>- Arena — (0,05 &lt; 0 &lt; 2 mm) = 60%</a:t>
            </a:r>
          </a:p>
          <a:p>
            <a:r>
              <a:rPr lang="es-ES" sz="2400" dirty="0"/>
              <a:t>- Arcilla — (0 &lt; 0,002 mm) = 10%</a:t>
            </a:r>
          </a:p>
          <a:p>
            <a:r>
              <a:rPr lang="es-ES" sz="2400" dirty="0"/>
              <a:t>- Limos — (0,002 &lt; 0 &lt; 0,05 mm) = 30%</a:t>
            </a:r>
          </a:p>
          <a:p>
            <a:r>
              <a:rPr lang="es-ES" sz="2400" b="1" dirty="0"/>
              <a:t>Granulometria</a:t>
            </a:r>
            <a:r>
              <a:rPr lang="es-ES" sz="2400" dirty="0"/>
              <a:t>: Ningún elemento más grande de 5 cm. Menos del 3 % de elementos comprendidos</a:t>
            </a:r>
          </a:p>
          <a:p>
            <a:r>
              <a:rPr lang="es-ES" sz="2400" dirty="0"/>
              <a:t>entre 1 y 5 cm</a:t>
            </a:r>
          </a:p>
        </p:txBody>
      </p:sp>
    </p:spTree>
    <p:extLst>
      <p:ext uri="{BB962C8B-B14F-4D97-AF65-F5344CB8AC3E}">
        <p14:creationId xmlns:p14="http://schemas.microsoft.com/office/powerpoint/2010/main" val="115108371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340769"/>
            <a:ext cx="7315200" cy="4968592"/>
          </a:xfrm>
        </p:spPr>
        <p:txBody>
          <a:bodyPr>
            <a:normAutofit/>
          </a:bodyPr>
          <a:lstStyle/>
          <a:p>
            <a:r>
              <a:rPr lang="es-ES" sz="2400" b="1" dirty="0"/>
              <a:t>Composición química:</a:t>
            </a:r>
          </a:p>
          <a:p>
            <a:r>
              <a:rPr lang="es-ES" sz="2400" dirty="0"/>
              <a:t>- pH = 7 - 8,5</a:t>
            </a:r>
          </a:p>
          <a:p>
            <a:r>
              <a:rPr lang="es-ES" sz="2400" dirty="0"/>
              <a:t>- Materia orgánica = &gt; 2,5%</a:t>
            </a:r>
          </a:p>
          <a:p>
            <a:r>
              <a:rPr lang="es-ES" sz="2400" dirty="0"/>
              <a:t>- Nitrógeno (orgánico + amoniacal) = 0,11 - 0,20%</a:t>
            </a:r>
          </a:p>
          <a:p>
            <a:r>
              <a:rPr lang="es-ES" sz="2400" dirty="0"/>
              <a:t>- Fósforo (P) = 10 - 20 ppm</a:t>
            </a:r>
          </a:p>
          <a:p>
            <a:r>
              <a:rPr lang="es-ES" sz="2400" dirty="0"/>
              <a:t>- Potasio (K) = 220 - 250 ppm</a:t>
            </a:r>
          </a:p>
          <a:p>
            <a:r>
              <a:rPr lang="es-ES" sz="2400" dirty="0"/>
              <a:t>- CE &lt; 2 dS/m</a:t>
            </a:r>
          </a:p>
          <a:p>
            <a:r>
              <a:rPr lang="es-ES" sz="2400" dirty="0"/>
              <a:t>- C/N alrededor de 10</a:t>
            </a:r>
          </a:p>
        </p:txBody>
      </p:sp>
    </p:spTree>
    <p:extLst>
      <p:ext uri="{BB962C8B-B14F-4D97-AF65-F5344CB8AC3E}">
        <p14:creationId xmlns:p14="http://schemas.microsoft.com/office/powerpoint/2010/main" val="157511129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332657"/>
            <a:ext cx="7315200" cy="864095"/>
          </a:xfrm>
        </p:spPr>
        <p:txBody>
          <a:bodyPr>
            <a:normAutofit/>
          </a:bodyPr>
          <a:lstStyle/>
          <a:p>
            <a:r>
              <a:rPr lang="es-ES" sz="3200" b="1" dirty="0"/>
              <a:t>Recepción de las plantas</a:t>
            </a:r>
          </a:p>
        </p:txBody>
      </p:sp>
      <p:sp>
        <p:nvSpPr>
          <p:cNvPr id="3" name="2 Marcador de contenido"/>
          <p:cNvSpPr>
            <a:spLocks noGrp="1"/>
          </p:cNvSpPr>
          <p:nvPr>
            <p:ph sz="quarter" idx="1"/>
          </p:nvPr>
        </p:nvSpPr>
        <p:spPr>
          <a:xfrm>
            <a:off x="914400" y="1196752"/>
            <a:ext cx="7315200" cy="5112609"/>
          </a:xfrm>
        </p:spPr>
        <p:txBody>
          <a:bodyPr>
            <a:noAutofit/>
          </a:bodyPr>
          <a:lstStyle/>
          <a:p>
            <a:r>
              <a:rPr lang="es-ES" sz="2400" dirty="0"/>
              <a:t>El examen de cada planta recibida debe permitir apreciar que sus características son las que corresponden a la especie, variedad y las características propias especificadas en el proyecto.</a:t>
            </a:r>
          </a:p>
          <a:p>
            <a:r>
              <a:rPr lang="es-ES" sz="2400" dirty="0"/>
              <a:t>Las plantas podrán ser rechazadas sí:</a:t>
            </a:r>
          </a:p>
          <a:p>
            <a:r>
              <a:rPr lang="es-ES" sz="2400" dirty="0"/>
              <a:t>- En cualquiera de sus órganos puedan ser portadoras de plagas o enfermedades.</a:t>
            </a:r>
          </a:p>
          <a:p>
            <a:r>
              <a:rPr lang="es-ES" sz="2400" dirty="0"/>
              <a:t>- Durante el transporte hayan estado maltratadas y tengan ramas o cepellones rotos.</a:t>
            </a:r>
          </a:p>
          <a:p>
            <a:r>
              <a:rPr lang="es-ES" sz="2400" dirty="0"/>
              <a:t>- Al sacar el cepellón del contenedor, este se deshaga por no estar suficientemente desarrollado.</a:t>
            </a:r>
          </a:p>
        </p:txBody>
      </p:sp>
    </p:spTree>
    <p:extLst>
      <p:ext uri="{BB962C8B-B14F-4D97-AF65-F5344CB8AC3E}">
        <p14:creationId xmlns:p14="http://schemas.microsoft.com/office/powerpoint/2010/main" val="195231288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546032" cy="5688632"/>
          </a:xfrm>
        </p:spPr>
        <p:txBody>
          <a:bodyPr>
            <a:noAutofit/>
          </a:bodyPr>
          <a:lstStyle/>
          <a:p>
            <a:r>
              <a:rPr lang="es-ES" sz="2400" dirty="0"/>
              <a:t>- Presenten heridas tanto en el tronco como en las ramas, ya sea por causas mecánicas o patógenas, así como las que tengan zonas necrosadas por la acción de los insectos, enfermedades o problemas de insolación o desequilibrio hídrico.</a:t>
            </a:r>
          </a:p>
          <a:p>
            <a:r>
              <a:rPr lang="es-ES" sz="2400" dirty="0"/>
              <a:t>- Presenten carencias fisiológicas por bloqueo de oligoelementos detectables a simple vista, por necrosis alrededor de la hoja, vértice de las mismas y coloración atípica, como por ejemplo, clorosis férrica.</a:t>
            </a:r>
          </a:p>
          <a:p>
            <a:r>
              <a:rPr lang="es-ES" sz="2400" dirty="0"/>
              <a:t>La descarga será a cuenta del suministrador siendo responsable de todos los daños que se puedan producir en la operación. </a:t>
            </a:r>
          </a:p>
        </p:txBody>
      </p:sp>
    </p:spTree>
    <p:extLst>
      <p:ext uri="{BB962C8B-B14F-4D97-AF65-F5344CB8AC3E}">
        <p14:creationId xmlns:p14="http://schemas.microsoft.com/office/powerpoint/2010/main" val="357053301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772400" cy="5615136"/>
          </a:xfrm>
        </p:spPr>
        <p:txBody>
          <a:bodyPr>
            <a:normAutofit/>
          </a:bodyPr>
          <a:lstStyle/>
          <a:p>
            <a:r>
              <a:rPr lang="es-ES" sz="2400" dirty="0"/>
              <a:t>Por este motivo, deberán tener cuidado en no romper ninguna parte de la planta.</a:t>
            </a:r>
          </a:p>
          <a:p>
            <a:r>
              <a:rPr lang="es-ES" sz="2400" dirty="0"/>
              <a:t>Cuando la operación de plantación no se haga de manera inmediata, el estará obligado a acopiar las plantas de forma conveniente.</a:t>
            </a:r>
          </a:p>
          <a:p>
            <a:r>
              <a:rPr lang="es-ES" sz="2400" dirty="0"/>
              <a:t> En el caso de los árboles, los pondrá en una zanja y tapará las raíces con arena.</a:t>
            </a:r>
          </a:p>
          <a:p>
            <a:r>
              <a:rPr lang="es-ES" sz="2400" dirty="0"/>
              <a:t>El jardinero estará obligado a reponer durante el periodo de garantía, especificado en el Contrato:</a:t>
            </a:r>
          </a:p>
          <a:p>
            <a:r>
              <a:rPr lang="es-ES" sz="2400" dirty="0"/>
              <a:t>- Las plantas muertas o deterioradas por causas imputables a la deficiente ejecución de la obra o mantenimiento.</a:t>
            </a:r>
          </a:p>
        </p:txBody>
      </p:sp>
    </p:spTree>
    <p:extLst>
      <p:ext uri="{BB962C8B-B14F-4D97-AF65-F5344CB8AC3E}">
        <p14:creationId xmlns:p14="http://schemas.microsoft.com/office/powerpoint/2010/main" val="328243216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7"/>
            <a:ext cx="7315200" cy="5256624"/>
          </a:xfrm>
        </p:spPr>
        <p:txBody>
          <a:bodyPr/>
          <a:lstStyle/>
          <a:p>
            <a:r>
              <a:rPr lang="es-ES" sz="2400" dirty="0"/>
              <a:t>- Los materiales rotos o deteriorados por falta de calidad o defectos de colocación o montaje.</a:t>
            </a:r>
          </a:p>
          <a:p>
            <a:r>
              <a:rPr lang="es-ES" sz="2400" dirty="0"/>
              <a:t>Los materiales y gastos de la reposición irán a cargo del que realice las plantaciones</a:t>
            </a:r>
            <a:r>
              <a:rPr lang="es-ES" dirty="0"/>
              <a:t>.</a:t>
            </a:r>
          </a:p>
          <a:p>
            <a:endParaRPr lang="es-ES" dirty="0"/>
          </a:p>
          <a:p>
            <a:endParaRPr lang="es-ES" dirty="0"/>
          </a:p>
        </p:txBody>
      </p:sp>
    </p:spTree>
    <p:extLst>
      <p:ext uri="{BB962C8B-B14F-4D97-AF65-F5344CB8AC3E}">
        <p14:creationId xmlns:p14="http://schemas.microsoft.com/office/powerpoint/2010/main" val="29430870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1_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10159</Words>
  <Application>Microsoft Office PowerPoint</Application>
  <PresentationFormat>Presentación en pantalla (4:3)</PresentationFormat>
  <Paragraphs>875</Paragraphs>
  <Slides>222</Slides>
  <Notes>89</Notes>
  <HiddenSlides>0</HiddenSlides>
  <MMClips>0</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222</vt:i4>
      </vt:variant>
    </vt:vector>
  </HeadingPairs>
  <TitlesOfParts>
    <vt:vector size="232" baseType="lpstr">
      <vt:lpstr>Arial</vt:lpstr>
      <vt:lpstr>Calibri</vt:lpstr>
      <vt:lpstr>Century Schoolbook</vt:lpstr>
      <vt:lpstr>Constantia</vt:lpstr>
      <vt:lpstr>Wingdings</vt:lpstr>
      <vt:lpstr>Wingdings 2</vt:lpstr>
      <vt:lpstr>Mirador</vt:lpstr>
      <vt:lpstr>1_Mirador</vt:lpstr>
      <vt:lpstr>2_Mirador</vt:lpstr>
      <vt:lpstr>1_Flujo</vt:lpstr>
      <vt:lpstr>CURSO DE DISEÑO DE JARDINES.-II</vt:lpstr>
      <vt:lpstr>Presentación de PowerPoint</vt:lpstr>
      <vt:lpstr>Presentación de PowerPoint</vt:lpstr>
      <vt:lpstr>Presentación de PowerPoint</vt:lpstr>
      <vt:lpstr>Presentación de PowerPoint</vt:lpstr>
      <vt:lpstr>Presentación de PowerPoint</vt:lpstr>
      <vt:lpstr>Presentación de PowerPoint</vt:lpstr>
      <vt:lpstr>Macizo. </vt:lpstr>
      <vt:lpstr>MOSAICULTURA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Selección de plantas</vt:lpstr>
      <vt:lpstr>Presentación de PowerPoint</vt:lpstr>
      <vt:lpstr>Presentación de PowerPoint</vt:lpstr>
      <vt:lpstr>Diseño del jardín.-Anteproyecto y diseño definitivo.</vt:lpstr>
      <vt:lpstr>Presentación de PowerPoint</vt:lpstr>
      <vt:lpstr>Presentación de PowerPoint</vt:lpstr>
      <vt:lpstr>Construcción y plantación del jardín</vt:lpstr>
      <vt:lpstr>Replanteo del plano al terreno y    movimiento de tierras.</vt:lpstr>
      <vt:lpstr>Presentación de PowerPoint</vt:lpstr>
      <vt:lpstr>Presentación de PowerPoint</vt:lpstr>
      <vt:lpstr>.Enmiendas y Fertilización</vt:lpstr>
      <vt:lpstr>Enmiendas del pH</vt:lpstr>
      <vt:lpstr>Presentación de PowerPoint</vt:lpstr>
      <vt:lpstr>Comenzaremos por las infraestructuras </vt:lpstr>
      <vt:lpstr>Presentación de PowerPoint</vt:lpstr>
      <vt:lpstr>Continuaremos por la fase de construcciones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Selección de plantas</vt:lpstr>
      <vt:lpstr>Presentación de PowerPoint</vt:lpstr>
      <vt:lpstr>Presentación de PowerPoint</vt:lpstr>
      <vt:lpstr>Diseño del jardín.-Anteproyecto y diseño definitivo.</vt:lpstr>
      <vt:lpstr>Presentación de PowerPoint</vt:lpstr>
      <vt:lpstr>Presentación de PowerPoint</vt:lpstr>
      <vt:lpstr>Construcción y plantación del jardín</vt:lpstr>
      <vt:lpstr>Replanteo del plano al terreno y    movimiento de tierras.</vt:lpstr>
      <vt:lpstr>Presentación de PowerPoint</vt:lpstr>
      <vt:lpstr>Presentación de PowerPoint</vt:lpstr>
      <vt:lpstr>.Enmiendas y Fertilización</vt:lpstr>
      <vt:lpstr>Enmiendas del pH</vt:lpstr>
      <vt:lpstr>Presentación de PowerPoint</vt:lpstr>
      <vt:lpstr>Terminaremos con la fase de plantación</vt:lpstr>
      <vt:lpstr>Apertura de hoyos y zanjas para plantación..</vt:lpstr>
      <vt:lpstr>Presentación de PowerPoint</vt:lpstr>
      <vt:lpstr>Elección de plantas para setos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Elección de plantas para setos.</vt:lpstr>
      <vt:lpstr>Presentación de PowerPoint</vt:lpstr>
      <vt:lpstr>Elección de la especie y tipos de setos </vt:lpstr>
      <vt:lpstr>PLANTACION DEL SETO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Recorte de setos</vt:lpstr>
      <vt:lpstr>Presentación de PowerPoint</vt:lpstr>
      <vt:lpstr>Presentación de PowerPoint</vt:lpstr>
      <vt:lpstr> Poda de formación de los setos</vt:lpstr>
      <vt:lpstr>Poda ornamental o topiaria </vt:lpstr>
      <vt:lpstr>Presentación de PowerPoint</vt:lpstr>
      <vt:lpstr>ÁRBOLES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ARBUSTOS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Agrupaciones de arbustos</vt:lpstr>
      <vt:lpstr>Presentación de PowerPoint</vt:lpstr>
      <vt:lpstr>Presentación de PowerPoint</vt:lpstr>
      <vt:lpstr>Agrupaciones de vivaces ..</vt:lpstr>
      <vt:lpstr>Presentación de PowerPoint</vt:lpstr>
      <vt:lpstr>Presentación de PowerPoint</vt:lpstr>
      <vt:lpstr>Selección de arboles de hoja caduca para nuestro clima.</vt:lpstr>
      <vt:lpstr>Presentación de PowerPoint</vt:lpstr>
      <vt:lpstr>Presentación de PowerPoint</vt:lpstr>
      <vt:lpstr>Presentación de PowerPoint</vt:lpstr>
      <vt:lpstr>Arboles caducifolios</vt:lpstr>
      <vt:lpstr>Selección de arboles de hoja perenne para nuestro clima.</vt:lpstr>
      <vt:lpstr>Trasplante de árboles</vt:lpstr>
      <vt:lpstr>Materiales relacionados en la operación de plantación.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Recepción de las plantas</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DE DISEÑO.-II</dc:title>
  <dc:creator>Josep</dc:creator>
  <cp:lastModifiedBy>Usuario</cp:lastModifiedBy>
  <cp:revision>14</cp:revision>
  <dcterms:created xsi:type="dcterms:W3CDTF">2013-01-16T07:28:05Z</dcterms:created>
  <dcterms:modified xsi:type="dcterms:W3CDTF">2022-04-17T16:47:13Z</dcterms:modified>
</cp:coreProperties>
</file>