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3"/>
  </p:notes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67" r:id="rId79"/>
    <p:sldId id="334" r:id="rId80"/>
    <p:sldId id="335" r:id="rId81"/>
    <p:sldId id="336" r:id="rId82"/>
    <p:sldId id="337" r:id="rId83"/>
    <p:sldId id="338" r:id="rId84"/>
    <p:sldId id="339" r:id="rId85"/>
    <p:sldId id="340" r:id="rId86"/>
    <p:sldId id="343" r:id="rId87"/>
    <p:sldId id="341" r:id="rId88"/>
    <p:sldId id="342"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9D0331-99B8-4FB7-8F5D-EF4093518451}" type="datetimeFigureOut">
              <a:rPr lang="es-ES" smtClean="0"/>
              <a:t>01/05/2022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73D53-2C16-48CE-B9B9-E6D52C81E812}" type="slidenum">
              <a:rPr lang="es-ES" smtClean="0"/>
              <a:t>‹Nº›</a:t>
            </a:fld>
            <a:endParaRPr lang="es-ES" dirty="0"/>
          </a:p>
        </p:txBody>
      </p:sp>
    </p:spTree>
    <p:extLst>
      <p:ext uri="{BB962C8B-B14F-4D97-AF65-F5344CB8AC3E}">
        <p14:creationId xmlns:p14="http://schemas.microsoft.com/office/powerpoint/2010/main" val="144025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a:t>
            </a:r>
          </a:p>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A7C5AD-7EFC-49CA-A9C0-14A5042F3FA6}"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a:t>
            </a:r>
          </a:p>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7A92A-E50B-4A95-8CCB-40CB16C2DB3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Giverny.-Jardin de Claude Monet</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7</a:t>
            </a:fld>
            <a:endParaRPr lang="es-ES" dirty="0"/>
          </a:p>
        </p:txBody>
      </p:sp>
    </p:spTree>
    <p:extLst>
      <p:ext uri="{BB962C8B-B14F-4D97-AF65-F5344CB8AC3E}">
        <p14:creationId xmlns:p14="http://schemas.microsoft.com/office/powerpoint/2010/main" val="387889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17EB94-41A2-4374-A8D3-BF203BC60671}"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Giverny.-Jardin de Claude Monet.-Wisteria blanca</a:t>
            </a:r>
          </a:p>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a:t>
            </a:r>
          </a:p>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7C550A-8AB5-4DD7-BB6E-8200EB4B2A34}"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a:t>
            </a:r>
          </a:p>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9A39B3-68A0-4140-B9A7-B9DF80FAD96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 Casa y Taller</a:t>
            </a:r>
          </a:p>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AD73A1-6B65-4990-8654-7D7F4FF1138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Giverny.-Jardin de Claude Monet.-Geranios</a:t>
            </a:r>
            <a:r>
              <a:rPr lang="es-ES" altLang="es-ES" baseline="0" dirty="0"/>
              <a:t> y rosales pie alto</a:t>
            </a:r>
            <a:endParaRPr lang="es-ES" altLang="es-ES" dirty="0"/>
          </a:p>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29014B-50A1-4F04-AB7F-5BD719A15AE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860968-EE06-4822-B141-C94A9980AA4D}" type="slidenum">
              <a:rPr lang="es-ES_tradnl" altLang="es-ES">
                <a:solidFill>
                  <a:prstClr val="black"/>
                </a:solidFill>
                <a:latin typeface="Arial" charset="0"/>
              </a:rPr>
              <a:pPr eaLnBrk="1" hangingPunct="1"/>
              <a:t>16</a:t>
            </a:fld>
            <a:endParaRPr lang="es-ES_tradnl" altLang="es-ES"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pPr eaLnBrk="1" hangingPunct="1"/>
            <a:r>
              <a:rPr lang="es-ES_tradnl" altLang="es-ES" dirty="0"/>
              <a:t>Saint Just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BA8515-B73B-402A-BA24-71F4BB8F0370}" type="slidenum">
              <a:rPr lang="es-ES_tradnl" altLang="es-ES">
                <a:solidFill>
                  <a:prstClr val="black"/>
                </a:solidFill>
                <a:latin typeface="Arial" charset="0"/>
              </a:rPr>
              <a:pPr eaLnBrk="1" hangingPunct="1"/>
              <a:t>17</a:t>
            </a:fld>
            <a:endParaRPr lang="es-ES_tradnl" altLang="es-ES"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r>
              <a:rPr lang="es-ES_tradnl" altLang="es-ES" dirty="0"/>
              <a:t>Saint Just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2FE3CC-3E4A-492E-89D8-855148F55970}" type="slidenum">
              <a:rPr lang="es-ES_tradnl" altLang="es-ES">
                <a:solidFill>
                  <a:prstClr val="black"/>
                </a:solidFill>
                <a:latin typeface="Arial" charset="0"/>
              </a:rPr>
              <a:pPr eaLnBrk="1" hangingPunct="1"/>
              <a:t>18</a:t>
            </a:fld>
            <a:endParaRPr lang="es-ES_tradnl" altLang="es-ES"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pPr eaLnBrk="1" hangingPunct="1"/>
            <a:r>
              <a:rPr lang="es-ES_tradnl" altLang="es-ES" dirty="0"/>
              <a:t>Saint Just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Miserey.-q</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880483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Miserey.</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286700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Miserey.-q</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751704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Miserey.</a:t>
            </a:r>
          </a:p>
          <a:p>
            <a:endParaRPr lang="es-ES" dirty="0"/>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471952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Miserey.</a:t>
            </a:r>
          </a:p>
          <a:p>
            <a:endParaRPr lang="es-ES" dirty="0"/>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147602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Brandimarte</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29</a:t>
            </a:fld>
            <a:endParaRPr lang="es-ES" dirty="0"/>
          </a:p>
        </p:txBody>
      </p:sp>
    </p:spTree>
    <p:extLst>
      <p:ext uri="{BB962C8B-B14F-4D97-AF65-F5344CB8AC3E}">
        <p14:creationId xmlns:p14="http://schemas.microsoft.com/office/powerpoint/2010/main" val="800573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a:t>Chatea</a:t>
            </a:r>
            <a:r>
              <a:rPr lang="en-US" baseline="0" dirty="0"/>
              <a:t> de </a:t>
            </a:r>
            <a:r>
              <a:rPr lang="en-US" baseline="0" dirty="0" err="1"/>
              <a:t>Brandimarte</a:t>
            </a:r>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30</a:t>
            </a:fld>
            <a:endParaRPr lang="es-ES" dirty="0"/>
          </a:p>
        </p:txBody>
      </p:sp>
    </p:spTree>
    <p:extLst>
      <p:ext uri="{BB962C8B-B14F-4D97-AF65-F5344CB8AC3E}">
        <p14:creationId xmlns:p14="http://schemas.microsoft.com/office/powerpoint/2010/main" val="24887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a:t>Chatea</a:t>
            </a:r>
            <a:r>
              <a:rPr lang="en-US" baseline="0" dirty="0"/>
              <a:t> de </a:t>
            </a:r>
            <a:r>
              <a:rPr lang="en-US" baseline="0" dirty="0" err="1"/>
              <a:t>Brandimarte</a:t>
            </a:r>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31</a:t>
            </a:fld>
            <a:endParaRPr lang="es-ES" dirty="0"/>
          </a:p>
        </p:txBody>
      </p:sp>
    </p:spTree>
    <p:extLst>
      <p:ext uri="{BB962C8B-B14F-4D97-AF65-F5344CB8AC3E}">
        <p14:creationId xmlns:p14="http://schemas.microsoft.com/office/powerpoint/2010/main" val="2016142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Brandimarte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32</a:t>
            </a:fld>
            <a:endParaRPr lang="es-ES" dirty="0"/>
          </a:p>
        </p:txBody>
      </p:sp>
    </p:spTree>
    <p:extLst>
      <p:ext uri="{BB962C8B-B14F-4D97-AF65-F5344CB8AC3E}">
        <p14:creationId xmlns:p14="http://schemas.microsoft.com/office/powerpoint/2010/main" val="1248381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Brandimarte</a:t>
            </a:r>
          </a:p>
        </p:txBody>
      </p:sp>
      <p:sp>
        <p:nvSpPr>
          <p:cNvPr id="4" name="3 Marcador de número de diapositiva"/>
          <p:cNvSpPr>
            <a:spLocks noGrp="1"/>
          </p:cNvSpPr>
          <p:nvPr>
            <p:ph type="sldNum" sz="quarter" idx="10"/>
          </p:nvPr>
        </p:nvSpPr>
        <p:spPr/>
        <p:txBody>
          <a:bodyPr/>
          <a:lstStyle/>
          <a:p>
            <a:fld id="{7D873D53-2C16-48CE-B9B9-E6D52C81E812}" type="slidenum">
              <a:rPr lang="es-ES" smtClean="0"/>
              <a:t>33</a:t>
            </a:fld>
            <a:endParaRPr lang="es-ES" dirty="0"/>
          </a:p>
        </p:txBody>
      </p:sp>
    </p:spTree>
    <p:extLst>
      <p:ext uri="{BB962C8B-B14F-4D97-AF65-F5344CB8AC3E}">
        <p14:creationId xmlns:p14="http://schemas.microsoft.com/office/powerpoint/2010/main" val="1134019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d´Angelique</a:t>
            </a:r>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35</a:t>
            </a:fld>
            <a:endParaRPr lang="es-ES" dirty="0"/>
          </a:p>
        </p:txBody>
      </p:sp>
    </p:spTree>
    <p:extLst>
      <p:ext uri="{BB962C8B-B14F-4D97-AF65-F5344CB8AC3E}">
        <p14:creationId xmlns:p14="http://schemas.microsoft.com/office/powerpoint/2010/main" val="3122412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d´Angelique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36</a:t>
            </a:fld>
            <a:endParaRPr lang="es-ES" dirty="0"/>
          </a:p>
        </p:txBody>
      </p:sp>
    </p:spTree>
    <p:extLst>
      <p:ext uri="{BB962C8B-B14F-4D97-AF65-F5344CB8AC3E}">
        <p14:creationId xmlns:p14="http://schemas.microsoft.com/office/powerpoint/2010/main" val="476603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d´Angelique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37</a:t>
            </a:fld>
            <a:endParaRPr lang="es-ES" dirty="0"/>
          </a:p>
        </p:txBody>
      </p:sp>
    </p:spTree>
    <p:extLst>
      <p:ext uri="{BB962C8B-B14F-4D97-AF65-F5344CB8AC3E}">
        <p14:creationId xmlns:p14="http://schemas.microsoft.com/office/powerpoint/2010/main" val="501950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Bois des Moutiers in Varengeville-sur-Mer</a:t>
            </a:r>
          </a:p>
          <a:p>
            <a:r>
              <a:rPr lang="es-ES" dirty="0"/>
              <a:t>Rhododendron</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45</a:t>
            </a:fld>
            <a:endParaRPr lang="es-ES" dirty="0"/>
          </a:p>
        </p:txBody>
      </p:sp>
    </p:spTree>
    <p:extLst>
      <p:ext uri="{BB962C8B-B14F-4D97-AF65-F5344CB8AC3E}">
        <p14:creationId xmlns:p14="http://schemas.microsoft.com/office/powerpoint/2010/main" val="1141198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endParaRPr lang="es-ES" alt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FF8B4E-7ECB-4210-B5CA-B21D75D7F850}"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endParaRPr lang="es-ES" altLang="es-ES" dirty="0"/>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CEFDEF-51DD-485E-9AA3-9F008892E01E}"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endParaRPr lang="es-ES" altLang="es-ES" dirty="0"/>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997C81-2F2D-4C58-B2CA-43537980AB32}"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endParaRPr lang="es-ES" alt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658235-DF30-4061-9892-2CA8A7955D1C}"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endParaRPr lang="es-ES" alt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0B7146-0723-4243-AB13-BCEEDC56946A}"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p>
          <a:p>
            <a:pPr eaLnBrk="1" hangingPunct="1">
              <a:spcBef>
                <a:spcPct val="0"/>
              </a:spcBef>
            </a:pPr>
            <a:endParaRPr lang="es-ES" altLang="es-ES" dirty="0"/>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5826C9-03CA-44FB-B1B0-9DD108D5E6CC}"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p>
          <a:p>
            <a:pPr eaLnBrk="1" hangingPunct="1">
              <a:spcBef>
                <a:spcPct val="0"/>
              </a:spcBef>
            </a:pPr>
            <a:endParaRPr lang="es-ES" altLang="es-ES" dirty="0"/>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486C9C-60AF-4CAD-8B19-85EB515AA21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p>
          <a:p>
            <a:pPr eaLnBrk="1" hangingPunct="1">
              <a:spcBef>
                <a:spcPct val="0"/>
              </a:spcBef>
            </a:pPr>
            <a:endParaRPr lang="es-ES" altLang="es-ES" dirty="0"/>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B027E7-BB5E-4480-B4CC-99D3DE3AA52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s-ES" dirty="0"/>
              <a:t>Bois des Moutiers in Varengeville-sur-Mer</a:t>
            </a:r>
          </a:p>
          <a:p>
            <a:pPr eaLnBrk="1" hangingPunct="1">
              <a:spcBef>
                <a:spcPct val="0"/>
              </a:spcBef>
            </a:pPr>
            <a:endParaRPr lang="es-ES" altLang="es-ES" dirty="0"/>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DBDB20-6BC0-460D-AE84-6FDFEC08611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8CE603-A364-4B4D-B683-F6B2466B9DEC}" type="slidenum">
              <a:rPr lang="es-ES" altLang="es-ES">
                <a:solidFill>
                  <a:prstClr val="black"/>
                </a:solidFill>
                <a:latin typeface="Arial" pitchFamily="34" charset="0"/>
              </a:rPr>
              <a:pPr eaLnBrk="1" hangingPunct="1"/>
              <a:t>58</a:t>
            </a:fld>
            <a:endParaRPr lang="es-ES"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Bellevue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19ED78-A743-4FC2-9578-483FBC6C1098}" type="slidenum">
              <a:rPr lang="es-ES" altLang="es-ES">
                <a:solidFill>
                  <a:prstClr val="black"/>
                </a:solidFill>
                <a:latin typeface="Arial" pitchFamily="34" charset="0"/>
              </a:rPr>
              <a:pPr eaLnBrk="1" hangingPunct="1"/>
              <a:t>59</a:t>
            </a:fld>
            <a:endParaRPr lang="es-ES"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Bellevue .-Allee des Ifs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AB02F7-7F80-466E-98E0-B65BEC593E93}" type="slidenum">
              <a:rPr lang="es-ES" altLang="es-ES">
                <a:solidFill>
                  <a:prstClr val="black"/>
                </a:solidFill>
                <a:latin typeface="Arial" pitchFamily="34" charset="0"/>
              </a:rPr>
              <a:pPr eaLnBrk="1" hangingPunct="1"/>
              <a:t>60</a:t>
            </a:fld>
            <a:endParaRPr lang="es-ES"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Bellevue.-Allee des Hortensies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DB983A-F8A8-4CB2-8619-A2D55307E967}" type="slidenum">
              <a:rPr lang="es-ES_tradnl" altLang="es-ES">
                <a:solidFill>
                  <a:prstClr val="black"/>
                </a:solidFill>
                <a:latin typeface="Arial" charset="0"/>
              </a:rPr>
              <a:pPr eaLnBrk="1" hangingPunct="1"/>
              <a:t>61</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r>
              <a:rPr lang="es-ES_tradnl" altLang="es-ES" dirty="0"/>
              <a:t>Bellevue.-Helleborus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588802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740156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319015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199729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3083047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Miromesnil</a:t>
            </a:r>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6780415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Miromesnil.-.-Huerta y flores</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73</a:t>
            </a:fld>
            <a:endParaRPr lang="es-ES" dirty="0"/>
          </a:p>
        </p:txBody>
      </p:sp>
    </p:spTree>
    <p:extLst>
      <p:ext uri="{BB962C8B-B14F-4D97-AF65-F5344CB8AC3E}">
        <p14:creationId xmlns:p14="http://schemas.microsoft.com/office/powerpoint/2010/main" val="6269922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Coqueterie de Limesy</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75</a:t>
            </a:fld>
            <a:endParaRPr lang="es-ES" dirty="0"/>
          </a:p>
        </p:txBody>
      </p:sp>
    </p:spTree>
    <p:extLst>
      <p:ext uri="{BB962C8B-B14F-4D97-AF65-F5344CB8AC3E}">
        <p14:creationId xmlns:p14="http://schemas.microsoft.com/office/powerpoint/2010/main" val="18214038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Princesa Sturdza</a:t>
            </a:r>
          </a:p>
        </p:txBody>
      </p:sp>
      <p:sp>
        <p:nvSpPr>
          <p:cNvPr id="4" name="3 Marcador de número de diapositiva"/>
          <p:cNvSpPr>
            <a:spLocks noGrp="1"/>
          </p:cNvSpPr>
          <p:nvPr>
            <p:ph type="sldNum" sz="quarter" idx="10"/>
          </p:nvPr>
        </p:nvSpPr>
        <p:spPr/>
        <p:txBody>
          <a:bodyPr/>
          <a:lstStyle/>
          <a:p>
            <a:fld id="{7D873D53-2C16-48CE-B9B9-E6D52C81E812}" type="slidenum">
              <a:rPr lang="es-ES" smtClean="0"/>
              <a:t>78</a:t>
            </a:fld>
            <a:endParaRPr lang="es-ES" dirty="0"/>
          </a:p>
        </p:txBody>
      </p:sp>
    </p:spTree>
    <p:extLst>
      <p:ext uri="{BB962C8B-B14F-4D97-AF65-F5344CB8AC3E}">
        <p14:creationId xmlns:p14="http://schemas.microsoft.com/office/powerpoint/2010/main" val="23834419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1300247-5723-4F6D-85F4-563A0F038A78}" type="slidenum">
              <a:rPr lang="es-ES_tradnl" altLang="es-ES">
                <a:solidFill>
                  <a:prstClr val="black"/>
                </a:solidFill>
              </a:rPr>
              <a:pPr eaLnBrk="1" hangingPunct="1"/>
              <a:t>79</a:t>
            </a:fld>
            <a:endParaRPr lang="es-ES_tradnl" altLang="es-ES" dirty="0">
              <a:solidFill>
                <a:prstClr val="black"/>
              </a:solidFill>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Le Vasterival.-Normandie.-Jardin de una pasión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DE99C33-343D-497F-A1B8-BCBCB31AE01A}" type="slidenum">
              <a:rPr lang="es-ES_tradnl" altLang="es-ES">
                <a:solidFill>
                  <a:prstClr val="black"/>
                </a:solidFill>
              </a:rPr>
              <a:pPr eaLnBrk="1" hangingPunct="1"/>
              <a:t>80</a:t>
            </a:fld>
            <a:endParaRPr lang="es-ES_tradnl" altLang="es-ES" dirty="0">
              <a:solidFill>
                <a:prstClr val="black"/>
              </a:solidFill>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Le Vasterival</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E09A1D8-DD63-4BC4-BB47-BD2449701808}" type="slidenum">
              <a:rPr lang="es-ES_tradnl" altLang="es-ES">
                <a:solidFill>
                  <a:prstClr val="black"/>
                </a:solidFill>
              </a:rPr>
              <a:pPr eaLnBrk="1" hangingPunct="1"/>
              <a:t>81</a:t>
            </a:fld>
            <a:endParaRPr lang="es-ES_tradnl" altLang="es-ES" dirty="0">
              <a:solidFill>
                <a:prstClr val="black"/>
              </a:solidFill>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Le Vasterival.-Prunus incisa y Magnolia loebneri</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5E39C14-984E-4CFD-8327-CEF9CA0B2F6F}" type="slidenum">
              <a:rPr lang="es-ES_tradnl" altLang="es-ES">
                <a:solidFill>
                  <a:prstClr val="black"/>
                </a:solidFill>
              </a:rPr>
              <a:pPr eaLnBrk="1" hangingPunct="1"/>
              <a:t>82</a:t>
            </a:fld>
            <a:endParaRPr lang="es-ES_tradnl" altLang="es-ES" dirty="0">
              <a:solidFill>
                <a:prstClr val="black"/>
              </a:solidFill>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Le Vasterival.-Hosta fortunei y Melissa officinalis “ All Gold”</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9708505-7B1F-4E7C-B779-7827E5F3C631}" type="slidenum">
              <a:rPr lang="es-ES_tradnl" altLang="es-ES">
                <a:solidFill>
                  <a:prstClr val="black"/>
                </a:solidFill>
              </a:rPr>
              <a:pPr eaLnBrk="1" hangingPunct="1"/>
              <a:t>83</a:t>
            </a:fld>
            <a:endParaRPr lang="es-ES_tradnl" altLang="es-ES"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Le Vasterival.-Astilbes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Agapanthe</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85</a:t>
            </a:fld>
            <a:endParaRPr lang="es-ES" dirty="0"/>
          </a:p>
        </p:txBody>
      </p:sp>
    </p:spTree>
    <p:extLst>
      <p:ext uri="{BB962C8B-B14F-4D97-AF65-F5344CB8AC3E}">
        <p14:creationId xmlns:p14="http://schemas.microsoft.com/office/powerpoint/2010/main" val="33168533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Agapanthe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86</a:t>
            </a:fld>
            <a:endParaRPr lang="es-ES" dirty="0"/>
          </a:p>
        </p:txBody>
      </p:sp>
    </p:spTree>
    <p:extLst>
      <p:ext uri="{BB962C8B-B14F-4D97-AF65-F5344CB8AC3E}">
        <p14:creationId xmlns:p14="http://schemas.microsoft.com/office/powerpoint/2010/main" val="8506343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Agapanthe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87</a:t>
            </a:fld>
            <a:endParaRPr lang="es-ES" dirty="0"/>
          </a:p>
        </p:txBody>
      </p:sp>
    </p:spTree>
    <p:extLst>
      <p:ext uri="{BB962C8B-B14F-4D97-AF65-F5344CB8AC3E}">
        <p14:creationId xmlns:p14="http://schemas.microsoft.com/office/powerpoint/2010/main" val="34720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Agapanthe</a:t>
            </a:r>
          </a:p>
          <a:p>
            <a:endParaRPr lang="es-ES" dirty="0"/>
          </a:p>
        </p:txBody>
      </p:sp>
      <p:sp>
        <p:nvSpPr>
          <p:cNvPr id="4" name="3 Marcador de número de diapositiva"/>
          <p:cNvSpPr>
            <a:spLocks noGrp="1"/>
          </p:cNvSpPr>
          <p:nvPr>
            <p:ph type="sldNum" sz="quarter" idx="10"/>
          </p:nvPr>
        </p:nvSpPr>
        <p:spPr/>
        <p:txBody>
          <a:bodyPr/>
          <a:lstStyle/>
          <a:p>
            <a:fld id="{35A9E703-E9C6-4159-B20C-8A884BD0C971}" type="slidenum">
              <a:rPr lang="es-ES" smtClean="0"/>
              <a:t>88</a:t>
            </a:fld>
            <a:endParaRPr lang="es-ES" dirty="0"/>
          </a:p>
        </p:txBody>
      </p:sp>
    </p:spTree>
    <p:extLst>
      <p:ext uri="{BB962C8B-B14F-4D97-AF65-F5344CB8AC3E}">
        <p14:creationId xmlns:p14="http://schemas.microsoft.com/office/powerpoint/2010/main" val="34636056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Chanflear</a:t>
            </a:r>
          </a:p>
        </p:txBody>
      </p:sp>
      <p:sp>
        <p:nvSpPr>
          <p:cNvPr id="4" name="3 Marcador de número de diapositiva"/>
          <p:cNvSpPr>
            <a:spLocks noGrp="1"/>
          </p:cNvSpPr>
          <p:nvPr>
            <p:ph type="sldNum" sz="quarter" idx="10"/>
          </p:nvPr>
        </p:nvSpPr>
        <p:spPr/>
        <p:txBody>
          <a:bodyPr/>
          <a:lstStyle/>
          <a:p>
            <a:fld id="{35A9E703-E9C6-4159-B20C-8A884BD0C971}" type="slidenum">
              <a:rPr lang="es-ES" smtClean="0"/>
              <a:t>90</a:t>
            </a:fld>
            <a:endParaRPr lang="es-ES" dirty="0"/>
          </a:p>
        </p:txBody>
      </p:sp>
    </p:spTree>
    <p:extLst>
      <p:ext uri="{BB962C8B-B14F-4D97-AF65-F5344CB8AC3E}">
        <p14:creationId xmlns:p14="http://schemas.microsoft.com/office/powerpoint/2010/main" val="24993388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Chanflear</a:t>
            </a:r>
          </a:p>
        </p:txBody>
      </p:sp>
      <p:sp>
        <p:nvSpPr>
          <p:cNvPr id="4" name="3 Marcador de número de diapositiva"/>
          <p:cNvSpPr>
            <a:spLocks noGrp="1"/>
          </p:cNvSpPr>
          <p:nvPr>
            <p:ph type="sldNum" sz="quarter" idx="10"/>
          </p:nvPr>
        </p:nvSpPr>
        <p:spPr/>
        <p:txBody>
          <a:bodyPr/>
          <a:lstStyle/>
          <a:p>
            <a:fld id="{7D873D53-2C16-48CE-B9B9-E6D52C81E812}" type="slidenum">
              <a:rPr lang="es-ES" smtClean="0"/>
              <a:t>91</a:t>
            </a:fld>
            <a:endParaRPr lang="es-ES" dirty="0"/>
          </a:p>
        </p:txBody>
      </p:sp>
    </p:spTree>
    <p:extLst>
      <p:ext uri="{BB962C8B-B14F-4D97-AF65-F5344CB8AC3E}">
        <p14:creationId xmlns:p14="http://schemas.microsoft.com/office/powerpoint/2010/main" val="4512246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C22816-C1B0-4500-9647-703C3C9DD61F}"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
        <p:nvSpPr>
          <p:cNvPr id="238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Chatea de Brecy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Chatea de Brecy</a:t>
            </a:r>
          </a:p>
          <a:p>
            <a:pPr eaLnBrk="1" hangingPunct="1">
              <a:spcBef>
                <a:spcPct val="0"/>
              </a:spcBef>
            </a:pPr>
            <a:endParaRPr lang="es-ES" altLang="es-ES" dirty="0"/>
          </a:p>
        </p:txBody>
      </p:sp>
      <p:sp>
        <p:nvSpPr>
          <p:cNvPr id="257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CB0027-A00E-4262-BBA2-77D7401808A7}"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de Brecy</a:t>
            </a:r>
          </a:p>
        </p:txBody>
      </p:sp>
      <p:sp>
        <p:nvSpPr>
          <p:cNvPr id="242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5ACD9E-E94C-4162-8799-60FC0EE700DA}"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Chatea de Brecy</a:t>
            </a:r>
          </a:p>
          <a:p>
            <a:pPr eaLnBrk="1" hangingPunct="1">
              <a:spcBef>
                <a:spcPct val="0"/>
              </a:spcBef>
            </a:pPr>
            <a:endParaRPr lang="es-ES" altLang="es-ES" dirty="0"/>
          </a:p>
        </p:txBody>
      </p:sp>
      <p:sp>
        <p:nvSpPr>
          <p:cNvPr id="243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E7B945-3320-49C9-B0C9-6F2108E56F8C}"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Chatea de Brecy</a:t>
            </a:r>
          </a:p>
          <a:p>
            <a:pPr eaLnBrk="1" hangingPunct="1">
              <a:spcBef>
                <a:spcPct val="0"/>
              </a:spcBef>
            </a:pPr>
            <a:endParaRPr lang="es-ES" altLang="es-ES" dirty="0"/>
          </a:p>
        </p:txBody>
      </p:sp>
      <p:sp>
        <p:nvSpPr>
          <p:cNvPr id="237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E30026-190B-4C65-849E-119649CF5868}"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Chatea de Brecy</a:t>
            </a:r>
          </a:p>
          <a:p>
            <a:pPr eaLnBrk="1" hangingPunct="1">
              <a:spcBef>
                <a:spcPct val="0"/>
              </a:spcBef>
            </a:pPr>
            <a:endParaRPr lang="es-ES" altLang="es-ES" dirty="0"/>
          </a:p>
        </p:txBody>
      </p:sp>
      <p:sp>
        <p:nvSpPr>
          <p:cNvPr id="251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83218C-BFF9-44D9-BB7A-1EF0B4C7CD57}"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Chatea de Brecy</a:t>
            </a:r>
          </a:p>
          <a:p>
            <a:pPr eaLnBrk="1" hangingPunct="1">
              <a:spcBef>
                <a:spcPct val="0"/>
              </a:spcBef>
            </a:pPr>
            <a:endParaRPr lang="es-ES" altLang="es-ES" dirty="0"/>
          </a:p>
        </p:txBody>
      </p:sp>
      <p:sp>
        <p:nvSpPr>
          <p:cNvPr id="252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EC3CE3-567C-4965-A3C0-E13F9B133EFB}"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 de Canon</a:t>
            </a:r>
          </a:p>
          <a:p>
            <a:endParaRPr lang="es-ES" dirty="0"/>
          </a:p>
        </p:txBody>
      </p:sp>
      <p:sp>
        <p:nvSpPr>
          <p:cNvPr id="4" name="3 Marcador de número de diapositiva"/>
          <p:cNvSpPr>
            <a:spLocks noGrp="1"/>
          </p:cNvSpPr>
          <p:nvPr>
            <p:ph type="sldNum" sz="quarter" idx="10"/>
          </p:nvPr>
        </p:nvSpPr>
        <p:spPr/>
        <p:txBody>
          <a:bodyPr/>
          <a:lstStyle/>
          <a:p>
            <a:fld id="{BD31E634-A99A-46BA-8503-3E500770F515}"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7851406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CF6E9B-4B19-489D-B262-6AFADBA8A0D4}" type="slidenum">
              <a:rPr lang="es-ES">
                <a:solidFill>
                  <a:prstClr val="black"/>
                </a:solidFill>
              </a:rPr>
              <a:pPr>
                <a:defRPr/>
              </a:pPr>
              <a:t>106</a:t>
            </a:fld>
            <a:endParaRPr lang="es-ES" dirty="0">
              <a:solidFill>
                <a:prstClr val="black"/>
              </a:solidFill>
            </a:endParaRPr>
          </a:p>
        </p:txBody>
      </p:sp>
      <p:sp>
        <p:nvSpPr>
          <p:cNvPr id="225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Canon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de Canon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B22359-A9A0-48A1-A5DD-B4BF105A3C6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de Canon</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107D4-A2E5-4A3F-8560-C93F02BD280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de Canon</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A5B4FC-4E65-44F3-A9E1-A8AB44A15F45}"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Chatea de Canon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39FDC7-2DF7-45EA-98DB-055EAD24B11C}" type="slidenum">
              <a:rPr lang="es-ES">
                <a:solidFill>
                  <a:prstClr val="black"/>
                </a:solidFill>
              </a:rPr>
              <a:pPr>
                <a:defRPr/>
              </a:pPr>
              <a:t>110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82830336"/>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79098364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552116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3818156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7210425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037743936"/>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7321263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60344924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21290999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7714916"/>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994355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5/1/2022</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165762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upload.wikimedia.org/wikipedia/commons/d/db/Bois-des-moutiers-rhododendron00.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7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1800200"/>
          </a:xfrm>
        </p:spPr>
        <p:txBody>
          <a:bodyPr>
            <a:normAutofit/>
          </a:bodyPr>
          <a:lstStyle/>
          <a:p>
            <a:r>
              <a:rPr lang="es-ES" dirty="0"/>
              <a:t>ASOCIACION SEVILLANA DE AMIGOS DE LOS JARDINES Y EL PAISAJE</a:t>
            </a:r>
          </a:p>
        </p:txBody>
      </p:sp>
      <p:sp>
        <p:nvSpPr>
          <p:cNvPr id="3" name="2 Subtítulo"/>
          <p:cNvSpPr>
            <a:spLocks noGrp="1"/>
          </p:cNvSpPr>
          <p:nvPr>
            <p:ph type="subTitle" idx="1"/>
          </p:nvPr>
        </p:nvSpPr>
        <p:spPr>
          <a:xfrm>
            <a:off x="2411760" y="2924944"/>
            <a:ext cx="6192688" cy="3096344"/>
          </a:xfrm>
        </p:spPr>
        <p:txBody>
          <a:bodyPr>
            <a:normAutofit fontScale="92500"/>
          </a:bodyPr>
          <a:lstStyle/>
          <a:p>
            <a:endParaRPr lang="es-ES" sz="3200" dirty="0"/>
          </a:p>
          <a:p>
            <a:r>
              <a:rPr lang="es-ES" sz="3200" dirty="0"/>
              <a:t>Charla de Aquilino Duque sobre Jardines de Normandía</a:t>
            </a:r>
            <a:endParaRPr lang="es-ES" sz="2400" dirty="0"/>
          </a:p>
          <a:p>
            <a:r>
              <a:rPr lang="es-ES" sz="2800" dirty="0"/>
              <a:t>Fin de curso 2016-1017</a:t>
            </a:r>
          </a:p>
          <a:p>
            <a:endParaRPr lang="es-ES" sz="2400" dirty="0"/>
          </a:p>
          <a:p>
            <a:r>
              <a:rPr lang="es-ES" sz="2400" dirty="0"/>
              <a:t>                                      21 DE JUNIO 2017</a:t>
            </a:r>
          </a:p>
        </p:txBody>
      </p:sp>
    </p:spTree>
    <p:extLst>
      <p:ext uri="{BB962C8B-B14F-4D97-AF65-F5344CB8AC3E}">
        <p14:creationId xmlns:p14="http://schemas.microsoft.com/office/powerpoint/2010/main" val="94951530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VIAJE A LOS JARDINES DE NORMANDÍA</a:t>
            </a:r>
          </a:p>
        </p:txBody>
      </p:sp>
      <p:sp>
        <p:nvSpPr>
          <p:cNvPr id="3" name="2 Marcador de contenido"/>
          <p:cNvSpPr>
            <a:spLocks noGrp="1"/>
          </p:cNvSpPr>
          <p:nvPr>
            <p:ph sz="quarter" idx="1"/>
          </p:nvPr>
        </p:nvSpPr>
        <p:spPr/>
        <p:txBody>
          <a:bodyPr/>
          <a:lstStyle/>
          <a:p>
            <a:r>
              <a:rPr lang="es-ES" dirty="0"/>
              <a:t>El día 5 de junio hacía en París – Orly el tiempo habitual: cielo oscuro y lluvia fina, esa lluvia pertinaz que da a los jardines nórdicos su verdor permanente.  </a:t>
            </a:r>
          </a:p>
          <a:p>
            <a:r>
              <a:rPr lang="es-ES" dirty="0"/>
              <a:t>El autocar tardó dos horas nada más en llegar a Normandía, es decir, a Giverny, primer objetivo de la excursión. </a:t>
            </a:r>
          </a:p>
          <a:p>
            <a:r>
              <a:rPr lang="es-ES" dirty="0"/>
              <a:t> No dejó de “harinear”, como dicen en la Sierra de Aracena, y aunque la luz fuera gris, el agua sacaba a las flores de los canteros y las pérgolas los brillos y los matices de la paleta de Monet. </a:t>
            </a:r>
          </a:p>
        </p:txBody>
      </p:sp>
    </p:spTree>
    <p:extLst>
      <p:ext uri="{BB962C8B-B14F-4D97-AF65-F5344CB8AC3E}">
        <p14:creationId xmlns:p14="http://schemas.microsoft.com/office/powerpoint/2010/main" val="179343190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casa es la tradicional </a:t>
            </a:r>
            <a:r>
              <a:rPr lang="es-ES" b="1" dirty="0"/>
              <a:t>ferme normande </a:t>
            </a:r>
            <a:r>
              <a:rPr lang="es-ES" dirty="0"/>
              <a:t>transfigurada por el cromatismo impresionista: rosados los muros y verdes las maderas, y frente a ella, en declive, se despliega un jardín con traza de huerto. </a:t>
            </a:r>
          </a:p>
          <a:p>
            <a:r>
              <a:rPr lang="es-ES" dirty="0"/>
              <a:t>Enmarcado en dos grandes tejos,  resto de la antigua arboleda, baja el eje del jardín hasta el muro que en principio separaba la propiedad de la antigua vía férrea, hoy carretera. </a:t>
            </a:r>
          </a:p>
          <a:p>
            <a:r>
              <a:rPr lang="es-ES" dirty="0"/>
              <a:t>Al otro lado está el terreno pantanoso que el artista recuperó y transformó en jardín japonés, </a:t>
            </a:r>
          </a:p>
          <a:p>
            <a:r>
              <a:rPr lang="es-ES" dirty="0"/>
              <a:t>Le Jardin d’eau, con glicinias sobre el puentecillo, bosquetes de bambú, sauces de Babilonia, y esos estanques con nenúfares que tanto se complacía en pintar.</a:t>
            </a:r>
          </a:p>
        </p:txBody>
      </p:sp>
    </p:spTree>
    <p:extLst>
      <p:ext uri="{BB962C8B-B14F-4D97-AF65-F5344CB8AC3E}">
        <p14:creationId xmlns:p14="http://schemas.microsoft.com/office/powerpoint/2010/main" val="295980496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de arriba, </a:t>
            </a:r>
            <a:r>
              <a:rPr lang="es-ES" i="1" dirty="0"/>
              <a:t>Le Clos Normand</a:t>
            </a:r>
            <a:r>
              <a:rPr lang="es-ES" dirty="0"/>
              <a:t>, es una explosión floral, una confusión de colores donde azucenas, narcisos, azaleas, peonías, amapolas se entremezclan en un sabio desorden en un espacio donde lo lógico sería ver tomateras, guisantes, coles, calabazas y zanahorias. </a:t>
            </a:r>
          </a:p>
          <a:p>
            <a:r>
              <a:rPr lang="es-ES" dirty="0"/>
              <a:t>Este aparente desorden obedece a un plan preconcebido, de suerte que el jardín tiene un colorido distinto en cada una de las cuatro estaciones. </a:t>
            </a:r>
          </a:p>
        </p:txBody>
      </p:sp>
    </p:spTree>
    <p:extLst>
      <p:ext uri="{BB962C8B-B14F-4D97-AF65-F5344CB8AC3E}">
        <p14:creationId xmlns:p14="http://schemas.microsoft.com/office/powerpoint/2010/main" val="333655719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Normandia.-Claude Monet.-k9.jpg"/>
          <p:cNvPicPr>
            <a:picLocks noChangeAspect="1"/>
          </p:cNvPicPr>
          <p:nvPr/>
        </p:nvPicPr>
        <p:blipFill rotWithShape="1">
          <a:blip r:embed="rId3">
            <a:extLst>
              <a:ext uri="{28A0092B-C50C-407E-A947-70E740481C1C}">
                <a14:useLocalDpi xmlns:a14="http://schemas.microsoft.com/office/drawing/2010/main" val="0"/>
              </a:ext>
            </a:extLst>
          </a:blip>
          <a:srcRect b="1764"/>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2 Imagen" descr="Normandia.-Claude Monet.-k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16388" y="3005138"/>
            <a:ext cx="91122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07327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Normandia.-Claude Monet.-k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93742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Normandia.-Claude Monet.-k19.jpg"/>
          <p:cNvPicPr>
            <a:picLocks noChangeAspect="1"/>
          </p:cNvPicPr>
          <p:nvPr/>
        </p:nvPicPr>
        <p:blipFill rotWithShape="1">
          <a:blip r:embed="rId3">
            <a:extLst>
              <a:ext uri="{28A0092B-C50C-407E-A947-70E740481C1C}">
                <a14:useLocalDpi xmlns:a14="http://schemas.microsoft.com/office/drawing/2010/main" val="0"/>
              </a:ext>
            </a:extLst>
          </a:blip>
          <a:srcRect b="196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40639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Mone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500063"/>
            <a:ext cx="10477500" cy="785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73727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Maison_de_Monet.-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37660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onet Garden.-6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03798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onet1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1871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laude Monet.-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49561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772400" cy="5399112"/>
          </a:xfrm>
        </p:spPr>
        <p:txBody>
          <a:bodyPr/>
          <a:lstStyle/>
          <a:p>
            <a:r>
              <a:rPr lang="es-ES" dirty="0"/>
              <a:t> </a:t>
            </a:r>
            <a:r>
              <a:rPr lang="es-ES" sz="2400" dirty="0"/>
              <a:t>De Giverny a Saint-Just hay poca distancia. </a:t>
            </a:r>
          </a:p>
          <a:p>
            <a:r>
              <a:rPr lang="es-ES" sz="2400" dirty="0"/>
              <a:t>Esta propiedad se beneficia de una posición dominante sobre el valle del Sena.</a:t>
            </a:r>
          </a:p>
          <a:p>
            <a:r>
              <a:rPr lang="es-ES" sz="2400" dirty="0"/>
              <a:t> El castillo se halla en bastante buen estado y en él instalaron los alemanes un hospital cuando la guerra. Una señora que ha debido de ver demasiadas películas pregunta por esa cosa que llaman La Résistance. </a:t>
            </a:r>
          </a:p>
          <a:p>
            <a:r>
              <a:rPr lang="es-ES" sz="2400" dirty="0"/>
              <a:t>La única “resistencia” de que hay noticia en Saint-Just es el salvamento de gran parte de la biblioteca por parte del jardinero en funciones, que la trasladó a su domicilio a la llegada de las tropas invasoras.</a:t>
            </a:r>
          </a:p>
        </p:txBody>
      </p:sp>
    </p:spTree>
    <p:extLst>
      <p:ext uri="{BB962C8B-B14F-4D97-AF65-F5344CB8AC3E}">
        <p14:creationId xmlns:p14="http://schemas.microsoft.com/office/powerpoint/2010/main" val="290213859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6048672"/>
          </a:xfrm>
        </p:spPr>
        <p:txBody>
          <a:bodyPr/>
          <a:lstStyle/>
          <a:p>
            <a:r>
              <a:rPr lang="es-ES" sz="2400" dirty="0"/>
              <a:t>A raíz de la Liberación, en 1944, los dueños acometieron importantes trabajos de restauración de la propiedad, en la que hay que destacar una vaquería del XVIII, un pozo de hielo para el verano, un abrevadero para los caballos, y unas acequias escalonadas que encauzan el agua hasta un gran estanque de lotos en cuyo fondo somero, como grandes saurios verdes, yacen algunos de los enormes troncos abatidos por el último temporal. Al extremo de un ancho paseo de césped bordeado de corpulentos castaños se alza una especie de altar o sarcófago de piedra y parece ser que debajo hay una cripta o galería que comunica con una iglesia exterior a la propiedad a un nivel muy inferior. </a:t>
            </a:r>
          </a:p>
        </p:txBody>
      </p:sp>
    </p:spTree>
    <p:extLst>
      <p:ext uri="{BB962C8B-B14F-4D97-AF65-F5344CB8AC3E}">
        <p14:creationId xmlns:p14="http://schemas.microsoft.com/office/powerpoint/2010/main" val="150716681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r>
              <a:rPr lang="es-ES" dirty="0"/>
              <a:t>Uno de los dueños de Saint-Just fue el mariscal Suchet, duque de la Albufera, que dio una traza inglesa a parte de los jardines.  </a:t>
            </a:r>
          </a:p>
          <a:p>
            <a:r>
              <a:rPr lang="es-ES" dirty="0"/>
              <a:t>La pernocta fue en un hotel de las afueras de Ruán.</a:t>
            </a:r>
          </a:p>
        </p:txBody>
      </p:sp>
    </p:spTree>
    <p:extLst>
      <p:ext uri="{BB962C8B-B14F-4D97-AF65-F5344CB8AC3E}">
        <p14:creationId xmlns:p14="http://schemas.microsoft.com/office/powerpoint/2010/main" val="236831982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30020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descr="23"/>
          <p:cNvPicPr>
            <a:picLocks noChangeAspect="1" noChangeArrowheads="1"/>
          </p:cNvPicPr>
          <p:nvPr/>
        </p:nvPicPr>
        <p:blipFill rotWithShape="1">
          <a:blip r:embed="rId4">
            <a:extLst>
              <a:ext uri="{28A0092B-C50C-407E-A947-70E740481C1C}">
                <a14:useLocalDpi xmlns:a14="http://schemas.microsoft.com/office/drawing/2010/main" val="0"/>
              </a:ext>
            </a:extLst>
          </a:blip>
          <a:srcRect b="9898"/>
          <a:stretch/>
        </p:blipFill>
        <p:spPr bwMode="auto">
          <a:xfrm>
            <a:off x="4643438" y="0"/>
            <a:ext cx="4500562" cy="699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7780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02286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914400" y="476672"/>
            <a:ext cx="7772400" cy="5543128"/>
          </a:xfrm>
        </p:spPr>
        <p:txBody>
          <a:bodyPr>
            <a:normAutofit lnSpcReduction="10000"/>
          </a:bodyPr>
          <a:lstStyle/>
          <a:p>
            <a:r>
              <a:rPr lang="es-ES" sz="2400" dirty="0"/>
              <a:t>El jueves día 6, largo viaje por las verdes llanuras normandas hasta llegar a Miserey, sobre cuyo jardín temático pasaba y repasaba un lento avión gris, reliquia de la Segunda Guerra Mundial, de aquellos desde los que en tal día de hace 58 años lanzaron nubes de paracaidistas sobre las playas próximas. </a:t>
            </a:r>
          </a:p>
          <a:p>
            <a:r>
              <a:rPr lang="es-ES" sz="2400" dirty="0"/>
              <a:t>Miserey es una sobria mansión señorial de tiempos de Luis XVI, con jardín inglés, de césped, mixed borders y frondosas arboledas, y jardín temático, trazado según el esquema de la Divina Comedia: Infierno, Purgatorio y Paraíso, con siniestras plantas pinchosas urticantes de equívocos aromas en el primero y, en el último, un templete vegetal sobre una eminencia a la que se llega por un camino flanqueado de tuliperos. </a:t>
            </a:r>
          </a:p>
        </p:txBody>
      </p:sp>
    </p:spTree>
    <p:extLst>
      <p:ext uri="{BB962C8B-B14F-4D97-AF65-F5344CB8AC3E}">
        <p14:creationId xmlns:p14="http://schemas.microsoft.com/office/powerpoint/2010/main" val="3777954923"/>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r>
              <a:rPr lang="es-ES" sz="2400" dirty="0"/>
              <a:t>Las brechas en el muro han sido aprovechadas para que la vista se pierda en la lejanía, y entre brecha y brecha hay espalderas de rosales sin espinas.</a:t>
            </a:r>
          </a:p>
          <a:p>
            <a:r>
              <a:rPr lang="es-ES" sz="2400" dirty="0"/>
              <a:t> Los señores de Roumilly, dueños de la propiedad, obsequiaron con café y zumo de fruta a los visitantes.  </a:t>
            </a:r>
          </a:p>
          <a:p>
            <a:r>
              <a:rPr lang="es-ES" sz="2400" dirty="0"/>
              <a:t>A poca distancia del castillo hay una capilla exenta que data del siglo XII</a:t>
            </a:r>
            <a:r>
              <a:rPr lang="es-ES" dirty="0"/>
              <a:t>.</a:t>
            </a:r>
          </a:p>
        </p:txBody>
      </p:sp>
    </p:spTree>
    <p:extLst>
      <p:ext uri="{BB962C8B-B14F-4D97-AF65-F5344CB8AC3E}">
        <p14:creationId xmlns:p14="http://schemas.microsoft.com/office/powerpoint/2010/main" val="415266385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548841"/>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1517973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3216437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53608" cy="39187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59" y="27764"/>
            <a:ext cx="4930715" cy="683023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18744"/>
            <a:ext cx="4283968" cy="2939255"/>
          </a:xfrm>
          <a:prstGeom prst="rect">
            <a:avLst/>
          </a:prstGeom>
        </p:spPr>
      </p:pic>
    </p:spTree>
    <p:extLst>
      <p:ext uri="{BB962C8B-B14F-4D97-AF65-F5344CB8AC3E}">
        <p14:creationId xmlns:p14="http://schemas.microsoft.com/office/powerpoint/2010/main" val="304797498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16"/>
            <a:ext cx="9144000" cy="6853968"/>
          </a:xfrm>
          <a:prstGeom prst="rect">
            <a:avLst/>
          </a:prstGeom>
        </p:spPr>
      </p:pic>
    </p:spTree>
    <p:extLst>
      <p:ext uri="{BB962C8B-B14F-4D97-AF65-F5344CB8AC3E}">
        <p14:creationId xmlns:p14="http://schemas.microsoft.com/office/powerpoint/2010/main" val="2313830327"/>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normAutofit lnSpcReduction="10000"/>
          </a:bodyPr>
          <a:lstStyle/>
          <a:p>
            <a:r>
              <a:rPr lang="es-ES" sz="2400" dirty="0"/>
              <a:t>La etapa siguiente fue Vendrimare, donde Monsieur de la Conté aguardaba con un espléndido almuerzo en la espaciosa Orangerie.</a:t>
            </a:r>
          </a:p>
          <a:p>
            <a:r>
              <a:rPr lang="es-ES" sz="2400" dirty="0"/>
              <a:t> A Monsieur de la Conté no es difícil imaginárselo tocado de una gran peluca en la mesa pantagruélica del Regente Felipe de Orleáns.</a:t>
            </a:r>
          </a:p>
          <a:p>
            <a:r>
              <a:rPr lang="es-ES" sz="2400" dirty="0"/>
              <a:t> Madame de la Conté, retenida en París por una reunión del Ministerio, no llegaría hasta los postres.</a:t>
            </a:r>
          </a:p>
          <a:p>
            <a:r>
              <a:rPr lang="es-ES" sz="2400" dirty="0"/>
              <a:t> Madame de la Conté es archivera de profesión y eso le ha permitido, al escrutar las cuentas del arzobispado o los protocolos notariales, rastrear la presencia de determinadas especies botánicas. También es temático el jardín de Vendrimare, pero el tema aquí son los cinco sentidos. </a:t>
            </a:r>
          </a:p>
        </p:txBody>
      </p:sp>
    </p:spTree>
    <p:extLst>
      <p:ext uri="{BB962C8B-B14F-4D97-AF65-F5344CB8AC3E}">
        <p14:creationId xmlns:p14="http://schemas.microsoft.com/office/powerpoint/2010/main" val="1260438792"/>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6048672"/>
          </a:xfrm>
        </p:spPr>
        <p:txBody>
          <a:bodyPr/>
          <a:lstStyle/>
          <a:p>
            <a:r>
              <a:rPr lang="es-ES" sz="2400" dirty="0"/>
              <a:t>De tiempos del primer Imperio data el trazado de jardín inglés. </a:t>
            </a:r>
          </a:p>
          <a:p>
            <a:r>
              <a:rPr lang="es-ES" sz="2400" dirty="0"/>
              <a:t>Los amplios ventanales de la blanca mansión de dos plantas, coronada de mansardas y chimeneas dobles, se abren a un césped interrumpido por setos de boj y bordeado de árboles corpulentos: Magnolia acuminata, haya lancinada, acebos. </a:t>
            </a:r>
          </a:p>
          <a:p>
            <a:r>
              <a:rPr lang="es-ES" sz="2400" dirty="0"/>
              <a:t>La transformación del huerto en jardín busca en primer lugar una verde serenidad que no interrumpan los gritos de color de las flores. </a:t>
            </a:r>
          </a:p>
          <a:p>
            <a:r>
              <a:rPr lang="es-ES" sz="2400" dirty="0"/>
              <a:t>Éstas vienen después, regalo de la vista, en gradación de blancos, y en el sotobosque viburnos, rododendros, hortensias rosadas y azules, y es como cruzar el arco iris. </a:t>
            </a:r>
          </a:p>
        </p:txBody>
      </p:sp>
    </p:spTree>
    <p:extLst>
      <p:ext uri="{BB962C8B-B14F-4D97-AF65-F5344CB8AC3E}">
        <p14:creationId xmlns:p14="http://schemas.microsoft.com/office/powerpoint/2010/main" val="320947486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normAutofit lnSpcReduction="10000"/>
          </a:bodyPr>
          <a:lstStyle/>
          <a:p>
            <a:r>
              <a:rPr lang="es-ES" sz="2400" dirty="0"/>
              <a:t>Los setos de tejo se interrumpen a lo largo de un muro de ladrillo para dejar entrever plantas espinosas o aterciopeladas al tacto</a:t>
            </a:r>
          </a:p>
          <a:p>
            <a:r>
              <a:rPr lang="es-ES" sz="2400" dirty="0"/>
              <a:t>Otro seto de plantas de sombra atrae los pájaros que con su canto deleitan el oído. </a:t>
            </a:r>
          </a:p>
          <a:p>
            <a:r>
              <a:rPr lang="es-ES" sz="2400" dirty="0"/>
              <a:t>El olfato corresponde al claustro de los olores, con sus antiguos rosales y sus hierbas medicinales que junio eleva a la máxima potencia aromática: la Artemisia Powis Castle, el abrótano, la Euphorbia characias, el romero, la ajedrea, el orégano, el tomillo, la salvia. </a:t>
            </a:r>
          </a:p>
          <a:p>
            <a:r>
              <a:rPr lang="es-ES" sz="2400" dirty="0"/>
              <a:t>Por fin el gusto lo colman árboles y arbustos frutales, dispuestos en semicírculo, donde hay desde frambuesas hasta frutas raras como la Hovenia dulcis, llamada árbol de las pasas. </a:t>
            </a:r>
          </a:p>
        </p:txBody>
      </p:sp>
    </p:spTree>
    <p:extLst>
      <p:ext uri="{BB962C8B-B14F-4D97-AF65-F5344CB8AC3E}">
        <p14:creationId xmlns:p14="http://schemas.microsoft.com/office/powerpoint/2010/main" val="2905664922"/>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618" b="9804"/>
          <a:stretch/>
        </p:blipFill>
        <p:spPr>
          <a:xfrm>
            <a:off x="0" y="0"/>
            <a:ext cx="9291918" cy="6858000"/>
          </a:xfrm>
          <a:prstGeom prst="rect">
            <a:avLst/>
          </a:prstGeom>
        </p:spPr>
      </p:pic>
    </p:spTree>
    <p:extLst>
      <p:ext uri="{BB962C8B-B14F-4D97-AF65-F5344CB8AC3E}">
        <p14:creationId xmlns:p14="http://schemas.microsoft.com/office/powerpoint/2010/main" val="125320944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185136274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86"/>
          <a:stretch/>
        </p:blipFill>
        <p:spPr>
          <a:xfrm>
            <a:off x="0" y="116632"/>
            <a:ext cx="9144000" cy="6741368"/>
          </a:xfrm>
          <a:prstGeom prst="rect">
            <a:avLst/>
          </a:prstGeom>
        </p:spPr>
      </p:pic>
    </p:spTree>
    <p:extLst>
      <p:ext uri="{BB962C8B-B14F-4D97-AF65-F5344CB8AC3E}">
        <p14:creationId xmlns:p14="http://schemas.microsoft.com/office/powerpoint/2010/main" val="2856429271"/>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cstate="print">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020700438"/>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8039"/>
          <a:stretch/>
        </p:blipFill>
        <p:spPr>
          <a:xfrm>
            <a:off x="-1" y="0"/>
            <a:ext cx="9238129" cy="6858000"/>
          </a:xfrm>
          <a:prstGeom prst="rect">
            <a:avLst/>
          </a:prstGeom>
        </p:spPr>
      </p:pic>
    </p:spTree>
    <p:extLst>
      <p:ext uri="{BB962C8B-B14F-4D97-AF65-F5344CB8AC3E}">
        <p14:creationId xmlns:p14="http://schemas.microsoft.com/office/powerpoint/2010/main" val="2210947501"/>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772400" cy="5327104"/>
          </a:xfrm>
        </p:spPr>
        <p:txBody>
          <a:bodyPr>
            <a:normAutofit lnSpcReduction="10000"/>
          </a:bodyPr>
          <a:lstStyle/>
          <a:p>
            <a:r>
              <a:rPr lang="es-ES" sz="2400" dirty="0"/>
              <a:t> La jornada dio fin en Les jardins d’Angélique, así denominados por su carácter conmemorativo de una hija de los dueños, muerta a los veinte años. </a:t>
            </a:r>
          </a:p>
          <a:p>
            <a:r>
              <a:rPr lang="es-ES" sz="2400" dirty="0"/>
              <a:t>La madre de Angélica y de los jardines es una española, leonesa por más señas, trasplantada a Normandía hace muchos años.  </a:t>
            </a:r>
          </a:p>
          <a:p>
            <a:r>
              <a:rPr lang="es-ES" sz="2400" dirty="0"/>
              <a:t>Puede decirse que estos jardines son una inmensa rosaleda, pues en torno a cada rosal se organiza una masa de vivaces, peonías, helechos, euforbiáceas, que cambia cada año y los senderos serpean bajo arcos de eglantinas.  Al volver al hotel, hubo quien se fue a conocer el centro de Ruán y quien hubo de meterse en cama a sudar el quilo entre fuertes tiritones: el que suscribe.        </a:t>
            </a:r>
          </a:p>
        </p:txBody>
      </p:sp>
    </p:spTree>
    <p:extLst>
      <p:ext uri="{BB962C8B-B14F-4D97-AF65-F5344CB8AC3E}">
        <p14:creationId xmlns:p14="http://schemas.microsoft.com/office/powerpoint/2010/main" val="3662048027"/>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42" t="5065" r="3015" b="5544"/>
          <a:stretch/>
        </p:blipFill>
        <p:spPr>
          <a:xfrm>
            <a:off x="0" y="0"/>
            <a:ext cx="9144000" cy="6858000"/>
          </a:xfrm>
          <a:prstGeom prst="rect">
            <a:avLst/>
          </a:prstGeom>
        </p:spPr>
      </p:pic>
    </p:spTree>
    <p:extLst>
      <p:ext uri="{BB962C8B-B14F-4D97-AF65-F5344CB8AC3E}">
        <p14:creationId xmlns:p14="http://schemas.microsoft.com/office/powerpoint/2010/main" val="334681309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007" t="5305" r="3179" b="6739"/>
          <a:stretch/>
        </p:blipFill>
        <p:spPr>
          <a:xfrm>
            <a:off x="0" y="0"/>
            <a:ext cx="9144000" cy="6858000"/>
          </a:xfrm>
          <a:prstGeom prst="rect">
            <a:avLst/>
          </a:prstGeom>
        </p:spPr>
      </p:pic>
    </p:spTree>
    <p:extLst>
      <p:ext uri="{BB962C8B-B14F-4D97-AF65-F5344CB8AC3E}">
        <p14:creationId xmlns:p14="http://schemas.microsoft.com/office/powerpoint/2010/main" val="411904738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4338" t="5783" r="2518" b="6500"/>
          <a:stretch/>
        </p:blipFill>
        <p:spPr>
          <a:xfrm>
            <a:off x="0" y="0"/>
            <a:ext cx="9144000" cy="6858000"/>
          </a:xfrm>
          <a:prstGeom prst="rect">
            <a:avLst/>
          </a:prstGeom>
        </p:spPr>
      </p:pic>
    </p:spTree>
    <p:extLst>
      <p:ext uri="{BB962C8B-B14F-4D97-AF65-F5344CB8AC3E}">
        <p14:creationId xmlns:p14="http://schemas.microsoft.com/office/powerpoint/2010/main" val="1223338375"/>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lnSpcReduction="10000"/>
          </a:bodyPr>
          <a:lstStyle/>
          <a:p>
            <a:r>
              <a:rPr lang="es-ES" sz="2400" dirty="0"/>
              <a:t>El día 7, viernes, escapada mañanera al centro de la bella ciudad normanda, que bien vale media misa, pues eso es lo que algunos devotos oímos por premuras de tiempo.  </a:t>
            </a:r>
          </a:p>
          <a:p>
            <a:r>
              <a:rPr lang="es-ES" sz="2400" dirty="0"/>
              <a:t>La misa fue en el ábside, bajo una bella Adoración de los Pastores del XVII, obra de Philippe de Champaigne. </a:t>
            </a:r>
          </a:p>
          <a:p>
            <a:r>
              <a:rPr lang="es-ES" sz="2400" dirty="0"/>
              <a:t> La catedral, como el resto de la ciudad por lo demás, fue muy castigada por la Aviación aliada en el 44 y, en el 87, por un furioso vendaval que llegó a derribar los santos de piedra de los portales góticos. Aun así, sigue en pie frente al tiempo y de cara a la eternidad. También se conserva muy bien el casco antiguo, con sus casas transportables de armazón de madera.</a:t>
            </a:r>
          </a:p>
        </p:txBody>
      </p:sp>
    </p:spTree>
    <p:extLst>
      <p:ext uri="{BB962C8B-B14F-4D97-AF65-F5344CB8AC3E}">
        <p14:creationId xmlns:p14="http://schemas.microsoft.com/office/powerpoint/2010/main" val="3289991346"/>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548680"/>
            <a:ext cx="7772400" cy="5760640"/>
          </a:xfrm>
        </p:spPr>
        <p:txBody>
          <a:bodyPr/>
          <a:lstStyle/>
          <a:p>
            <a:r>
              <a:rPr lang="es-ES" sz="2400" dirty="0"/>
              <a:t>Esa mañana nos esperaba la familia Mallet en el Bois des Moutiers  o Bosque de los Monasterios.</a:t>
            </a:r>
          </a:p>
          <a:p>
            <a:r>
              <a:rPr lang="es-ES" sz="2400" dirty="0"/>
              <a:t> Este parque fue creación en 1897 de Guillaume Mallet, a imagen y semejanza de los parques de la isla de Wight, donde transcurrió su infancia. Para ello contó con un joven arquitecto muy próximo al movimiento prerrafaelista de Arts &amp; Crafts, Edwin Luytens, y con la paisajista Gertrude Jekyll, y entre los dos crearon un jardín estilo Surrey: una combinación de piedra, ladrillo, teja y madera en contraste con mixed-borders. </a:t>
            </a:r>
          </a:p>
          <a:p>
            <a:r>
              <a:rPr lang="es-ES" sz="2400" dirty="0"/>
              <a:t> La casa, vista desde fuera, tiene un aire severo de castillo o de fábrica, pero desde dentro, cada habitación se prolonga en un espacio ajardinado.</a:t>
            </a:r>
          </a:p>
        </p:txBody>
      </p:sp>
    </p:spTree>
    <p:extLst>
      <p:ext uri="{BB962C8B-B14F-4D97-AF65-F5344CB8AC3E}">
        <p14:creationId xmlns:p14="http://schemas.microsoft.com/office/powerpoint/2010/main" val="422031572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772400" cy="5760640"/>
          </a:xfrm>
        </p:spPr>
        <p:txBody>
          <a:bodyPr/>
          <a:lstStyle/>
          <a:p>
            <a:r>
              <a:rPr lang="es-ES" sz="2400" dirty="0"/>
              <a:t>Por ejemplo, el salón de música, en el que hay una exposición permanente de tejidos medievalizantes de William Morris, se abre al llamado jardín blanco, al que se llega por una senda de pizarra flanqueada de altos tejos. </a:t>
            </a:r>
          </a:p>
          <a:p>
            <a:r>
              <a:rPr lang="es-ES" sz="2400" dirty="0"/>
              <a:t>Es increíble la luminosidad interior de una mansión de exterior tan sombrío, y es que el jardín se mete por cada uno de sus huecos de luz.</a:t>
            </a:r>
          </a:p>
          <a:p>
            <a:r>
              <a:rPr lang="es-ES" sz="2400" dirty="0"/>
              <a:t> Tal vez la parte más sombría de la casa la constituyan las habitaciones en las que discurrió la vida de una niña extraña, cuyos libros infantiles se conservan, con lindas ilustraciones de Kate Greenaway. </a:t>
            </a:r>
          </a:p>
        </p:txBody>
      </p:sp>
    </p:spTree>
    <p:extLst>
      <p:ext uri="{BB962C8B-B14F-4D97-AF65-F5344CB8AC3E}">
        <p14:creationId xmlns:p14="http://schemas.microsoft.com/office/powerpoint/2010/main" val="3157494519"/>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r>
              <a:rPr lang="es-ES" sz="2400" dirty="0"/>
              <a:t>Esa niña, hija de los primitivos dueños, fue retratada por un artista más bien expresionista vestida de muñeca y con gesto enfurruñado y gran mata de pelo rojizo, y la fija y dura mirada de sus ojos redondos no deja de inquietar desde el dintel de una escalerilla de comunicación.</a:t>
            </a:r>
          </a:p>
          <a:p>
            <a:r>
              <a:rPr lang="es-ES" sz="2400" dirty="0"/>
              <a:t>Y es que se tiene la impresión de que esta niña inquietante debió de vivir hasta avanzada edad sin perder su aspecto de niña, como el personaje de Henry James en El paso de rosca, La vuelta de tuerca o como se prefiera traducir el título. Las rosas Fritz nobis trepan por las columnas de la pérgola diseñada por Luytens, en cuyas vigas se enredan las rosas Francis E. Lester. </a:t>
            </a:r>
          </a:p>
          <a:p>
            <a:endParaRPr lang="es-ES" dirty="0"/>
          </a:p>
        </p:txBody>
      </p:sp>
    </p:spTree>
    <p:extLst>
      <p:ext uri="{BB962C8B-B14F-4D97-AF65-F5344CB8AC3E}">
        <p14:creationId xmlns:p14="http://schemas.microsoft.com/office/powerpoint/2010/main" val="25457403"/>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lstStyle/>
          <a:p>
            <a:r>
              <a:rPr lang="es-ES" sz="2400" dirty="0"/>
              <a:t>A su término hay un jardín de magnolios con su reloj de sol rodeado de plantas aromáticas: romero, espliego, jaras entre rosas.</a:t>
            </a:r>
          </a:p>
          <a:p>
            <a:r>
              <a:rPr lang="es-ES" sz="2400" dirty="0"/>
              <a:t> El camino de honor discurre entre arbustos tales como la Deutzia gracilis, el Rhododendron wardii, la Paeonia  suffruticosa, plantas vivaces como la Saxifraga moschata, la Campanuda lactifolia, yucas, vides, el acónito, la anémona del Japón, más una profusión de rosales. </a:t>
            </a:r>
          </a:p>
          <a:p>
            <a:r>
              <a:rPr lang="es-ES" sz="2400" dirty="0"/>
              <a:t>Del huerto, antaño de grandes dimensiones, sólo quedan unos viejos manzanos emboscados en una rosaleda. Las ramas de los manzanos, dispuestas en espaldera, se entrecruzan formando bellos diseños. </a:t>
            </a:r>
          </a:p>
        </p:txBody>
      </p:sp>
    </p:spTree>
    <p:extLst>
      <p:ext uri="{BB962C8B-B14F-4D97-AF65-F5344CB8AC3E}">
        <p14:creationId xmlns:p14="http://schemas.microsoft.com/office/powerpoint/2010/main" val="729787049"/>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832648"/>
          </a:xfrm>
        </p:spPr>
        <p:txBody>
          <a:bodyPr>
            <a:normAutofit lnSpcReduction="10000"/>
          </a:bodyPr>
          <a:lstStyle/>
          <a:p>
            <a:r>
              <a:rPr lang="es-ES" sz="2400" dirty="0"/>
              <a:t>En este huerto se reunieron e hicieron estallar todas las minas diseminadas por la costa con el estrago consiguiente para el manzanar. </a:t>
            </a:r>
          </a:p>
          <a:p>
            <a:r>
              <a:rPr lang="es-ES" sz="2400" dirty="0"/>
              <a:t>Pero la propiedad no se reduce al jardín que ilumina la casa ni al huerto de las manzanas y las rosas, sino que se corre hasta el mar por el valle de Varangeville en una sucesión de verdes colinas y bosques tupidos, también castigados por el temporal del 87. </a:t>
            </a:r>
          </a:p>
          <a:p>
            <a:r>
              <a:rPr lang="es-ES" sz="2400" dirty="0"/>
              <a:t>Por una hondonada corre un arroyo donde crecen los lirios y hozan los jabalíes. </a:t>
            </a:r>
          </a:p>
          <a:p>
            <a:r>
              <a:rPr lang="es-ES" sz="2400" dirty="0"/>
              <a:t>Entre los arces, los camelias, los cerezos en flor, los pinos de Austria hay sotobosques de viburnos, helechos, bambúes, azaleas, hortensias, rododendros de varios colores, algunos, como el del Himalaya, de dimensiones enormes</a:t>
            </a:r>
          </a:p>
        </p:txBody>
      </p:sp>
    </p:spTree>
    <p:extLst>
      <p:ext uri="{BB962C8B-B14F-4D97-AF65-F5344CB8AC3E}">
        <p14:creationId xmlns:p14="http://schemas.microsoft.com/office/powerpoint/2010/main" val="3994555074"/>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lstStyle/>
          <a:p>
            <a:pPr marL="0" indent="0">
              <a:buNone/>
            </a:pPr>
            <a:r>
              <a:rPr lang="es-ES" sz="2400" dirty="0"/>
              <a:t> </a:t>
            </a:r>
          </a:p>
          <a:p>
            <a:r>
              <a:rPr lang="es-ES" sz="2400" dirty="0"/>
              <a:t>Al fondo, a la altura lo menos del primer piso de la casa, el muro azul del mar sobre la barrera que forman encinas, fresnos y un gran cedro del Atlas. </a:t>
            </a:r>
          </a:p>
        </p:txBody>
      </p:sp>
    </p:spTree>
    <p:extLst>
      <p:ext uri="{BB962C8B-B14F-4D97-AF65-F5344CB8AC3E}">
        <p14:creationId xmlns:p14="http://schemas.microsoft.com/office/powerpoint/2010/main" val="2773238339"/>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le:Bois-des-moutiers-rhododendron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730694"/>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is des Moutier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436065"/>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is des Moutiers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314334"/>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is des Moutier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116372"/>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is des Moutiers in Varengeville-sur-Mer.-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870666"/>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is des Moutier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868545"/>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Normandia.-Le Bois  des Moutiers.-Gunnera manic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370547"/>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Normandia.-Le Bois des Moutiers.-.Ca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921134"/>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Normandia.-Le Bois des Moutiers.-Cryptomeria japo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649083"/>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Normandia.-Le Bois des Moutiers.-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287655"/>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r>
              <a:rPr lang="es-ES" sz="2400" dirty="0"/>
              <a:t> La segunda etapa de este día fue Bellevue, jardín en el que el muestrario de especies botánicas rivaliza con el paisaje.  </a:t>
            </a:r>
          </a:p>
          <a:p>
            <a:r>
              <a:rPr lang="es-ES" sz="2400" dirty="0"/>
              <a:t>Una especie de genio de los bosques vestido de espantapájaros, con sombrero de paja, largo cayado rematado en uñas de acero y grandes pies juanetudos, señala mudamente el camino, temeroso de que al hablar se le caigan los  pocos dientes que le quedan. </a:t>
            </a:r>
          </a:p>
          <a:p>
            <a:r>
              <a:rPr lang="es-ES" sz="2400" dirty="0"/>
              <a:t> Meseta azotada por los vientos al llegar los Lemonnier en 1980, fue poblándose de árboles que sólo dejan ahora ver lo verde las praderas y el alto azul del horizonte marino. </a:t>
            </a:r>
          </a:p>
        </p:txBody>
      </p:sp>
    </p:spTree>
    <p:extLst>
      <p:ext uri="{BB962C8B-B14F-4D97-AF65-F5344CB8AC3E}">
        <p14:creationId xmlns:p14="http://schemas.microsoft.com/office/powerpoint/2010/main" val="3862755453"/>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772400" cy="5687144"/>
          </a:xfrm>
        </p:spPr>
        <p:txBody>
          <a:bodyPr>
            <a:normAutofit lnSpcReduction="10000"/>
          </a:bodyPr>
          <a:lstStyle/>
          <a:p>
            <a:r>
              <a:rPr lang="es-ES" sz="2400" dirty="0"/>
              <a:t>En Bellevue se han ido aclimatando especies exóticas, en especial del Asia, y la joya puede decirse que es la </a:t>
            </a:r>
            <a:r>
              <a:rPr lang="es-ES" dirty="0"/>
              <a:t>M</a:t>
            </a:r>
            <a:r>
              <a:rPr lang="es-ES" sz="2400" dirty="0"/>
              <a:t>econopsis o adormidera azul.</a:t>
            </a:r>
          </a:p>
          <a:p>
            <a:r>
              <a:rPr lang="es-ES" sz="2400" dirty="0"/>
              <a:t> Esta planta, natural del Himalaya, fue descubierta por los Lemonnier en Windsor y en Edimburgo y para su aclimatación fue preciso filtrar los vientos con hayas de Chile y la luz con rododendros, helechos perennes y pinos silvestres, cuyas agujas, al aumentar la acidez del suelo, intensifican los colores, y en especial el azul.</a:t>
            </a:r>
          </a:p>
          <a:p>
            <a:r>
              <a:rPr lang="es-ES" sz="2400" dirty="0"/>
              <a:t> El almuerzo consistió en un bocadillo regado con agua mineral en el gran invernadero, entre los redondos pedestales sobre los que descansan los tiestos de los eléboros oriundos de Turquía y del Cáucaso.</a:t>
            </a:r>
          </a:p>
        </p:txBody>
      </p:sp>
    </p:spTree>
    <p:extLst>
      <p:ext uri="{BB962C8B-B14F-4D97-AF65-F5344CB8AC3E}">
        <p14:creationId xmlns:p14="http://schemas.microsoft.com/office/powerpoint/2010/main" val="3198055422"/>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r>
              <a:rPr lang="es-ES" dirty="0"/>
              <a:t>Hay Meconopsis de otros colores, la napaulensis, que es blanca y de sépalos plateados, y la paniculata, que es amarilla, procedentes ambas del Nepal.  </a:t>
            </a:r>
          </a:p>
          <a:p>
            <a:r>
              <a:rPr lang="es-ES" dirty="0"/>
              <a:t>De China hay abedules y prunos de piel de serpiente y arces de corteza deshecha en rizadas láminas de canela en rama. </a:t>
            </a:r>
          </a:p>
        </p:txBody>
      </p:sp>
    </p:spTree>
    <p:extLst>
      <p:ext uri="{BB962C8B-B14F-4D97-AF65-F5344CB8AC3E}">
        <p14:creationId xmlns:p14="http://schemas.microsoft.com/office/powerpoint/2010/main" val="1596819937"/>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Bellevu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38271"/>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Bellev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403089"/>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Bellevue"/>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2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514595"/>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488467"/>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lnSpcReduction="10000"/>
          </a:bodyPr>
          <a:lstStyle/>
          <a:p>
            <a:r>
              <a:rPr lang="es-ES" sz="2400" dirty="0"/>
              <a:t>La gran visita de la tarde fue Miromesnil, propiedad de Thierry y Béatrice de Vogüé. Ambos habían visitado Sevilla con la Asociación de Amigos de los Jardines de Normandía, y ahora que la Asociación sevillana devolvía la visita, ya no estaba él, fallecido hacía pocos meses. </a:t>
            </a:r>
          </a:p>
          <a:p>
            <a:r>
              <a:rPr lang="es-ES" sz="2400" dirty="0"/>
              <a:t>Miromesnil es un maravilloso conjunto de tres elementos fascinantes: la huerta, la arquitectura y la Historia.</a:t>
            </a:r>
          </a:p>
          <a:p>
            <a:r>
              <a:rPr lang="es-ES" sz="2400" dirty="0"/>
              <a:t> El castillo es el típico castillo normando transparente, es decir, un cuerpo de edificio estrecho, de suerte que la luz entre por ambos lados y, a los extremos, cuatro torreones, en uno de los cuales nació Guy de Maupassant, cuyos padres vivían de alquiler en la mansión. </a:t>
            </a:r>
          </a:p>
        </p:txBody>
      </p:sp>
    </p:spTree>
    <p:extLst>
      <p:ext uri="{BB962C8B-B14F-4D97-AF65-F5344CB8AC3E}">
        <p14:creationId xmlns:p14="http://schemas.microsoft.com/office/powerpoint/2010/main" val="3612483524"/>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lnSpcReduction="10000"/>
          </a:bodyPr>
          <a:lstStyle/>
          <a:p>
            <a:r>
              <a:rPr lang="es-ES" sz="2400" dirty="0"/>
              <a:t>Este torreón redondo, de cónico remate de pizarra con mansarda, pertenece a la época de Enrique IV, que es cuando dio comienzo la construcción. La otra fachada del edificio pertenece en cambio a tiempos de Luis XIII y es más historiada, su techo de pizarra abunda en chimeneas y uno de sus dos torreones piramidales está deformado al reconstruirlo, después del incendio negligente ocasionado por las fuerzas de ocupación norteamericanas. </a:t>
            </a:r>
          </a:p>
          <a:p>
            <a:r>
              <a:rPr lang="es-ES" sz="2400" dirty="0"/>
              <a:t> Antes lo habían ocupado las alemanas, que por lo visto fueron más respetuosas. </a:t>
            </a:r>
          </a:p>
          <a:p>
            <a:r>
              <a:rPr lang="es-ES" sz="2400" dirty="0"/>
              <a:t> Al llegar la Revolución, habitaba el castillo el marqués de Miromesnil, de quien se conserva un bello busto en la Frick Gallery, de Nueva York. </a:t>
            </a:r>
          </a:p>
        </p:txBody>
      </p:sp>
    </p:spTree>
    <p:extLst>
      <p:ext uri="{BB962C8B-B14F-4D97-AF65-F5344CB8AC3E}">
        <p14:creationId xmlns:p14="http://schemas.microsoft.com/office/powerpoint/2010/main" val="900200200"/>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904656"/>
          </a:xfrm>
        </p:spPr>
        <p:txBody>
          <a:bodyPr/>
          <a:lstStyle/>
          <a:p>
            <a:r>
              <a:rPr lang="es-ES" sz="2400" dirty="0"/>
              <a:t>Este marqués de Miromesnil había sido Ministro de Justicia de Luis XVI y dejó tan buen recuerdo – pues, entre otras cosas, fue el que abolió la question o sea el interrogatorio con trato de cuerda – que los revolucionarios respetaron su persona y su propiedad con la condición de que picara las armas del marquesado, incompatibles con la recién proclamada Égalité.  </a:t>
            </a:r>
          </a:p>
          <a:p>
            <a:r>
              <a:rPr lang="es-ES" sz="2400" dirty="0"/>
              <a:t> La fachada Enrique IV se abre a una gran perspectiva enmarcada en una alineación de hayas y precedida de una pradera cuyo césped está cortado en zig-zag y tiene a uno de sus lados un cedro bicentenario. El ancho sendero que llega hasta el mar deja a su derecha una capilla románica de dintel Renacimiento e interior barroco.</a:t>
            </a:r>
          </a:p>
        </p:txBody>
      </p:sp>
    </p:spTree>
    <p:extLst>
      <p:ext uri="{BB962C8B-B14F-4D97-AF65-F5344CB8AC3E}">
        <p14:creationId xmlns:p14="http://schemas.microsoft.com/office/powerpoint/2010/main" val="3636915137"/>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lnSpcReduction="10000"/>
          </a:bodyPr>
          <a:lstStyle/>
          <a:p>
            <a:r>
              <a:rPr lang="es-ES" sz="2400" dirty="0"/>
              <a:t>El huerto de muros de ladrillo está a la derecha de la fachada Luis XIII, y en él perdura aun más que en Giverny la mezcla de lo nutritivo con lo deleitoso.  Los condes de Vogüé compraron la propiedad en 1938 y dos años más tarde hubieron de evacuarla ante la ocupación alemana. Al concluir la guerra y la segunda ocupación de la finca, la condesa se encontró con un erial y con la necesidad de dar de comer a una familia numerosa. Lo primero fue, pues, el huerto, donde sólo se producía lo necesario para la intendencia familiar, y sólo en los años 50, la condesa, en competencia con sus vecinas de Le Vastérival y del Jardin des Moutiers, la princesa Sturdza y Mary Mallet, empezó a entremezclar los cuatro canteros de hortalizas con mixed borders y paseos de césped.</a:t>
            </a:r>
          </a:p>
        </p:txBody>
      </p:sp>
    </p:spTree>
    <p:extLst>
      <p:ext uri="{BB962C8B-B14F-4D97-AF65-F5344CB8AC3E}">
        <p14:creationId xmlns:p14="http://schemas.microsoft.com/office/powerpoint/2010/main" val="3964241365"/>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760640"/>
          </a:xfrm>
        </p:spPr>
        <p:txBody>
          <a:bodyPr>
            <a:normAutofit lnSpcReduction="10000"/>
          </a:bodyPr>
          <a:lstStyle/>
          <a:p>
            <a:r>
              <a:rPr lang="es-ES" sz="2400" dirty="0"/>
              <a:t> La base es el mantillo natural hecho de hojas, yerbas, algas y estiércol, y las coles azules, las calabazas rojizas, los puerros, las habas, los calabacines de flor comestible, la albahaca, las salvias azules, rojas o blancas alternan con el lúpulo blanco, las peonías, las campánulas, las digitales, las aquileas.</a:t>
            </a:r>
          </a:p>
          <a:p>
            <a:r>
              <a:rPr lang="es-ES" sz="2400" dirty="0"/>
              <a:t> A los bulbos enterrados durante el invierno suceden el cosmos, la lavatera, el tabaco, los heliotropos, las lobelias.  “Madame la Comtesse, Miromesnil vaut Vaux-le-Vicomte”, le digo a Béatrice sin acordarme para nada de que la célebre propiedad que tan cara le resultó al Intendente Fouquet pertenece ahora a su cuñado Patrice de Vogüé, desde que en 1875 la comprara el bisabuelo Alfred Sommier. </a:t>
            </a:r>
          </a:p>
        </p:txBody>
      </p:sp>
    </p:spTree>
    <p:extLst>
      <p:ext uri="{BB962C8B-B14F-4D97-AF65-F5344CB8AC3E}">
        <p14:creationId xmlns:p14="http://schemas.microsoft.com/office/powerpoint/2010/main" val="1735981665"/>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09879788"/>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2054085"/>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35248860"/>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42" y="-19091"/>
            <a:ext cx="455121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29925"/>
            <a:ext cx="4788024" cy="6858000"/>
          </a:xfrm>
          <a:prstGeom prst="rect">
            <a:avLst/>
          </a:prstGeom>
        </p:spPr>
      </p:pic>
    </p:spTree>
    <p:extLst>
      <p:ext uri="{BB962C8B-B14F-4D97-AF65-F5344CB8AC3E}">
        <p14:creationId xmlns:p14="http://schemas.microsoft.com/office/powerpoint/2010/main" val="299906121"/>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251511"/>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97"/>
            <a:ext cx="9144000" cy="6858000"/>
          </a:xfrm>
          <a:prstGeom prst="rect">
            <a:avLst/>
          </a:prstGeom>
        </p:spPr>
      </p:pic>
    </p:spTree>
    <p:extLst>
      <p:ext uri="{BB962C8B-B14F-4D97-AF65-F5344CB8AC3E}">
        <p14:creationId xmlns:p14="http://schemas.microsoft.com/office/powerpoint/2010/main" val="3891728522"/>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967052216"/>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260648"/>
            <a:ext cx="7931224" cy="6264696"/>
          </a:xfrm>
        </p:spPr>
        <p:txBody>
          <a:bodyPr>
            <a:normAutofit lnSpcReduction="10000"/>
          </a:bodyPr>
          <a:lstStyle/>
          <a:p>
            <a:r>
              <a:rPr lang="es-ES" sz="2400" dirty="0"/>
              <a:t>La última visita de la jornada fue a La Coquetterie de Limesy.  La dueña, Anne-Marie de Bagneux, hubo también de rehacer la propiedad asolada por la guerra y levantó de nueva planta una tradicional casona normanda de ladrillos y vigas con chimeneas y mansardas que es como una barrera que divide la finca en dos partes muy distintas: la parte trasera es una gran pradera escalonada en dos niveles con dos grandes tejos recortados en forma ovoide a la cabecera de un espejo de agua y antiguos establos y vaquerías; la parte delantera es un tablero de ajedrez con cuadros de hortalizas y plantas aromáticas, diseño original del paisajista Pascal Cribier, y que se enmarca en otros cobertizos y una especie de establo verde, todo de boj, sobre una estructura de alambre. Hay en la finca una zanja o ha-ha para evitar el paso del ganado. </a:t>
            </a:r>
          </a:p>
        </p:txBody>
      </p:sp>
    </p:spTree>
    <p:extLst>
      <p:ext uri="{BB962C8B-B14F-4D97-AF65-F5344CB8AC3E}">
        <p14:creationId xmlns:p14="http://schemas.microsoft.com/office/powerpoint/2010/main" val="1053413837"/>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820245"/>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8424936" cy="5904656"/>
          </a:xfrm>
        </p:spPr>
        <p:txBody>
          <a:bodyPr>
            <a:normAutofit lnSpcReduction="10000"/>
          </a:bodyPr>
          <a:lstStyle/>
          <a:p>
            <a:r>
              <a:rPr lang="es-ES" sz="2400" dirty="0"/>
              <a:t>El sábado día 8 era el día señalado para hacer frente a la terrible princesa Sturdza, en su domaine de Vastérival.  La princesa, con el peso en la espalda de sus noventa años, gorra de visera  y botas altas de goma, sube de un ágil salto a un tocón de árbol, esgrimiendo el terrible tridente con el que llama al orden a los visitantes poco escrupulosos.  ¿Sería su marido aquel Nicky Sturdza para el que Paul Morand quería organizar una comida rumana en agosto del 75?  La princesa es noruega, pero su esposo el príncipe pertenecía a una casa real rumana.</a:t>
            </a:r>
          </a:p>
          <a:p>
            <a:r>
              <a:rPr lang="es-ES" sz="2400" dirty="0"/>
              <a:t> Cuando compraron la propiedad en 1957 hubieron de desecar marismas y levantar cortavientos de cedros, y en una tierra arcillosa o arenosa lograron  espectaculares resultados gracias a un sabio empleo del mantillo y del acolchado.</a:t>
            </a:r>
          </a:p>
        </p:txBody>
      </p:sp>
    </p:spTree>
    <p:extLst>
      <p:ext uri="{BB962C8B-B14F-4D97-AF65-F5344CB8AC3E}">
        <p14:creationId xmlns:p14="http://schemas.microsoft.com/office/powerpoint/2010/main" val="1530251979"/>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772400" cy="6048672"/>
          </a:xfrm>
        </p:spPr>
        <p:txBody>
          <a:bodyPr>
            <a:normAutofit fontScale="92500"/>
          </a:bodyPr>
          <a:lstStyle/>
          <a:p>
            <a:r>
              <a:rPr lang="es-ES" sz="2400" dirty="0"/>
              <a:t>Frente a los fuertes vientos, las bajas temperaturas, las sequías, las inundaciones y los estragos de los jabalíes, la princesa Sturdza ha logrado aclimatar más de diez mil plantas venidas de todo el mundo, y eso en un terreno accidentado de acusadas pendientes a ambos lados de un profundo arroyo, en el que crecen gigantescas gunneras del Brasil. </a:t>
            </a:r>
          </a:p>
          <a:p>
            <a:r>
              <a:rPr lang="es-ES" sz="2400" dirty="0"/>
              <a:t> Sobre un fondo de arbustos – Viburnum, Daphne, Hamamelis - se extienden praderas en declive del lado de la casa y se escalonan arboledas del lado opuesto, con especies a cuál más vistosa, desde la choza verde del Prunus japonica hasta el arce de Osaka Suki y el árbol de los escudos pasando por infinidad de magnolias, Cornus (dogwood), crucíferas, lagoteras, deutzias, prímulas, hortensias, eléboros, tejos extendidos por el suelo, helechos saliciformes… </a:t>
            </a:r>
          </a:p>
        </p:txBody>
      </p:sp>
    </p:spTree>
    <p:extLst>
      <p:ext uri="{BB962C8B-B14F-4D97-AF65-F5344CB8AC3E}">
        <p14:creationId xmlns:p14="http://schemas.microsoft.com/office/powerpoint/2010/main" val="612355303"/>
      </p:ext>
    </p:extLst>
  </p:cSld>
  <p:clrMapOvr>
    <a:masterClrMapping/>
  </p:clrMapOvr>
  <p:transition spd="slow">
    <p:wip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1026" name="Picture 2" descr="C:\Users\Josep\Desktop\Normandia\Le Vasteribal.-Greta-Sturdza (4).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38099" y="-291314"/>
            <a:ext cx="9182099" cy="7149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155549"/>
      </p:ext>
    </p:extLst>
  </p:cSld>
  <p:clrMapOvr>
    <a:masterClrMapping/>
  </p:clrMapOvr>
  <p:transition spd="slow">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307402"/>
      </p:ext>
    </p:extLst>
  </p:cSld>
  <p:clrMapOvr>
    <a:masterClrMapping/>
  </p:clrMapOvr>
  <p:transition spd="slow">
    <p:wip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06475"/>
            <a:ext cx="9144000" cy="887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084758"/>
      </p:ext>
    </p:extLst>
  </p:cSld>
  <p:clrMapOvr>
    <a:masterClrMapping/>
  </p:clrMapOvr>
  <p:transition spd="slow">
    <p:wip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538707"/>
      </p:ext>
    </p:extLst>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13"/>
            <a:ext cx="968355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826780"/>
      </p:ext>
    </p:extLst>
  </p:cSld>
  <p:clrMapOvr>
    <a:masterClrMapping/>
  </p:clrMapOvr>
  <p:transition spd="slow">
    <p:wip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7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647738"/>
      </p:ext>
    </p:extLst>
  </p:cSld>
  <p:clrMapOvr>
    <a:masterClrMapping/>
  </p:clrMapOvr>
  <p:transition spd="slow">
    <p:wip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r>
              <a:rPr lang="es-ES" sz="2400" dirty="0"/>
              <a:t>Seguir a la princesa a trancas y barrancas fue una dura prueba para el cronista, que apenas si tuvo fuerzas para asomarse a la entrada de Agapanthe, bello encuadre oriental y tropical de agua verdosa con bosquete de bambú, nenúfares, rosales y latanias. </a:t>
            </a:r>
          </a:p>
          <a:p>
            <a:r>
              <a:rPr lang="es-ES" sz="2400" dirty="0"/>
              <a:t>El jardín está dividido en estancias de verdura, algunas con su estatua o con su fuente y separadas por setos y bosquetes; al otro lado de una pradera y un río hay un jardín como un teatro al aire libre rodeado de espliego con laberinto, mixed borders,  topiaria y un talud de chinas.</a:t>
            </a:r>
          </a:p>
          <a:p>
            <a:r>
              <a:rPr lang="es-ES" sz="2400" dirty="0"/>
              <a:t> Las hortensias son endémicas en estos climas nórdicos.</a:t>
            </a:r>
          </a:p>
        </p:txBody>
      </p:sp>
    </p:spTree>
    <p:extLst>
      <p:ext uri="{BB962C8B-B14F-4D97-AF65-F5344CB8AC3E}">
        <p14:creationId xmlns:p14="http://schemas.microsoft.com/office/powerpoint/2010/main" val="2107150032"/>
      </p:ext>
    </p:extLst>
  </p:cSld>
  <p:clrMapOvr>
    <a:masterClrMapping/>
  </p:clrMapOvr>
  <p:transition spd="slow">
    <p:wip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595638547"/>
      </p:ext>
    </p:extLst>
  </p:cSld>
  <p:clrMapOvr>
    <a:masterClrMapping/>
  </p:clrMapOvr>
  <p:transition spd="slow">
    <p:wip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167689"/>
      </p:ext>
    </p:extLst>
  </p:cSld>
  <p:clrMapOvr>
    <a:masterClrMapping/>
  </p:clrMapOvr>
  <p:transition spd="slow">
    <p:wip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423830"/>
      </p:ext>
    </p:extLst>
  </p:cSld>
  <p:clrMapOvr>
    <a:masterClrMapping/>
  </p:clrMapOvr>
  <p:transition spd="slow">
    <p:wip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071950"/>
      </p:ext>
    </p:extLst>
  </p:cSld>
  <p:clrMapOvr>
    <a:masterClrMapping/>
  </p:clrMapOvr>
  <p:transition spd="slow">
    <p:wip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832648"/>
          </a:xfrm>
        </p:spPr>
        <p:txBody>
          <a:bodyPr/>
          <a:lstStyle/>
          <a:p>
            <a:r>
              <a:rPr lang="es-ES" sz="2400" dirty="0"/>
              <a:t>Chanflear, parada y fonda.  Bonito pueblo de pescadores y navegantes en el estuario del Sena, con restos de muralla y baluartes y bellas casas normandas de armazón de madera e iglesias como la de Santa Catalina, con sus dos cúpulas como cascos invertidos de naves que parecen hechas por carpinteros de ribera. </a:t>
            </a:r>
          </a:p>
        </p:txBody>
      </p:sp>
    </p:spTree>
    <p:extLst>
      <p:ext uri="{BB962C8B-B14F-4D97-AF65-F5344CB8AC3E}">
        <p14:creationId xmlns:p14="http://schemas.microsoft.com/office/powerpoint/2010/main" val="211683049"/>
      </p:ext>
    </p:extLst>
  </p:cSld>
  <p:clrMapOvr>
    <a:masterClrMapping/>
  </p:clrMapOvr>
  <p:transition spd="slow">
    <p:wip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108520" y="0"/>
            <a:ext cx="9252520" cy="6858000"/>
          </a:xfrm>
          <a:prstGeom prst="rect">
            <a:avLst/>
          </a:prstGeom>
        </p:spPr>
      </p:pic>
    </p:spTree>
    <p:extLst>
      <p:ext uri="{BB962C8B-B14F-4D97-AF65-F5344CB8AC3E}">
        <p14:creationId xmlns:p14="http://schemas.microsoft.com/office/powerpoint/2010/main" val="3990547108"/>
      </p:ext>
    </p:extLst>
  </p:cSld>
  <p:clrMapOvr>
    <a:masterClrMapping/>
  </p:clrMapOvr>
  <p:transition spd="slow">
    <p:wip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 y="0"/>
            <a:ext cx="9144000" cy="6858000"/>
          </a:xfrm>
          <a:prstGeom prst="rect">
            <a:avLst/>
          </a:prstGeom>
        </p:spPr>
      </p:pic>
    </p:spTree>
    <p:extLst>
      <p:ext uri="{BB962C8B-B14F-4D97-AF65-F5344CB8AC3E}">
        <p14:creationId xmlns:p14="http://schemas.microsoft.com/office/powerpoint/2010/main" val="3259644923"/>
      </p:ext>
    </p:extLst>
  </p:cSld>
  <p:clrMapOvr>
    <a:masterClrMapping/>
  </p:clrMapOvr>
  <p:transition spd="slow">
    <p:wip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r>
              <a:rPr lang="es-ES" sz="2400" dirty="0"/>
              <a:t> La última estación del día fue Brécy, único ejemplo que queda en Francia de jardín del XVII, auténtico Discours de la métode de la piedra y la vegetación.  </a:t>
            </a:r>
          </a:p>
          <a:p>
            <a:r>
              <a:rPr lang="es-ES" sz="2400" dirty="0"/>
              <a:t>Entre una portada señorial digna del Faubourg Saint-Germain y una cancela a la que sólo le falta San Pedro para que parezca la puerta del Cielo, se escalona el jardín en cinco terrazas en ligero declive y en torno a dos leones bicéfalos de piedra. </a:t>
            </a:r>
          </a:p>
          <a:p>
            <a:r>
              <a:rPr lang="es-ES" sz="2400" dirty="0"/>
              <a:t>Dominan tres colores: el azul, el blanco y el verde, y los bojes y los tejos están tallados con la misma minuciosidad que la piedra caliza de Caen.</a:t>
            </a:r>
          </a:p>
          <a:p>
            <a:r>
              <a:rPr lang="es-ES" sz="2400" dirty="0"/>
              <a:t>El camposanto de la iglesia contigua, que data de 1430, es hoy un huerto de manzanos, que es lo que fue toda la propiedad desde la Revolución Francesa. </a:t>
            </a:r>
          </a:p>
        </p:txBody>
      </p:sp>
    </p:spTree>
    <p:extLst>
      <p:ext uri="{BB962C8B-B14F-4D97-AF65-F5344CB8AC3E}">
        <p14:creationId xmlns:p14="http://schemas.microsoft.com/office/powerpoint/2010/main" val="3547606257"/>
      </p:ext>
    </p:extLst>
  </p:cSld>
  <p:clrMapOvr>
    <a:masterClrMapping/>
  </p:clrMapOvr>
  <p:transition spd="slow">
    <p:wip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772400" cy="6048672"/>
          </a:xfrm>
        </p:spPr>
        <p:txBody>
          <a:bodyPr>
            <a:normAutofit lnSpcReduction="10000"/>
          </a:bodyPr>
          <a:lstStyle/>
          <a:p>
            <a:r>
              <a:rPr lang="es-ES" sz="2400" dirty="0"/>
              <a:t>El jardín está indebidamente atribuido a Mansart, y parece ser que su creación se fija entre 1666 y 1697. Los pabellones datan del XVIII. Su sello actual se debe naturalmente a Bárbara Wirth, que no sólo ha rescatado diseños originales como el de los setos bordados en realce, por así decir, de la primera terraza, sino que ha introducido algo tan insólito como acebos recortados en bola plantados en cajones azules que parecen naranjos. Pero el emblema de la propiedad es el alcaucil, que crece en proporciones gigantescas o aparece tallado en jarrones, muros y balaustradas. </a:t>
            </a:r>
          </a:p>
          <a:p>
            <a:r>
              <a:rPr lang="es-ES" sz="2400" dirty="0"/>
              <a:t>En los antiguos establos, Didier Wirth ha construido una bellísima biblioteca donde ha logrado reunir antiguos tratados sobre la recuperación de edificios nobles y jardines prestigiosos. </a:t>
            </a:r>
          </a:p>
        </p:txBody>
      </p:sp>
    </p:spTree>
    <p:extLst>
      <p:ext uri="{BB962C8B-B14F-4D97-AF65-F5344CB8AC3E}">
        <p14:creationId xmlns:p14="http://schemas.microsoft.com/office/powerpoint/2010/main" val="587307333"/>
      </p:ext>
    </p:extLst>
  </p:cSld>
  <p:clrMapOvr>
    <a:masterClrMapping/>
  </p:clrMapOvr>
  <p:transition spd="slow">
    <p:wip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Jardins remarcables\Parc-chateau-brec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017811"/>
      </p:ext>
    </p:extLst>
  </p:cSld>
  <p:clrMapOvr>
    <a:masterClrMapping/>
  </p:clrMapOvr>
  <p:transition spd="slow">
    <p:wip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âteau de Brécy..-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101620"/>
      </p:ext>
    </p:extLst>
  </p:cSld>
  <p:clrMapOvr>
    <a:masterClrMapping/>
  </p:clrMapOvr>
  <p:transition spd="slow">
    <p:wip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ardins de Brecy.-Normand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457722"/>
      </p:ext>
    </p:extLst>
  </p:cSld>
  <p:clrMapOvr>
    <a:masterClrMapping/>
  </p:clrMapOvr>
  <p:transition spd="slow">
    <p:wip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ardins de Brecy.-Norman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3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464939"/>
      </p:ext>
    </p:extLst>
  </p:cSld>
  <p:clrMapOvr>
    <a:masterClrMapping/>
  </p:clrMapOvr>
  <p:transition spd="slow">
    <p:wip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hateau  de Brécy 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722922"/>
      </p:ext>
    </p:extLst>
  </p:cSld>
  <p:clrMapOvr>
    <a:masterClrMapping/>
  </p:clrMapOvr>
  <p:transition spd="slow">
    <p:wip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âteau de Brécy..-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340929"/>
      </p:ext>
    </p:extLst>
  </p:cSld>
  <p:clrMapOvr>
    <a:masterClrMapping/>
  </p:clrMapOvr>
  <p:transition spd="slow">
    <p:wip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âteau de Brécy..-jardins-du-chateau-de-brec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827439"/>
      </p:ext>
    </p:extLst>
  </p:cSld>
  <p:clrMapOvr>
    <a:masterClrMapping/>
  </p:clrMapOvr>
  <p:transition spd="slow">
    <p:wip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lstStyle/>
          <a:p>
            <a:r>
              <a:rPr lang="es-ES" sz="2400" dirty="0"/>
              <a:t> Por fin, el día 9 fue la visita a un cementerio marino digno de ser cantado por Valéry: el cementerio de guerra norteamericano de Saint-Laurent, gran explanada verde donde entre cruces blancas, pinos y encinas reposan cerca de diez mil héroes caídos en las playas inmediatas.</a:t>
            </a:r>
          </a:p>
          <a:p>
            <a:r>
              <a:rPr lang="es-ES" sz="2400" dirty="0"/>
              <a:t> Los pinos son negros y las encinas verdes, únicas de hoja perenne en toda Normandía.  </a:t>
            </a:r>
          </a:p>
          <a:p>
            <a:r>
              <a:rPr lang="es-ES" sz="2400" dirty="0"/>
              <a:t>   La última etapa fue Canon, ejemplo de un castillo tal como era antes de la Revolución, en cuyo parque el riguroso trazado francés convive con el desorden romántico a la inglesa.  </a:t>
            </a:r>
          </a:p>
        </p:txBody>
      </p:sp>
    </p:spTree>
    <p:extLst>
      <p:ext uri="{BB962C8B-B14F-4D97-AF65-F5344CB8AC3E}">
        <p14:creationId xmlns:p14="http://schemas.microsoft.com/office/powerpoint/2010/main" val="1617414266"/>
      </p:ext>
    </p:extLst>
  </p:cSld>
  <p:clrMapOvr>
    <a:masterClrMapping/>
  </p:clrMapOvr>
  <p:transition spd="slow">
    <p:wip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772400" cy="5687144"/>
          </a:xfrm>
        </p:spPr>
        <p:txBody>
          <a:bodyPr/>
          <a:lstStyle/>
          <a:p>
            <a:r>
              <a:rPr lang="es-ES" sz="2400" dirty="0"/>
              <a:t>Su creador, el abogado Élie de Beaumont, colaborador de Voltaire en el célebre affaire Callas, familia protestante cuyo juicio transformaron sus defensores en un proceso al Ancien Régime, había viajado por Inglaterra y visitado Stowe y Kew Gardens, de suerte que importó las ideas con que Capability Brown había revolucionado o, mejor dicho, inventado la paisajística inglesa.</a:t>
            </a:r>
          </a:p>
          <a:p>
            <a:r>
              <a:rPr lang="es-ES" sz="2400" dirty="0"/>
              <a:t>Canon es hoy día una explotación agrícola, de frutales sobre todo, peras y manzanas, y presenta un fuerte contraste con Brécy, jardín francés al cien por cien. La clave de la coexistencia en Canon de la geometría cartesiana con la naturaleza silvestre tal vez esté en el itinerario iniciático de sus templetes neoclásicos.</a:t>
            </a:r>
          </a:p>
          <a:p>
            <a:endParaRPr lang="es-ES" dirty="0"/>
          </a:p>
        </p:txBody>
      </p:sp>
    </p:spTree>
    <p:extLst>
      <p:ext uri="{BB962C8B-B14F-4D97-AF65-F5344CB8AC3E}">
        <p14:creationId xmlns:p14="http://schemas.microsoft.com/office/powerpoint/2010/main" val="2617086936"/>
      </p:ext>
    </p:extLst>
  </p:cSld>
  <p:clrMapOvr>
    <a:masterClrMapping/>
  </p:clrMapOvr>
  <p:transition spd="slow">
    <p:wip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476672"/>
            <a:ext cx="7787208" cy="5976664"/>
          </a:xfrm>
        </p:spPr>
        <p:txBody>
          <a:bodyPr>
            <a:normAutofit lnSpcReduction="10000"/>
          </a:bodyPr>
          <a:lstStyle/>
          <a:p>
            <a:r>
              <a:rPr lang="es-ES" sz="2400" dirty="0"/>
              <a:t>La traza volteriana, por así decir, data de 1727, cuando se trazaron las grandes avenidas rectilíneas de olmos y castaños con hermes de mármol cubriendo la carrera y contemplándose en el gran estanque rectangular y las verdes praderas bordeadas de tilos gigantescos.</a:t>
            </a:r>
          </a:p>
          <a:p>
            <a:r>
              <a:rPr lang="es-ES" sz="2400" dirty="0"/>
              <a:t>  Aunque Rousseau irrumpió en force al retorno de Beaumont de Inglaterra, no por ello abandonó Voltaire el campo, y a su espíritu ilustrado hay que vincular las “fábricas” simbólicas de un itinerario esotérico, como en nuestra Alameda de Osuna: el palomar convertido en mausoleo o templo pagano, el templo de la Plañidera, el kiosco chino al extremo de una avenida de castaños y con vista a un mar de hierba, las ruinas de un castillo y las posibles ruinas de un monasterio convertidas en huertos</a:t>
            </a:r>
          </a:p>
        </p:txBody>
      </p:sp>
    </p:spTree>
    <p:extLst>
      <p:ext uri="{BB962C8B-B14F-4D97-AF65-F5344CB8AC3E}">
        <p14:creationId xmlns:p14="http://schemas.microsoft.com/office/powerpoint/2010/main" val="350696733"/>
      </p:ext>
    </p:extLst>
  </p:cSld>
  <p:clrMapOvr>
    <a:masterClrMapping/>
  </p:clrMapOvr>
  <p:transition spd="slow">
    <p:wip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r>
              <a:rPr lang="es-ES" sz="2400" dirty="0"/>
              <a:t>…las “cartujas”, corralitos en los que en torno a fuentecillas o estatuillas de motivos paganos se alternan colores y olores – capuchinas, lavateras, dalias, frambuesas - sobre los que predominan los del tabaco. </a:t>
            </a:r>
          </a:p>
          <a:p>
            <a:r>
              <a:rPr lang="es-ES" sz="2400" dirty="0"/>
              <a:t>Domina la escena una estatua de Pomona enmarcada entre rosales. </a:t>
            </a:r>
          </a:p>
          <a:p>
            <a:r>
              <a:rPr lang="es-ES" sz="2400" dirty="0"/>
              <a:t>El gran estanque lo alimenta una rivera con blancos cisnes en el agua azul de cielo y verde de plantas flotantes, junto a bosquetes de árboles con los troncos cubiertos de líquenes o de enredaderas. Subsisten, en verjas y frontones, los escudos de armas de los primitivos dueños cuyos tres jabalíes fueron raspados por la Revolución.</a:t>
            </a:r>
          </a:p>
        </p:txBody>
      </p:sp>
    </p:spTree>
    <p:extLst>
      <p:ext uri="{BB962C8B-B14F-4D97-AF65-F5344CB8AC3E}">
        <p14:creationId xmlns:p14="http://schemas.microsoft.com/office/powerpoint/2010/main" val="1263856826"/>
      </p:ext>
    </p:extLst>
  </p:cSld>
  <p:clrMapOvr>
    <a:masterClrMapping/>
  </p:clrMapOvr>
  <p:transition spd="slow">
    <p:wip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304471"/>
      </p:ext>
    </p:extLst>
  </p:cSld>
  <p:clrMapOvr>
    <a:masterClrMapping/>
  </p:clrMapOvr>
  <p:transition spd="slow">
    <p:wip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Jardins remarcables\Chateau de cano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0"/>
            <a:ext cx="94773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031395"/>
      </p:ext>
    </p:extLst>
  </p:cSld>
  <p:clrMapOvr>
    <a:masterClrMapping/>
  </p:clrMapOvr>
  <p:transition spd="slow">
    <p:wip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tatic.panoramio.com/photos/original/316328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818807"/>
      </p:ext>
    </p:extLst>
  </p:cSld>
  <p:clrMapOvr>
    <a:masterClrMapping/>
  </p:clrMapOvr>
  <p:transition spd="slow">
    <p:wip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puissance-zen.com/img/u/304249/14-chateau-de-can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096738"/>
      </p:ext>
    </p:extLst>
  </p:cSld>
  <p:clrMapOvr>
    <a:masterClrMapping/>
  </p:clrMapOvr>
  <p:transition spd="slow">
    <p:wip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gardenvisit.com/assets/madge/chateau_de_canon/600x/chateau_de_canon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470188"/>
      </p:ext>
    </p:extLst>
  </p:cSld>
  <p:clrMapOvr>
    <a:masterClrMapping/>
  </p:clrMapOvr>
  <p:transition spd="slow">
    <p:wip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gardenvisit.com/assets/madge/chateau_canon_france/600x/chateau_canon_france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764690"/>
      </p:ext>
    </p:extLst>
  </p:cSld>
  <p:clrMapOvr>
    <a:masterClrMapping/>
  </p:clrMapOvr>
  <p:transition spd="slow">
    <p:wip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lstStyle/>
          <a:p>
            <a:r>
              <a:rPr lang="es-ES" sz="2400" dirty="0"/>
              <a:t>De Canon a Orly y de Orly al cielo… en avión, en el que algunas personas de la expedición tuvieron ocasión de saludar al recién depuesto jefe de la Casa Civil de Su Majestad. </a:t>
            </a:r>
          </a:p>
          <a:p>
            <a:endParaRPr lang="es-ES" sz="2400" dirty="0"/>
          </a:p>
          <a:p>
            <a:endParaRPr lang="es-ES" sz="2400" dirty="0"/>
          </a:p>
          <a:p>
            <a:r>
              <a:rPr lang="es-ES" sz="2400" dirty="0"/>
              <a:t>  “ LA AFICION POR LOS JARDINES SOLO SE ADQUIERE VISITANDOLOS “</a:t>
            </a:r>
          </a:p>
        </p:txBody>
      </p:sp>
    </p:spTree>
    <p:extLst>
      <p:ext uri="{BB962C8B-B14F-4D97-AF65-F5344CB8AC3E}">
        <p14:creationId xmlns:p14="http://schemas.microsoft.com/office/powerpoint/2010/main" val="2036308761"/>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TotalTime>
  <Words>4844</Words>
  <Application>Microsoft Office PowerPoint</Application>
  <PresentationFormat>Presentación en pantalla (4:3)</PresentationFormat>
  <Paragraphs>254</Paragraphs>
  <Slides>111</Slides>
  <Notes>71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111</vt:i4>
      </vt:variant>
    </vt:vector>
  </HeadingPairs>
  <TitlesOfParts>
    <vt:vector size="117" baseType="lpstr">
      <vt:lpstr>Arial</vt:lpstr>
      <vt:lpstr>Calibri</vt:lpstr>
      <vt:lpstr>Century Schoolbook</vt:lpstr>
      <vt:lpstr>Wingdings</vt:lpstr>
      <vt:lpstr>Wingdings 2</vt:lpstr>
      <vt:lpstr>1_Default Theme</vt:lpstr>
      <vt:lpstr>ASOCIACION SEVILLANA DE AMIGOS DE LOS JARDINES Y EL PAISAJE</vt:lpstr>
      <vt:lpstr>VIAJE A LOS JARDINES DE NORMANDÍA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ASOCIACION SEVILLANA DE AMIGOS DE LOS JARDINES Y EL PAISAJE</dc:title>
  <dc:creator>Josep</dc:creator>
  <cp:lastModifiedBy>Usuario</cp:lastModifiedBy>
  <cp:revision>10</cp:revision>
  <dcterms:created xsi:type="dcterms:W3CDTF">2017-06-05T16:41:03Z</dcterms:created>
  <dcterms:modified xsi:type="dcterms:W3CDTF">2022-05-01T07:56:59Z</dcterms:modified>
</cp:coreProperties>
</file>